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7" r:id="rId19"/>
    <p:sldId id="278" r:id="rId20"/>
    <p:sldId id="275" r:id="rId21"/>
    <p:sldId id="279" r:id="rId22"/>
    <p:sldId id="280" r:id="rId23"/>
    <p:sldId id="26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37"/>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10/1/24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27853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11579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90717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02411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5647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10572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56204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8365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34073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65780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10/1/24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43905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10/1/24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14459724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8">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10">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5" name="Rectangle 12">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grpSp>
        <p:nvGrpSpPr>
          <p:cNvPr id="57"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58" name="Freeform: Shape 15">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59" name="Freeform: Shape 16">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60" name="Freeform: Shape 17">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61" name="Freeform: Shape 18">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62" name="Freeform: Shape 19">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63" name="Freeform: Shape 20">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8" name="Freeform: Shape 27">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2"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53" name="Straight Connector 52">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5" name="CasellaDiTesto 4">
            <a:extLst>
              <a:ext uri="{FF2B5EF4-FFF2-40B4-BE49-F238E27FC236}">
                <a16:creationId xmlns:a16="http://schemas.microsoft.com/office/drawing/2014/main" id="{EA8F4ACF-1513-D800-2A08-7E552F599110}"/>
              </a:ext>
            </a:extLst>
          </p:cNvPr>
          <p:cNvSpPr txBox="1"/>
          <p:nvPr/>
        </p:nvSpPr>
        <p:spPr>
          <a:xfrm>
            <a:off x="990380" y="654374"/>
            <a:ext cx="7101303" cy="2123658"/>
          </a:xfrm>
          <a:prstGeom prst="rect">
            <a:avLst/>
          </a:prstGeom>
          <a:noFill/>
        </p:spPr>
        <p:txBody>
          <a:bodyPr wrap="none" rtlCol="0">
            <a:spAutoFit/>
          </a:bodyPr>
          <a:lstStyle/>
          <a:p>
            <a:r>
              <a:rPr lang="it-IT" sz="3000" b="1" dirty="0"/>
              <a:t>Esercitazione 1- Lezione preparatoria</a:t>
            </a:r>
          </a:p>
          <a:p>
            <a:endParaRPr lang="it-IT" sz="3000" b="1" dirty="0"/>
          </a:p>
          <a:p>
            <a:endParaRPr lang="it-IT" sz="2400" b="1" dirty="0"/>
          </a:p>
          <a:p>
            <a:r>
              <a:rPr lang="it-IT" sz="2400" b="1" dirty="0"/>
              <a:t>3 Ottobre 2024 </a:t>
            </a:r>
          </a:p>
          <a:p>
            <a:r>
              <a:rPr lang="it-IT" sz="2400" b="1" dirty="0"/>
              <a:t>Laboratorio C. MOTTI</a:t>
            </a:r>
          </a:p>
        </p:txBody>
      </p:sp>
    </p:spTree>
    <p:extLst>
      <p:ext uri="{BB962C8B-B14F-4D97-AF65-F5344CB8AC3E}">
        <p14:creationId xmlns:p14="http://schemas.microsoft.com/office/powerpoint/2010/main" val="14671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19.jpeg">
            <a:extLst>
              <a:ext uri="{FF2B5EF4-FFF2-40B4-BE49-F238E27FC236}">
                <a16:creationId xmlns:a16="http://schemas.microsoft.com/office/drawing/2014/main" id="{651FC9BD-6535-E6B1-EAC0-0A21F993C2FA}"/>
              </a:ext>
            </a:extLst>
          </p:cNvPr>
          <p:cNvPicPr>
            <a:picLocks noChangeAspect="1"/>
          </p:cNvPicPr>
          <p:nvPr/>
        </p:nvPicPr>
        <p:blipFill>
          <a:blip r:embed="rId3" cstate="print"/>
          <a:stretch>
            <a:fillRect/>
          </a:stretch>
        </p:blipFill>
        <p:spPr>
          <a:xfrm>
            <a:off x="254953" y="1567053"/>
            <a:ext cx="3681095" cy="684530"/>
          </a:xfrm>
          <a:prstGeom prst="rect">
            <a:avLst/>
          </a:prstGeom>
        </p:spPr>
      </p:pic>
      <p:pic>
        <p:nvPicPr>
          <p:cNvPr id="3" name="image20.jpeg">
            <a:extLst>
              <a:ext uri="{FF2B5EF4-FFF2-40B4-BE49-F238E27FC236}">
                <a16:creationId xmlns:a16="http://schemas.microsoft.com/office/drawing/2014/main" id="{B49832C4-2E75-89F0-B3CE-836EDCB8ACD6}"/>
              </a:ext>
            </a:extLst>
          </p:cNvPr>
          <p:cNvPicPr>
            <a:picLocks noChangeAspect="1"/>
          </p:cNvPicPr>
          <p:nvPr/>
        </p:nvPicPr>
        <p:blipFill>
          <a:blip r:embed="rId4" cstate="print"/>
          <a:stretch>
            <a:fillRect/>
          </a:stretch>
        </p:blipFill>
        <p:spPr>
          <a:xfrm>
            <a:off x="1692190" y="2636504"/>
            <a:ext cx="3681094" cy="3122506"/>
          </a:xfrm>
          <a:prstGeom prst="rect">
            <a:avLst/>
          </a:prstGeom>
        </p:spPr>
      </p:pic>
      <p:sp>
        <p:nvSpPr>
          <p:cNvPr id="4" name="CasellaDiTesto 3">
            <a:extLst>
              <a:ext uri="{FF2B5EF4-FFF2-40B4-BE49-F238E27FC236}">
                <a16:creationId xmlns:a16="http://schemas.microsoft.com/office/drawing/2014/main" id="{69A1F3A0-B8E4-C8E8-EDC1-6EF69442AAEC}"/>
              </a:ext>
            </a:extLst>
          </p:cNvPr>
          <p:cNvSpPr txBox="1"/>
          <p:nvPr/>
        </p:nvSpPr>
        <p:spPr>
          <a:xfrm>
            <a:off x="835225" y="122082"/>
            <a:ext cx="1713931" cy="553998"/>
          </a:xfrm>
          <a:prstGeom prst="rect">
            <a:avLst/>
          </a:prstGeom>
          <a:noFill/>
        </p:spPr>
        <p:txBody>
          <a:bodyPr wrap="none" rtlCol="0">
            <a:spAutoFit/>
          </a:bodyPr>
          <a:lstStyle/>
          <a:p>
            <a:r>
              <a:rPr lang="it-IT" sz="3000" b="1" dirty="0"/>
              <a:t>PIPETTE</a:t>
            </a:r>
          </a:p>
        </p:txBody>
      </p:sp>
      <p:pic>
        <p:nvPicPr>
          <p:cNvPr id="5" name="image22.jpeg">
            <a:extLst>
              <a:ext uri="{FF2B5EF4-FFF2-40B4-BE49-F238E27FC236}">
                <a16:creationId xmlns:a16="http://schemas.microsoft.com/office/drawing/2014/main" id="{A31D874E-7CF8-96F2-ADFD-6868123A0A4F}"/>
              </a:ext>
            </a:extLst>
          </p:cNvPr>
          <p:cNvPicPr>
            <a:picLocks noChangeAspect="1"/>
          </p:cNvPicPr>
          <p:nvPr/>
        </p:nvPicPr>
        <p:blipFill>
          <a:blip r:embed="rId5" cstate="print"/>
          <a:stretch>
            <a:fillRect/>
          </a:stretch>
        </p:blipFill>
        <p:spPr>
          <a:xfrm>
            <a:off x="6533516" y="532341"/>
            <a:ext cx="5258435" cy="2360930"/>
          </a:xfrm>
          <a:prstGeom prst="rect">
            <a:avLst/>
          </a:prstGeom>
        </p:spPr>
      </p:pic>
    </p:spTree>
    <p:extLst>
      <p:ext uri="{BB962C8B-B14F-4D97-AF65-F5344CB8AC3E}">
        <p14:creationId xmlns:p14="http://schemas.microsoft.com/office/powerpoint/2010/main" val="303259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23.png">
            <a:extLst>
              <a:ext uri="{FF2B5EF4-FFF2-40B4-BE49-F238E27FC236}">
                <a16:creationId xmlns:a16="http://schemas.microsoft.com/office/drawing/2014/main" id="{78592BB2-4245-9F59-44F6-93AE04A273FF}"/>
              </a:ext>
            </a:extLst>
          </p:cNvPr>
          <p:cNvPicPr>
            <a:picLocks noChangeAspect="1"/>
          </p:cNvPicPr>
          <p:nvPr/>
        </p:nvPicPr>
        <p:blipFill>
          <a:blip r:embed="rId3" cstate="print"/>
          <a:stretch>
            <a:fillRect/>
          </a:stretch>
        </p:blipFill>
        <p:spPr>
          <a:xfrm>
            <a:off x="2569383" y="1182052"/>
            <a:ext cx="3090230" cy="5401776"/>
          </a:xfrm>
          <a:prstGeom prst="rect">
            <a:avLst/>
          </a:prstGeom>
        </p:spPr>
      </p:pic>
      <p:pic>
        <p:nvPicPr>
          <p:cNvPr id="3" name="image24.jpeg">
            <a:extLst>
              <a:ext uri="{FF2B5EF4-FFF2-40B4-BE49-F238E27FC236}">
                <a16:creationId xmlns:a16="http://schemas.microsoft.com/office/drawing/2014/main" id="{DDC9BE22-12E6-1CAF-99C0-228E42AC9228}"/>
              </a:ext>
            </a:extLst>
          </p:cNvPr>
          <p:cNvPicPr>
            <a:picLocks noChangeAspect="1"/>
          </p:cNvPicPr>
          <p:nvPr/>
        </p:nvPicPr>
        <p:blipFill>
          <a:blip r:embed="rId4" cstate="print"/>
          <a:stretch>
            <a:fillRect/>
          </a:stretch>
        </p:blipFill>
        <p:spPr>
          <a:xfrm>
            <a:off x="507398" y="665832"/>
            <a:ext cx="1541287" cy="6070086"/>
          </a:xfrm>
          <a:prstGeom prst="rect">
            <a:avLst/>
          </a:prstGeom>
        </p:spPr>
      </p:pic>
      <p:sp>
        <p:nvSpPr>
          <p:cNvPr id="4" name="CasellaDiTesto 3">
            <a:extLst>
              <a:ext uri="{FF2B5EF4-FFF2-40B4-BE49-F238E27FC236}">
                <a16:creationId xmlns:a16="http://schemas.microsoft.com/office/drawing/2014/main" id="{19A5CB29-F4D0-53E8-22AC-45B99B651EA7}"/>
              </a:ext>
            </a:extLst>
          </p:cNvPr>
          <p:cNvSpPr txBox="1"/>
          <p:nvPr/>
        </p:nvSpPr>
        <p:spPr>
          <a:xfrm>
            <a:off x="835225" y="122082"/>
            <a:ext cx="1916871" cy="553998"/>
          </a:xfrm>
          <a:prstGeom prst="rect">
            <a:avLst/>
          </a:prstGeom>
          <a:noFill/>
        </p:spPr>
        <p:txBody>
          <a:bodyPr wrap="none" rtlCol="0">
            <a:spAutoFit/>
          </a:bodyPr>
          <a:lstStyle/>
          <a:p>
            <a:r>
              <a:rPr lang="it-IT" sz="3000" b="1" dirty="0"/>
              <a:t>BURETTA</a:t>
            </a:r>
          </a:p>
        </p:txBody>
      </p:sp>
      <p:sp>
        <p:nvSpPr>
          <p:cNvPr id="6" name="CasellaDiTesto 5">
            <a:extLst>
              <a:ext uri="{FF2B5EF4-FFF2-40B4-BE49-F238E27FC236}">
                <a16:creationId xmlns:a16="http://schemas.microsoft.com/office/drawing/2014/main" id="{05935918-488E-3CCA-C799-33868BD137F7}"/>
              </a:ext>
            </a:extLst>
          </p:cNvPr>
          <p:cNvSpPr txBox="1"/>
          <p:nvPr/>
        </p:nvSpPr>
        <p:spPr>
          <a:xfrm>
            <a:off x="5967714" y="978604"/>
            <a:ext cx="6207918" cy="3079626"/>
          </a:xfrm>
          <a:prstGeom prst="rect">
            <a:avLst/>
          </a:prstGeom>
          <a:noFill/>
        </p:spPr>
        <p:txBody>
          <a:bodyPr wrap="square">
            <a:spAutoFit/>
          </a:bodyPr>
          <a:lstStyle/>
          <a:p>
            <a:pPr marL="139700" marR="137160" algn="just">
              <a:lnSpc>
                <a:spcPct val="200000"/>
              </a:lnSpc>
              <a:spcBef>
                <a:spcPts val="435"/>
              </a:spcBef>
              <a:spcAft>
                <a:spcPts val="0"/>
              </a:spcAft>
            </a:pPr>
            <a:r>
              <a:rPr lang="it-IT" sz="2000" b="1" dirty="0">
                <a:effectLst/>
                <a:ea typeface="Times New Roman" panose="02020603050405020304" pitchFamily="18" charset="0"/>
              </a:rPr>
              <a:t>Viene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usata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per</a:t>
            </a:r>
            <a:r>
              <a:rPr lang="it-IT" sz="2000" b="1" spc="5" dirty="0">
                <a:effectLst/>
                <a:ea typeface="Times New Roman" panose="02020603050405020304" pitchFamily="18" charset="0"/>
              </a:rPr>
              <a:t> </a:t>
            </a:r>
            <a:r>
              <a:rPr lang="it-IT" sz="2000" b="1" dirty="0">
                <a:effectLst/>
                <a:ea typeface="Times New Roman" panose="02020603050405020304" pitchFamily="18" charset="0"/>
              </a:rPr>
              <a:t>trasferire</a:t>
            </a:r>
            <a:r>
              <a:rPr lang="it-IT" sz="2000" b="1" spc="5" dirty="0">
                <a:effectLst/>
                <a:ea typeface="Times New Roman" panose="02020603050405020304" pitchFamily="18" charset="0"/>
              </a:rPr>
              <a:t> </a:t>
            </a:r>
            <a:r>
              <a:rPr lang="it-IT" sz="2000" b="1" dirty="0">
                <a:effectLst/>
                <a:ea typeface="Times New Roman" panose="02020603050405020304" pitchFamily="18" charset="0"/>
              </a:rPr>
              <a:t>in</a:t>
            </a:r>
            <a:r>
              <a:rPr lang="it-IT" sz="2000" b="1" spc="5" dirty="0">
                <a:effectLst/>
                <a:ea typeface="Times New Roman" panose="02020603050405020304" pitchFamily="18" charset="0"/>
              </a:rPr>
              <a:t> </a:t>
            </a:r>
            <a:r>
              <a:rPr lang="it-IT" sz="2000" b="1" dirty="0">
                <a:effectLst/>
                <a:ea typeface="Times New Roman" panose="02020603050405020304" pitchFamily="18" charset="0"/>
              </a:rPr>
              <a:t>modo</a:t>
            </a:r>
            <a:r>
              <a:rPr lang="it-IT" sz="2000" b="1" spc="5" dirty="0">
                <a:effectLst/>
                <a:ea typeface="Times New Roman" panose="02020603050405020304" pitchFamily="18" charset="0"/>
              </a:rPr>
              <a:t> </a:t>
            </a:r>
            <a:r>
              <a:rPr lang="it-IT" sz="2000" b="1" dirty="0">
                <a:effectLst/>
                <a:ea typeface="Times New Roman" panose="02020603050405020304" pitchFamily="18" charset="0"/>
              </a:rPr>
              <a:t>accurato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(errore</a:t>
            </a:r>
            <a:r>
              <a:rPr lang="it-IT" sz="2000" b="1" spc="5" dirty="0">
                <a:effectLst/>
                <a:ea typeface="Times New Roman" panose="02020603050405020304" pitchFamily="18" charset="0"/>
              </a:rPr>
              <a:t> </a:t>
            </a:r>
            <a:r>
              <a:rPr lang="it-IT" sz="2000" b="1" dirty="0">
                <a:effectLst/>
                <a:ea typeface="Times New Roman" panose="02020603050405020304" pitchFamily="18" charset="0"/>
              </a:rPr>
              <a:t>±0.1%)</a:t>
            </a:r>
            <a:r>
              <a:rPr lang="it-IT" sz="2000" b="1" spc="5" dirty="0">
                <a:effectLst/>
                <a:ea typeface="Times New Roman" panose="02020603050405020304" pitchFamily="18" charset="0"/>
              </a:rPr>
              <a:t> </a:t>
            </a:r>
            <a:r>
              <a:rPr lang="it-IT" sz="2000" b="1" dirty="0">
                <a:effectLst/>
                <a:ea typeface="Times New Roman" panose="02020603050405020304" pitchFamily="18" charset="0"/>
              </a:rPr>
              <a:t>una</a:t>
            </a:r>
            <a:r>
              <a:rPr lang="it-IT" sz="2000" b="1" spc="5" dirty="0">
                <a:effectLst/>
                <a:ea typeface="Times New Roman" panose="02020603050405020304" pitchFamily="18" charset="0"/>
              </a:rPr>
              <a:t> </a:t>
            </a:r>
            <a:r>
              <a:rPr lang="it-IT" sz="2000" b="1" dirty="0">
                <a:effectLst/>
                <a:ea typeface="Times New Roman" panose="02020603050405020304" pitchFamily="18" charset="0"/>
              </a:rPr>
              <a:t>quantità</a:t>
            </a:r>
            <a:r>
              <a:rPr lang="it-IT" sz="2000" b="1" spc="5" dirty="0">
                <a:effectLst/>
                <a:ea typeface="Times New Roman" panose="02020603050405020304" pitchFamily="18" charset="0"/>
              </a:rPr>
              <a:t> </a:t>
            </a:r>
            <a:r>
              <a:rPr lang="it-IT" sz="2000" b="1" dirty="0">
                <a:effectLst/>
                <a:ea typeface="Times New Roman" panose="02020603050405020304" pitchFamily="18" charset="0"/>
              </a:rPr>
              <a:t>variabile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di</a:t>
            </a:r>
            <a:r>
              <a:rPr lang="it-IT" sz="2000" b="1" spc="5" dirty="0">
                <a:effectLst/>
                <a:ea typeface="Times New Roman" panose="02020603050405020304" pitchFamily="18" charset="0"/>
              </a:rPr>
              <a:t> </a:t>
            </a:r>
            <a:r>
              <a:rPr lang="it-IT" sz="2000" b="1" dirty="0">
                <a:effectLst/>
                <a:ea typeface="Times New Roman" panose="02020603050405020304" pitchFamily="18" charset="0"/>
              </a:rPr>
              <a:t>soluzione.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Dotata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di</a:t>
            </a:r>
            <a:r>
              <a:rPr lang="it-IT" sz="2000" b="1" spc="5" dirty="0">
                <a:effectLst/>
                <a:ea typeface="Times New Roman" panose="02020603050405020304" pitchFamily="18" charset="0"/>
              </a:rPr>
              <a:t> </a:t>
            </a:r>
            <a:r>
              <a:rPr lang="it-IT" sz="2000" b="1" dirty="0">
                <a:effectLst/>
                <a:ea typeface="Times New Roman" panose="02020603050405020304" pitchFamily="18" charset="0"/>
              </a:rPr>
              <a:t>un</a:t>
            </a:r>
            <a:r>
              <a:rPr lang="it-IT" sz="2000" b="1" spc="5" dirty="0">
                <a:effectLst/>
                <a:ea typeface="Times New Roman" panose="02020603050405020304" pitchFamily="18" charset="0"/>
              </a:rPr>
              <a:t> </a:t>
            </a:r>
            <a:r>
              <a:rPr lang="it-IT" sz="2000" b="1" dirty="0">
                <a:effectLst/>
                <a:ea typeface="Times New Roman" panose="02020603050405020304" pitchFamily="18" charset="0"/>
              </a:rPr>
              <a:t>rubinetto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in</a:t>
            </a:r>
            <a:r>
              <a:rPr lang="it-IT" sz="2000" b="1" spc="5" dirty="0">
                <a:effectLst/>
                <a:ea typeface="Times New Roman" panose="02020603050405020304" pitchFamily="18" charset="0"/>
              </a:rPr>
              <a:t> </a:t>
            </a:r>
            <a:r>
              <a:rPr lang="it-IT" sz="2000" b="1" dirty="0">
                <a:effectLst/>
                <a:ea typeface="Times New Roman" panose="02020603050405020304" pitchFamily="18" charset="0"/>
              </a:rPr>
              <a:t>vetro</a:t>
            </a:r>
            <a:r>
              <a:rPr lang="it-IT" sz="2000" b="1" spc="5" dirty="0">
                <a:effectLst/>
                <a:ea typeface="Times New Roman" panose="02020603050405020304" pitchFamily="18" charset="0"/>
              </a:rPr>
              <a:t> </a:t>
            </a:r>
            <a:r>
              <a:rPr lang="it-IT" sz="2000" b="1" dirty="0">
                <a:effectLst/>
                <a:ea typeface="Times New Roman" panose="02020603050405020304" pitchFamily="18" charset="0"/>
              </a:rPr>
              <a: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teflon,</a:t>
            </a:r>
            <a:r>
              <a:rPr lang="it-IT" sz="2000" b="1" spc="5" dirty="0">
                <a:effectLst/>
                <a:ea typeface="Times New Roman" panose="02020603050405020304" pitchFamily="18" charset="0"/>
              </a:rPr>
              <a:t> </a:t>
            </a:r>
            <a:r>
              <a:rPr lang="it-IT" sz="2000" b="1" dirty="0">
                <a:effectLst/>
                <a:ea typeface="Times New Roman" panose="02020603050405020304" pitchFamily="18" charset="0"/>
              </a:rPr>
              <a:t>viene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posta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sul</a:t>
            </a:r>
            <a:r>
              <a:rPr lang="it-IT" sz="2000" b="1" spc="5" dirty="0">
                <a:effectLst/>
                <a:ea typeface="Times New Roman" panose="02020603050405020304" pitchFamily="18" charset="0"/>
              </a:rPr>
              <a:t> </a:t>
            </a:r>
            <a:r>
              <a:rPr lang="it-IT" sz="2000" b="1" dirty="0">
                <a:effectLst/>
                <a:ea typeface="Times New Roman" panose="02020603050405020304" pitchFamily="18" charset="0"/>
              </a:rPr>
              <a:t>bancone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da</a:t>
            </a:r>
            <a:r>
              <a:rPr lang="it-IT" sz="2000" b="1" spc="5" dirty="0">
                <a:effectLst/>
                <a:ea typeface="Times New Roman" panose="02020603050405020304" pitchFamily="18" charset="0"/>
              </a:rPr>
              <a:t> </a:t>
            </a:r>
            <a:r>
              <a:rPr lang="it-IT" sz="2000" b="1" dirty="0">
                <a:effectLst/>
                <a:ea typeface="Times New Roman" panose="02020603050405020304" pitchFamily="18" charset="0"/>
              </a:rPr>
              <a:t>lavoro</a:t>
            </a:r>
            <a:r>
              <a:rPr lang="it-IT" sz="2000" b="1" spc="-335" dirty="0">
                <a:effectLst/>
                <a:ea typeface="Times New Roman" panose="02020603050405020304" pitchFamily="18" charset="0"/>
              </a:rPr>
              <a:t> </a:t>
            </a:r>
            <a:r>
              <a:rPr lang="it-IT" sz="2000" b="1" dirty="0">
                <a:effectLst/>
                <a:ea typeface="Times New Roman" panose="02020603050405020304" pitchFamily="18" charset="0"/>
              </a:rPr>
              <a:t>utilizzando</a:t>
            </a:r>
            <a:r>
              <a:rPr lang="it-IT" sz="2000" b="1" spc="-5" dirty="0">
                <a:effectLst/>
                <a:ea typeface="Times New Roman" panose="02020603050405020304" pitchFamily="18" charset="0"/>
              </a:rPr>
              <a:t> </a:t>
            </a:r>
            <a:r>
              <a:rPr lang="it-IT" sz="2000" b="1" dirty="0">
                <a:effectLst/>
                <a:ea typeface="Times New Roman" panose="02020603050405020304" pitchFamily="18" charset="0"/>
              </a:rPr>
              <a:t>l’apposito stativo e</a:t>
            </a:r>
            <a:r>
              <a:rPr lang="it-IT" sz="2000" b="1" spc="-5" dirty="0">
                <a:effectLst/>
                <a:ea typeface="Times New Roman" panose="02020603050405020304" pitchFamily="18" charset="0"/>
              </a:rPr>
              <a:t> </a:t>
            </a:r>
            <a:r>
              <a:rPr lang="it-IT" sz="2000" b="1" dirty="0">
                <a:effectLst/>
                <a:ea typeface="Times New Roman" panose="02020603050405020304" pitchFamily="18" charset="0"/>
              </a:rPr>
              <a:t>pinza ragno.</a:t>
            </a:r>
          </a:p>
        </p:txBody>
      </p:sp>
    </p:spTree>
    <p:extLst>
      <p:ext uri="{BB962C8B-B14F-4D97-AF65-F5344CB8AC3E}">
        <p14:creationId xmlns:p14="http://schemas.microsoft.com/office/powerpoint/2010/main" val="162382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534" y="0"/>
            <a:ext cx="12188932" cy="6856614"/>
          </a:xfrm>
          <a:prstGeom prst="rect">
            <a:avLst/>
          </a:prstGeom>
        </p:spPr>
      </p:pic>
      <p:grpSp>
        <p:nvGrpSpPr>
          <p:cNvPr id="2" name="Group 2">
            <a:extLst>
              <a:ext uri="{FF2B5EF4-FFF2-40B4-BE49-F238E27FC236}">
                <a16:creationId xmlns:a16="http://schemas.microsoft.com/office/drawing/2014/main" id="{AE9DCE3D-BF85-0CE0-0084-03A0A15C3FCC}"/>
              </a:ext>
            </a:extLst>
          </p:cNvPr>
          <p:cNvGrpSpPr>
            <a:grpSpLocks noRot="1" noChangeAspect="1"/>
          </p:cNvGrpSpPr>
          <p:nvPr/>
        </p:nvGrpSpPr>
        <p:grpSpPr bwMode="auto">
          <a:xfrm>
            <a:off x="1902457" y="1617345"/>
            <a:ext cx="9853946" cy="2540318"/>
            <a:chOff x="0" y="0"/>
            <a:chExt cx="10613" cy="2736"/>
          </a:xfrm>
        </p:grpSpPr>
        <p:pic>
          <p:nvPicPr>
            <p:cNvPr id="3" name="Picture 7">
              <a:extLst>
                <a:ext uri="{FF2B5EF4-FFF2-40B4-BE49-F238E27FC236}">
                  <a16:creationId xmlns:a16="http://schemas.microsoft.com/office/drawing/2014/main" id="{0BD686A1-6ABD-404E-4A50-5045ECCF8A33}"/>
                </a:ext>
              </a:extLst>
            </p:cNvPr>
            <p:cNvPicPr>
              <a:picLocks noRot="1"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 y="24"/>
              <a:ext cx="10455"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a:extLst>
                <a:ext uri="{FF2B5EF4-FFF2-40B4-BE49-F238E27FC236}">
                  <a16:creationId xmlns:a16="http://schemas.microsoft.com/office/drawing/2014/main" id="{719EB762-AF59-326F-A096-CBFEBD7D240A}"/>
                </a:ext>
              </a:extLst>
            </p:cNvPr>
            <p:cNvSpPr>
              <a:spLocks noRot="1" noChangeAspect="1" noEditPoints="1" noChangeArrowheads="1" noChangeShapeType="1" noTextEdit="1"/>
            </p:cNvSpPr>
            <p:nvPr/>
          </p:nvSpPr>
          <p:spPr bwMode="auto">
            <a:xfrm>
              <a:off x="0" y="0"/>
              <a:ext cx="10613" cy="2736"/>
            </a:xfrm>
            <a:custGeom>
              <a:avLst/>
              <a:gdLst>
                <a:gd name="T0" fmla="*/ 10613 w 10613"/>
                <a:gd name="T1" fmla="*/ 2357 h 2736"/>
                <a:gd name="T2" fmla="*/ 10603 w 10613"/>
                <a:gd name="T3" fmla="*/ 2357 h 2736"/>
                <a:gd name="T4" fmla="*/ 10603 w 10613"/>
                <a:gd name="T5" fmla="*/ 2366 h 2736"/>
                <a:gd name="T6" fmla="*/ 10603 w 10613"/>
                <a:gd name="T7" fmla="*/ 2726 h 2736"/>
                <a:gd name="T8" fmla="*/ 10 w 10613"/>
                <a:gd name="T9" fmla="*/ 2726 h 2736"/>
                <a:gd name="T10" fmla="*/ 10 w 10613"/>
                <a:gd name="T11" fmla="*/ 2366 h 2736"/>
                <a:gd name="T12" fmla="*/ 10603 w 10613"/>
                <a:gd name="T13" fmla="*/ 2366 h 2736"/>
                <a:gd name="T14" fmla="*/ 10603 w 10613"/>
                <a:gd name="T15" fmla="*/ 2357 h 2736"/>
                <a:gd name="T16" fmla="*/ 10 w 10613"/>
                <a:gd name="T17" fmla="*/ 2357 h 2736"/>
                <a:gd name="T18" fmla="*/ 0 w 10613"/>
                <a:gd name="T19" fmla="*/ 2357 h 2736"/>
                <a:gd name="T20" fmla="*/ 0 w 10613"/>
                <a:gd name="T21" fmla="*/ 2366 h 2736"/>
                <a:gd name="T22" fmla="*/ 0 w 10613"/>
                <a:gd name="T23" fmla="*/ 2726 h 2736"/>
                <a:gd name="T24" fmla="*/ 0 w 10613"/>
                <a:gd name="T25" fmla="*/ 2736 h 2736"/>
                <a:gd name="T26" fmla="*/ 10 w 10613"/>
                <a:gd name="T27" fmla="*/ 2736 h 2736"/>
                <a:gd name="T28" fmla="*/ 10603 w 10613"/>
                <a:gd name="T29" fmla="*/ 2736 h 2736"/>
                <a:gd name="T30" fmla="*/ 10613 w 10613"/>
                <a:gd name="T31" fmla="*/ 2736 h 2736"/>
                <a:gd name="T32" fmla="*/ 10613 w 10613"/>
                <a:gd name="T33" fmla="*/ 2726 h 2736"/>
                <a:gd name="T34" fmla="*/ 10613 w 10613"/>
                <a:gd name="T35" fmla="*/ 2366 h 2736"/>
                <a:gd name="T36" fmla="*/ 10613 w 10613"/>
                <a:gd name="T37" fmla="*/ 2357 h 2736"/>
                <a:gd name="T38" fmla="*/ 10613 w 10613"/>
                <a:gd name="T39" fmla="*/ 0 h 2736"/>
                <a:gd name="T40" fmla="*/ 10603 w 10613"/>
                <a:gd name="T41" fmla="*/ 0 h 2736"/>
                <a:gd name="T42" fmla="*/ 10 w 10613"/>
                <a:gd name="T43" fmla="*/ 0 h 2736"/>
                <a:gd name="T44" fmla="*/ 0 w 10613"/>
                <a:gd name="T45" fmla="*/ 0 h 2736"/>
                <a:gd name="T46" fmla="*/ 0 w 10613"/>
                <a:gd name="T47" fmla="*/ 10 h 2736"/>
                <a:gd name="T48" fmla="*/ 0 w 10613"/>
                <a:gd name="T49" fmla="*/ 2357 h 2736"/>
                <a:gd name="T50" fmla="*/ 10 w 10613"/>
                <a:gd name="T51" fmla="*/ 2357 h 2736"/>
                <a:gd name="T52" fmla="*/ 10 w 10613"/>
                <a:gd name="T53" fmla="*/ 10 h 2736"/>
                <a:gd name="T54" fmla="*/ 10603 w 10613"/>
                <a:gd name="T55" fmla="*/ 10 h 2736"/>
                <a:gd name="T56" fmla="*/ 10603 w 10613"/>
                <a:gd name="T57" fmla="*/ 2357 h 2736"/>
                <a:gd name="T58" fmla="*/ 10613 w 10613"/>
                <a:gd name="T59" fmla="*/ 2357 h 2736"/>
                <a:gd name="T60" fmla="*/ 10613 w 10613"/>
                <a:gd name="T61" fmla="*/ 10 h 2736"/>
                <a:gd name="T62" fmla="*/ 10613 w 10613"/>
                <a:gd name="T63"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13" h="2736">
                  <a:moveTo>
                    <a:pt x="10613" y="2357"/>
                  </a:moveTo>
                  <a:lnTo>
                    <a:pt x="10603" y="2357"/>
                  </a:lnTo>
                  <a:lnTo>
                    <a:pt x="10603" y="2366"/>
                  </a:lnTo>
                  <a:lnTo>
                    <a:pt x="10603" y="2726"/>
                  </a:lnTo>
                  <a:lnTo>
                    <a:pt x="10" y="2726"/>
                  </a:lnTo>
                  <a:lnTo>
                    <a:pt x="10" y="2366"/>
                  </a:lnTo>
                  <a:lnTo>
                    <a:pt x="10603" y="2366"/>
                  </a:lnTo>
                  <a:lnTo>
                    <a:pt x="10603" y="2357"/>
                  </a:lnTo>
                  <a:lnTo>
                    <a:pt x="10" y="2357"/>
                  </a:lnTo>
                  <a:lnTo>
                    <a:pt x="0" y="2357"/>
                  </a:lnTo>
                  <a:lnTo>
                    <a:pt x="0" y="2366"/>
                  </a:lnTo>
                  <a:lnTo>
                    <a:pt x="0" y="2726"/>
                  </a:lnTo>
                  <a:lnTo>
                    <a:pt x="0" y="2736"/>
                  </a:lnTo>
                  <a:lnTo>
                    <a:pt x="10" y="2736"/>
                  </a:lnTo>
                  <a:lnTo>
                    <a:pt x="10603" y="2736"/>
                  </a:lnTo>
                  <a:lnTo>
                    <a:pt x="10613" y="2736"/>
                  </a:lnTo>
                  <a:lnTo>
                    <a:pt x="10613" y="2726"/>
                  </a:lnTo>
                  <a:lnTo>
                    <a:pt x="10613" y="2366"/>
                  </a:lnTo>
                  <a:lnTo>
                    <a:pt x="10613" y="2357"/>
                  </a:lnTo>
                  <a:close/>
                  <a:moveTo>
                    <a:pt x="10613" y="0"/>
                  </a:moveTo>
                  <a:lnTo>
                    <a:pt x="10603" y="0"/>
                  </a:lnTo>
                  <a:lnTo>
                    <a:pt x="10" y="0"/>
                  </a:lnTo>
                  <a:lnTo>
                    <a:pt x="0" y="0"/>
                  </a:lnTo>
                  <a:lnTo>
                    <a:pt x="0" y="10"/>
                  </a:lnTo>
                  <a:lnTo>
                    <a:pt x="0" y="2357"/>
                  </a:lnTo>
                  <a:lnTo>
                    <a:pt x="10" y="2357"/>
                  </a:lnTo>
                  <a:lnTo>
                    <a:pt x="10" y="10"/>
                  </a:lnTo>
                  <a:lnTo>
                    <a:pt x="10603" y="10"/>
                  </a:lnTo>
                  <a:lnTo>
                    <a:pt x="10603" y="2357"/>
                  </a:lnTo>
                  <a:lnTo>
                    <a:pt x="10613" y="2357"/>
                  </a:lnTo>
                  <a:lnTo>
                    <a:pt x="10613" y="10"/>
                  </a:lnTo>
                  <a:lnTo>
                    <a:pt x="106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5" name="Text Box 5">
              <a:extLst>
                <a:ext uri="{FF2B5EF4-FFF2-40B4-BE49-F238E27FC236}">
                  <a16:creationId xmlns:a16="http://schemas.microsoft.com/office/drawing/2014/main" id="{652F672E-A466-73EB-F68C-D464920B2D20}"/>
                </a:ext>
              </a:extLst>
            </p:cNvPr>
            <p:cNvSpPr txBox="1">
              <a:spLocks noRot="1" noChangeAspect="1" noEditPoints="1" noChangeArrowheads="1" noChangeShapeType="1" noTextEdit="1"/>
            </p:cNvSpPr>
            <p:nvPr/>
          </p:nvSpPr>
          <p:spPr bwMode="auto">
            <a:xfrm>
              <a:off x="7188" y="2396"/>
              <a:ext cx="22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C</a:t>
              </a:r>
              <a:endParaRPr lang="it-IT" sz="1100">
                <a:effectLst/>
                <a:latin typeface="Times New Roman" panose="02020603050405020304" pitchFamily="18" charset="0"/>
                <a:ea typeface="Times New Roman" panose="02020603050405020304" pitchFamily="18" charset="0"/>
              </a:endParaRPr>
            </a:p>
          </p:txBody>
        </p:sp>
        <p:sp>
          <p:nvSpPr>
            <p:cNvPr id="6" name="Text Box 4">
              <a:extLst>
                <a:ext uri="{FF2B5EF4-FFF2-40B4-BE49-F238E27FC236}">
                  <a16:creationId xmlns:a16="http://schemas.microsoft.com/office/drawing/2014/main" id="{B94724AF-0E59-184A-F1BA-A89FA6517379}"/>
                </a:ext>
              </a:extLst>
            </p:cNvPr>
            <p:cNvSpPr txBox="1">
              <a:spLocks noRot="1" noChangeAspect="1" noEditPoints="1" noChangeArrowheads="1" noChangeShapeType="1" noTextEdit="1"/>
            </p:cNvSpPr>
            <p:nvPr/>
          </p:nvSpPr>
          <p:spPr bwMode="auto">
            <a:xfrm>
              <a:off x="3648" y="2396"/>
              <a:ext cx="20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B</a:t>
              </a:r>
              <a:endParaRPr lang="it-IT" sz="1100">
                <a:effectLst/>
                <a:latin typeface="Times New Roman" panose="02020603050405020304" pitchFamily="18" charset="0"/>
                <a:ea typeface="Times New Roman" panose="02020603050405020304" pitchFamily="18" charset="0"/>
              </a:endParaRPr>
            </a:p>
          </p:txBody>
        </p:sp>
        <p:sp>
          <p:nvSpPr>
            <p:cNvPr id="7" name="Text Box 3">
              <a:extLst>
                <a:ext uri="{FF2B5EF4-FFF2-40B4-BE49-F238E27FC236}">
                  <a16:creationId xmlns:a16="http://schemas.microsoft.com/office/drawing/2014/main" id="{E057CA03-8D98-1A73-B8BB-244B08A4B943}"/>
                </a:ext>
              </a:extLst>
            </p:cNvPr>
            <p:cNvSpPr txBox="1">
              <a:spLocks noRot="1" noChangeAspect="1" noEditPoints="1" noChangeArrowheads="1" noChangeShapeType="1" noTextEdit="1"/>
            </p:cNvSpPr>
            <p:nvPr/>
          </p:nvSpPr>
          <p:spPr bwMode="auto">
            <a:xfrm>
              <a:off x="38" y="2396"/>
              <a:ext cx="22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A</a:t>
              </a:r>
              <a:endParaRPr lang="it-IT" sz="1100">
                <a:effectLst/>
                <a:latin typeface="Times New Roman" panose="02020603050405020304" pitchFamily="18" charset="0"/>
                <a:ea typeface="Times New Roman" panose="02020603050405020304" pitchFamily="18" charset="0"/>
              </a:endParaRPr>
            </a:p>
          </p:txBody>
        </p:sp>
      </p:grpSp>
      <p:pic>
        <p:nvPicPr>
          <p:cNvPr id="8" name="image25.jpeg">
            <a:extLst>
              <a:ext uri="{FF2B5EF4-FFF2-40B4-BE49-F238E27FC236}">
                <a16:creationId xmlns:a16="http://schemas.microsoft.com/office/drawing/2014/main" id="{6E281C00-C41B-8C1D-E2E0-5A96389A4224}"/>
              </a:ext>
            </a:extLst>
          </p:cNvPr>
          <p:cNvPicPr>
            <a:picLocks noChangeAspect="1"/>
          </p:cNvPicPr>
          <p:nvPr/>
        </p:nvPicPr>
        <p:blipFill>
          <a:blip r:embed="rId4" cstate="print"/>
          <a:stretch>
            <a:fillRect/>
          </a:stretch>
        </p:blipFill>
        <p:spPr>
          <a:xfrm>
            <a:off x="541671" y="1256772"/>
            <a:ext cx="805815" cy="2769235"/>
          </a:xfrm>
          <a:prstGeom prst="rect">
            <a:avLst/>
          </a:prstGeom>
        </p:spPr>
      </p:pic>
      <p:sp>
        <p:nvSpPr>
          <p:cNvPr id="9" name="CasellaDiTesto 8">
            <a:extLst>
              <a:ext uri="{FF2B5EF4-FFF2-40B4-BE49-F238E27FC236}">
                <a16:creationId xmlns:a16="http://schemas.microsoft.com/office/drawing/2014/main" id="{BDD11AF5-4776-40D0-BA42-0B0395D35110}"/>
              </a:ext>
            </a:extLst>
          </p:cNvPr>
          <p:cNvSpPr txBox="1"/>
          <p:nvPr/>
        </p:nvSpPr>
        <p:spPr>
          <a:xfrm>
            <a:off x="389050" y="328597"/>
            <a:ext cx="4381520" cy="553998"/>
          </a:xfrm>
          <a:prstGeom prst="rect">
            <a:avLst/>
          </a:prstGeom>
          <a:noFill/>
        </p:spPr>
        <p:txBody>
          <a:bodyPr wrap="none" rtlCol="0">
            <a:spAutoFit/>
          </a:bodyPr>
          <a:lstStyle/>
          <a:p>
            <a:r>
              <a:rPr lang="it-IT" sz="3000" b="1" dirty="0"/>
              <a:t>CILINDRO GRADUATO</a:t>
            </a:r>
          </a:p>
        </p:txBody>
      </p:sp>
      <p:sp>
        <p:nvSpPr>
          <p:cNvPr id="11" name="CasellaDiTesto 10">
            <a:extLst>
              <a:ext uri="{FF2B5EF4-FFF2-40B4-BE49-F238E27FC236}">
                <a16:creationId xmlns:a16="http://schemas.microsoft.com/office/drawing/2014/main" id="{6644B1E8-4410-C175-0E61-54230AEBC963}"/>
              </a:ext>
            </a:extLst>
          </p:cNvPr>
          <p:cNvSpPr txBox="1"/>
          <p:nvPr/>
        </p:nvSpPr>
        <p:spPr>
          <a:xfrm>
            <a:off x="1683614" y="4137084"/>
            <a:ext cx="6703149" cy="2862322"/>
          </a:xfrm>
          <a:prstGeom prst="rect">
            <a:avLst/>
          </a:prstGeom>
          <a:noFill/>
        </p:spPr>
        <p:txBody>
          <a:bodyPr wrap="square">
            <a:spAutoFit/>
          </a:bodyPr>
          <a:lstStyle/>
          <a:p>
            <a:pPr marL="139700" marR="137160" algn="just">
              <a:spcBef>
                <a:spcPts val="435"/>
              </a:spcBef>
              <a:spcAft>
                <a:spcPts val="0"/>
              </a:spcAft>
            </a:pPr>
            <a:r>
              <a:rPr lang="it-IT" sz="2000" dirty="0">
                <a:effectLst/>
                <a:ea typeface="Times New Roman" panose="02020603050405020304" pitchFamily="18" charset="0"/>
              </a:rPr>
              <a:t>Se</a:t>
            </a:r>
            <a:r>
              <a:rPr lang="it-IT" sz="2000" spc="160" dirty="0">
                <a:effectLst/>
                <a:ea typeface="Times New Roman" panose="02020603050405020304" pitchFamily="18" charset="0"/>
              </a:rPr>
              <a:t> </a:t>
            </a:r>
            <a:r>
              <a:rPr lang="it-IT" sz="2000" dirty="0">
                <a:effectLst/>
                <a:ea typeface="Times New Roman" panose="02020603050405020304" pitchFamily="18" charset="0"/>
              </a:rPr>
              <a:t>il</a:t>
            </a:r>
            <a:r>
              <a:rPr lang="it-IT" sz="2000" spc="160" dirty="0">
                <a:effectLst/>
                <a:ea typeface="Times New Roman" panose="02020603050405020304" pitchFamily="18" charset="0"/>
              </a:rPr>
              <a:t> </a:t>
            </a:r>
            <a:r>
              <a:rPr lang="it-IT" sz="2000" dirty="0">
                <a:effectLst/>
                <a:ea typeface="Times New Roman" panose="02020603050405020304" pitchFamily="18" charset="0"/>
              </a:rPr>
              <a:t>menisco</a:t>
            </a:r>
            <a:r>
              <a:rPr lang="it-IT" sz="2000" spc="170" dirty="0">
                <a:effectLst/>
                <a:ea typeface="Times New Roman" panose="02020603050405020304" pitchFamily="18" charset="0"/>
              </a:rPr>
              <a:t> </a:t>
            </a:r>
            <a:r>
              <a:rPr lang="it-IT" sz="2000" dirty="0">
                <a:effectLst/>
                <a:ea typeface="Times New Roman" panose="02020603050405020304" pitchFamily="18" charset="0"/>
              </a:rPr>
              <a:t>è</a:t>
            </a:r>
            <a:r>
              <a:rPr lang="it-IT" sz="2000" spc="165" dirty="0">
                <a:effectLst/>
                <a:ea typeface="Times New Roman" panose="02020603050405020304" pitchFamily="18" charset="0"/>
              </a:rPr>
              <a:t> </a:t>
            </a:r>
            <a:r>
              <a:rPr lang="it-IT" sz="2000" dirty="0">
                <a:effectLst/>
                <a:ea typeface="Times New Roman" panose="02020603050405020304" pitchFamily="18" charset="0"/>
              </a:rPr>
              <a:t>curvato</a:t>
            </a:r>
            <a:r>
              <a:rPr lang="it-IT" sz="2000" spc="165" dirty="0">
                <a:effectLst/>
                <a:ea typeface="Times New Roman" panose="02020603050405020304" pitchFamily="18" charset="0"/>
              </a:rPr>
              <a:t> </a:t>
            </a:r>
            <a:r>
              <a:rPr lang="it-IT" sz="2000" dirty="0">
                <a:effectLst/>
                <a:ea typeface="Times New Roman" panose="02020603050405020304" pitchFamily="18" charset="0"/>
              </a:rPr>
              <a:t>verso</a:t>
            </a:r>
            <a:r>
              <a:rPr lang="it-IT" sz="2000" spc="165" dirty="0">
                <a:effectLst/>
                <a:ea typeface="Times New Roman" panose="02020603050405020304" pitchFamily="18" charset="0"/>
              </a:rPr>
              <a:t> </a:t>
            </a:r>
            <a:r>
              <a:rPr lang="it-IT" sz="2000" dirty="0">
                <a:effectLst/>
                <a:ea typeface="Times New Roman" panose="02020603050405020304" pitchFamily="18" charset="0"/>
              </a:rPr>
              <a:t>il</a:t>
            </a:r>
            <a:r>
              <a:rPr lang="it-IT" sz="2000" spc="165" dirty="0">
                <a:effectLst/>
                <a:ea typeface="Times New Roman" panose="02020603050405020304" pitchFamily="18" charset="0"/>
              </a:rPr>
              <a:t> </a:t>
            </a:r>
            <a:r>
              <a:rPr lang="it-IT" sz="2000" dirty="0">
                <a:effectLst/>
                <a:ea typeface="Times New Roman" panose="02020603050405020304" pitchFamily="18" charset="0"/>
              </a:rPr>
              <a:t>basso</a:t>
            </a:r>
            <a:r>
              <a:rPr lang="it-IT" sz="2000" spc="165" dirty="0">
                <a:effectLst/>
                <a:ea typeface="Times New Roman" panose="02020603050405020304" pitchFamily="18" charset="0"/>
              </a:rPr>
              <a:t> </a:t>
            </a:r>
            <a:r>
              <a:rPr lang="it-IT" sz="2000" dirty="0">
                <a:effectLst/>
                <a:ea typeface="Times New Roman" panose="02020603050405020304" pitchFamily="18" charset="0"/>
              </a:rPr>
              <a:t>(A),</a:t>
            </a:r>
            <a:r>
              <a:rPr lang="it-IT" sz="2000" spc="165" dirty="0">
                <a:effectLst/>
                <a:ea typeface="Times New Roman" panose="02020603050405020304" pitchFamily="18" charset="0"/>
              </a:rPr>
              <a:t> </a:t>
            </a:r>
            <a:r>
              <a:rPr lang="it-IT" sz="2000" dirty="0">
                <a:effectLst/>
                <a:ea typeface="Times New Roman" panose="02020603050405020304" pitchFamily="18" charset="0"/>
              </a:rPr>
              <a:t>si</a:t>
            </a:r>
            <a:r>
              <a:rPr lang="it-IT" sz="2000" spc="160" dirty="0">
                <a:effectLst/>
                <a:ea typeface="Times New Roman" panose="02020603050405020304" pitchFamily="18" charset="0"/>
              </a:rPr>
              <a:t> </a:t>
            </a:r>
            <a:r>
              <a:rPr lang="it-IT" sz="2000" dirty="0">
                <a:effectLst/>
                <a:ea typeface="Times New Roman" panose="02020603050405020304" pitchFamily="18" charset="0"/>
              </a:rPr>
              <a:t>deve</a:t>
            </a:r>
            <a:r>
              <a:rPr lang="it-IT" sz="2000" spc="160" dirty="0">
                <a:effectLst/>
                <a:ea typeface="Times New Roman" panose="02020603050405020304" pitchFamily="18" charset="0"/>
              </a:rPr>
              <a:t> </a:t>
            </a:r>
            <a:r>
              <a:rPr lang="it-IT" sz="2000" dirty="0">
                <a:effectLst/>
                <a:ea typeface="Times New Roman" panose="02020603050405020304" pitchFamily="18" charset="0"/>
              </a:rPr>
              <a:t>leggere</a:t>
            </a:r>
            <a:r>
              <a:rPr lang="it-IT" sz="2000" spc="170" dirty="0">
                <a:effectLst/>
                <a:ea typeface="Times New Roman" panose="02020603050405020304" pitchFamily="18" charset="0"/>
              </a:rPr>
              <a:t> </a:t>
            </a:r>
            <a:r>
              <a:rPr lang="it-IT" sz="2000" dirty="0">
                <a:effectLst/>
                <a:ea typeface="Times New Roman" panose="02020603050405020304" pitchFamily="18" charset="0"/>
              </a:rPr>
              <a:t>il</a:t>
            </a:r>
            <a:r>
              <a:rPr lang="it-IT" sz="2000" spc="160" dirty="0">
                <a:effectLst/>
                <a:ea typeface="Times New Roman" panose="02020603050405020304" pitchFamily="18" charset="0"/>
              </a:rPr>
              <a:t> </a:t>
            </a:r>
            <a:r>
              <a:rPr lang="it-IT" sz="2000" dirty="0">
                <a:effectLst/>
                <a:ea typeface="Times New Roman" panose="02020603050405020304" pitchFamily="18" charset="0"/>
              </a:rPr>
              <a:t>volume</a:t>
            </a:r>
            <a:r>
              <a:rPr lang="it-IT" sz="2000" spc="165" dirty="0">
                <a:effectLst/>
                <a:ea typeface="Times New Roman" panose="02020603050405020304" pitchFamily="18" charset="0"/>
              </a:rPr>
              <a:t> </a:t>
            </a:r>
            <a:r>
              <a:rPr lang="it-IT" sz="2000" dirty="0">
                <a:effectLst/>
                <a:ea typeface="Times New Roman" panose="02020603050405020304" pitchFamily="18" charset="0"/>
              </a:rPr>
              <a:t>nel</a:t>
            </a:r>
            <a:r>
              <a:rPr lang="it-IT" sz="2000" spc="165" dirty="0">
                <a:effectLst/>
                <a:ea typeface="Times New Roman" panose="02020603050405020304" pitchFamily="18" charset="0"/>
              </a:rPr>
              <a:t> </a:t>
            </a:r>
            <a:r>
              <a:rPr lang="it-IT" sz="2000" dirty="0">
                <a:effectLst/>
                <a:ea typeface="Times New Roman" panose="02020603050405020304" pitchFamily="18" charset="0"/>
              </a:rPr>
              <a:t>punto</a:t>
            </a:r>
            <a:r>
              <a:rPr lang="it-IT" sz="2000" spc="165" dirty="0">
                <a:effectLst/>
                <a:ea typeface="Times New Roman" panose="02020603050405020304" pitchFamily="18" charset="0"/>
              </a:rPr>
              <a:t> </a:t>
            </a:r>
            <a:r>
              <a:rPr lang="it-IT" sz="2000" dirty="0">
                <a:effectLst/>
                <a:ea typeface="Times New Roman" panose="02020603050405020304" pitchFamily="18" charset="0"/>
              </a:rPr>
              <a:t>più</a:t>
            </a:r>
            <a:r>
              <a:rPr lang="it-IT" sz="2000" spc="165" dirty="0">
                <a:effectLst/>
                <a:ea typeface="Times New Roman" panose="02020603050405020304" pitchFamily="18" charset="0"/>
              </a:rPr>
              <a:t> </a:t>
            </a:r>
            <a:r>
              <a:rPr lang="it-IT" sz="2000" b="1" dirty="0">
                <a:effectLst/>
                <a:ea typeface="Times New Roman" panose="02020603050405020304" pitchFamily="18" charset="0"/>
              </a:rPr>
              <a:t>basso</a:t>
            </a:r>
            <a:r>
              <a:rPr lang="it-IT" sz="2000" spc="-335" dirty="0">
                <a:effectLst/>
                <a:ea typeface="Times New Roman" panose="02020603050405020304" pitchFamily="18" charset="0"/>
              </a:rPr>
              <a:t> </a:t>
            </a:r>
            <a:r>
              <a:rPr lang="it-IT" sz="2000" dirty="0">
                <a:effectLst/>
                <a:ea typeface="Times New Roman" panose="02020603050405020304" pitchFamily="18" charset="0"/>
              </a:rPr>
              <a:t>dello specchio del liquido. In tal caso, il punto più </a:t>
            </a:r>
            <a:r>
              <a:rPr lang="it-IT" sz="1900" b="1" dirty="0">
                <a:effectLst/>
                <a:ea typeface="Times New Roman" panose="02020603050405020304" pitchFamily="18" charset="0"/>
              </a:rPr>
              <a:t>basso</a:t>
            </a:r>
            <a:r>
              <a:rPr lang="it-IT" sz="2000" dirty="0">
                <a:effectLst/>
                <a:ea typeface="Times New Roman" panose="02020603050405020304" pitchFamily="18" charset="0"/>
              </a:rPr>
              <a:t> del menisco deve </a:t>
            </a:r>
            <a:r>
              <a:rPr lang="it-IT" sz="2000" dirty="0">
                <a:ea typeface="Times New Roman" panose="02020603050405020304" pitchFamily="18" charset="0"/>
              </a:rPr>
              <a:t>essere tangente</a:t>
            </a:r>
            <a:r>
              <a:rPr lang="it-IT" sz="2000" dirty="0">
                <a:effectLst/>
                <a:ea typeface="Times New Roman" panose="02020603050405020304" pitchFamily="18" charset="0"/>
              </a:rPr>
              <a:t> la linea di gradua-zione.</a:t>
            </a:r>
          </a:p>
          <a:p>
            <a:pPr marL="139700" marR="133985" algn="just"/>
            <a:r>
              <a:rPr lang="it-IT" sz="2000" dirty="0">
                <a:effectLst/>
                <a:ea typeface="Times New Roman" panose="02020603050405020304" pitchFamily="18" charset="0"/>
              </a:rPr>
              <a:t>Se il menisco è curvato verso l’alto (B), si deve leggere il volume nel punto più </a:t>
            </a:r>
            <a:r>
              <a:rPr lang="it-IT" sz="2000" b="1" dirty="0">
                <a:effectLst/>
                <a:ea typeface="Times New Roman" panose="02020603050405020304" pitchFamily="18" charset="0"/>
              </a:rPr>
              <a:t>alto</a:t>
            </a:r>
            <a:r>
              <a:rPr lang="it-IT" sz="2000" dirty="0">
                <a:effectLst/>
                <a:ea typeface="Times New Roman" panose="02020603050405020304" pitchFamily="18" charset="0"/>
              </a:rPr>
              <a:t> dello</a:t>
            </a:r>
            <a:r>
              <a:rPr lang="it-IT" sz="2000" spc="5" dirty="0">
                <a:effectLst/>
                <a:ea typeface="Times New Roman" panose="02020603050405020304" pitchFamily="18" charset="0"/>
              </a:rPr>
              <a:t> </a:t>
            </a:r>
            <a:r>
              <a:rPr lang="it-IT" sz="2000" dirty="0">
                <a:effectLst/>
                <a:ea typeface="Times New Roman" panose="02020603050405020304" pitchFamily="18" charset="0"/>
              </a:rPr>
              <a:t>specchio del liquido. In tal caso, il punto più </a:t>
            </a:r>
            <a:r>
              <a:rPr lang="it-IT" sz="2000" b="1" dirty="0">
                <a:effectLst/>
                <a:ea typeface="Times New Roman" panose="02020603050405020304" pitchFamily="18" charset="0"/>
              </a:rPr>
              <a:t>alto</a:t>
            </a:r>
            <a:r>
              <a:rPr lang="it-IT" sz="2000" dirty="0">
                <a:effectLst/>
                <a:ea typeface="Times New Roman" panose="02020603050405020304" pitchFamily="18" charset="0"/>
              </a:rPr>
              <a:t> del menisco deve </a:t>
            </a:r>
            <a:r>
              <a:rPr lang="it-IT" sz="2000" dirty="0">
                <a:ea typeface="Times New Roman" panose="02020603050405020304" pitchFamily="18" charset="0"/>
              </a:rPr>
              <a:t>essere tangente</a:t>
            </a:r>
            <a:r>
              <a:rPr lang="it-IT" sz="2000" dirty="0">
                <a:effectLst/>
                <a:ea typeface="Times New Roman" panose="02020603050405020304" pitchFamily="18" charset="0"/>
              </a:rPr>
              <a:t> la linea di gradua-zione.</a:t>
            </a:r>
          </a:p>
        </p:txBody>
      </p:sp>
      <p:sp>
        <p:nvSpPr>
          <p:cNvPr id="13" name="CasellaDiTesto 12">
            <a:extLst>
              <a:ext uri="{FF2B5EF4-FFF2-40B4-BE49-F238E27FC236}">
                <a16:creationId xmlns:a16="http://schemas.microsoft.com/office/drawing/2014/main" id="{1615C1F9-56E4-24EC-19FF-C3E947A1FD78}"/>
              </a:ext>
            </a:extLst>
          </p:cNvPr>
          <p:cNvSpPr txBox="1"/>
          <p:nvPr/>
        </p:nvSpPr>
        <p:spPr>
          <a:xfrm>
            <a:off x="8576364" y="133517"/>
            <a:ext cx="3180040" cy="1569660"/>
          </a:xfrm>
          <a:prstGeom prst="rect">
            <a:avLst/>
          </a:prstGeom>
          <a:noFill/>
        </p:spPr>
        <p:txBody>
          <a:bodyPr wrap="square">
            <a:spAutoFit/>
          </a:bodyPr>
          <a:lstStyle/>
          <a:p>
            <a:pPr marL="139700" marR="137160" algn="just">
              <a:spcAft>
                <a:spcPts val="0"/>
              </a:spcAft>
            </a:pPr>
            <a:r>
              <a:rPr lang="it-IT" sz="1600" b="1" dirty="0">
                <a:effectLst/>
                <a:ea typeface="Times New Roman" panose="02020603050405020304" pitchFamily="18" charset="0"/>
              </a:rPr>
              <a:t>La striscia </a:t>
            </a:r>
            <a:r>
              <a:rPr lang="it-IT" sz="1600" b="1" dirty="0" err="1">
                <a:effectLst/>
                <a:ea typeface="Times New Roman" panose="02020603050405020304" pitchFamily="18" charset="0"/>
              </a:rPr>
              <a:t>Schellbach</a:t>
            </a:r>
            <a:r>
              <a:rPr lang="it-IT" sz="1600" b="1" dirty="0">
                <a:effectLst/>
                <a:ea typeface="Times New Roman" panose="02020603050405020304" pitchFamily="18" charset="0"/>
              </a:rPr>
              <a:t> (C) è una sottile striscia blu al centro di una striscia bianca e viene</a:t>
            </a:r>
            <a:r>
              <a:rPr lang="it-IT" sz="1600" b="1" spc="5" dirty="0">
                <a:effectLst/>
                <a:ea typeface="Times New Roman" panose="02020603050405020304" pitchFamily="18" charset="0"/>
              </a:rPr>
              <a:t> </a:t>
            </a:r>
            <a:r>
              <a:rPr lang="it-IT" sz="1600" b="1" dirty="0">
                <a:effectLst/>
                <a:ea typeface="Times New Roman" panose="02020603050405020304" pitchFamily="18" charset="0"/>
              </a:rPr>
              <a:t>stampata sul retro delle burette per una migliore leggibilità. </a:t>
            </a:r>
          </a:p>
        </p:txBody>
      </p:sp>
    </p:spTree>
    <p:extLst>
      <p:ext uri="{BB962C8B-B14F-4D97-AF65-F5344CB8AC3E}">
        <p14:creationId xmlns:p14="http://schemas.microsoft.com/office/powerpoint/2010/main" val="139675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pic>
        <p:nvPicPr>
          <p:cNvPr id="3" name="image30.jpeg">
            <a:extLst>
              <a:ext uri="{FF2B5EF4-FFF2-40B4-BE49-F238E27FC236}">
                <a16:creationId xmlns:a16="http://schemas.microsoft.com/office/drawing/2014/main" id="{BC5E1A39-94C8-D424-C7B3-E994A3959088}"/>
              </a:ext>
            </a:extLst>
          </p:cNvPr>
          <p:cNvPicPr>
            <a:picLocks noChangeAspect="1"/>
          </p:cNvPicPr>
          <p:nvPr/>
        </p:nvPicPr>
        <p:blipFill>
          <a:blip r:embed="rId3" cstate="print"/>
          <a:stretch>
            <a:fillRect/>
          </a:stretch>
        </p:blipFill>
        <p:spPr>
          <a:xfrm>
            <a:off x="447388" y="1489646"/>
            <a:ext cx="3817347" cy="2196528"/>
          </a:xfrm>
          <a:prstGeom prst="rect">
            <a:avLst/>
          </a:prstGeom>
        </p:spPr>
      </p:pic>
      <p:pic>
        <p:nvPicPr>
          <p:cNvPr id="4" name="image31.jpeg">
            <a:extLst>
              <a:ext uri="{FF2B5EF4-FFF2-40B4-BE49-F238E27FC236}">
                <a16:creationId xmlns:a16="http://schemas.microsoft.com/office/drawing/2014/main" id="{D27346AD-A497-9BE0-D103-21BC3184EC10}"/>
              </a:ext>
            </a:extLst>
          </p:cNvPr>
          <p:cNvPicPr>
            <a:picLocks noChangeAspect="1"/>
          </p:cNvPicPr>
          <p:nvPr/>
        </p:nvPicPr>
        <p:blipFill>
          <a:blip r:embed="rId4" cstate="print"/>
          <a:stretch>
            <a:fillRect/>
          </a:stretch>
        </p:blipFill>
        <p:spPr>
          <a:xfrm>
            <a:off x="1485853" y="4394111"/>
            <a:ext cx="3244660" cy="1723451"/>
          </a:xfrm>
          <a:prstGeom prst="rect">
            <a:avLst/>
          </a:prstGeom>
        </p:spPr>
      </p:pic>
      <p:pic>
        <p:nvPicPr>
          <p:cNvPr id="6" name="image33.jpeg">
            <a:extLst>
              <a:ext uri="{FF2B5EF4-FFF2-40B4-BE49-F238E27FC236}">
                <a16:creationId xmlns:a16="http://schemas.microsoft.com/office/drawing/2014/main" id="{040DEA64-0F03-DEFD-E20C-026DE8425537}"/>
              </a:ext>
            </a:extLst>
          </p:cNvPr>
          <p:cNvPicPr>
            <a:picLocks noChangeAspect="1"/>
          </p:cNvPicPr>
          <p:nvPr/>
        </p:nvPicPr>
        <p:blipFill>
          <a:blip r:embed="rId5" cstate="print"/>
          <a:stretch>
            <a:fillRect/>
          </a:stretch>
        </p:blipFill>
        <p:spPr>
          <a:xfrm>
            <a:off x="5669336" y="2592804"/>
            <a:ext cx="3993312" cy="1961515"/>
          </a:xfrm>
          <a:prstGeom prst="rect">
            <a:avLst/>
          </a:prstGeom>
        </p:spPr>
      </p:pic>
      <p:sp>
        <p:nvSpPr>
          <p:cNvPr id="8" name="CasellaDiTesto 7">
            <a:extLst>
              <a:ext uri="{FF2B5EF4-FFF2-40B4-BE49-F238E27FC236}">
                <a16:creationId xmlns:a16="http://schemas.microsoft.com/office/drawing/2014/main" id="{214723D1-18E2-B5C4-F149-F1C0C629AE00}"/>
              </a:ext>
            </a:extLst>
          </p:cNvPr>
          <p:cNvSpPr txBox="1"/>
          <p:nvPr/>
        </p:nvSpPr>
        <p:spPr>
          <a:xfrm>
            <a:off x="447388" y="290509"/>
            <a:ext cx="6207918" cy="400110"/>
          </a:xfrm>
          <a:prstGeom prst="rect">
            <a:avLst/>
          </a:prstGeom>
          <a:noFill/>
        </p:spPr>
        <p:txBody>
          <a:bodyPr wrap="square">
            <a:spAutoFit/>
          </a:bodyPr>
          <a:lstStyle/>
          <a:p>
            <a:pPr marL="139700">
              <a:spcBef>
                <a:spcPts val="315"/>
              </a:spcBef>
            </a:pPr>
            <a:r>
              <a:rPr lang="it-IT" sz="2000" b="1" kern="0" dirty="0">
                <a:effectLst/>
                <a:ea typeface="Times New Roman" panose="02020603050405020304" pitchFamily="18" charset="0"/>
              </a:rPr>
              <a:t>SPATOLE</a:t>
            </a:r>
            <a:r>
              <a:rPr lang="it-IT" sz="2000" b="1" kern="0" spc="160" dirty="0">
                <a:effectLst/>
                <a:ea typeface="Times New Roman" panose="02020603050405020304" pitchFamily="18" charset="0"/>
              </a:rPr>
              <a:t> </a:t>
            </a:r>
            <a:r>
              <a:rPr lang="it-IT" sz="2000" b="1" kern="0" dirty="0">
                <a:effectLst/>
                <a:ea typeface="Times New Roman" panose="02020603050405020304" pitchFamily="18" charset="0"/>
              </a:rPr>
              <a:t>E</a:t>
            </a:r>
            <a:r>
              <a:rPr lang="it-IT" sz="2000" b="1" kern="0" spc="165" dirty="0">
                <a:effectLst/>
                <a:ea typeface="Times New Roman" panose="02020603050405020304" pitchFamily="18" charset="0"/>
              </a:rPr>
              <a:t> </a:t>
            </a:r>
            <a:r>
              <a:rPr lang="it-IT" sz="2000" b="1" kern="0" dirty="0">
                <a:effectLst/>
                <a:ea typeface="Times New Roman" panose="02020603050405020304" pitchFamily="18" charset="0"/>
              </a:rPr>
              <a:t>PINZETTE</a:t>
            </a:r>
          </a:p>
        </p:txBody>
      </p:sp>
    </p:spTree>
    <p:extLst>
      <p:ext uri="{BB962C8B-B14F-4D97-AF65-F5344CB8AC3E}">
        <p14:creationId xmlns:p14="http://schemas.microsoft.com/office/powerpoint/2010/main" val="96550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7564"/>
            <a:ext cx="12188932" cy="6856614"/>
          </a:xfrm>
          <a:prstGeom prst="rect">
            <a:avLst/>
          </a:prstGeom>
        </p:spPr>
      </p:pic>
      <p:sp>
        <p:nvSpPr>
          <p:cNvPr id="2" name="Rectangle 2">
            <a:extLst>
              <a:ext uri="{FF2B5EF4-FFF2-40B4-BE49-F238E27FC236}">
                <a16:creationId xmlns:a16="http://schemas.microsoft.com/office/drawing/2014/main" id="{FBA52065-2A7E-FBEF-26F5-3C599C99DB6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 tIns="39675" rIns="91440" bIns="45720" numCol="1" anchor="ctr" anchorCtr="0" compatLnSpc="1">
            <a:prstTxWarp prst="textNoShape">
              <a:avLst/>
            </a:prstTxWarp>
            <a:spAutoFit/>
          </a:bodyPr>
          <a:lstStyle/>
          <a:p>
            <a:endParaRPr lang="it-IT"/>
          </a:p>
        </p:txBody>
      </p:sp>
      <p:pic>
        <p:nvPicPr>
          <p:cNvPr id="3073" name="image39.jpeg">
            <a:extLst>
              <a:ext uri="{FF2B5EF4-FFF2-40B4-BE49-F238E27FC236}">
                <a16:creationId xmlns:a16="http://schemas.microsoft.com/office/drawing/2014/main" id="{F7CB1EA8-AE28-B99C-5272-E214908EE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5" y="1778583"/>
            <a:ext cx="1514861" cy="4213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6A823E8-7EAC-1716-CF53-33D9D70719E1}"/>
              </a:ext>
            </a:extLst>
          </p:cNvPr>
          <p:cNvSpPr>
            <a:spLocks noChangeArrowheads="1"/>
          </p:cNvSpPr>
          <p:nvPr/>
        </p:nvSpPr>
        <p:spPr bwMode="auto">
          <a:xfrm>
            <a:off x="3651421" y="1577637"/>
            <a:ext cx="7923897" cy="49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L' imbuto separatore è un contenitore in vetro di forma conica chiuso in alto tramite un tappo di vetro smerigliato e nel gambo, costituito da un tubo solitamente lungo e stretto, è munito di rubinetto.</a:t>
            </a:r>
            <a:endParaRPr kumimoji="0" lang="it-IT" altLang="it-IT" b="0" i="0" u="none" strike="noStrike" cap="none" normalizeH="0" baseline="0" dirty="0">
              <a:ln>
                <a:noFill/>
              </a:ln>
              <a:solidFill>
                <a:schemeClr val="tx1"/>
              </a:solidFill>
              <a:effectLst/>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Viene utilizzato, nelle normali attività di laboratorio, per separare liquidi non miscibili (es. acqua e olio). </a:t>
            </a:r>
          </a:p>
          <a:p>
            <a:pPr marL="0" marR="0" lvl="0" indent="0" algn="just" defTabSz="914400" rtl="0" eaLnBrk="0" fontAlgn="base" latinLnBrk="0" hangingPunct="0">
              <a:lnSpc>
                <a:spcPct val="200000"/>
              </a:lnSpc>
              <a:spcBef>
                <a:spcPct val="0"/>
              </a:spcBef>
              <a:spcAft>
                <a:spcPct val="0"/>
              </a:spcAft>
              <a:buClrTx/>
              <a:buSzTx/>
              <a:buFontTx/>
              <a:buNone/>
              <a:tabLst/>
            </a:pPr>
            <a:endParaRPr lang="it-IT" altLang="it-IT" dirty="0">
              <a:ea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Il liquido a densità maggiore viene raccolto in un altro recipiente mentre quello a densità minore rimane nell’imbuto separatore.</a:t>
            </a:r>
            <a:endParaRPr kumimoji="0" lang="it-IT" altLang="it-IT" b="0" i="0" u="none" strike="noStrike" cap="none" normalizeH="0" baseline="0" dirty="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61E51059-5C69-4827-632D-E1418EA70F5D}"/>
              </a:ext>
            </a:extLst>
          </p:cNvPr>
          <p:cNvSpPr txBox="1"/>
          <p:nvPr/>
        </p:nvSpPr>
        <p:spPr>
          <a:xfrm>
            <a:off x="552965" y="432479"/>
            <a:ext cx="6196912" cy="43088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200" b="1" i="0" u="none" strike="noStrike" cap="none" normalizeH="0" baseline="0" dirty="0">
                <a:ln>
                  <a:noFill/>
                </a:ln>
                <a:solidFill>
                  <a:schemeClr val="tx1"/>
                </a:solidFill>
                <a:effectLst/>
                <a:ea typeface="Times New Roman" panose="02020603050405020304" pitchFamily="18" charset="0"/>
              </a:rPr>
              <a:t>IMBUTO SEPARATORE</a:t>
            </a:r>
          </a:p>
        </p:txBody>
      </p:sp>
    </p:spTree>
    <p:extLst>
      <p:ext uri="{BB962C8B-B14F-4D97-AF65-F5344CB8AC3E}">
        <p14:creationId xmlns:p14="http://schemas.microsoft.com/office/powerpoint/2010/main" val="328828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2010" y="12019"/>
            <a:ext cx="12188932" cy="6856614"/>
          </a:xfrm>
          <a:prstGeom prst="rect">
            <a:avLst/>
          </a:prstGeom>
        </p:spPr>
      </p:pic>
      <p:sp>
        <p:nvSpPr>
          <p:cNvPr id="2" name="Rectangle 2">
            <a:extLst>
              <a:ext uri="{FF2B5EF4-FFF2-40B4-BE49-F238E27FC236}">
                <a16:creationId xmlns:a16="http://schemas.microsoft.com/office/drawing/2014/main" id="{03E48834-7278-1737-ED78-C7792C2DB383}"/>
              </a:ext>
            </a:extLst>
          </p:cNvPr>
          <p:cNvSpPr>
            <a:spLocks noChangeArrowheads="1"/>
          </p:cNvSpPr>
          <p:nvPr/>
        </p:nvSpPr>
        <p:spPr bwMode="auto">
          <a:xfrm>
            <a:off x="797440" y="187074"/>
            <a:ext cx="1981780" cy="7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9656" tIns="58719"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ESSICCATORE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chemeClr val="tx1"/>
              </a:solidFill>
              <a:effectLst/>
            </a:endParaRPr>
          </a:p>
        </p:txBody>
      </p:sp>
      <p:pic>
        <p:nvPicPr>
          <p:cNvPr id="4097" name="image40.png">
            <a:extLst>
              <a:ext uri="{FF2B5EF4-FFF2-40B4-BE49-F238E27FC236}">
                <a16:creationId xmlns:a16="http://schemas.microsoft.com/office/drawing/2014/main" id="{0052B73A-A9F8-8811-8A1E-3DD3D3ADA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0" y="1046421"/>
            <a:ext cx="6511925" cy="3257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FBD786F9-6178-E397-6290-AFA5D5390C22}"/>
              </a:ext>
            </a:extLst>
          </p:cNvPr>
          <p:cNvSpPr>
            <a:spLocks noChangeArrowheads="1"/>
          </p:cNvSpPr>
          <p:nvPr/>
        </p:nvSpPr>
        <p:spPr bwMode="auto">
          <a:xfrm>
            <a:off x="6003634" y="16957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it-IT" altLang="it-IT"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C0F22978-5FF3-0814-9973-479EF91EEA10}"/>
              </a:ext>
            </a:extLst>
          </p:cNvPr>
          <p:cNvSpPr txBox="1"/>
          <p:nvPr/>
        </p:nvSpPr>
        <p:spPr>
          <a:xfrm>
            <a:off x="7035294" y="187074"/>
            <a:ext cx="4745580" cy="6438942"/>
          </a:xfrm>
          <a:prstGeom prst="rect">
            <a:avLst/>
          </a:prstGeom>
          <a:noFill/>
        </p:spPr>
        <p:txBody>
          <a:bodyPr wrap="square">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sz="1900" b="1" i="0" u="none" strike="noStrike" cap="none" normalizeH="0" baseline="0" dirty="0">
                <a:ln>
                  <a:noFill/>
                </a:ln>
                <a:solidFill>
                  <a:schemeClr val="tx1"/>
                </a:solidFill>
                <a:effectLst/>
                <a:ea typeface="Times New Roman" panose="02020603050405020304" pitchFamily="18" charset="0"/>
              </a:rPr>
              <a:t>E’ un recipiente di vetro a parete robusta usato per essiccare sostanze solide o conservarle al riparo dall’umidità. Il coperchio può essere munito di una tubulatura con rubinetto che permette di fare il vuoto nel recipiente.</a:t>
            </a:r>
            <a:endParaRPr kumimoji="0" lang="it-IT" altLang="it-IT" sz="1900" b="1" i="0" u="none" strike="noStrike" cap="none" normalizeH="0" baseline="0" dirty="0">
              <a:ln>
                <a:noFill/>
              </a:ln>
              <a:solidFill>
                <a:schemeClr val="tx1"/>
              </a:solidFill>
              <a:effectLst/>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sz="1900" b="1" i="0" u="none" strike="noStrike" cap="none" normalizeH="0" baseline="0" dirty="0">
                <a:ln>
                  <a:noFill/>
                </a:ln>
                <a:solidFill>
                  <a:schemeClr val="tx1"/>
                </a:solidFill>
                <a:effectLst/>
                <a:ea typeface="Times New Roman" panose="02020603050405020304" pitchFamily="18" charset="0"/>
              </a:rPr>
              <a:t>Sul fondo dell'essiccatore, sotto una piastra forata di porcellana, si pone una sostanza igroscopica (per es. CaCl</a:t>
            </a:r>
            <a:r>
              <a:rPr kumimoji="0" lang="it-IT" altLang="it-IT" sz="1900" b="1" i="0" u="none" strike="noStrike" cap="none" normalizeH="0" baseline="-30000" dirty="0">
                <a:ln>
                  <a:noFill/>
                </a:ln>
                <a:solidFill>
                  <a:schemeClr val="tx1"/>
                </a:solidFill>
                <a:effectLst/>
                <a:ea typeface="Times New Roman" panose="02020603050405020304" pitchFamily="18" charset="0"/>
              </a:rPr>
              <a:t>2</a:t>
            </a:r>
            <a:r>
              <a:rPr kumimoji="0" lang="it-IT" altLang="it-IT" sz="1900" b="1" i="0" u="none" strike="noStrike" cap="none" normalizeH="0" baseline="0" dirty="0">
                <a:ln>
                  <a:noFill/>
                </a:ln>
                <a:solidFill>
                  <a:schemeClr val="tx1"/>
                </a:solidFill>
                <a:effectLst/>
                <a:ea typeface="Times New Roman" panose="02020603050405020304" pitchFamily="18" charset="0"/>
              </a:rPr>
              <a:t> o Na</a:t>
            </a:r>
            <a:r>
              <a:rPr kumimoji="0" lang="it-IT" altLang="it-IT" sz="1900" b="1" i="0" u="none" strike="noStrike" cap="none" normalizeH="0" baseline="-30000" dirty="0">
                <a:ln>
                  <a:noFill/>
                </a:ln>
                <a:solidFill>
                  <a:schemeClr val="tx1"/>
                </a:solidFill>
                <a:effectLst/>
                <a:ea typeface="Times New Roman" panose="02020603050405020304" pitchFamily="18" charset="0"/>
              </a:rPr>
              <a:t>2</a:t>
            </a:r>
            <a:r>
              <a:rPr kumimoji="0" lang="it-IT" altLang="it-IT" sz="1900" b="1" i="0" u="none" strike="noStrike" cap="none" normalizeH="0" baseline="0" dirty="0">
                <a:ln>
                  <a:noFill/>
                </a:ln>
                <a:solidFill>
                  <a:schemeClr val="tx1"/>
                </a:solidFill>
                <a:effectLst/>
                <a:ea typeface="Times New Roman" panose="02020603050405020304" pitchFamily="18" charset="0"/>
              </a:rPr>
              <a:t>SO</a:t>
            </a:r>
            <a:r>
              <a:rPr kumimoji="0" lang="it-IT" altLang="it-IT" sz="1900" b="1" i="0" u="none" strike="noStrike" cap="none" normalizeH="0" baseline="-30000" dirty="0">
                <a:ln>
                  <a:noFill/>
                </a:ln>
                <a:solidFill>
                  <a:schemeClr val="tx1"/>
                </a:solidFill>
                <a:effectLst/>
                <a:ea typeface="Times New Roman" panose="02020603050405020304" pitchFamily="18" charset="0"/>
              </a:rPr>
              <a:t>4</a:t>
            </a:r>
            <a:r>
              <a:rPr kumimoji="0" lang="it-IT" altLang="it-IT" sz="1900" b="1" i="0" u="none" strike="noStrike" cap="none" normalizeH="0" baseline="0" dirty="0">
                <a:ln>
                  <a:noFill/>
                </a:ln>
                <a:solidFill>
                  <a:schemeClr val="tx1"/>
                </a:solidFill>
                <a:effectLst/>
                <a:ea typeface="Times New Roman" panose="02020603050405020304" pitchFamily="18" charset="0"/>
              </a:rPr>
              <a:t>).</a:t>
            </a:r>
            <a:endParaRPr kumimoji="0" lang="it-IT" altLang="it-IT" sz="19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8906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pic>
        <p:nvPicPr>
          <p:cNvPr id="2" name="image49.jpeg">
            <a:extLst>
              <a:ext uri="{FF2B5EF4-FFF2-40B4-BE49-F238E27FC236}">
                <a16:creationId xmlns:a16="http://schemas.microsoft.com/office/drawing/2014/main" id="{4C9FD778-5F1C-E0CC-F520-EB0DEB9AD44D}"/>
              </a:ext>
            </a:extLst>
          </p:cNvPr>
          <p:cNvPicPr>
            <a:picLocks noChangeAspect="1"/>
          </p:cNvPicPr>
          <p:nvPr/>
        </p:nvPicPr>
        <p:blipFill>
          <a:blip r:embed="rId3" cstate="print"/>
          <a:stretch>
            <a:fillRect/>
          </a:stretch>
        </p:blipFill>
        <p:spPr>
          <a:xfrm>
            <a:off x="566102" y="996498"/>
            <a:ext cx="2747121" cy="1821612"/>
          </a:xfrm>
          <a:prstGeom prst="rect">
            <a:avLst/>
          </a:prstGeom>
        </p:spPr>
      </p:pic>
      <p:pic>
        <p:nvPicPr>
          <p:cNvPr id="4" name="image55.jpeg">
            <a:extLst>
              <a:ext uri="{FF2B5EF4-FFF2-40B4-BE49-F238E27FC236}">
                <a16:creationId xmlns:a16="http://schemas.microsoft.com/office/drawing/2014/main" id="{D297041A-D1B5-D45F-8915-C064DEBB8C89}"/>
              </a:ext>
            </a:extLst>
          </p:cNvPr>
          <p:cNvPicPr>
            <a:picLocks noChangeAspect="1"/>
          </p:cNvPicPr>
          <p:nvPr/>
        </p:nvPicPr>
        <p:blipFill>
          <a:blip r:embed="rId4" cstate="print"/>
          <a:stretch>
            <a:fillRect/>
          </a:stretch>
        </p:blipFill>
        <p:spPr>
          <a:xfrm>
            <a:off x="5588605" y="1061685"/>
            <a:ext cx="2606675" cy="4843780"/>
          </a:xfrm>
          <a:prstGeom prst="rect">
            <a:avLst/>
          </a:prstGeom>
        </p:spPr>
      </p:pic>
      <p:pic>
        <p:nvPicPr>
          <p:cNvPr id="5" name="image54.jpeg">
            <a:extLst>
              <a:ext uri="{FF2B5EF4-FFF2-40B4-BE49-F238E27FC236}">
                <a16:creationId xmlns:a16="http://schemas.microsoft.com/office/drawing/2014/main" id="{3E74348F-7AEB-FB2A-94F1-094ED25E3AD2}"/>
              </a:ext>
            </a:extLst>
          </p:cNvPr>
          <p:cNvPicPr>
            <a:picLocks noChangeAspect="1"/>
          </p:cNvPicPr>
          <p:nvPr/>
        </p:nvPicPr>
        <p:blipFill>
          <a:blip r:embed="rId5" cstate="print"/>
          <a:stretch>
            <a:fillRect/>
          </a:stretch>
        </p:blipFill>
        <p:spPr>
          <a:xfrm>
            <a:off x="566102" y="3155557"/>
            <a:ext cx="1287145" cy="1607185"/>
          </a:xfrm>
          <a:prstGeom prst="rect">
            <a:avLst/>
          </a:prstGeom>
        </p:spPr>
      </p:pic>
      <p:pic>
        <p:nvPicPr>
          <p:cNvPr id="6" name="image52.jpeg">
            <a:extLst>
              <a:ext uri="{FF2B5EF4-FFF2-40B4-BE49-F238E27FC236}">
                <a16:creationId xmlns:a16="http://schemas.microsoft.com/office/drawing/2014/main" id="{57415B8F-8769-1FE1-975B-83DCC1F8D410}"/>
              </a:ext>
            </a:extLst>
          </p:cNvPr>
          <p:cNvPicPr>
            <a:picLocks noChangeAspect="1"/>
          </p:cNvPicPr>
          <p:nvPr/>
        </p:nvPicPr>
        <p:blipFill>
          <a:blip r:embed="rId6" cstate="print"/>
          <a:stretch>
            <a:fillRect/>
          </a:stretch>
        </p:blipFill>
        <p:spPr>
          <a:xfrm>
            <a:off x="2968236" y="3367141"/>
            <a:ext cx="1670265" cy="1868770"/>
          </a:xfrm>
          <a:prstGeom prst="rect">
            <a:avLst/>
          </a:prstGeom>
        </p:spPr>
      </p:pic>
      <p:pic>
        <p:nvPicPr>
          <p:cNvPr id="7" name="image53.jpeg">
            <a:extLst>
              <a:ext uri="{FF2B5EF4-FFF2-40B4-BE49-F238E27FC236}">
                <a16:creationId xmlns:a16="http://schemas.microsoft.com/office/drawing/2014/main" id="{B311FCF9-2885-0139-54CA-3BFD16791058}"/>
              </a:ext>
            </a:extLst>
          </p:cNvPr>
          <p:cNvPicPr>
            <a:picLocks noChangeAspect="1"/>
          </p:cNvPicPr>
          <p:nvPr/>
        </p:nvPicPr>
        <p:blipFill>
          <a:blip r:embed="rId7" cstate="print"/>
          <a:stretch>
            <a:fillRect/>
          </a:stretch>
        </p:blipFill>
        <p:spPr>
          <a:xfrm>
            <a:off x="566102" y="5446856"/>
            <a:ext cx="2117090" cy="1154430"/>
          </a:xfrm>
          <a:prstGeom prst="rect">
            <a:avLst/>
          </a:prstGeom>
        </p:spPr>
      </p:pic>
      <p:pic>
        <p:nvPicPr>
          <p:cNvPr id="8" name="image42.jpeg">
            <a:extLst>
              <a:ext uri="{FF2B5EF4-FFF2-40B4-BE49-F238E27FC236}">
                <a16:creationId xmlns:a16="http://schemas.microsoft.com/office/drawing/2014/main" id="{29BCAA85-4EC7-C51E-6B57-AA96C6F27602}"/>
              </a:ext>
            </a:extLst>
          </p:cNvPr>
          <p:cNvPicPr>
            <a:picLocks noChangeAspect="1"/>
          </p:cNvPicPr>
          <p:nvPr/>
        </p:nvPicPr>
        <p:blipFill>
          <a:blip r:embed="rId8" cstate="print"/>
          <a:stretch>
            <a:fillRect/>
          </a:stretch>
        </p:blipFill>
        <p:spPr>
          <a:xfrm>
            <a:off x="9019224" y="1004599"/>
            <a:ext cx="2606674" cy="2403981"/>
          </a:xfrm>
          <a:prstGeom prst="rect">
            <a:avLst/>
          </a:prstGeom>
        </p:spPr>
      </p:pic>
      <p:sp>
        <p:nvSpPr>
          <p:cNvPr id="9" name="CasellaDiTesto 8">
            <a:extLst>
              <a:ext uri="{FF2B5EF4-FFF2-40B4-BE49-F238E27FC236}">
                <a16:creationId xmlns:a16="http://schemas.microsoft.com/office/drawing/2014/main" id="{71A67D33-62DC-8D69-8D7F-7ADEFAA676DF}"/>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MISCELLANEA</a:t>
            </a:r>
          </a:p>
        </p:txBody>
      </p:sp>
    </p:spTree>
    <p:extLst>
      <p:ext uri="{BB962C8B-B14F-4D97-AF65-F5344CB8AC3E}">
        <p14:creationId xmlns:p14="http://schemas.microsoft.com/office/powerpoint/2010/main" val="402210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Rectangle 2">
            <a:extLst>
              <a:ext uri="{FF2B5EF4-FFF2-40B4-BE49-F238E27FC236}">
                <a16:creationId xmlns:a16="http://schemas.microsoft.com/office/drawing/2014/main" id="{175AE0D6-9496-9F09-C400-CA331B7BE855}"/>
              </a:ext>
            </a:extLst>
          </p:cNvPr>
          <p:cNvSpPr>
            <a:spLocks noChangeArrowheads="1"/>
          </p:cNvSpPr>
          <p:nvPr/>
        </p:nvSpPr>
        <p:spPr bwMode="auto">
          <a:xfrm>
            <a:off x="245168" y="149988"/>
            <a:ext cx="5508869" cy="21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39675" rIns="317400" bIns="7617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200" b="1" i="0" u="none" strike="noStrike" cap="none" normalizeH="0" baseline="0" dirty="0">
                <a:ln>
                  <a:noFill/>
                </a:ln>
                <a:solidFill>
                  <a:schemeClr val="tx1"/>
                </a:solidFill>
                <a:effectLst/>
                <a:ea typeface="Times New Roman" panose="02020603050405020304" pitchFamily="18" charset="0"/>
              </a:rPr>
              <a:t>PULIZIA VETRERIA</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2200" b="0" i="0" u="none" strike="noStrike" cap="none" normalizeH="0" baseline="0" dirty="0">
                <a:ln>
                  <a:noFill/>
                </a:ln>
                <a:solidFill>
                  <a:schemeClr val="tx1"/>
                </a:solidFill>
                <a:effectLst/>
                <a:ea typeface="Times New Roman" panose="02020603050405020304" pitchFamily="18" charset="0"/>
              </a:rPr>
            </a:br>
            <a:endParaRPr kumimoji="0" lang="it-IT" altLang="it-IT"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200" b="0" i="0" u="none" strike="noStrike" cap="none" normalizeH="0" baseline="0" dirty="0">
              <a:ln>
                <a:noFill/>
              </a:ln>
              <a:solidFill>
                <a:schemeClr val="tx1"/>
              </a:solidFill>
              <a:effectLst/>
            </a:endParaRPr>
          </a:p>
        </p:txBody>
      </p:sp>
      <p:pic>
        <p:nvPicPr>
          <p:cNvPr id="6145" name="image59.jpeg">
            <a:extLst>
              <a:ext uri="{FF2B5EF4-FFF2-40B4-BE49-F238E27FC236}">
                <a16:creationId xmlns:a16="http://schemas.microsoft.com/office/drawing/2014/main" id="{7AB6B844-AC75-6948-62F7-8633A28E2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359" y="932978"/>
            <a:ext cx="2604149" cy="2270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6CCC285-F677-6D32-6880-04DD129D2517}"/>
              </a:ext>
            </a:extLst>
          </p:cNvPr>
          <p:cNvSpPr>
            <a:spLocks noChangeArrowheads="1"/>
          </p:cNvSpPr>
          <p:nvPr/>
        </p:nvSpPr>
        <p:spPr bwMode="auto">
          <a:xfrm>
            <a:off x="8441032" y="2895485"/>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FC611B94-B971-D121-A5B4-9935AC4C1466}"/>
              </a:ext>
            </a:extLst>
          </p:cNvPr>
          <p:cNvSpPr txBox="1"/>
          <p:nvPr/>
        </p:nvSpPr>
        <p:spPr>
          <a:xfrm>
            <a:off x="194665" y="3892094"/>
            <a:ext cx="11802670" cy="286232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Se i residui sono solubili in acqua è opportuno procedere ad un primo lavaggio con detersivo, utilizzando eventualmente gli appositi scovolini, e poi al risciacquo con acqua corrente del rubinetto. In un secondo momento, a pezzo pulito, risciacquare con acqua distillata.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La vetreria tarata deve essere lasciata asciugare a temperatura ambiente.</a:t>
            </a:r>
            <a:endParaRPr kumimoji="0" lang="it-IT" altLang="it-IT"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Qualora il lavaggio con acqua e detersivo non siano sufficienti, si possono utilizzare opportuni reagenti chimici. Per esempio si può utilizzare la </a:t>
            </a:r>
            <a:r>
              <a:rPr kumimoji="0" lang="it-IT" altLang="it-IT" b="0" i="1" u="none" strike="noStrike" cap="none" normalizeH="0" baseline="0" dirty="0">
                <a:ln>
                  <a:noFill/>
                </a:ln>
                <a:solidFill>
                  <a:schemeClr val="tx1"/>
                </a:solidFill>
                <a:effectLst/>
                <a:ea typeface="Times New Roman" panose="02020603050405020304" pitchFamily="18" charset="0"/>
              </a:rPr>
              <a:t>miscela cromica </a:t>
            </a:r>
            <a:r>
              <a:rPr kumimoji="0" lang="it-IT" altLang="it-IT" b="0" i="0" u="none" strike="noStrike" cap="none" normalizeH="0" baseline="0" dirty="0">
                <a:ln>
                  <a:noFill/>
                </a:ln>
                <a:solidFill>
                  <a:schemeClr val="tx1"/>
                </a:solidFill>
                <a:effectLst/>
                <a:ea typeface="Times New Roman" panose="02020603050405020304" pitchFamily="18" charset="0"/>
              </a:rPr>
              <a:t>(una soluzione di dicromato di potassio in acido solforico concentrato), l’</a:t>
            </a:r>
            <a:r>
              <a:rPr kumimoji="0" lang="it-IT" altLang="it-IT" b="0" i="1" u="none" strike="noStrike" cap="none" normalizeH="0" baseline="0" dirty="0">
                <a:ln>
                  <a:noFill/>
                </a:ln>
                <a:solidFill>
                  <a:schemeClr val="tx1"/>
                </a:solidFill>
                <a:effectLst/>
                <a:ea typeface="Times New Roman" panose="02020603050405020304" pitchFamily="18" charset="0"/>
              </a:rPr>
              <a:t>acido nitrico concentrato </a:t>
            </a:r>
            <a:r>
              <a:rPr kumimoji="0" lang="it-IT" altLang="it-IT" b="0" i="0" u="none" strike="noStrike" cap="none" normalizeH="0" baseline="0" dirty="0">
                <a:ln>
                  <a:noFill/>
                </a:ln>
                <a:solidFill>
                  <a:schemeClr val="tx1"/>
                </a:solidFill>
                <a:effectLst/>
                <a:ea typeface="Times New Roman" panose="02020603050405020304" pitchFamily="18" charset="0"/>
              </a:rPr>
              <a:t>o </a:t>
            </a:r>
            <a:r>
              <a:rPr kumimoji="0" lang="it-IT" altLang="it-IT" b="0" i="1" u="none" strike="noStrike" cap="none" normalizeH="0" baseline="0" dirty="0">
                <a:ln>
                  <a:noFill/>
                </a:ln>
                <a:solidFill>
                  <a:schemeClr val="tx1"/>
                </a:solidFill>
                <a:effectLst/>
                <a:ea typeface="Times New Roman" panose="02020603050405020304" pitchFamily="18" charset="0"/>
              </a:rPr>
              <a:t>l’acqua regia </a:t>
            </a:r>
            <a:r>
              <a:rPr kumimoji="0" lang="it-IT" altLang="it-IT" b="0" i="0" u="none" strike="noStrike" cap="none" normalizeH="0" baseline="0" dirty="0">
                <a:ln>
                  <a:noFill/>
                </a:ln>
                <a:solidFill>
                  <a:schemeClr val="tx1"/>
                </a:solidFill>
                <a:effectLst/>
                <a:ea typeface="Times New Roman" panose="02020603050405020304" pitchFamily="18" charset="0"/>
              </a:rPr>
              <a:t>(miscela di 3 parti di acido cloridrico concentrato con una parte di acido nitrico concentrato).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Dopo aver effettuato il lavaggio sotto cappa, indossando gli opportuni DPI, si procede al risciacquo con acqua </a:t>
            </a:r>
            <a:endParaRPr lang="it-IT" dirty="0"/>
          </a:p>
        </p:txBody>
      </p:sp>
      <p:sp>
        <p:nvSpPr>
          <p:cNvPr id="7" name="CasellaDiTesto 6">
            <a:extLst>
              <a:ext uri="{FF2B5EF4-FFF2-40B4-BE49-F238E27FC236}">
                <a16:creationId xmlns:a16="http://schemas.microsoft.com/office/drawing/2014/main" id="{342A83AE-ACBC-FD62-FA0B-93F1608AF5F7}"/>
              </a:ext>
            </a:extLst>
          </p:cNvPr>
          <p:cNvSpPr txBox="1"/>
          <p:nvPr/>
        </p:nvSpPr>
        <p:spPr>
          <a:xfrm>
            <a:off x="1495674" y="649189"/>
            <a:ext cx="3025383" cy="3139321"/>
          </a:xfrm>
          <a:prstGeom prst="rect">
            <a:avLst/>
          </a:prstGeom>
          <a:noFill/>
        </p:spPr>
        <p:txBody>
          <a:bodyPr wrap="square">
            <a:spAutoFit/>
          </a:bodyPr>
          <a:lstStyle/>
          <a:p>
            <a:pPr algn="just" eaLnBrk="0" fontAlgn="base" hangingPunct="0">
              <a:spcBef>
                <a:spcPct val="0"/>
              </a:spcBef>
              <a:spcAft>
                <a:spcPct val="0"/>
              </a:spcAft>
            </a:pPr>
            <a:r>
              <a:rPr lang="it-IT" altLang="it-IT" dirty="0"/>
              <a:t>La pulizia della vetreria è fondamentale per la corretta riuscita delle esperienze.</a:t>
            </a:r>
          </a:p>
          <a:p>
            <a:pPr algn="just" eaLnBrk="0" fontAlgn="base" hangingPunct="0">
              <a:spcBef>
                <a:spcPct val="0"/>
              </a:spcBef>
              <a:spcAft>
                <a:spcPct val="0"/>
              </a:spcAft>
            </a:pPr>
            <a:r>
              <a:rPr lang="it-IT" altLang="it-IT" dirty="0"/>
              <a:t>E’ necessario quindi sempre pulire la vetreria alla fine dell’esperienza per cui viene utilizzata. Eliminare la vetreria che presenti anche minimi danneggiamenti o rotture.</a:t>
            </a:r>
          </a:p>
        </p:txBody>
      </p:sp>
      <p:sp>
        <p:nvSpPr>
          <p:cNvPr id="9" name="CasellaDiTesto 8">
            <a:extLst>
              <a:ext uri="{FF2B5EF4-FFF2-40B4-BE49-F238E27FC236}">
                <a16:creationId xmlns:a16="http://schemas.microsoft.com/office/drawing/2014/main" id="{EF069084-1762-9D8B-0B7F-EFDFB8801E43}"/>
              </a:ext>
            </a:extLst>
          </p:cNvPr>
          <p:cNvSpPr txBox="1"/>
          <p:nvPr/>
        </p:nvSpPr>
        <p:spPr>
          <a:xfrm>
            <a:off x="6727501" y="395440"/>
            <a:ext cx="6196912" cy="4001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scovolini per pulizia vetreria</a:t>
            </a:r>
            <a:endParaRPr kumimoji="0" lang="it-IT" altLang="it-IT" sz="20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9578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C3F43C44-E516-E8CC-B2B5-9CD4F382B2E1}"/>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PESATA</a:t>
            </a:r>
          </a:p>
        </p:txBody>
      </p:sp>
      <p:sp>
        <p:nvSpPr>
          <p:cNvPr id="4" name="CasellaDiTesto 3">
            <a:extLst>
              <a:ext uri="{FF2B5EF4-FFF2-40B4-BE49-F238E27FC236}">
                <a16:creationId xmlns:a16="http://schemas.microsoft.com/office/drawing/2014/main" id="{CE142740-EB1D-FC95-9561-994A2D8D9B6D}"/>
              </a:ext>
            </a:extLst>
          </p:cNvPr>
          <p:cNvSpPr txBox="1"/>
          <p:nvPr/>
        </p:nvSpPr>
        <p:spPr>
          <a:xfrm>
            <a:off x="504189" y="1027650"/>
            <a:ext cx="10653962" cy="5355312"/>
          </a:xfrm>
          <a:prstGeom prst="rect">
            <a:avLst/>
          </a:prstGeom>
          <a:noFill/>
        </p:spPr>
        <p:txBody>
          <a:bodyPr wrap="square">
            <a:spAutoFit/>
          </a:bodyPr>
          <a:lstStyle/>
          <a:p>
            <a:pPr algn="just"/>
            <a:r>
              <a:rPr lang="it-IT" sz="1900" b="0" i="0" u="none" strike="noStrike" dirty="0">
                <a:solidFill>
                  <a:srgbClr val="7A7A7A"/>
                </a:solidFill>
                <a:effectLst/>
              </a:rPr>
              <a:t>Prima di iniziare qualsiasi pesata, è bene controllare che la </a:t>
            </a:r>
            <a:r>
              <a:rPr lang="it-IT" sz="1900" b="1" i="0" u="none" strike="noStrike" dirty="0">
                <a:solidFill>
                  <a:srgbClr val="7A7A7A"/>
                </a:solidFill>
                <a:effectLst/>
              </a:rPr>
              <a:t>bilancia</a:t>
            </a:r>
            <a:r>
              <a:rPr lang="it-IT" sz="1900" b="0" i="0" u="none" strike="noStrike" dirty="0">
                <a:solidFill>
                  <a:srgbClr val="7A7A7A"/>
                </a:solidFill>
                <a:effectLst/>
              </a:rPr>
              <a:t> sia perfettamente </a:t>
            </a:r>
            <a:r>
              <a:rPr lang="it-IT" sz="1900" b="1" i="0" u="none" strike="noStrike" dirty="0">
                <a:solidFill>
                  <a:srgbClr val="7A7A7A"/>
                </a:solidFill>
                <a:effectLst/>
              </a:rPr>
              <a:t>calibrata</a:t>
            </a:r>
            <a:r>
              <a:rPr lang="it-IT" sz="1900" b="0" i="0" u="none" strike="noStrike" dirty="0">
                <a:solidFill>
                  <a:srgbClr val="7A7A7A"/>
                </a:solidFill>
                <a:effectLst/>
              </a:rPr>
              <a:t>. Oltre a ciò, bisogna posizionarsi su un </a:t>
            </a:r>
            <a:r>
              <a:rPr lang="it-IT" sz="1900" b="1" i="0" u="none" strike="noStrike" dirty="0">
                <a:solidFill>
                  <a:srgbClr val="7A7A7A"/>
                </a:solidFill>
                <a:effectLst/>
              </a:rPr>
              <a:t>piano di lavoro rigido </a:t>
            </a:r>
            <a:r>
              <a:rPr lang="it-IT" sz="1900" b="0" i="0" u="none" strike="noStrike" dirty="0">
                <a:solidFill>
                  <a:srgbClr val="7A7A7A"/>
                </a:solidFill>
                <a:effectLst/>
              </a:rPr>
              <a:t>e privo di agenti esterni nei dintorni che possano aumentare la possibilità di errore riguardante la pesata.</a:t>
            </a:r>
            <a:br>
              <a:rPr lang="it-IT" sz="1900" b="0" i="0" u="none" strike="noStrike" dirty="0">
                <a:solidFill>
                  <a:srgbClr val="7A7A7A"/>
                </a:solidFill>
                <a:effectLst/>
              </a:rPr>
            </a:br>
            <a:endParaRPr lang="it-IT" sz="1900" b="0" i="0" u="none" strike="noStrike" dirty="0">
              <a:solidFill>
                <a:srgbClr val="7A7A7A"/>
              </a:solidFill>
              <a:effectLst/>
            </a:endParaRPr>
          </a:p>
          <a:p>
            <a:pPr algn="just"/>
            <a:r>
              <a:rPr lang="it-IT" sz="1900" b="0" i="0" u="none" strike="noStrike" dirty="0">
                <a:solidFill>
                  <a:srgbClr val="7A7A7A"/>
                </a:solidFill>
                <a:effectLst/>
              </a:rPr>
              <a:t>Il tavolo su cui verrà eseguita l’operazione di pesata non deve vibrare né flettersi all’appoggio risultando stabile. Una volta che si è certi di tutto ciò, controllare la temperatura della stanza: </a:t>
            </a:r>
            <a:r>
              <a:rPr lang="it-IT" sz="1900" b="1" i="0" u="none" strike="noStrike" dirty="0">
                <a:solidFill>
                  <a:srgbClr val="7A7A7A"/>
                </a:solidFill>
                <a:effectLst/>
              </a:rPr>
              <a:t>non pesare in prossimità di fonti di calore e/o finestre</a:t>
            </a:r>
            <a:r>
              <a:rPr lang="it-IT" sz="1900" b="0" i="0" u="none" strike="noStrike" dirty="0">
                <a:solidFill>
                  <a:srgbClr val="7A7A7A"/>
                </a:solidFill>
                <a:effectLst/>
              </a:rPr>
              <a:t> poiché il valore della pesata potrebbe essere compromesso.</a:t>
            </a:r>
          </a:p>
          <a:p>
            <a:pPr algn="just"/>
            <a:endParaRPr lang="it-IT" sz="1900" b="0" i="0" u="none" strike="noStrike" dirty="0">
              <a:solidFill>
                <a:srgbClr val="7A7A7A"/>
              </a:solidFill>
              <a:effectLst/>
            </a:endParaRPr>
          </a:p>
          <a:p>
            <a:pPr algn="just"/>
            <a:r>
              <a:rPr lang="it-IT" sz="1900" b="0" i="0" u="none" strike="noStrike" dirty="0">
                <a:solidFill>
                  <a:srgbClr val="7A7A7A"/>
                </a:solidFill>
                <a:effectLst/>
              </a:rPr>
              <a:t>Procedere all’accensione dell’apparecchio e alla </a:t>
            </a:r>
            <a:r>
              <a:rPr lang="it-IT" sz="1900" b="1" i="0" u="none" strike="noStrike" dirty="0">
                <a:solidFill>
                  <a:srgbClr val="7A7A7A"/>
                </a:solidFill>
                <a:effectLst/>
              </a:rPr>
              <a:t>messa in bolla</a:t>
            </a:r>
            <a:r>
              <a:rPr lang="it-IT" sz="1900" b="0" i="0" u="none" strike="noStrike" dirty="0">
                <a:solidFill>
                  <a:srgbClr val="7A7A7A"/>
                </a:solidFill>
                <a:effectLst/>
              </a:rPr>
              <a:t>, allineando la bilancia e osservando che la bolla d’aria sia collocata al centro della livella. L’oggetto della pesata deve sempre essere messo in posizione centrale al piatto in maniera tale da non ritrovarsi con un carico decentrato. </a:t>
            </a:r>
          </a:p>
          <a:p>
            <a:pPr algn="just"/>
            <a:r>
              <a:rPr lang="it-IT" sz="1900" b="0" i="0" u="none" strike="noStrike" dirty="0">
                <a:solidFill>
                  <a:srgbClr val="7A7A7A"/>
                </a:solidFill>
                <a:effectLst/>
              </a:rPr>
              <a:t>Nel caso in cui si metta un contenitore di raccolta come il </a:t>
            </a:r>
            <a:r>
              <a:rPr lang="it-IT" sz="1900" b="1" i="0" u="none" strike="noStrike" dirty="0" err="1">
                <a:solidFill>
                  <a:srgbClr val="7A7A7A"/>
                </a:solidFill>
                <a:effectLst/>
              </a:rPr>
              <a:t>becker</a:t>
            </a:r>
            <a:r>
              <a:rPr lang="it-IT" sz="1900" b="1" dirty="0">
                <a:solidFill>
                  <a:srgbClr val="7A7A7A"/>
                </a:solidFill>
              </a:rPr>
              <a:t>, una navicella o un </a:t>
            </a:r>
            <a:r>
              <a:rPr lang="it-IT" sz="1900" b="1" dirty="0" err="1">
                <a:solidFill>
                  <a:srgbClr val="7A7A7A"/>
                </a:solidFill>
              </a:rPr>
              <a:t>pesafiltri</a:t>
            </a:r>
            <a:r>
              <a:rPr lang="it-IT" sz="1900" b="0" i="0" u="none" strike="noStrike" dirty="0">
                <a:solidFill>
                  <a:srgbClr val="7A7A7A"/>
                </a:solidFill>
                <a:effectLst/>
              </a:rPr>
              <a:t>, si deve poi procedere all’azzeramento schiacciando il tasto tara. Dopodiché si inserisce il l’oggetto della pesata. </a:t>
            </a:r>
          </a:p>
          <a:p>
            <a:pPr algn="just"/>
            <a:endParaRPr lang="it-IT" sz="1900" dirty="0">
              <a:solidFill>
                <a:srgbClr val="7A7A7A"/>
              </a:solidFill>
            </a:endParaRPr>
          </a:p>
          <a:p>
            <a:pPr algn="just"/>
            <a:r>
              <a:rPr lang="it-IT" sz="1900" b="0" i="0" u="none" strike="noStrike" dirty="0">
                <a:solidFill>
                  <a:srgbClr val="7A7A7A"/>
                </a:solidFill>
                <a:effectLst/>
              </a:rPr>
              <a:t>Sul </a:t>
            </a:r>
            <a:r>
              <a:rPr lang="it-IT" sz="1900" b="1" i="0" u="none" strike="noStrike" dirty="0">
                <a:solidFill>
                  <a:srgbClr val="7A7A7A"/>
                </a:solidFill>
                <a:effectLst/>
              </a:rPr>
              <a:t>display</a:t>
            </a:r>
            <a:r>
              <a:rPr lang="it-IT" sz="1900" b="0" i="0" u="none" strike="noStrike" dirty="0">
                <a:solidFill>
                  <a:srgbClr val="7A7A7A"/>
                </a:solidFill>
                <a:effectLst/>
              </a:rPr>
              <a:t> della bilancia appare numero relativo alla massa pesata.</a:t>
            </a:r>
          </a:p>
        </p:txBody>
      </p:sp>
    </p:spTree>
    <p:extLst>
      <p:ext uri="{BB962C8B-B14F-4D97-AF65-F5344CB8AC3E}">
        <p14:creationId xmlns:p14="http://schemas.microsoft.com/office/powerpoint/2010/main" val="234042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1386"/>
            <a:ext cx="12188932" cy="6856614"/>
          </a:xfrm>
          <a:prstGeom prst="rect">
            <a:avLst/>
          </a:prstGeom>
        </p:spPr>
      </p:pic>
      <p:sp>
        <p:nvSpPr>
          <p:cNvPr id="2" name="CasellaDiTesto 1">
            <a:extLst>
              <a:ext uri="{FF2B5EF4-FFF2-40B4-BE49-F238E27FC236}">
                <a16:creationId xmlns:a16="http://schemas.microsoft.com/office/drawing/2014/main" id="{5F1E8973-9502-E18D-B5F8-EE97EFFE1C10}"/>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BILANCIA TECNICA</a:t>
            </a:r>
          </a:p>
        </p:txBody>
      </p:sp>
      <p:pic>
        <p:nvPicPr>
          <p:cNvPr id="3" name="Immagine 2">
            <a:extLst>
              <a:ext uri="{FF2B5EF4-FFF2-40B4-BE49-F238E27FC236}">
                <a16:creationId xmlns:a16="http://schemas.microsoft.com/office/drawing/2014/main" id="{554242DF-4DDC-EF6A-89F7-9F5B44272ECF}"/>
              </a:ext>
            </a:extLst>
          </p:cNvPr>
          <p:cNvPicPr>
            <a:picLocks noChangeAspect="1"/>
          </p:cNvPicPr>
          <p:nvPr/>
        </p:nvPicPr>
        <p:blipFill>
          <a:blip r:embed="rId3"/>
          <a:stretch>
            <a:fillRect/>
          </a:stretch>
        </p:blipFill>
        <p:spPr>
          <a:xfrm>
            <a:off x="693734" y="974502"/>
            <a:ext cx="3249613" cy="3203844"/>
          </a:xfrm>
          <a:prstGeom prst="rect">
            <a:avLst/>
          </a:prstGeom>
        </p:spPr>
      </p:pic>
      <p:sp>
        <p:nvSpPr>
          <p:cNvPr id="5" name="CasellaDiTesto 4">
            <a:extLst>
              <a:ext uri="{FF2B5EF4-FFF2-40B4-BE49-F238E27FC236}">
                <a16:creationId xmlns:a16="http://schemas.microsoft.com/office/drawing/2014/main" id="{54D7D593-2B6C-77E5-4798-D2BB55A0F025}"/>
              </a:ext>
            </a:extLst>
          </p:cNvPr>
          <p:cNvSpPr txBox="1"/>
          <p:nvPr/>
        </p:nvSpPr>
        <p:spPr>
          <a:xfrm>
            <a:off x="296993" y="4220318"/>
            <a:ext cx="4265519" cy="1061829"/>
          </a:xfrm>
          <a:prstGeom prst="rect">
            <a:avLst/>
          </a:prstGeom>
          <a:noFill/>
        </p:spPr>
        <p:txBody>
          <a:bodyPr wrap="square">
            <a:spAutoFit/>
          </a:bodyPr>
          <a:lstStyle/>
          <a:p>
            <a:pPr algn="just"/>
            <a:r>
              <a:rPr lang="it-IT" sz="2100" b="0" i="0" u="none" strike="noStrike" dirty="0">
                <a:effectLst/>
                <a:latin typeface="Google Sans"/>
              </a:rPr>
              <a:t>Nella bilancia tecnica la portata può arrivare fino a 2 kg. La sensibilità, invece, è pari a 0,1 – 0,01 g.</a:t>
            </a:r>
            <a:endParaRPr lang="it-IT" sz="2100" dirty="0"/>
          </a:p>
        </p:txBody>
      </p:sp>
      <p:sp>
        <p:nvSpPr>
          <p:cNvPr id="6" name="CasellaDiTesto 5">
            <a:extLst>
              <a:ext uri="{FF2B5EF4-FFF2-40B4-BE49-F238E27FC236}">
                <a16:creationId xmlns:a16="http://schemas.microsoft.com/office/drawing/2014/main" id="{7F5773C4-7658-C8A1-6C74-FD5D05758784}"/>
              </a:ext>
            </a:extLst>
          </p:cNvPr>
          <p:cNvSpPr txBox="1"/>
          <p:nvPr/>
        </p:nvSpPr>
        <p:spPr>
          <a:xfrm>
            <a:off x="5144960" y="1514595"/>
            <a:ext cx="6458035" cy="2677656"/>
          </a:xfrm>
          <a:prstGeom prst="rect">
            <a:avLst/>
          </a:prstGeom>
          <a:noFill/>
        </p:spPr>
        <p:txBody>
          <a:bodyPr wrap="square">
            <a:spAutoFit/>
          </a:bodyPr>
          <a:lstStyle/>
          <a:p>
            <a:pPr algn="just"/>
            <a:r>
              <a:rPr lang="it-IT" sz="2100" dirty="0"/>
              <a:t>La bilancia tecnica viene utilizzata per pesare masse nell’ordine dei grammi, ad esempio nella preparazione di soluzioni tampone o soluzioni saline concentrate.</a:t>
            </a:r>
          </a:p>
          <a:p>
            <a:pPr algn="just"/>
            <a:endParaRPr lang="it-IT" sz="2100" dirty="0"/>
          </a:p>
          <a:p>
            <a:pPr algn="just"/>
            <a:r>
              <a:rPr lang="it-IT" sz="2100" dirty="0"/>
              <a:t>Per l’uso della bilancia tecnica valgono le indicazioni generali sulla pesata.</a:t>
            </a:r>
          </a:p>
          <a:p>
            <a:pPr algn="just"/>
            <a:endParaRPr lang="it-IT" sz="2100" dirty="0"/>
          </a:p>
        </p:txBody>
      </p:sp>
    </p:spTree>
    <p:extLst>
      <p:ext uri="{BB962C8B-B14F-4D97-AF65-F5344CB8AC3E}">
        <p14:creationId xmlns:p14="http://schemas.microsoft.com/office/powerpoint/2010/main" val="339474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C70502DB-986C-03AC-AA9F-1BBE465DDE29}"/>
              </a:ext>
            </a:extLst>
          </p:cNvPr>
          <p:cNvSpPr txBox="1"/>
          <p:nvPr/>
        </p:nvSpPr>
        <p:spPr>
          <a:xfrm>
            <a:off x="321279" y="1432332"/>
            <a:ext cx="6771502" cy="5016758"/>
          </a:xfrm>
          <a:prstGeom prst="rect">
            <a:avLst/>
          </a:prstGeom>
          <a:noFill/>
        </p:spPr>
        <p:txBody>
          <a:bodyPr wrap="square" rtlCol="0">
            <a:spAutoFit/>
          </a:bodyPr>
          <a:lstStyle/>
          <a:p>
            <a:r>
              <a:rPr lang="it-IT" sz="2000" b="1" dirty="0"/>
              <a:t>Prelievo e misura di liquidi</a:t>
            </a:r>
          </a:p>
          <a:p>
            <a:r>
              <a:rPr lang="it-IT" sz="2000" dirty="0"/>
              <a:t>La vetreria</a:t>
            </a:r>
          </a:p>
          <a:p>
            <a:r>
              <a:rPr lang="it-IT" sz="2000" dirty="0"/>
              <a:t>Le </a:t>
            </a:r>
            <a:r>
              <a:rPr lang="it-IT" sz="2000" dirty="0" err="1"/>
              <a:t>micropipette</a:t>
            </a:r>
            <a:r>
              <a:rPr lang="it-IT" sz="2000" dirty="0"/>
              <a:t> (utilizzo)</a:t>
            </a:r>
          </a:p>
          <a:p>
            <a:endParaRPr lang="it-IT" sz="2000" dirty="0"/>
          </a:p>
          <a:p>
            <a:endParaRPr lang="it-IT" sz="2000" dirty="0"/>
          </a:p>
          <a:p>
            <a:endParaRPr lang="it-IT" sz="2000" dirty="0"/>
          </a:p>
          <a:p>
            <a:r>
              <a:rPr lang="it-IT" sz="2000" b="1" dirty="0"/>
              <a:t>La pesata e la misura della massa</a:t>
            </a:r>
          </a:p>
          <a:p>
            <a:r>
              <a:rPr lang="it-IT" sz="2000" dirty="0"/>
              <a:t>La bilancia tecnica </a:t>
            </a:r>
          </a:p>
          <a:p>
            <a:r>
              <a:rPr lang="it-IT" sz="2000" dirty="0"/>
              <a:t>La bilancia analitica</a:t>
            </a:r>
          </a:p>
          <a:p>
            <a:endParaRPr lang="it-IT" sz="2000" dirty="0"/>
          </a:p>
          <a:p>
            <a:endParaRPr lang="it-IT" sz="2000" dirty="0"/>
          </a:p>
          <a:p>
            <a:r>
              <a:rPr lang="it-IT" sz="2000" b="1" dirty="0"/>
              <a:t>Le soluzioni</a:t>
            </a:r>
          </a:p>
          <a:p>
            <a:r>
              <a:rPr lang="it-IT" sz="2000" dirty="0"/>
              <a:t>Preparazione di una soluzione a concentrazione nota</a:t>
            </a:r>
          </a:p>
          <a:p>
            <a:r>
              <a:rPr lang="it-IT" sz="2000" dirty="0"/>
              <a:t>Le diluizioni seriali</a:t>
            </a:r>
          </a:p>
          <a:p>
            <a:endParaRPr lang="it-IT" sz="2000" dirty="0"/>
          </a:p>
          <a:p>
            <a:r>
              <a:rPr lang="it-IT" sz="2000" b="1" dirty="0"/>
              <a:t>La curva di calibrazione</a:t>
            </a:r>
          </a:p>
        </p:txBody>
      </p:sp>
      <p:sp>
        <p:nvSpPr>
          <p:cNvPr id="3" name="CasellaDiTesto 2">
            <a:extLst>
              <a:ext uri="{FF2B5EF4-FFF2-40B4-BE49-F238E27FC236}">
                <a16:creationId xmlns:a16="http://schemas.microsoft.com/office/drawing/2014/main" id="{C883BF9C-7A97-3A74-AEEA-CCA9AF765FC2}"/>
              </a:ext>
            </a:extLst>
          </p:cNvPr>
          <p:cNvSpPr txBox="1"/>
          <p:nvPr/>
        </p:nvSpPr>
        <p:spPr>
          <a:xfrm>
            <a:off x="222423" y="7359"/>
            <a:ext cx="10503243" cy="1384995"/>
          </a:xfrm>
          <a:prstGeom prst="rect">
            <a:avLst/>
          </a:prstGeom>
          <a:noFill/>
        </p:spPr>
        <p:txBody>
          <a:bodyPr wrap="square" rtlCol="0">
            <a:spAutoFit/>
          </a:bodyPr>
          <a:lstStyle/>
          <a:p>
            <a:pPr algn="just"/>
            <a:r>
              <a:rPr lang="it-IT" sz="2100" b="1" dirty="0"/>
              <a:t>Obbiettivo: prendere contatto con i principali oggetti utilizzati nel laboratorio di chimica analitica per la preparazione di soluzioni a titolo noto, la preparazione degli standard, la diluizione e la costruzione della curva di calibrazione con l’utilizzo del foglio di calcolo</a:t>
            </a:r>
          </a:p>
        </p:txBody>
      </p:sp>
    </p:spTree>
    <p:extLst>
      <p:ext uri="{BB962C8B-B14F-4D97-AF65-F5344CB8AC3E}">
        <p14:creationId xmlns:p14="http://schemas.microsoft.com/office/powerpoint/2010/main" val="392363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D78A5B02-7FA5-6349-1C33-98BD44311213}"/>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BILANCIA ANALITICA</a:t>
            </a:r>
          </a:p>
        </p:txBody>
      </p:sp>
      <p:sp>
        <p:nvSpPr>
          <p:cNvPr id="4" name="CasellaDiTesto 3">
            <a:extLst>
              <a:ext uri="{FF2B5EF4-FFF2-40B4-BE49-F238E27FC236}">
                <a16:creationId xmlns:a16="http://schemas.microsoft.com/office/drawing/2014/main" id="{F21A8FC8-4244-253B-CD5C-72BFE00B3DD2}"/>
              </a:ext>
            </a:extLst>
          </p:cNvPr>
          <p:cNvSpPr txBox="1"/>
          <p:nvPr/>
        </p:nvSpPr>
        <p:spPr>
          <a:xfrm>
            <a:off x="290385" y="1186629"/>
            <a:ext cx="7840362" cy="1200329"/>
          </a:xfrm>
          <a:prstGeom prst="rect">
            <a:avLst/>
          </a:prstGeom>
          <a:noFill/>
        </p:spPr>
        <p:txBody>
          <a:bodyPr wrap="square">
            <a:spAutoFit/>
          </a:bodyPr>
          <a:lstStyle/>
          <a:p>
            <a:pPr algn="just"/>
            <a:r>
              <a:rPr lang="it-IT" dirty="0">
                <a:effectLst/>
              </a:rPr>
              <a:t>La bilancia analitica è una particolare </a:t>
            </a:r>
            <a:r>
              <a:rPr lang="it-IT" b="1" dirty="0">
                <a:effectLst/>
              </a:rPr>
              <a:t>bilancia studiata appositamente per rilevare la più minima oscillazione di peso</a:t>
            </a:r>
            <a:r>
              <a:rPr lang="it-IT" dirty="0">
                <a:effectLst/>
              </a:rPr>
              <a:t>. Estremamente precisa, presenta una </a:t>
            </a:r>
            <a:r>
              <a:rPr lang="it-IT" b="1" dirty="0">
                <a:effectLst/>
              </a:rPr>
              <a:t>sensibilità da 0,1 mg a 0,01 mg</a:t>
            </a:r>
            <a:r>
              <a:rPr lang="it-IT" dirty="0">
                <a:effectLst/>
              </a:rPr>
              <a:t> ed ha la particolarità di rappresentare sul display dalle </a:t>
            </a:r>
            <a:r>
              <a:rPr lang="it-IT" b="1" dirty="0">
                <a:effectLst/>
              </a:rPr>
              <a:t>quattro alle cinque cifre decimali</a:t>
            </a:r>
            <a:r>
              <a:rPr lang="it-IT" dirty="0">
                <a:effectLst/>
              </a:rPr>
              <a:t>. </a:t>
            </a:r>
          </a:p>
        </p:txBody>
      </p:sp>
      <p:sp>
        <p:nvSpPr>
          <p:cNvPr id="6" name="CasellaDiTesto 5">
            <a:extLst>
              <a:ext uri="{FF2B5EF4-FFF2-40B4-BE49-F238E27FC236}">
                <a16:creationId xmlns:a16="http://schemas.microsoft.com/office/drawing/2014/main" id="{45408E31-B7CD-C991-00FD-EE978E796705}"/>
              </a:ext>
            </a:extLst>
          </p:cNvPr>
          <p:cNvSpPr txBox="1"/>
          <p:nvPr/>
        </p:nvSpPr>
        <p:spPr>
          <a:xfrm>
            <a:off x="3938212" y="3168579"/>
            <a:ext cx="7664782" cy="1754326"/>
          </a:xfrm>
          <a:prstGeom prst="rect">
            <a:avLst/>
          </a:prstGeom>
          <a:noFill/>
        </p:spPr>
        <p:txBody>
          <a:bodyPr wrap="square">
            <a:spAutoFit/>
          </a:bodyPr>
          <a:lstStyle>
            <a:defPPr>
              <a:defRPr lang="it-IT"/>
            </a:defPPr>
            <a:lvl1pPr algn="just">
              <a:defRPr>
                <a:effectLst/>
              </a:defRPr>
            </a:lvl1pPr>
          </a:lstStyle>
          <a:p>
            <a:r>
              <a:rPr lang="it-IT" dirty="0"/>
              <a:t>La bilancia analitica ha un funzionamento molto accurato e preciso. È dotata di un cilindro in metallo sul quale vi è appoggiato un piattello metallico. Una bobina, immersa in un campo magnetico e in cui passa corrente avvolge il cilindro. Quando viene aggiunto il materiale da pesare sul piattello, questo si abbassa e nel frattempo un circuito elettronico elabora la pesata.</a:t>
            </a:r>
          </a:p>
        </p:txBody>
      </p:sp>
      <p:pic>
        <p:nvPicPr>
          <p:cNvPr id="7" name="Immagine 6">
            <a:extLst>
              <a:ext uri="{FF2B5EF4-FFF2-40B4-BE49-F238E27FC236}">
                <a16:creationId xmlns:a16="http://schemas.microsoft.com/office/drawing/2014/main" id="{A24AF6D1-6531-D9CD-072D-B77C10AF09BE}"/>
              </a:ext>
            </a:extLst>
          </p:cNvPr>
          <p:cNvPicPr>
            <a:picLocks noChangeAspect="1"/>
          </p:cNvPicPr>
          <p:nvPr/>
        </p:nvPicPr>
        <p:blipFill>
          <a:blip r:embed="rId3"/>
          <a:stretch>
            <a:fillRect/>
          </a:stretch>
        </p:blipFill>
        <p:spPr>
          <a:xfrm>
            <a:off x="389239" y="2970824"/>
            <a:ext cx="3117506" cy="3117506"/>
          </a:xfrm>
          <a:prstGeom prst="rect">
            <a:avLst/>
          </a:prstGeom>
        </p:spPr>
      </p:pic>
    </p:spTree>
    <p:extLst>
      <p:ext uri="{BB962C8B-B14F-4D97-AF65-F5344CB8AC3E}">
        <p14:creationId xmlns:p14="http://schemas.microsoft.com/office/powerpoint/2010/main" val="291005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4288" y="0"/>
            <a:ext cx="12188932" cy="6856614"/>
          </a:xfrm>
          <a:prstGeom prst="rect">
            <a:avLst/>
          </a:prstGeom>
        </p:spPr>
      </p:pic>
      <p:sp>
        <p:nvSpPr>
          <p:cNvPr id="2" name="CasellaDiTesto 1">
            <a:extLst>
              <a:ext uri="{FF2B5EF4-FFF2-40B4-BE49-F238E27FC236}">
                <a16:creationId xmlns:a16="http://schemas.microsoft.com/office/drawing/2014/main" id="{D4CBD4C4-80F0-AF3D-1694-51BC88A1D595}"/>
              </a:ext>
            </a:extLst>
          </p:cNvPr>
          <p:cNvSpPr txBox="1"/>
          <p:nvPr/>
        </p:nvSpPr>
        <p:spPr>
          <a:xfrm>
            <a:off x="504188" y="191454"/>
            <a:ext cx="10354311"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PREPARARE UNA SOLUZIONE A CONCENTRAZIONE NOTA</a:t>
            </a:r>
          </a:p>
        </p:txBody>
      </p:sp>
      <p:sp>
        <p:nvSpPr>
          <p:cNvPr id="3" name="CasellaDiTesto 2">
            <a:extLst>
              <a:ext uri="{FF2B5EF4-FFF2-40B4-BE49-F238E27FC236}">
                <a16:creationId xmlns:a16="http://schemas.microsoft.com/office/drawing/2014/main" id="{B900A4AE-B90B-E107-17DB-65D4AA1B0A1B}"/>
              </a:ext>
            </a:extLst>
          </p:cNvPr>
          <p:cNvSpPr txBox="1"/>
          <p:nvPr/>
        </p:nvSpPr>
        <p:spPr>
          <a:xfrm>
            <a:off x="504187" y="1362128"/>
            <a:ext cx="10354311" cy="286232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1- calcoli: conoscere la concentrazione e il volume della soluzione desiderata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2- pesata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3- Trasferimento della pesata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4- solubilizzazione</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2000" b="1"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5- portare a volume</a:t>
            </a:r>
          </a:p>
        </p:txBody>
      </p:sp>
    </p:spTree>
    <p:extLst>
      <p:ext uri="{BB962C8B-B14F-4D97-AF65-F5344CB8AC3E}">
        <p14:creationId xmlns:p14="http://schemas.microsoft.com/office/powerpoint/2010/main" val="322576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12357"/>
            <a:ext cx="12188932" cy="6856614"/>
          </a:xfrm>
          <a:prstGeom prst="rect">
            <a:avLst/>
          </a:prstGeom>
        </p:spPr>
      </p:pic>
      <p:sp>
        <p:nvSpPr>
          <p:cNvPr id="2" name="CasellaDiTesto 1">
            <a:extLst>
              <a:ext uri="{FF2B5EF4-FFF2-40B4-BE49-F238E27FC236}">
                <a16:creationId xmlns:a16="http://schemas.microsoft.com/office/drawing/2014/main" id="{05281BA1-64B5-D1B0-5989-CA9F305CB45A}"/>
              </a:ext>
            </a:extLst>
          </p:cNvPr>
          <p:cNvSpPr txBox="1"/>
          <p:nvPr/>
        </p:nvSpPr>
        <p:spPr>
          <a:xfrm>
            <a:off x="111211" y="23091"/>
            <a:ext cx="10354311"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DILUIZIONI SERIALI</a:t>
            </a:r>
          </a:p>
        </p:txBody>
      </p:sp>
      <p:sp>
        <p:nvSpPr>
          <p:cNvPr id="3" name="CasellaDiTesto 2">
            <a:extLst>
              <a:ext uri="{FF2B5EF4-FFF2-40B4-BE49-F238E27FC236}">
                <a16:creationId xmlns:a16="http://schemas.microsoft.com/office/drawing/2014/main" id="{E782F6A1-36D4-3761-2C05-14F136D9B366}"/>
              </a:ext>
            </a:extLst>
          </p:cNvPr>
          <p:cNvSpPr txBox="1"/>
          <p:nvPr/>
        </p:nvSpPr>
        <p:spPr>
          <a:xfrm>
            <a:off x="111211" y="463308"/>
            <a:ext cx="11850130" cy="230832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La diluizione seriale viene utilizzata per preparare standard a concentrazione nota partendo da una soluzione madre.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Nella diluizione seriale si indica un fattore di diluizione che viene mantenuto costante durante la preparazione di tutte le diluizioni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Il fattore di diluizione si indica secondo il rapporto 1:x, dove 1 indica una parte della soluzione più concentrate e x rappresenta il volume finale della soluzione diluita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Si procede quindi prendendo una parte della soluzione più concentrata e aggiungendo x-1 parti di solvente</a:t>
            </a:r>
            <a:endParaRPr kumimoji="0" lang="it-IT" altLang="it-IT" sz="1600" i="0" u="none" strike="noStrike" cap="none" normalizeH="0" baseline="0" dirty="0">
              <a:ln>
                <a:noFill/>
              </a:ln>
              <a:solidFill>
                <a:schemeClr val="tx1"/>
              </a:solidFill>
              <a:effectLst/>
              <a:ea typeface="Times New Roman" panose="02020603050405020304" pitchFamily="18" charset="0"/>
            </a:endParaRPr>
          </a:p>
        </p:txBody>
      </p:sp>
      <p:sp>
        <p:nvSpPr>
          <p:cNvPr id="4" name="CasellaDiTesto 3">
            <a:extLst>
              <a:ext uri="{FF2B5EF4-FFF2-40B4-BE49-F238E27FC236}">
                <a16:creationId xmlns:a16="http://schemas.microsoft.com/office/drawing/2014/main" id="{B6E327DC-A20D-E200-43F3-FE265B6360E2}"/>
              </a:ext>
            </a:extLst>
          </p:cNvPr>
          <p:cNvSpPr txBox="1"/>
          <p:nvPr/>
        </p:nvSpPr>
        <p:spPr>
          <a:xfrm>
            <a:off x="169401" y="2925092"/>
            <a:ext cx="11850130"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b="1" dirty="0">
                <a:ea typeface="Times New Roman" panose="02020603050405020304" pitchFamily="18" charset="0"/>
              </a:rPr>
              <a:t>ESEMPIO</a:t>
            </a:r>
            <a:endParaRPr kumimoji="0" lang="it-IT" altLang="it-IT"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dirty="0">
                <a:ea typeface="Times New Roman" panose="02020603050405020304" pitchFamily="18" charset="0"/>
              </a:rPr>
              <a:t>Costruire 5 calibranti di volume 1 ml partendo da una soluzione madre a 500 ppm nell’intervallo di concentrazione 5-80 ppm, con diluizioni seriali 1:2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i="0" u="none" strike="noStrike" cap="none" normalizeH="0" baseline="0" dirty="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lang="it-IT" altLang="it-IT" dirty="0">
                <a:ea typeface="Times New Roman" panose="02020603050405020304" pitchFamily="18" charset="0"/>
              </a:rPr>
              <a:t>Preparare la soluzione a 80 ppm partendo da quella a 500</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endParaRPr kumimoji="0" lang="it-IT" altLang="it-IT" i="0" u="none" strike="noStrike" cap="none" normalizeH="0" baseline="0" dirty="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it-IT" altLang="it-IT" i="0" u="none" strike="noStrike" cap="none" normalizeH="0" baseline="0" dirty="0">
                <a:ln>
                  <a:noFill/>
                </a:ln>
                <a:solidFill>
                  <a:schemeClr val="tx1"/>
                </a:solidFill>
                <a:effectLst/>
                <a:ea typeface="Times New Roman" panose="02020603050405020304" pitchFamily="18" charset="0"/>
              </a:rPr>
              <a:t>Diluizioni 1:2 </a:t>
            </a:r>
          </a:p>
          <a:p>
            <a:pPr marL="800100" lvl="1" indent="-342900" algn="just" eaLnBrk="0" fontAlgn="base" hangingPunct="0">
              <a:spcBef>
                <a:spcPct val="0"/>
              </a:spcBef>
              <a:spcAft>
                <a:spcPct val="0"/>
              </a:spcAft>
              <a:buFontTx/>
              <a:buAutoNum type="arabicPeriod"/>
            </a:pPr>
            <a:r>
              <a:rPr lang="it-IT" altLang="it-IT" dirty="0">
                <a:ea typeface="Times New Roman" panose="02020603050405020304" pitchFamily="18" charset="0"/>
              </a:rPr>
              <a:t>Prelevare 1 ml della soluzione a 80 ml e aggiungerlo ad 1 provetta, aggiungere alla provetta 1 ml di solvente, agitare</a:t>
            </a:r>
          </a:p>
          <a:p>
            <a:pPr marL="800100" lvl="1" indent="-342900" algn="just" eaLnBrk="0" fontAlgn="base" hangingPunct="0">
              <a:spcBef>
                <a:spcPct val="0"/>
              </a:spcBef>
              <a:spcAft>
                <a:spcPct val="0"/>
              </a:spcAft>
              <a:buFontTx/>
              <a:buAutoNum type="arabicPeriod"/>
            </a:pPr>
            <a:r>
              <a:rPr kumimoji="0" lang="it-IT" altLang="it-IT" i="0" u="none" strike="noStrike" cap="none" normalizeH="0" baseline="0" dirty="0">
                <a:ln>
                  <a:noFill/>
                </a:ln>
                <a:solidFill>
                  <a:schemeClr val="tx1"/>
                </a:solidFill>
                <a:effectLst/>
                <a:ea typeface="Times New Roman" panose="02020603050405020304" pitchFamily="18" charset="0"/>
              </a:rPr>
              <a:t>Dalla soluzione appena preparata p</a:t>
            </a:r>
            <a:r>
              <a:rPr lang="it-IT" altLang="it-IT" dirty="0">
                <a:ea typeface="Times New Roman" panose="02020603050405020304" pitchFamily="18" charset="0"/>
              </a:rPr>
              <a:t>relevare 1 ml e aggiungerlo ad 1 provetta, aggiungere alla provetta 1 ml di solvente, agitare</a:t>
            </a:r>
          </a:p>
          <a:p>
            <a:pPr marL="800100" lvl="1" indent="-342900" algn="just" eaLnBrk="0" fontAlgn="base" hangingPunct="0">
              <a:spcBef>
                <a:spcPct val="0"/>
              </a:spcBef>
              <a:spcAft>
                <a:spcPct val="0"/>
              </a:spcAft>
              <a:buFontTx/>
              <a:buAutoNum type="arabicPeriod"/>
            </a:pPr>
            <a:r>
              <a:rPr lang="it-IT" altLang="it-IT" dirty="0">
                <a:ea typeface="Times New Roman" panose="02020603050405020304" pitchFamily="18" charset="0"/>
              </a:rPr>
              <a:t>Procedere come al punto 2 fino al </a:t>
            </a:r>
            <a:r>
              <a:rPr lang="it-IT" altLang="it-IT" dirty="0" err="1">
                <a:ea typeface="Times New Roman" panose="02020603050405020304" pitchFamily="18" charset="0"/>
              </a:rPr>
              <a:t>rggiungimento</a:t>
            </a:r>
            <a:r>
              <a:rPr lang="it-IT" altLang="it-IT" dirty="0">
                <a:ea typeface="Times New Roman" panose="02020603050405020304" pitchFamily="18" charset="0"/>
              </a:rPr>
              <a:t> della concentrazione inferiore della serie (5 ppm)</a:t>
            </a:r>
          </a:p>
          <a:p>
            <a:pPr marL="800100" lvl="1" indent="-342900" algn="just" eaLnBrk="0" fontAlgn="base" hangingPunct="0">
              <a:spcBef>
                <a:spcPct val="0"/>
              </a:spcBef>
              <a:spcAft>
                <a:spcPct val="0"/>
              </a:spcAft>
              <a:buFontTx/>
              <a:buAutoNum type="arabicPeriod"/>
            </a:pPr>
            <a:endParaRPr kumimoji="0" lang="it-IT" altLang="it-IT" i="0" u="none" strike="noStrike" cap="none" normalizeH="0" baseline="0" dirty="0">
              <a:ln>
                <a:noFill/>
              </a:ln>
              <a:solidFill>
                <a:schemeClr val="tx1"/>
              </a:solidFill>
              <a:effectLst/>
              <a:ea typeface="Times New Roman" panose="02020603050405020304" pitchFamily="18" charset="0"/>
            </a:endParaRPr>
          </a:p>
          <a:p>
            <a:pPr lvl="1" algn="just" eaLnBrk="0" fontAlgn="base" hangingPunct="0">
              <a:spcBef>
                <a:spcPct val="0"/>
              </a:spcBef>
              <a:spcAft>
                <a:spcPct val="0"/>
              </a:spcAft>
            </a:pPr>
            <a:endParaRPr kumimoji="0" lang="it-IT" altLang="it-IT"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62017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1386"/>
            <a:ext cx="12188932" cy="6856614"/>
          </a:xfrm>
          <a:prstGeom prst="rect">
            <a:avLst/>
          </a:prstGeom>
        </p:spPr>
      </p:pic>
      <p:sp>
        <p:nvSpPr>
          <p:cNvPr id="2" name="CasellaDiTesto 1">
            <a:extLst>
              <a:ext uri="{FF2B5EF4-FFF2-40B4-BE49-F238E27FC236}">
                <a16:creationId xmlns:a16="http://schemas.microsoft.com/office/drawing/2014/main" id="{7CF52791-3728-D689-1C04-06B632594CBA}"/>
              </a:ext>
            </a:extLst>
          </p:cNvPr>
          <p:cNvSpPr txBox="1"/>
          <p:nvPr/>
        </p:nvSpPr>
        <p:spPr>
          <a:xfrm>
            <a:off x="111211" y="76107"/>
            <a:ext cx="11467070" cy="3567387"/>
          </a:xfrm>
          <a:prstGeom prst="rect">
            <a:avLst/>
          </a:prstGeom>
          <a:noFill/>
        </p:spPr>
        <p:txBody>
          <a:bodyPr wrap="square" rtlCol="0">
            <a:spAutoFit/>
          </a:bodyPr>
          <a:lstStyle/>
          <a:p>
            <a:pPr marL="118110" marR="116205" algn="just">
              <a:lnSpc>
                <a:spcPct val="115000"/>
              </a:lnSpc>
              <a:spcBef>
                <a:spcPts val="835"/>
              </a:spcBef>
              <a:spcAft>
                <a:spcPts val="0"/>
              </a:spcAft>
            </a:pPr>
            <a:r>
              <a:rPr lang="it-IT" sz="2200" b="1" dirty="0">
                <a:effectLst/>
                <a:latin typeface="Arial" panose="020B0604020202020204" pitchFamily="34" charset="0"/>
                <a:ea typeface="Comic Sans MS" panose="030F0902030302020204" pitchFamily="66" charset="0"/>
                <a:cs typeface="Comic Sans MS" panose="030F0902030302020204" pitchFamily="66" charset="0"/>
              </a:rPr>
              <a:t>Determinazione spettrofotometrica dei polifenoli totali del vino. </a:t>
            </a:r>
          </a:p>
          <a:p>
            <a:pPr marL="118110" marR="114300" algn="just">
              <a:lnSpc>
                <a:spcPct val="115000"/>
              </a:lnSpc>
              <a:spcAft>
                <a:spcPts val="0"/>
              </a:spcAft>
            </a:pPr>
            <a:endParaRPr lang="it-IT" sz="2200" spc="220" dirty="0">
              <a:effectLst/>
              <a:latin typeface="Arial" panose="020B0604020202020204" pitchFamily="34"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b="1" spc="220" dirty="0">
                <a:latin typeface="Arial" panose="020B0604020202020204" pitchFamily="34" charset="0"/>
                <a:ea typeface="Comic Sans MS" panose="030F0902030302020204" pitchFamily="66" charset="0"/>
                <a:cs typeface="Comic Sans MS" panose="030F0902030302020204" pitchFamily="66" charset="0"/>
              </a:rPr>
              <a:t>Esercitazione:</a:t>
            </a:r>
            <a:r>
              <a:rPr lang="it-IT" sz="1800" b="1" spc="22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b="1"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Costruire</a:t>
            </a:r>
            <a:r>
              <a:rPr lang="it-IT" sz="1800" spc="2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una curva</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di</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calibrazione</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utilizzando</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delle</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soluzioni</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concentrazione</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nota</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in</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acido gallico o in catechina</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idrata in solvente idroalcolico acqua etanolo 90:10.</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Preparazione standard: 1) pesata, 2) solubilizzazione in solvente, 3) diluizioni seriali nell’intervallo 1-10 ppm</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Leggendo l’assorbanza</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 280 nm </a:t>
            </a:r>
            <a:r>
              <a:rPr lang="it-IT" dirty="0">
                <a:latin typeface="Arial" panose="020B0604020202020204" pitchFamily="34" charset="0"/>
              </a:rPr>
              <a:t>si ottengono i valori</a:t>
            </a:r>
          </a:p>
          <a:p>
            <a:pPr marL="118110" marR="114300" algn="just">
              <a:lnSpc>
                <a:spcPct val="115000"/>
              </a:lnSpc>
              <a:spcAft>
                <a:spcPts val="0"/>
              </a:spcAft>
            </a:pPr>
            <a:r>
              <a:rPr lang="it-IT" dirty="0">
                <a:latin typeface="Arial" panose="020B0604020202020204" pitchFamily="34" charset="0"/>
              </a:rPr>
              <a:t> per costruire la curva di calibrazione</a:t>
            </a:r>
          </a:p>
          <a:p>
            <a:pPr marL="118110" marR="114300" algn="just">
              <a:lnSpc>
                <a:spcPct val="115000"/>
              </a:lnSpc>
              <a:spcAft>
                <a:spcPts val="0"/>
              </a:spcAft>
            </a:pPr>
            <a:endParaRPr lang="it-IT" sz="900" dirty="0"/>
          </a:p>
        </p:txBody>
      </p:sp>
      <p:pic>
        <p:nvPicPr>
          <p:cNvPr id="3" name="Immagine 2">
            <a:extLst>
              <a:ext uri="{FF2B5EF4-FFF2-40B4-BE49-F238E27FC236}">
                <a16:creationId xmlns:a16="http://schemas.microsoft.com/office/drawing/2014/main" id="{782848B0-E675-EC14-3711-79E97CC80BCF}"/>
              </a:ext>
            </a:extLst>
          </p:cNvPr>
          <p:cNvPicPr>
            <a:picLocks noChangeAspect="1"/>
          </p:cNvPicPr>
          <p:nvPr/>
        </p:nvPicPr>
        <p:blipFill>
          <a:blip r:embed="rId3"/>
          <a:stretch>
            <a:fillRect/>
          </a:stretch>
        </p:blipFill>
        <p:spPr>
          <a:xfrm>
            <a:off x="895314" y="3576638"/>
            <a:ext cx="3463079" cy="1939324"/>
          </a:xfrm>
          <a:prstGeom prst="rect">
            <a:avLst/>
          </a:prstGeom>
        </p:spPr>
      </p:pic>
      <p:pic>
        <p:nvPicPr>
          <p:cNvPr id="4" name="Immagine 3">
            <a:extLst>
              <a:ext uri="{FF2B5EF4-FFF2-40B4-BE49-F238E27FC236}">
                <a16:creationId xmlns:a16="http://schemas.microsoft.com/office/drawing/2014/main" id="{BFB9F915-6AD2-E91B-B29D-44D2C89954FB}"/>
              </a:ext>
            </a:extLst>
          </p:cNvPr>
          <p:cNvPicPr>
            <a:picLocks noChangeAspect="1"/>
          </p:cNvPicPr>
          <p:nvPr/>
        </p:nvPicPr>
        <p:blipFill>
          <a:blip r:embed="rId4"/>
          <a:stretch>
            <a:fillRect/>
          </a:stretch>
        </p:blipFill>
        <p:spPr>
          <a:xfrm>
            <a:off x="6456927" y="4398662"/>
            <a:ext cx="1905000" cy="1939324"/>
          </a:xfrm>
          <a:prstGeom prst="rect">
            <a:avLst/>
          </a:prstGeom>
        </p:spPr>
      </p:pic>
    </p:spTree>
    <p:extLst>
      <p:ext uri="{BB962C8B-B14F-4D97-AF65-F5344CB8AC3E}">
        <p14:creationId xmlns:p14="http://schemas.microsoft.com/office/powerpoint/2010/main" val="165015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1.jpeg">
            <a:extLst>
              <a:ext uri="{FF2B5EF4-FFF2-40B4-BE49-F238E27FC236}">
                <a16:creationId xmlns:a16="http://schemas.microsoft.com/office/drawing/2014/main" id="{CA6D1442-2B2B-59AA-38B1-5155B2A07DA8}"/>
              </a:ext>
            </a:extLst>
          </p:cNvPr>
          <p:cNvPicPr>
            <a:picLocks noChangeAspect="1"/>
          </p:cNvPicPr>
          <p:nvPr/>
        </p:nvPicPr>
        <p:blipFill>
          <a:blip r:embed="rId3" cstate="print"/>
          <a:stretch>
            <a:fillRect/>
          </a:stretch>
        </p:blipFill>
        <p:spPr>
          <a:xfrm>
            <a:off x="531341" y="1279542"/>
            <a:ext cx="7030994" cy="5158741"/>
          </a:xfrm>
          <a:prstGeom prst="rect">
            <a:avLst/>
          </a:prstGeom>
        </p:spPr>
      </p:pic>
      <p:sp>
        <p:nvSpPr>
          <p:cNvPr id="3" name="CasellaDiTesto 2">
            <a:extLst>
              <a:ext uri="{FF2B5EF4-FFF2-40B4-BE49-F238E27FC236}">
                <a16:creationId xmlns:a16="http://schemas.microsoft.com/office/drawing/2014/main" id="{24869E10-D173-CE5A-BDBF-D5FC713C249F}"/>
              </a:ext>
            </a:extLst>
          </p:cNvPr>
          <p:cNvSpPr txBox="1"/>
          <p:nvPr/>
        </p:nvSpPr>
        <p:spPr>
          <a:xfrm>
            <a:off x="520900" y="307213"/>
            <a:ext cx="2149435" cy="553998"/>
          </a:xfrm>
          <a:prstGeom prst="rect">
            <a:avLst/>
          </a:prstGeom>
          <a:noFill/>
        </p:spPr>
        <p:txBody>
          <a:bodyPr wrap="none" rtlCol="0">
            <a:spAutoFit/>
          </a:bodyPr>
          <a:lstStyle/>
          <a:p>
            <a:r>
              <a:rPr lang="it-IT" sz="3000" b="1" dirty="0"/>
              <a:t>La vetreria</a:t>
            </a:r>
          </a:p>
        </p:txBody>
      </p:sp>
    </p:spTree>
    <p:extLst>
      <p:ext uri="{BB962C8B-B14F-4D97-AF65-F5344CB8AC3E}">
        <p14:creationId xmlns:p14="http://schemas.microsoft.com/office/powerpoint/2010/main" val="159991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sp>
        <p:nvSpPr>
          <p:cNvPr id="3" name="CasellaDiTesto 2">
            <a:extLst>
              <a:ext uri="{FF2B5EF4-FFF2-40B4-BE49-F238E27FC236}">
                <a16:creationId xmlns:a16="http://schemas.microsoft.com/office/drawing/2014/main" id="{B2ABB87D-75E8-55C6-86E5-4BBAA27E19D4}"/>
              </a:ext>
            </a:extLst>
          </p:cNvPr>
          <p:cNvSpPr txBox="1"/>
          <p:nvPr/>
        </p:nvSpPr>
        <p:spPr>
          <a:xfrm>
            <a:off x="463378" y="126288"/>
            <a:ext cx="10904839" cy="4269695"/>
          </a:xfrm>
          <a:prstGeom prst="rect">
            <a:avLst/>
          </a:prstGeom>
          <a:noFill/>
        </p:spPr>
        <p:txBody>
          <a:bodyPr wrap="square">
            <a:spAutoFit/>
          </a:bodyPr>
          <a:lstStyle/>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300" b="1" dirty="0"/>
              <a:t>Gli	oggetti	in	vetro	più	comuni	in	uso	nei	laboratori scientifici	possono	essere:</a:t>
            </a:r>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endParaRPr lang="it-IT" sz="2100" b="1" dirty="0"/>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100" b="1" dirty="0"/>
              <a:t>Non graduati: </a:t>
            </a:r>
            <a:r>
              <a:rPr lang="it-IT" sz="2100" dirty="0"/>
              <a:t>provette, becher, beute, palloni, imbuti, imbuti separatori, refrigeranti</a:t>
            </a:r>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endParaRPr lang="it-IT" sz="2100" b="1" dirty="0"/>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100" b="1" dirty="0"/>
              <a:t>Graduati (vetreria volumetrica): </a:t>
            </a:r>
            <a:r>
              <a:rPr lang="it-IT" sz="2100" dirty="0"/>
              <a:t>cilindri graduati, pipette, matracci, burette</a:t>
            </a:r>
          </a:p>
        </p:txBody>
      </p:sp>
    </p:spTree>
    <p:extLst>
      <p:ext uri="{BB962C8B-B14F-4D97-AF65-F5344CB8AC3E}">
        <p14:creationId xmlns:p14="http://schemas.microsoft.com/office/powerpoint/2010/main" val="78503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3.jpeg">
            <a:extLst>
              <a:ext uri="{FF2B5EF4-FFF2-40B4-BE49-F238E27FC236}">
                <a16:creationId xmlns:a16="http://schemas.microsoft.com/office/drawing/2014/main" id="{60320FD3-DD50-7983-A70D-BA4082CBB930}"/>
              </a:ext>
            </a:extLst>
          </p:cNvPr>
          <p:cNvPicPr>
            <a:picLocks noChangeAspect="1"/>
          </p:cNvPicPr>
          <p:nvPr/>
        </p:nvPicPr>
        <p:blipFill>
          <a:blip r:embed="rId3" cstate="print"/>
          <a:stretch>
            <a:fillRect/>
          </a:stretch>
        </p:blipFill>
        <p:spPr>
          <a:xfrm>
            <a:off x="592337" y="3916683"/>
            <a:ext cx="2050851" cy="2579388"/>
          </a:xfrm>
          <a:prstGeom prst="rect">
            <a:avLst/>
          </a:prstGeom>
        </p:spPr>
      </p:pic>
      <p:pic>
        <p:nvPicPr>
          <p:cNvPr id="3" name="image2.jpeg">
            <a:extLst>
              <a:ext uri="{FF2B5EF4-FFF2-40B4-BE49-F238E27FC236}">
                <a16:creationId xmlns:a16="http://schemas.microsoft.com/office/drawing/2014/main" id="{4BF01007-16AE-4692-880D-FE352C2C0019}"/>
              </a:ext>
            </a:extLst>
          </p:cNvPr>
          <p:cNvPicPr>
            <a:picLocks noChangeAspect="1"/>
          </p:cNvPicPr>
          <p:nvPr/>
        </p:nvPicPr>
        <p:blipFill>
          <a:blip r:embed="rId4" cstate="print"/>
          <a:stretch>
            <a:fillRect/>
          </a:stretch>
        </p:blipFill>
        <p:spPr>
          <a:xfrm>
            <a:off x="592337" y="1092323"/>
            <a:ext cx="2127913" cy="2408117"/>
          </a:xfrm>
          <a:prstGeom prst="rect">
            <a:avLst/>
          </a:prstGeom>
        </p:spPr>
      </p:pic>
      <p:sp>
        <p:nvSpPr>
          <p:cNvPr id="4" name="CasellaDiTesto 3">
            <a:extLst>
              <a:ext uri="{FF2B5EF4-FFF2-40B4-BE49-F238E27FC236}">
                <a16:creationId xmlns:a16="http://schemas.microsoft.com/office/drawing/2014/main" id="{2CB09858-A01D-82C4-D07E-B5EFA63DA2FE}"/>
              </a:ext>
            </a:extLst>
          </p:cNvPr>
          <p:cNvSpPr txBox="1"/>
          <p:nvPr/>
        </p:nvSpPr>
        <p:spPr>
          <a:xfrm>
            <a:off x="835225" y="122082"/>
            <a:ext cx="1439177" cy="553998"/>
          </a:xfrm>
          <a:prstGeom prst="rect">
            <a:avLst/>
          </a:prstGeom>
          <a:noFill/>
        </p:spPr>
        <p:txBody>
          <a:bodyPr wrap="none" rtlCol="0">
            <a:spAutoFit/>
          </a:bodyPr>
          <a:lstStyle/>
          <a:p>
            <a:r>
              <a:rPr lang="it-IT" sz="3000" b="1" dirty="0"/>
              <a:t>BEUTA</a:t>
            </a:r>
          </a:p>
        </p:txBody>
      </p:sp>
      <p:sp>
        <p:nvSpPr>
          <p:cNvPr id="6" name="CasellaDiTesto 5">
            <a:extLst>
              <a:ext uri="{FF2B5EF4-FFF2-40B4-BE49-F238E27FC236}">
                <a16:creationId xmlns:a16="http://schemas.microsoft.com/office/drawing/2014/main" id="{B42AD28D-B547-0B27-19C4-0F0405B8A18A}"/>
              </a:ext>
            </a:extLst>
          </p:cNvPr>
          <p:cNvSpPr txBox="1"/>
          <p:nvPr/>
        </p:nvSpPr>
        <p:spPr>
          <a:xfrm>
            <a:off x="3914486" y="993792"/>
            <a:ext cx="7317806" cy="4415761"/>
          </a:xfrm>
          <a:prstGeom prst="rect">
            <a:avLst/>
          </a:prstGeom>
          <a:noFill/>
        </p:spPr>
        <p:txBody>
          <a:bodyPr wrap="square">
            <a:spAutoFit/>
          </a:bodyPr>
          <a:lstStyle/>
          <a:p>
            <a:pPr algn="just">
              <a:lnSpc>
                <a:spcPct val="200000"/>
              </a:lnSpc>
            </a:pPr>
            <a:r>
              <a:rPr lang="it-IT" sz="2400" b="1" dirty="0"/>
              <a:t>La forma e il collo permettono di agitarne il contenuto senza spanderlo e la rendono particolarmente adatta nei casi in cui si debba sottoporre un liquido ad ebollizione prolungata. Il becco può essere smerigliato per poterla chiudere con apposito tappo in vetro. </a:t>
            </a:r>
          </a:p>
        </p:txBody>
      </p:sp>
    </p:spTree>
    <p:extLst>
      <p:ext uri="{BB962C8B-B14F-4D97-AF65-F5344CB8AC3E}">
        <p14:creationId xmlns:p14="http://schemas.microsoft.com/office/powerpoint/2010/main" val="426966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6368" y="0"/>
            <a:ext cx="12188932" cy="6856614"/>
          </a:xfrm>
          <a:prstGeom prst="rect">
            <a:avLst/>
          </a:prstGeom>
        </p:spPr>
      </p:pic>
      <p:pic>
        <p:nvPicPr>
          <p:cNvPr id="2" name="image4.jpeg">
            <a:extLst>
              <a:ext uri="{FF2B5EF4-FFF2-40B4-BE49-F238E27FC236}">
                <a16:creationId xmlns:a16="http://schemas.microsoft.com/office/drawing/2014/main" id="{E94150D1-BAAC-F702-EEBA-738A8225FF37}"/>
              </a:ext>
            </a:extLst>
          </p:cNvPr>
          <p:cNvPicPr>
            <a:picLocks noChangeAspect="1"/>
          </p:cNvPicPr>
          <p:nvPr/>
        </p:nvPicPr>
        <p:blipFill>
          <a:blip r:embed="rId3" cstate="print"/>
          <a:stretch>
            <a:fillRect/>
          </a:stretch>
        </p:blipFill>
        <p:spPr>
          <a:xfrm>
            <a:off x="275944" y="1434879"/>
            <a:ext cx="2439316" cy="3393732"/>
          </a:xfrm>
          <a:prstGeom prst="rect">
            <a:avLst/>
          </a:prstGeom>
        </p:spPr>
      </p:pic>
      <p:pic>
        <p:nvPicPr>
          <p:cNvPr id="3" name="image5.jpeg">
            <a:extLst>
              <a:ext uri="{FF2B5EF4-FFF2-40B4-BE49-F238E27FC236}">
                <a16:creationId xmlns:a16="http://schemas.microsoft.com/office/drawing/2014/main" id="{51362A7D-1D35-2FAF-00D6-F66A4EFCC656}"/>
              </a:ext>
            </a:extLst>
          </p:cNvPr>
          <p:cNvPicPr>
            <a:picLocks noChangeAspect="1"/>
          </p:cNvPicPr>
          <p:nvPr/>
        </p:nvPicPr>
        <p:blipFill>
          <a:blip r:embed="rId4" cstate="print"/>
          <a:stretch>
            <a:fillRect/>
          </a:stretch>
        </p:blipFill>
        <p:spPr>
          <a:xfrm>
            <a:off x="3084043" y="2707528"/>
            <a:ext cx="2008582" cy="3731519"/>
          </a:xfrm>
          <a:prstGeom prst="rect">
            <a:avLst/>
          </a:prstGeom>
        </p:spPr>
      </p:pic>
      <p:sp>
        <p:nvSpPr>
          <p:cNvPr id="5" name="CasellaDiTesto 4">
            <a:extLst>
              <a:ext uri="{FF2B5EF4-FFF2-40B4-BE49-F238E27FC236}">
                <a16:creationId xmlns:a16="http://schemas.microsoft.com/office/drawing/2014/main" id="{45155089-4528-9A17-B42E-891B18A72417}"/>
              </a:ext>
            </a:extLst>
          </p:cNvPr>
          <p:cNvSpPr txBox="1"/>
          <p:nvPr/>
        </p:nvSpPr>
        <p:spPr>
          <a:xfrm>
            <a:off x="5953397" y="92087"/>
            <a:ext cx="6104238" cy="8109079"/>
          </a:xfrm>
          <a:prstGeom prst="rect">
            <a:avLst/>
          </a:prstGeom>
          <a:noFill/>
        </p:spPr>
        <p:txBody>
          <a:bodyPr wrap="square">
            <a:spAutoFit/>
          </a:bodyPr>
          <a:lstStyle/>
          <a:p>
            <a:pPr marL="139700" marR="135890" algn="just">
              <a:lnSpc>
                <a:spcPct val="200000"/>
              </a:lnSpc>
              <a:spcBef>
                <a:spcPts val="1065"/>
              </a:spcBef>
              <a:spcAft>
                <a:spcPts val="0"/>
              </a:spcAft>
            </a:pPr>
            <a:r>
              <a:rPr lang="it-IT" sz="2400" b="1" dirty="0"/>
              <a:t>È un contenitore di forma cilindrica con un beccuccio, di varia capacità. Adatto a svariati usi: dalla preparazione delle soluzioni al riscaldamento. Per chiuderli si possono usare vetrini da orologio (vedi avanti) quando caldi, altrimenti </a:t>
            </a:r>
            <a:r>
              <a:rPr lang="it-IT" sz="2400" b="1" dirty="0" err="1"/>
              <a:t>Parafilm</a:t>
            </a:r>
            <a:r>
              <a:rPr lang="it-IT" sz="2400" b="1" dirty="0"/>
              <a:t>®.</a:t>
            </a:r>
          </a:p>
          <a:p>
            <a:pPr>
              <a:lnSpc>
                <a:spcPct val="200000"/>
              </a:lnSpc>
            </a:pPr>
            <a:r>
              <a:rPr lang="it-IT" sz="2400" b="1" dirty="0"/>
              <a:t>Sono generalmente graduati ma non sono adatti per misurare quantità precise. </a:t>
            </a:r>
          </a:p>
        </p:txBody>
      </p:sp>
      <p:sp>
        <p:nvSpPr>
          <p:cNvPr id="7" name="CasellaDiTesto 6">
            <a:extLst>
              <a:ext uri="{FF2B5EF4-FFF2-40B4-BE49-F238E27FC236}">
                <a16:creationId xmlns:a16="http://schemas.microsoft.com/office/drawing/2014/main" id="{65066E84-8AFB-BD09-3AD5-C5598AFBA2AC}"/>
              </a:ext>
            </a:extLst>
          </p:cNvPr>
          <p:cNvSpPr txBox="1"/>
          <p:nvPr/>
        </p:nvSpPr>
        <p:spPr>
          <a:xfrm>
            <a:off x="16368" y="301941"/>
            <a:ext cx="6190734" cy="415498"/>
          </a:xfrm>
          <a:prstGeom prst="rect">
            <a:avLst/>
          </a:prstGeom>
          <a:noFill/>
        </p:spPr>
        <p:txBody>
          <a:bodyPr wrap="square">
            <a:spAutoFit/>
          </a:bodyPr>
          <a:lstStyle/>
          <a:p>
            <a:pPr marL="139700" algn="just">
              <a:spcBef>
                <a:spcPts val="315"/>
              </a:spcBef>
            </a:pPr>
            <a:r>
              <a:rPr lang="it-IT" sz="2100" b="1" dirty="0"/>
              <a:t>BECHER (BECKER O BICCHIERE DI VETRO)</a:t>
            </a:r>
          </a:p>
        </p:txBody>
      </p:sp>
    </p:spTree>
    <p:extLst>
      <p:ext uri="{BB962C8B-B14F-4D97-AF65-F5344CB8AC3E}">
        <p14:creationId xmlns:p14="http://schemas.microsoft.com/office/powerpoint/2010/main" val="188937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2911"/>
            <a:ext cx="12188932" cy="6856614"/>
          </a:xfrm>
          <a:prstGeom prst="rect">
            <a:avLst/>
          </a:prstGeom>
        </p:spPr>
      </p:pic>
      <p:sp>
        <p:nvSpPr>
          <p:cNvPr id="2" name="Rectangle 2">
            <a:extLst>
              <a:ext uri="{FF2B5EF4-FFF2-40B4-BE49-F238E27FC236}">
                <a16:creationId xmlns:a16="http://schemas.microsoft.com/office/drawing/2014/main" id="{20D4AD10-6629-5814-EDC3-4B673751AD3E}"/>
              </a:ext>
            </a:extLst>
          </p:cNvPr>
          <p:cNvSpPr>
            <a:spLocks noChangeArrowheads="1"/>
          </p:cNvSpPr>
          <p:nvPr/>
        </p:nvSpPr>
        <p:spPr bwMode="auto">
          <a:xfrm>
            <a:off x="0" y="-114596"/>
            <a:ext cx="2168197" cy="68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9656" tIns="39675" rIns="13965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a:ln>
                  <a:noFill/>
                </a:ln>
                <a:solidFill>
                  <a:schemeClr val="tx1"/>
                </a:solidFill>
                <a:effectLst/>
                <a:ea typeface="Times New Roman" panose="02020603050405020304" pitchFamily="18" charset="0"/>
              </a:rPr>
              <a:t>MATRACCIO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025" name="image6.jpeg">
            <a:extLst>
              <a:ext uri="{FF2B5EF4-FFF2-40B4-BE49-F238E27FC236}">
                <a16:creationId xmlns:a16="http://schemas.microsoft.com/office/drawing/2014/main" id="{61724245-0486-673D-92AC-F350CC484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2" y="1013254"/>
            <a:ext cx="2965622" cy="482428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8F07282-0BCC-8AA2-8A11-811AB380DC8E}"/>
              </a:ext>
            </a:extLst>
          </p:cNvPr>
          <p:cNvSpPr txBox="1"/>
          <p:nvPr/>
        </p:nvSpPr>
        <p:spPr>
          <a:xfrm>
            <a:off x="3250858" y="-114596"/>
            <a:ext cx="8730048" cy="391575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it-IT" altLang="it-IT" sz="2100" b="1" dirty="0"/>
              <a:t>Il matraccio è un pallone a fondo piatto con collo lungo sul quale viene indicato il livello del liquido da raggiungere perché il volume corrisponda esattamente alla capacità indicata.</a:t>
            </a:r>
          </a:p>
          <a:p>
            <a:pPr marL="0" marR="0" lvl="0" indent="0" algn="just" defTabSz="914400" rtl="0" eaLnBrk="0" fontAlgn="base" latinLnBrk="0" hangingPunct="0">
              <a:lnSpc>
                <a:spcPct val="150000"/>
              </a:lnSpc>
              <a:spcBef>
                <a:spcPct val="0"/>
              </a:spcBef>
              <a:spcAft>
                <a:spcPct val="0"/>
              </a:spcAft>
              <a:buClrTx/>
              <a:buSzTx/>
              <a:buFontTx/>
              <a:buNone/>
              <a:tabLst/>
            </a:pPr>
            <a:r>
              <a:rPr lang="it-IT" altLang="it-IT" sz="2100" b="1" dirty="0"/>
              <a:t>E’ un contenitore tarato con molta precisione e costituisce un vero e proprio strumento di misura: viene infatti usato per la preparazione di soluzioni a concentrazione nota (soluzioni titolate) e per diluire campioni ad un volume esatto. Possono essere chiusi con appositi tappi in vetro o in PTFE.</a:t>
            </a:r>
          </a:p>
        </p:txBody>
      </p:sp>
      <p:sp>
        <p:nvSpPr>
          <p:cNvPr id="7" name="CasellaDiTesto 6">
            <a:extLst>
              <a:ext uri="{FF2B5EF4-FFF2-40B4-BE49-F238E27FC236}">
                <a16:creationId xmlns:a16="http://schemas.microsoft.com/office/drawing/2014/main" id="{24654400-7B0C-0089-35F3-B9577E492068}"/>
              </a:ext>
            </a:extLst>
          </p:cNvPr>
          <p:cNvSpPr txBox="1"/>
          <p:nvPr/>
        </p:nvSpPr>
        <p:spPr>
          <a:xfrm>
            <a:off x="3985054" y="4048361"/>
            <a:ext cx="3391930" cy="2585323"/>
          </a:xfrm>
          <a:prstGeom prst="rect">
            <a:avLst/>
          </a:prstGeom>
          <a:noFill/>
        </p:spPr>
        <p:txBody>
          <a:bodyPr wrap="square">
            <a:spAutoFit/>
          </a:bodyPr>
          <a:lstStyle/>
          <a:p>
            <a:r>
              <a:rPr lang="it-IT" sz="1800" b="1" dirty="0">
                <a:effectLst/>
                <a:latin typeface="Helvetica" pitchFamily="2" charset="0"/>
              </a:rPr>
              <a:t>Esempio:</a:t>
            </a:r>
          </a:p>
          <a:p>
            <a:endParaRPr lang="it-IT" sz="1800" b="1" dirty="0">
              <a:effectLst/>
              <a:latin typeface="Helvetica" pitchFamily="2" charset="0"/>
            </a:endParaRPr>
          </a:p>
          <a:p>
            <a:r>
              <a:rPr lang="it-IT" dirty="0">
                <a:latin typeface="Helvetica" pitchFamily="2" charset="0"/>
              </a:rPr>
              <a:t>Volume: 250 ml</a:t>
            </a:r>
            <a:endParaRPr lang="it-IT" sz="1800" dirty="0">
              <a:effectLst/>
              <a:latin typeface="Helvetica" pitchFamily="2" charset="0"/>
            </a:endParaRPr>
          </a:p>
          <a:p>
            <a:r>
              <a:rPr lang="it-IT" sz="1800" dirty="0">
                <a:effectLst/>
                <a:latin typeface="Helvetica" pitchFamily="2" charset="0"/>
              </a:rPr>
              <a:t>Accuratezza ± ml 1,20.</a:t>
            </a:r>
            <a:br>
              <a:rPr lang="it-IT" sz="1800" dirty="0">
                <a:effectLst/>
                <a:latin typeface="Helvetica" pitchFamily="2" charset="0"/>
              </a:rPr>
            </a:br>
            <a:endParaRPr lang="it-IT" sz="1800" dirty="0">
              <a:effectLst/>
              <a:latin typeface="Helvetica" pitchFamily="2" charset="0"/>
            </a:endParaRPr>
          </a:p>
          <a:p>
            <a:r>
              <a:rPr lang="it-IT" dirty="0">
                <a:latin typeface="Helvetica" pitchFamily="2" charset="0"/>
              </a:rPr>
              <a:t>Volume: 10 ml</a:t>
            </a:r>
            <a:endParaRPr lang="it-IT" sz="1800" dirty="0">
              <a:effectLst/>
              <a:latin typeface="Helvetica" pitchFamily="2" charset="0"/>
            </a:endParaRPr>
          </a:p>
          <a:p>
            <a:r>
              <a:rPr lang="it-IT" sz="1800" dirty="0">
                <a:effectLst/>
                <a:latin typeface="Helvetica" pitchFamily="2" charset="0"/>
              </a:rPr>
              <a:t>Accuratezza ± ml 0,025</a:t>
            </a:r>
            <a:br>
              <a:rPr lang="it-IT" sz="1800" dirty="0">
                <a:effectLst/>
                <a:latin typeface="Helvetica" pitchFamily="2" charset="0"/>
              </a:rPr>
            </a:br>
            <a:endParaRPr lang="it-IT" dirty="0"/>
          </a:p>
          <a:p>
            <a:endParaRPr lang="it-IT" dirty="0"/>
          </a:p>
        </p:txBody>
      </p:sp>
      <p:sp>
        <p:nvSpPr>
          <p:cNvPr id="9" name="CasellaDiTesto 8">
            <a:extLst>
              <a:ext uri="{FF2B5EF4-FFF2-40B4-BE49-F238E27FC236}">
                <a16:creationId xmlns:a16="http://schemas.microsoft.com/office/drawing/2014/main" id="{230D689E-48AB-3A72-C838-D8C70BEA56EE}"/>
              </a:ext>
            </a:extLst>
          </p:cNvPr>
          <p:cNvSpPr txBox="1"/>
          <p:nvPr/>
        </p:nvSpPr>
        <p:spPr>
          <a:xfrm>
            <a:off x="2996514" y="2898345"/>
            <a:ext cx="6190734" cy="369332"/>
          </a:xfrm>
          <a:prstGeom prst="rect">
            <a:avLst/>
          </a:prstGeom>
          <a:noFill/>
        </p:spPr>
        <p:txBody>
          <a:bodyPr wrap="square">
            <a:spAutoFit/>
          </a:bodyPr>
          <a:lstStyle/>
          <a:p>
            <a:r>
              <a:rPr lang="it-IT" b="0" i="0" u="none" strike="noStrike" dirty="0">
                <a:solidFill>
                  <a:srgbClr val="E8EAED"/>
                </a:solidFill>
                <a:effectLst/>
                <a:latin typeface="Google Sans"/>
              </a:rPr>
              <a:t>Capacità 10 ml, Tolleranza </a:t>
            </a:r>
            <a:r>
              <a:rPr lang="it-IT" b="0" i="0" u="none" strike="noStrike" dirty="0">
                <a:solidFill>
                  <a:srgbClr val="E2EEFF"/>
                </a:solidFill>
                <a:effectLst/>
                <a:latin typeface="Google Sans"/>
              </a:rPr>
              <a:t>0,025 ± ml</a:t>
            </a:r>
            <a:r>
              <a:rPr lang="it-IT" b="0" i="0" u="none" strike="noStrike" dirty="0">
                <a:solidFill>
                  <a:srgbClr val="E8EAED"/>
                </a:solidFill>
                <a:effectLst/>
                <a:latin typeface="Google Sans"/>
              </a:rPr>
              <a:t>, </a:t>
            </a:r>
            <a:endParaRPr lang="it-IT" dirty="0"/>
          </a:p>
        </p:txBody>
      </p:sp>
    </p:spTree>
    <p:extLst>
      <p:ext uri="{BB962C8B-B14F-4D97-AF65-F5344CB8AC3E}">
        <p14:creationId xmlns:p14="http://schemas.microsoft.com/office/powerpoint/2010/main" val="185104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0"/>
            <a:ext cx="12188932" cy="6856614"/>
          </a:xfrm>
          <a:prstGeom prst="rect">
            <a:avLst/>
          </a:prstGeom>
        </p:spPr>
      </p:pic>
      <p:pic>
        <p:nvPicPr>
          <p:cNvPr id="2" name="image7.jpeg">
            <a:extLst>
              <a:ext uri="{FF2B5EF4-FFF2-40B4-BE49-F238E27FC236}">
                <a16:creationId xmlns:a16="http://schemas.microsoft.com/office/drawing/2014/main" id="{5784F179-AC76-A4F4-F611-D6525FE3079B}"/>
              </a:ext>
            </a:extLst>
          </p:cNvPr>
          <p:cNvPicPr>
            <a:picLocks noChangeAspect="1"/>
          </p:cNvPicPr>
          <p:nvPr/>
        </p:nvPicPr>
        <p:blipFill>
          <a:blip r:embed="rId3" cstate="print"/>
          <a:stretch>
            <a:fillRect/>
          </a:stretch>
        </p:blipFill>
        <p:spPr>
          <a:xfrm>
            <a:off x="482953" y="1010362"/>
            <a:ext cx="2096770" cy="2962910"/>
          </a:xfrm>
          <a:prstGeom prst="rect">
            <a:avLst/>
          </a:prstGeom>
        </p:spPr>
      </p:pic>
      <p:pic>
        <p:nvPicPr>
          <p:cNvPr id="3" name="image8.jpeg">
            <a:extLst>
              <a:ext uri="{FF2B5EF4-FFF2-40B4-BE49-F238E27FC236}">
                <a16:creationId xmlns:a16="http://schemas.microsoft.com/office/drawing/2014/main" id="{E860EE11-8AF2-BFAF-C527-7E87F5C2CFA0}"/>
              </a:ext>
            </a:extLst>
          </p:cNvPr>
          <p:cNvPicPr>
            <a:picLocks noChangeAspect="1"/>
          </p:cNvPicPr>
          <p:nvPr/>
        </p:nvPicPr>
        <p:blipFill>
          <a:blip r:embed="rId4" cstate="print"/>
          <a:stretch>
            <a:fillRect/>
          </a:stretch>
        </p:blipFill>
        <p:spPr>
          <a:xfrm>
            <a:off x="3059608" y="2424189"/>
            <a:ext cx="1925955" cy="3098165"/>
          </a:xfrm>
          <a:prstGeom prst="rect">
            <a:avLst/>
          </a:prstGeom>
        </p:spPr>
      </p:pic>
      <p:sp>
        <p:nvSpPr>
          <p:cNvPr id="4" name="CasellaDiTesto 3">
            <a:extLst>
              <a:ext uri="{FF2B5EF4-FFF2-40B4-BE49-F238E27FC236}">
                <a16:creationId xmlns:a16="http://schemas.microsoft.com/office/drawing/2014/main" id="{3BBE6BE1-5680-7E98-2F6F-DEC7796F5BDA}"/>
              </a:ext>
            </a:extLst>
          </p:cNvPr>
          <p:cNvSpPr txBox="1"/>
          <p:nvPr/>
        </p:nvSpPr>
        <p:spPr>
          <a:xfrm>
            <a:off x="835225" y="122082"/>
            <a:ext cx="1947071" cy="553998"/>
          </a:xfrm>
          <a:prstGeom prst="rect">
            <a:avLst/>
          </a:prstGeom>
          <a:noFill/>
        </p:spPr>
        <p:txBody>
          <a:bodyPr wrap="none" rtlCol="0">
            <a:spAutoFit/>
          </a:bodyPr>
          <a:lstStyle/>
          <a:p>
            <a:r>
              <a:rPr lang="it-IT" sz="3000" b="1" dirty="0"/>
              <a:t>PALLONE</a:t>
            </a:r>
          </a:p>
        </p:txBody>
      </p:sp>
      <p:sp>
        <p:nvSpPr>
          <p:cNvPr id="5" name="CasellaDiTesto 4">
            <a:extLst>
              <a:ext uri="{FF2B5EF4-FFF2-40B4-BE49-F238E27FC236}">
                <a16:creationId xmlns:a16="http://schemas.microsoft.com/office/drawing/2014/main" id="{45D59958-CA2D-983F-A806-B3A1CE2BE507}"/>
              </a:ext>
            </a:extLst>
          </p:cNvPr>
          <p:cNvSpPr txBox="1"/>
          <p:nvPr/>
        </p:nvSpPr>
        <p:spPr>
          <a:xfrm>
            <a:off x="419488" y="5522354"/>
            <a:ext cx="3443379" cy="415498"/>
          </a:xfrm>
          <a:prstGeom prst="rect">
            <a:avLst/>
          </a:prstGeom>
          <a:noFill/>
        </p:spPr>
        <p:txBody>
          <a:bodyPr wrap="none" rtlCol="0">
            <a:spAutoFit/>
          </a:bodyPr>
          <a:lstStyle/>
          <a:p>
            <a:r>
              <a:rPr lang="it-IT" sz="2100" b="1" dirty="0"/>
              <a:t>MANTELLO RISCALDATO</a:t>
            </a:r>
          </a:p>
        </p:txBody>
      </p:sp>
      <p:cxnSp>
        <p:nvCxnSpPr>
          <p:cNvPr id="7" name="Connettore 2 6">
            <a:extLst>
              <a:ext uri="{FF2B5EF4-FFF2-40B4-BE49-F238E27FC236}">
                <a16:creationId xmlns:a16="http://schemas.microsoft.com/office/drawing/2014/main" id="{7C727464-92E7-7394-9594-D66C2681ADFA}"/>
              </a:ext>
            </a:extLst>
          </p:cNvPr>
          <p:cNvCxnSpPr/>
          <p:nvPr/>
        </p:nvCxnSpPr>
        <p:spPr>
          <a:xfrm flipV="1">
            <a:off x="2471738" y="4729163"/>
            <a:ext cx="1185862" cy="79319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6798A14F-7AFB-D3AD-6096-8EFBF87D6E86}"/>
              </a:ext>
            </a:extLst>
          </p:cNvPr>
          <p:cNvSpPr txBox="1"/>
          <p:nvPr/>
        </p:nvSpPr>
        <p:spPr>
          <a:xfrm>
            <a:off x="5465448" y="533615"/>
            <a:ext cx="6207918" cy="5369996"/>
          </a:xfrm>
          <a:prstGeom prst="rect">
            <a:avLst/>
          </a:prstGeom>
          <a:noFill/>
        </p:spPr>
        <p:txBody>
          <a:bodyPr wrap="square">
            <a:spAutoFit/>
          </a:bodyPr>
          <a:lstStyle/>
          <a:p>
            <a:pPr marL="139700" marR="137160" algn="just">
              <a:lnSpc>
                <a:spcPct val="150000"/>
              </a:lnSpc>
              <a:spcAft>
                <a:spcPts val="0"/>
              </a:spcAft>
            </a:pPr>
            <a:r>
              <a:rPr lang="it-IT" sz="2100" b="1" dirty="0">
                <a:solidFill>
                  <a:srgbClr val="1C1C1C"/>
                </a:solidFill>
                <a:effectLst/>
                <a:ea typeface="Times New Roman" panose="02020603050405020304" pitchFamily="18" charset="0"/>
              </a:rPr>
              <a:t>I palloni sono recipienti di forma sferica e collo cilindrico. Spesso </a:t>
            </a:r>
            <a:r>
              <a:rPr lang="it-IT" sz="2100" b="1" dirty="0">
                <a:solidFill>
                  <a:srgbClr val="1C1C1C"/>
                </a:solidFill>
                <a:ea typeface="Times New Roman" panose="02020603050405020304" pitchFamily="18" charset="0"/>
              </a:rPr>
              <a:t>si usano in </a:t>
            </a:r>
            <a:r>
              <a:rPr lang="it-IT" sz="2100" b="1" dirty="0">
                <a:solidFill>
                  <a:srgbClr val="1C1C1C"/>
                </a:solidFill>
                <a:effectLst/>
                <a:ea typeface="Times New Roman" panose="02020603050405020304" pitchFamily="18" charset="0"/>
              </a:rPr>
              <a:t>apparecchiature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complesse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(es. distillatori) grazie alla forma che meglio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sopporta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la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pressione.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Il</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collo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è</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dotato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di</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inserto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smerigliato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conicità</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definita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ed</a:t>
            </a:r>
            <a:r>
              <a:rPr lang="it-IT" sz="2100" b="1" spc="-33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unificata, tale da potersi raccordare con altra vetreria dotata di conicità corrispondente. </a:t>
            </a:r>
          </a:p>
          <a:p>
            <a:pPr marL="139700" marR="137160" algn="just">
              <a:lnSpc>
                <a:spcPct val="150000"/>
              </a:lnSpc>
              <a:spcAft>
                <a:spcPts val="0"/>
              </a:spcAft>
            </a:pPr>
            <a:endParaRPr lang="it-IT" sz="2100" b="1" dirty="0">
              <a:solidFill>
                <a:srgbClr val="1C1C1C"/>
              </a:solidFill>
              <a:ea typeface="Times New Roman" panose="02020603050405020304" pitchFamily="18" charset="0"/>
            </a:endParaRPr>
          </a:p>
          <a:p>
            <a:pPr marL="139700" marR="137160" algn="just">
              <a:lnSpc>
                <a:spcPct val="150000"/>
              </a:lnSpc>
              <a:spcAft>
                <a:spcPts val="0"/>
              </a:spcAft>
            </a:pPr>
            <a:r>
              <a:rPr lang="it-IT" sz="2100" b="1" dirty="0">
                <a:solidFill>
                  <a:srgbClr val="1C1C1C"/>
                </a:solidFill>
                <a:effectLst/>
                <a:ea typeface="Times New Roman" panose="02020603050405020304" pitchFamily="18" charset="0"/>
              </a:rPr>
              <a:t>In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figura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pallone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inserito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 riscaldatore-agitatore.</a:t>
            </a:r>
            <a:endParaRPr lang="it-IT" sz="2100" b="1" dirty="0">
              <a:effectLst/>
              <a:ea typeface="Times New Roman" panose="02020603050405020304" pitchFamily="18" charset="0"/>
            </a:endParaRPr>
          </a:p>
        </p:txBody>
      </p:sp>
    </p:spTree>
    <p:extLst>
      <p:ext uri="{BB962C8B-B14F-4D97-AF65-F5344CB8AC3E}">
        <p14:creationId xmlns:p14="http://schemas.microsoft.com/office/powerpoint/2010/main" val="184598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44248"/>
            <a:ext cx="12188932" cy="6856614"/>
          </a:xfrm>
          <a:prstGeom prst="rect">
            <a:avLst/>
          </a:prstGeom>
        </p:spPr>
      </p:pic>
      <p:pic>
        <p:nvPicPr>
          <p:cNvPr id="2" name="image12.jpeg">
            <a:extLst>
              <a:ext uri="{FF2B5EF4-FFF2-40B4-BE49-F238E27FC236}">
                <a16:creationId xmlns:a16="http://schemas.microsoft.com/office/drawing/2014/main" id="{6D92F73D-82AE-73DA-B8FB-5D6883AA8936}"/>
              </a:ext>
            </a:extLst>
          </p:cNvPr>
          <p:cNvPicPr>
            <a:picLocks noChangeAspect="1"/>
          </p:cNvPicPr>
          <p:nvPr/>
        </p:nvPicPr>
        <p:blipFill>
          <a:blip r:embed="rId3" cstate="print"/>
          <a:stretch>
            <a:fillRect/>
          </a:stretch>
        </p:blipFill>
        <p:spPr>
          <a:xfrm>
            <a:off x="1122358" y="846110"/>
            <a:ext cx="1094105" cy="1873885"/>
          </a:xfrm>
          <a:prstGeom prst="rect">
            <a:avLst/>
          </a:prstGeom>
        </p:spPr>
      </p:pic>
      <p:pic>
        <p:nvPicPr>
          <p:cNvPr id="3" name="image13.jpeg">
            <a:extLst>
              <a:ext uri="{FF2B5EF4-FFF2-40B4-BE49-F238E27FC236}">
                <a16:creationId xmlns:a16="http://schemas.microsoft.com/office/drawing/2014/main" id="{82EE691E-2D5F-D6F5-B4EF-55F95C593D26}"/>
              </a:ext>
            </a:extLst>
          </p:cNvPr>
          <p:cNvPicPr>
            <a:picLocks noChangeAspect="1"/>
          </p:cNvPicPr>
          <p:nvPr/>
        </p:nvPicPr>
        <p:blipFill>
          <a:blip r:embed="rId4" cstate="print"/>
          <a:stretch>
            <a:fillRect/>
          </a:stretch>
        </p:blipFill>
        <p:spPr>
          <a:xfrm>
            <a:off x="5756329" y="932787"/>
            <a:ext cx="1666875" cy="1700530"/>
          </a:xfrm>
          <a:prstGeom prst="rect">
            <a:avLst/>
          </a:prstGeom>
        </p:spPr>
      </p:pic>
      <p:pic>
        <p:nvPicPr>
          <p:cNvPr id="4" name="image14.jpeg">
            <a:extLst>
              <a:ext uri="{FF2B5EF4-FFF2-40B4-BE49-F238E27FC236}">
                <a16:creationId xmlns:a16="http://schemas.microsoft.com/office/drawing/2014/main" id="{210A04CE-97EF-21C1-8655-56A29944A192}"/>
              </a:ext>
            </a:extLst>
          </p:cNvPr>
          <p:cNvPicPr>
            <a:picLocks noChangeAspect="1"/>
          </p:cNvPicPr>
          <p:nvPr/>
        </p:nvPicPr>
        <p:blipFill>
          <a:blip r:embed="rId5" cstate="print"/>
          <a:stretch>
            <a:fillRect/>
          </a:stretch>
        </p:blipFill>
        <p:spPr>
          <a:xfrm>
            <a:off x="659443" y="4306914"/>
            <a:ext cx="1557020" cy="2084705"/>
          </a:xfrm>
          <a:prstGeom prst="rect">
            <a:avLst/>
          </a:prstGeom>
        </p:spPr>
      </p:pic>
      <p:sp>
        <p:nvSpPr>
          <p:cNvPr id="5" name="CasellaDiTesto 4">
            <a:extLst>
              <a:ext uri="{FF2B5EF4-FFF2-40B4-BE49-F238E27FC236}">
                <a16:creationId xmlns:a16="http://schemas.microsoft.com/office/drawing/2014/main" id="{FF45B1D8-60F2-C64F-8C8F-00DFD18600B3}"/>
              </a:ext>
            </a:extLst>
          </p:cNvPr>
          <p:cNvSpPr txBox="1"/>
          <p:nvPr/>
        </p:nvSpPr>
        <p:spPr>
          <a:xfrm>
            <a:off x="890190" y="146056"/>
            <a:ext cx="1558440" cy="553998"/>
          </a:xfrm>
          <a:prstGeom prst="rect">
            <a:avLst/>
          </a:prstGeom>
          <a:noFill/>
        </p:spPr>
        <p:txBody>
          <a:bodyPr wrap="none" rtlCol="0">
            <a:spAutoFit/>
          </a:bodyPr>
          <a:lstStyle/>
          <a:p>
            <a:r>
              <a:rPr lang="it-IT" sz="3000" b="1" dirty="0"/>
              <a:t>IMBUTI</a:t>
            </a:r>
          </a:p>
        </p:txBody>
      </p:sp>
      <p:sp>
        <p:nvSpPr>
          <p:cNvPr id="6" name="CasellaDiTesto 5">
            <a:extLst>
              <a:ext uri="{FF2B5EF4-FFF2-40B4-BE49-F238E27FC236}">
                <a16:creationId xmlns:a16="http://schemas.microsoft.com/office/drawing/2014/main" id="{4699E853-A246-D8AE-569C-90769AEB2065}"/>
              </a:ext>
            </a:extLst>
          </p:cNvPr>
          <p:cNvSpPr txBox="1"/>
          <p:nvPr/>
        </p:nvSpPr>
        <p:spPr>
          <a:xfrm>
            <a:off x="252002" y="2779712"/>
            <a:ext cx="2834815" cy="400110"/>
          </a:xfrm>
          <a:prstGeom prst="rect">
            <a:avLst/>
          </a:prstGeom>
          <a:noFill/>
        </p:spPr>
        <p:txBody>
          <a:bodyPr wrap="none" rtlCol="0">
            <a:spAutoFit/>
          </a:bodyPr>
          <a:lstStyle/>
          <a:p>
            <a:r>
              <a:rPr lang="it-IT" sz="2000" b="1" dirty="0"/>
              <a:t>IMBUTO PER LIQUIDI</a:t>
            </a:r>
          </a:p>
        </p:txBody>
      </p:sp>
      <p:sp>
        <p:nvSpPr>
          <p:cNvPr id="7" name="CasellaDiTesto 6">
            <a:extLst>
              <a:ext uri="{FF2B5EF4-FFF2-40B4-BE49-F238E27FC236}">
                <a16:creationId xmlns:a16="http://schemas.microsoft.com/office/drawing/2014/main" id="{86D5F582-48A3-3D1B-AAC4-C57AAAF38106}"/>
              </a:ext>
            </a:extLst>
          </p:cNvPr>
          <p:cNvSpPr txBox="1"/>
          <p:nvPr/>
        </p:nvSpPr>
        <p:spPr>
          <a:xfrm>
            <a:off x="5124012" y="2719995"/>
            <a:ext cx="2931508" cy="400110"/>
          </a:xfrm>
          <a:prstGeom prst="rect">
            <a:avLst/>
          </a:prstGeom>
          <a:noFill/>
        </p:spPr>
        <p:txBody>
          <a:bodyPr wrap="none" rtlCol="0">
            <a:spAutoFit/>
          </a:bodyPr>
          <a:lstStyle/>
          <a:p>
            <a:r>
              <a:rPr lang="it-IT" sz="2000" b="1" dirty="0"/>
              <a:t>IMBUTO PER POLVERI</a:t>
            </a:r>
          </a:p>
        </p:txBody>
      </p:sp>
      <p:sp>
        <p:nvSpPr>
          <p:cNvPr id="8" name="CasellaDiTesto 7">
            <a:extLst>
              <a:ext uri="{FF2B5EF4-FFF2-40B4-BE49-F238E27FC236}">
                <a16:creationId xmlns:a16="http://schemas.microsoft.com/office/drawing/2014/main" id="{14E65627-692C-1210-5ECD-FBF70C9D2CD8}"/>
              </a:ext>
            </a:extLst>
          </p:cNvPr>
          <p:cNvSpPr txBox="1"/>
          <p:nvPr/>
        </p:nvSpPr>
        <p:spPr>
          <a:xfrm>
            <a:off x="62617" y="6489049"/>
            <a:ext cx="3518271" cy="400110"/>
          </a:xfrm>
          <a:prstGeom prst="rect">
            <a:avLst/>
          </a:prstGeom>
          <a:noFill/>
        </p:spPr>
        <p:txBody>
          <a:bodyPr wrap="none" rtlCol="0">
            <a:spAutoFit/>
          </a:bodyPr>
          <a:lstStyle/>
          <a:p>
            <a:r>
              <a:rPr lang="it-IT" sz="2000" b="1" dirty="0"/>
              <a:t>IMBUTO PER FILTRAZIONE</a:t>
            </a:r>
          </a:p>
        </p:txBody>
      </p:sp>
      <p:pic>
        <p:nvPicPr>
          <p:cNvPr id="9" name="image16.jpeg">
            <a:extLst>
              <a:ext uri="{FF2B5EF4-FFF2-40B4-BE49-F238E27FC236}">
                <a16:creationId xmlns:a16="http://schemas.microsoft.com/office/drawing/2014/main" id="{9022096A-5BCD-C6D2-5434-7D026FD9E3A6}"/>
              </a:ext>
            </a:extLst>
          </p:cNvPr>
          <p:cNvPicPr>
            <a:picLocks noChangeAspect="1"/>
          </p:cNvPicPr>
          <p:nvPr/>
        </p:nvPicPr>
        <p:blipFill>
          <a:blip r:embed="rId6" cstate="print"/>
          <a:stretch>
            <a:fillRect/>
          </a:stretch>
        </p:blipFill>
        <p:spPr>
          <a:xfrm>
            <a:off x="4777997" y="3521856"/>
            <a:ext cx="4552194" cy="3214875"/>
          </a:xfrm>
          <a:prstGeom prst="rect">
            <a:avLst/>
          </a:prstGeom>
        </p:spPr>
      </p:pic>
      <p:sp>
        <p:nvSpPr>
          <p:cNvPr id="10" name="Figura a mano libera 9">
            <a:extLst>
              <a:ext uri="{FF2B5EF4-FFF2-40B4-BE49-F238E27FC236}">
                <a16:creationId xmlns:a16="http://schemas.microsoft.com/office/drawing/2014/main" id="{3FAAD8E6-50ED-6D31-A598-CBF9D69A8D6B}"/>
              </a:ext>
            </a:extLst>
          </p:cNvPr>
          <p:cNvSpPr/>
          <p:nvPr/>
        </p:nvSpPr>
        <p:spPr>
          <a:xfrm>
            <a:off x="2214563" y="3694228"/>
            <a:ext cx="5100637" cy="1406412"/>
          </a:xfrm>
          <a:custGeom>
            <a:avLst/>
            <a:gdLst>
              <a:gd name="connsiteX0" fmla="*/ 0 w 5100637"/>
              <a:gd name="connsiteY0" fmla="*/ 1406412 h 1406412"/>
              <a:gd name="connsiteX1" fmla="*/ 3128962 w 5100637"/>
              <a:gd name="connsiteY1" fmla="*/ 20525 h 1406412"/>
              <a:gd name="connsiteX2" fmla="*/ 5100637 w 5100637"/>
              <a:gd name="connsiteY2" fmla="*/ 706325 h 1406412"/>
            </a:gdLst>
            <a:ahLst/>
            <a:cxnLst>
              <a:cxn ang="0">
                <a:pos x="connsiteX0" y="connsiteY0"/>
              </a:cxn>
              <a:cxn ang="0">
                <a:pos x="connsiteX1" y="connsiteY1"/>
              </a:cxn>
              <a:cxn ang="0">
                <a:pos x="connsiteX2" y="connsiteY2"/>
              </a:cxn>
            </a:cxnLst>
            <a:rect l="l" t="t" r="r" b="b"/>
            <a:pathLst>
              <a:path w="5100637" h="1406412">
                <a:moveTo>
                  <a:pt x="0" y="1406412"/>
                </a:moveTo>
                <a:cubicBezTo>
                  <a:pt x="1139428" y="771809"/>
                  <a:pt x="2278856" y="137206"/>
                  <a:pt x="3128962" y="20525"/>
                </a:cubicBezTo>
                <a:cubicBezTo>
                  <a:pt x="3979068" y="-96156"/>
                  <a:pt x="4539852" y="305084"/>
                  <a:pt x="5100637" y="706325"/>
                </a:cubicBezTo>
              </a:path>
            </a:pathLst>
          </a:custGeom>
          <a:noFill/>
          <a:ln w="6985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81377646"/>
      </p:ext>
    </p:extLst>
  </p:cSld>
  <p:clrMapOvr>
    <a:masterClrMapping/>
  </p:clrMapOvr>
</p:sld>
</file>

<file path=ppt/theme/theme1.xml><?xml version="1.0" encoding="utf-8"?>
<a:theme xmlns:a="http://schemas.openxmlformats.org/drawingml/2006/main" name="Explore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103</TotalTime>
  <Words>1623</Words>
  <Application>Microsoft Macintosh PowerPoint</Application>
  <PresentationFormat>Widescreen</PresentationFormat>
  <Paragraphs>136</Paragraphs>
  <Slides>23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Avenir Next LT Pro</vt:lpstr>
      <vt:lpstr>AvenirNext LT Pro Medium</vt:lpstr>
      <vt:lpstr>Comic Sans MS</vt:lpstr>
      <vt:lpstr>Google Sans</vt:lpstr>
      <vt:lpstr>Helvetica</vt:lpstr>
      <vt:lpstr>Posterama</vt:lpstr>
      <vt:lpstr>Times New Roman</vt:lpstr>
      <vt:lpstr>ExploreVTI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 lancia</dc:creator>
  <cp:lastModifiedBy>michele del carlo</cp:lastModifiedBy>
  <cp:revision>4</cp:revision>
  <dcterms:created xsi:type="dcterms:W3CDTF">2023-03-07T06:06:02Z</dcterms:created>
  <dcterms:modified xsi:type="dcterms:W3CDTF">2024-10-01T05:40:29Z</dcterms:modified>
</cp:coreProperties>
</file>