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76" r:id="rId3"/>
    <p:sldId id="375" r:id="rId4"/>
    <p:sldId id="378" r:id="rId5"/>
    <p:sldId id="379" r:id="rId6"/>
    <p:sldId id="377" r:id="rId7"/>
    <p:sldId id="380" r:id="rId8"/>
    <p:sldId id="382" r:id="rId9"/>
    <p:sldId id="383" r:id="rId10"/>
    <p:sldId id="384" r:id="rId11"/>
    <p:sldId id="367"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9FF"/>
    <a:srgbClr val="521B93"/>
    <a:srgbClr val="424242"/>
    <a:srgbClr val="712178"/>
    <a:srgbClr val="2E3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37"/>
    <p:restoredTop sz="94146"/>
  </p:normalViewPr>
  <p:slideViewPr>
    <p:cSldViewPr snapToGrid="0">
      <p:cViewPr varScale="1">
        <p:scale>
          <a:sx n="67" d="100"/>
          <a:sy n="67" d="100"/>
        </p:scale>
        <p:origin x="184" y="128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74D22-5072-E84E-B480-64A762CBB498}" type="datetimeFigureOut">
              <a:rPr lang="it-IT" smtClean="0"/>
              <a:t>18/11/25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D5AEF-C83F-624A-8ACF-FAE17F20E2BC}" type="slidenum">
              <a:rPr lang="it-IT" smtClean="0"/>
              <a:t>‹N›</a:t>
            </a:fld>
            <a:endParaRPr lang="it-IT"/>
          </a:p>
        </p:txBody>
      </p:sp>
    </p:spTree>
    <p:extLst>
      <p:ext uri="{BB962C8B-B14F-4D97-AF65-F5344CB8AC3E}">
        <p14:creationId xmlns:p14="http://schemas.microsoft.com/office/powerpoint/2010/main" val="307427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8D5AEF-C83F-624A-8ACF-FAE17F20E2BC}" type="slidenum">
              <a:rPr lang="it-IT" smtClean="0"/>
              <a:t>1</a:t>
            </a:fld>
            <a:endParaRPr lang="it-IT"/>
          </a:p>
        </p:txBody>
      </p:sp>
    </p:spTree>
    <p:extLst>
      <p:ext uri="{BB962C8B-B14F-4D97-AF65-F5344CB8AC3E}">
        <p14:creationId xmlns:p14="http://schemas.microsoft.com/office/powerpoint/2010/main" val="31605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264E0-FB52-675E-10EC-892D5175380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32C996-E79E-2C48-DF26-B08E53557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8C53D7-3D19-D54D-C822-6EE48A18E8A7}"/>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5" name="Segnaposto piè di pagina 4">
            <a:extLst>
              <a:ext uri="{FF2B5EF4-FFF2-40B4-BE49-F238E27FC236}">
                <a16:creationId xmlns:a16="http://schemas.microsoft.com/office/drawing/2014/main" id="{E3023046-EE20-AF7B-43FB-A44A71824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C86C73-13D0-9555-666D-0C9100CC3C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937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28C98A-4BE2-E3F5-7D4A-0C27030EE2E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A1432C-4BE0-7AB4-1276-9D42EF4D94F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2A8715-3FFC-025D-99E0-8C8C76E1ACD3}"/>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5" name="Segnaposto piè di pagina 4">
            <a:extLst>
              <a:ext uri="{FF2B5EF4-FFF2-40B4-BE49-F238E27FC236}">
                <a16:creationId xmlns:a16="http://schemas.microsoft.com/office/drawing/2014/main" id="{54D65120-40F8-FEBB-F29C-3454B3430D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54B8B9-64BA-A9C8-5213-7EC9C0D35B72}"/>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191144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03C5752-6194-68DD-4110-1FEB7FE5A0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F24EB9C-1C59-64A6-112C-6E9437FCA3B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AEFBE0-FAC8-B699-922A-D69304859077}"/>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5" name="Segnaposto piè di pagina 4">
            <a:extLst>
              <a:ext uri="{FF2B5EF4-FFF2-40B4-BE49-F238E27FC236}">
                <a16:creationId xmlns:a16="http://schemas.microsoft.com/office/drawing/2014/main" id="{7D2A6EEC-ABB0-703C-6C3B-2319224644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8B7AAB-EDBB-9BDB-BE79-00479C0FC4D8}"/>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6319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F37EA-63AE-4BF2-9536-92D24CEF084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461603-7059-BBF3-E461-B1E8A2B8AF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1F477C-F76B-FF60-2C93-002639E5B904}"/>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5" name="Segnaposto piè di pagina 4">
            <a:extLst>
              <a:ext uri="{FF2B5EF4-FFF2-40B4-BE49-F238E27FC236}">
                <a16:creationId xmlns:a16="http://schemas.microsoft.com/office/drawing/2014/main" id="{E13A0AEC-8D68-F215-C190-2273646F8D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741A7A-EA3C-0F5A-F3D1-94900EFF889B}"/>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22319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6D7F1-C1F4-A164-7CDE-ADF3AE9BB6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43E651B-0264-B48A-4B06-C4FA9497B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073EC7-DCF1-1F30-1618-457906F29C78}"/>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5" name="Segnaposto piè di pagina 4">
            <a:extLst>
              <a:ext uri="{FF2B5EF4-FFF2-40B4-BE49-F238E27FC236}">
                <a16:creationId xmlns:a16="http://schemas.microsoft.com/office/drawing/2014/main" id="{7D74791D-1513-0670-5500-4FD0F6B0D5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489D82-6404-E16A-F857-A1DD1FDF5A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48523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BF2F4-0636-111A-DED8-5082EB1549D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7DC82D-C8BE-58F1-6792-604F6974F5E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B5C0171-D259-F5D0-D47F-16650EE6AF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2CEC8C2-07B3-3F77-8CBD-FAC8D1BB5602}"/>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6" name="Segnaposto piè di pagina 5">
            <a:extLst>
              <a:ext uri="{FF2B5EF4-FFF2-40B4-BE49-F238E27FC236}">
                <a16:creationId xmlns:a16="http://schemas.microsoft.com/office/drawing/2014/main" id="{FD8E2941-0619-39CD-0E95-C8F5320F63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887E02-B5C4-57C4-AF3A-10B0468C96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3196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FF58B-9A82-1302-43E2-1C713767B06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045473-0D65-EA4C-B8E2-B0F25AA84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B443DEE-4AF0-0FA9-3518-BD165F25651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6FCA57-EB7A-D9FB-D4EB-BCDB62508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21A2C54-F752-6F08-D225-41A4252E714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D5130EA-212F-774F-28E1-8B0D4D8C957C}"/>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8" name="Segnaposto piè di pagina 7">
            <a:extLst>
              <a:ext uri="{FF2B5EF4-FFF2-40B4-BE49-F238E27FC236}">
                <a16:creationId xmlns:a16="http://schemas.microsoft.com/office/drawing/2014/main" id="{F2294161-ACA2-D2A4-B4F0-F4AEB0E49D1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C205BE2-9DD1-86FF-9C18-7D794F539D1E}"/>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275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1AECD-A598-8930-FD05-1406766866E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C383197-44CD-8102-1336-3AFC75F02AFC}"/>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4" name="Segnaposto piè di pagina 3">
            <a:extLst>
              <a:ext uri="{FF2B5EF4-FFF2-40B4-BE49-F238E27FC236}">
                <a16:creationId xmlns:a16="http://schemas.microsoft.com/office/drawing/2014/main" id="{8D54DDCB-3F24-5816-AF82-31638D33ECE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79B6E4-00A5-0C7C-874B-9811BD44384F}"/>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99646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2250683-4690-B7F9-FA8B-3D5FB22CB37D}"/>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3" name="Segnaposto piè di pagina 2">
            <a:extLst>
              <a:ext uri="{FF2B5EF4-FFF2-40B4-BE49-F238E27FC236}">
                <a16:creationId xmlns:a16="http://schemas.microsoft.com/office/drawing/2014/main" id="{085B1F87-0C25-BB7D-E018-41DD563D08E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926DC4-CB7C-8720-6182-711C7814B8B6}"/>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3371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125B4-A08A-7245-001D-6BF03EF175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5F4BD8-0817-6686-544C-E24E91B83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D01CAF3-8524-7B9C-9979-D4DA2B75B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822C58-AF2C-30BF-0387-29185E5F956F}"/>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6" name="Segnaposto piè di pagina 5">
            <a:extLst>
              <a:ext uri="{FF2B5EF4-FFF2-40B4-BE49-F238E27FC236}">
                <a16:creationId xmlns:a16="http://schemas.microsoft.com/office/drawing/2014/main" id="{0683E744-C862-B8F1-A3D7-35A7BD76AB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87502F-4AA8-B788-DDB9-F9D847E9086C}"/>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40051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96545-4A3A-3D91-E125-87CA205378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28E9926-02DD-E435-D785-7A81F74E1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EE86364-A417-E2C8-96BE-143FF0AE2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A3D60C8-46C4-CBED-4750-1367632C6E6D}"/>
              </a:ext>
            </a:extLst>
          </p:cNvPr>
          <p:cNvSpPr>
            <a:spLocks noGrp="1"/>
          </p:cNvSpPr>
          <p:nvPr>
            <p:ph type="dt" sz="half" idx="10"/>
          </p:nvPr>
        </p:nvSpPr>
        <p:spPr/>
        <p:txBody>
          <a:bodyPr/>
          <a:lstStyle/>
          <a:p>
            <a:fld id="{7F78CCB4-A755-DE4A-A5AD-C73E95AD64A4}" type="datetimeFigureOut">
              <a:rPr lang="it-IT" smtClean="0"/>
              <a:t>18/11/25</a:t>
            </a:fld>
            <a:endParaRPr lang="it-IT"/>
          </a:p>
        </p:txBody>
      </p:sp>
      <p:sp>
        <p:nvSpPr>
          <p:cNvPr id="6" name="Segnaposto piè di pagina 5">
            <a:extLst>
              <a:ext uri="{FF2B5EF4-FFF2-40B4-BE49-F238E27FC236}">
                <a16:creationId xmlns:a16="http://schemas.microsoft.com/office/drawing/2014/main" id="{FDDCD6E4-37E6-F981-E514-55C4F1BDA7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71B3317-D12B-F6ED-E997-9DFA3CE76B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2718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AB61F03-C014-8FC4-6DD0-7A81D3126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84472C-4F80-DA5C-0B0A-60610954D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3C37F7-72D4-46A9-B303-5337BA429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8CCB4-A755-DE4A-A5AD-C73E95AD64A4}" type="datetimeFigureOut">
              <a:rPr lang="it-IT" smtClean="0"/>
              <a:t>18/11/25</a:t>
            </a:fld>
            <a:endParaRPr lang="it-IT"/>
          </a:p>
        </p:txBody>
      </p:sp>
      <p:sp>
        <p:nvSpPr>
          <p:cNvPr id="5" name="Segnaposto piè di pagina 4">
            <a:extLst>
              <a:ext uri="{FF2B5EF4-FFF2-40B4-BE49-F238E27FC236}">
                <a16:creationId xmlns:a16="http://schemas.microsoft.com/office/drawing/2014/main" id="{C911F0C3-A87C-2E45-7D52-FC35A713F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6EC302-A175-F046-F0FE-FFBA6732C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2B785-C1C9-3D49-9F61-B6941BA97BC5}" type="slidenum">
              <a:rPr lang="it-IT" smtClean="0"/>
              <a:t>‹N›</a:t>
            </a:fld>
            <a:endParaRPr lang="it-IT"/>
          </a:p>
        </p:txBody>
      </p:sp>
    </p:spTree>
    <p:extLst>
      <p:ext uri="{BB962C8B-B14F-4D97-AF65-F5344CB8AC3E}">
        <p14:creationId xmlns:p14="http://schemas.microsoft.com/office/powerpoint/2010/main" val="10994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https://en.wikipedia.org/wiki/Public_policy" TargetMode="External"/><Relationship Id="rId18" Type="http://schemas.openxmlformats.org/officeDocument/2006/relationships/hyperlink" Target="https://en.wikipedia.org/wiki/Morality" TargetMode="External"/><Relationship Id="rId26" Type="http://schemas.openxmlformats.org/officeDocument/2006/relationships/hyperlink" Target="https://en.wikipedia.org/wiki/S2CID_(identifier)" TargetMode="External"/><Relationship Id="rId3" Type="http://schemas.openxmlformats.org/officeDocument/2006/relationships/hyperlink" Target="https://en.wikipedia.org/wiki/War" TargetMode="External"/><Relationship Id="rId21" Type="http://schemas.openxmlformats.org/officeDocument/2006/relationships/hyperlink" Target="https://en.wikipedia.org/wiki/Multicultural" TargetMode="External"/><Relationship Id="rId7" Type="http://schemas.openxmlformats.org/officeDocument/2006/relationships/hyperlink" Target="https://en.wikipedia.org/wiki/Culture_war#cite_note-:2-2" TargetMode="External"/><Relationship Id="rId12" Type="http://schemas.openxmlformats.org/officeDocument/2006/relationships/hyperlink" Target="https://en.wikipedia.org/wiki/Culture_war#cite_note-Andrew_Hartman_2015-4" TargetMode="External"/><Relationship Id="rId17" Type="http://schemas.openxmlformats.org/officeDocument/2006/relationships/hyperlink" Target="https://en.wikipedia.org/wiki/Value_(ethics_and_social_sciences)" TargetMode="External"/><Relationship Id="rId25" Type="http://schemas.openxmlformats.org/officeDocument/2006/relationships/hyperlink" Target="https://search.worldcat.org/issn/0743-9156" TargetMode="External"/><Relationship Id="rId33" Type="http://schemas.openxmlformats.org/officeDocument/2006/relationships/hyperlink" Target="https://web.archive.org/web/20231105180913/https:/livrepository.liverpool.ac.uk/3172024/" TargetMode="External"/><Relationship Id="rId2" Type="http://schemas.openxmlformats.org/officeDocument/2006/relationships/hyperlink" Target="https://en.wikipedia.org/wiki/Cultural_conflict" TargetMode="External"/><Relationship Id="rId16" Type="http://schemas.openxmlformats.org/officeDocument/2006/relationships/hyperlink" Target="https://en.wikipedia.org/wiki/Wedge_issues" TargetMode="External"/><Relationship Id="rId20" Type="http://schemas.openxmlformats.org/officeDocument/2006/relationships/hyperlink" Target="https://en.wikipedia.org/wiki/Political_cleavage" TargetMode="External"/><Relationship Id="rId29" Type="http://schemas.openxmlformats.org/officeDocument/2006/relationships/hyperlink" Target="https://doi.org/10.1016%2Fj.jrp.2012.01.006" TargetMode="External"/><Relationship Id="rId1" Type="http://schemas.openxmlformats.org/officeDocument/2006/relationships/slideLayout" Target="../slideLayouts/slideLayout2.xml"/><Relationship Id="rId6" Type="http://schemas.openxmlformats.org/officeDocument/2006/relationships/hyperlink" Target="https://en.wikipedia.org/wiki/Culture_war#cite_note-:1-1" TargetMode="External"/><Relationship Id="rId11" Type="http://schemas.openxmlformats.org/officeDocument/2006/relationships/hyperlink" Target="https://en.wikipedia.org/wiki/Culture_war#cite_note-3" TargetMode="External"/><Relationship Id="rId24" Type="http://schemas.openxmlformats.org/officeDocument/2006/relationships/hyperlink" Target="https://en.wikipedia.org/wiki/ISSN_(identifier)" TargetMode="External"/><Relationship Id="rId32" Type="http://schemas.openxmlformats.org/officeDocument/2006/relationships/hyperlink" Target="https://livrepository.liverpool.ac.uk/3172024" TargetMode="External"/><Relationship Id="rId5" Type="http://schemas.openxmlformats.org/officeDocument/2006/relationships/hyperlink" Target="https://en.wikipedia.org/wiki/Mainstream_society" TargetMode="External"/><Relationship Id="rId15" Type="http://schemas.openxmlformats.org/officeDocument/2006/relationships/hyperlink" Target="https://en.wikipedia.org/wiki/Consumption_(economics)" TargetMode="External"/><Relationship Id="rId23" Type="http://schemas.openxmlformats.org/officeDocument/2006/relationships/hyperlink" Target="https://en.wikipedia.org/wiki/Doi_(identifier)" TargetMode="External"/><Relationship Id="rId28" Type="http://schemas.openxmlformats.org/officeDocument/2006/relationships/hyperlink" Target="https://www.sciencedirect.com/science/article/pii/S0092656612000074" TargetMode="External"/><Relationship Id="rId10" Type="http://schemas.openxmlformats.org/officeDocument/2006/relationships/hyperlink" Target="https://en.wikipedia.org/wiki/Political_polarization" TargetMode="External"/><Relationship Id="rId19" Type="http://schemas.openxmlformats.org/officeDocument/2006/relationships/hyperlink" Target="https://en.wikipedia.org/wiki/Lifestyle_(sociology)" TargetMode="External"/><Relationship Id="rId31" Type="http://schemas.openxmlformats.org/officeDocument/2006/relationships/hyperlink" Target="https://api.semanticscholar.org/CorpusID:6786293" TargetMode="External"/><Relationship Id="rId4" Type="http://schemas.openxmlformats.org/officeDocument/2006/relationships/hyperlink" Target="https://en.wikipedia.org/wiki/Social_group" TargetMode="External"/><Relationship Id="rId9" Type="http://schemas.openxmlformats.org/officeDocument/2006/relationships/hyperlink" Target="https://en.wikipedia.org/wiki/Ideologies" TargetMode="External"/><Relationship Id="rId14" Type="http://schemas.openxmlformats.org/officeDocument/2006/relationships/hyperlink" Target="https://en.wikipedia.org/wiki/Culture_war#cite_note-:0-5" TargetMode="External"/><Relationship Id="rId22" Type="http://schemas.openxmlformats.org/officeDocument/2006/relationships/hyperlink" Target="https://doi.org/10.1177%2F07439156221103852" TargetMode="External"/><Relationship Id="rId27" Type="http://schemas.openxmlformats.org/officeDocument/2006/relationships/hyperlink" Target="https://api.semanticscholar.org/CorpusID:248934562" TargetMode="External"/><Relationship Id="rId30" Type="http://schemas.openxmlformats.org/officeDocument/2006/relationships/hyperlink" Target="https://search.worldcat.org/issn/0092-6566" TargetMode="External"/><Relationship Id="rId8" Type="http://schemas.openxmlformats.org/officeDocument/2006/relationships/hyperlink" Target="https://en.wikipedia.org/wiki/Value_(eth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07A83D-1E24-3C21-4698-CDA383EDAF97}"/>
              </a:ext>
            </a:extLst>
          </p:cNvPr>
          <p:cNvSpPr>
            <a:spLocks noGrp="1"/>
          </p:cNvSpPr>
          <p:nvPr>
            <p:ph type="ctrTitle"/>
          </p:nvPr>
        </p:nvSpPr>
        <p:spPr/>
        <p:txBody>
          <a:bodyPr>
            <a:noAutofit/>
          </a:bodyPr>
          <a:lstStyle/>
          <a:p>
            <a:pPr algn="l"/>
            <a:br>
              <a:rPr lang="it-IT" sz="4000" dirty="0">
                <a:solidFill>
                  <a:srgbClr val="521B93"/>
                </a:solidFill>
              </a:rPr>
            </a:br>
            <a:br>
              <a:rPr lang="it-IT" sz="4000" dirty="0">
                <a:solidFill>
                  <a:srgbClr val="521B93"/>
                </a:solidFill>
              </a:rPr>
            </a:br>
            <a:br>
              <a:rPr lang="it-IT" sz="4000" dirty="0">
                <a:solidFill>
                  <a:srgbClr val="521B93"/>
                </a:solidFill>
              </a:rPr>
            </a:br>
            <a:br>
              <a:rPr lang="it-IT" sz="4000">
                <a:solidFill>
                  <a:srgbClr val="521B93"/>
                </a:solidFill>
              </a:rPr>
            </a:br>
            <a:r>
              <a:rPr lang="it-IT" sz="4000" b="1">
                <a:solidFill>
                  <a:srgbClr val="521B93"/>
                </a:solidFill>
              </a:rPr>
              <a:t>2.2. </a:t>
            </a:r>
            <a:r>
              <a:rPr lang="it-IT" sz="4000" b="1" kern="0" dirty="0">
                <a:solidFill>
                  <a:srgbClr val="521B93"/>
                </a:solidFill>
                <a:effectLst/>
                <a:ea typeface="Times New Roman" panose="02020603050405020304" pitchFamily="18" charset="0"/>
              </a:rPr>
              <a:t>La guerra delle statue: </a:t>
            </a:r>
            <a:r>
              <a:rPr lang="it-IT" sz="4000" b="1" i="1" kern="0" dirty="0" err="1">
                <a:solidFill>
                  <a:srgbClr val="521B93"/>
                </a:solidFill>
                <a:effectLst/>
                <a:ea typeface="Times New Roman" panose="02020603050405020304" pitchFamily="18" charset="0"/>
              </a:rPr>
              <a:t>Cancel</a:t>
            </a:r>
            <a:r>
              <a:rPr lang="it-IT" sz="4000" b="1" i="1" kern="0" dirty="0">
                <a:solidFill>
                  <a:srgbClr val="521B93"/>
                </a:solidFill>
                <a:effectLst/>
                <a:ea typeface="Times New Roman" panose="02020603050405020304" pitchFamily="18" charset="0"/>
              </a:rPr>
              <a:t> Culture? </a:t>
            </a:r>
            <a:r>
              <a:rPr lang="it-IT" sz="4000" b="1" kern="0" dirty="0">
                <a:solidFill>
                  <a:srgbClr val="521B93"/>
                </a:solidFill>
                <a:effectLst/>
                <a:ea typeface="Times New Roman" panose="02020603050405020304" pitchFamily="18" charset="0"/>
              </a:rPr>
              <a:t>(I)</a:t>
            </a:r>
            <a:r>
              <a:rPr lang="it-IT" sz="4000" b="1" dirty="0">
                <a:solidFill>
                  <a:srgbClr val="521B93"/>
                </a:solidFill>
                <a:effectLst/>
              </a:rPr>
              <a:t> </a:t>
            </a:r>
            <a:endParaRPr lang="it-IT" sz="4000" b="1" dirty="0">
              <a:solidFill>
                <a:srgbClr val="521B93"/>
              </a:solidFill>
              <a:cs typeface="Calibri" panose="020F0502020204030204" pitchFamily="34" charset="0"/>
            </a:endParaRPr>
          </a:p>
        </p:txBody>
      </p:sp>
      <p:sp>
        <p:nvSpPr>
          <p:cNvPr id="3" name="Sottotitolo 2">
            <a:extLst>
              <a:ext uri="{FF2B5EF4-FFF2-40B4-BE49-F238E27FC236}">
                <a16:creationId xmlns:a16="http://schemas.microsoft.com/office/drawing/2014/main" id="{9F2CCCD7-0122-0B10-CBD5-BA48D8F81F50}"/>
              </a:ext>
            </a:extLst>
          </p:cNvPr>
          <p:cNvSpPr>
            <a:spLocks noGrp="1"/>
          </p:cNvSpPr>
          <p:nvPr>
            <p:ph type="subTitle" idx="1"/>
          </p:nvPr>
        </p:nvSpPr>
        <p:spPr/>
        <p:txBody>
          <a:bodyPr>
            <a:normAutofit lnSpcReduction="10000"/>
          </a:bodyPr>
          <a:lstStyle/>
          <a:p>
            <a:pPr algn="r">
              <a:lnSpc>
                <a:spcPct val="100000"/>
              </a:lnSpc>
              <a:spcBef>
                <a:spcPts val="0"/>
              </a:spcBef>
            </a:pPr>
            <a:endParaRPr lang="it-IT" sz="1700" dirty="0"/>
          </a:p>
          <a:p>
            <a:pPr algn="r">
              <a:lnSpc>
                <a:spcPct val="100000"/>
              </a:lnSpc>
              <a:spcBef>
                <a:spcPts val="0"/>
              </a:spcBef>
            </a:pPr>
            <a:endParaRPr lang="it-IT" sz="1700" dirty="0"/>
          </a:p>
          <a:p>
            <a:pPr algn="r"/>
            <a:endParaRPr lang="it-IT" dirty="0"/>
          </a:p>
          <a:p>
            <a:pPr algn="r"/>
            <a:r>
              <a:rPr lang="it-IT" sz="1500" dirty="0"/>
              <a:t>Storia del tempo presente</a:t>
            </a:r>
          </a:p>
          <a:p>
            <a:pPr algn="r"/>
            <a:r>
              <a:rPr lang="it-IT" sz="1500" dirty="0"/>
              <a:t>Prof.ssa Maddalena Carli</a:t>
            </a:r>
          </a:p>
        </p:txBody>
      </p:sp>
      <p:pic>
        <p:nvPicPr>
          <p:cNvPr id="5" name="Immagine 4">
            <a:extLst>
              <a:ext uri="{FF2B5EF4-FFF2-40B4-BE49-F238E27FC236}">
                <a16:creationId xmlns:a16="http://schemas.microsoft.com/office/drawing/2014/main" id="{06A84D5F-22F6-B09A-81C6-ADDA8300476C}"/>
              </a:ext>
            </a:extLst>
          </p:cNvPr>
          <p:cNvPicPr>
            <a:picLocks noChangeAspect="1"/>
          </p:cNvPicPr>
          <p:nvPr/>
        </p:nvPicPr>
        <p:blipFill>
          <a:blip r:embed="rId3" cstate="screen">
            <a:biLevel thresh="25000"/>
            <a:extLst>
              <a:ext uri="{BEBA8EAE-BF5A-486C-A8C5-ECC9F3942E4B}">
                <a14:imgProps xmlns:a14="http://schemas.microsoft.com/office/drawing/2010/main">
                  <a14:imgLayer r:embed="rId4">
                    <a14:imgEffect>
                      <a14:colorTemperature colorTemp="5300"/>
                    </a14:imgEffect>
                    <a14:imgEffect>
                      <a14:saturation sat="215000"/>
                    </a14:imgEffect>
                  </a14:imgLayer>
                </a14:imgProps>
              </a:ext>
              <a:ext uri="{28A0092B-C50C-407E-A947-70E740481C1C}">
                <a14:useLocalDpi xmlns:a14="http://schemas.microsoft.com/office/drawing/2010/main"/>
              </a:ext>
            </a:extLst>
          </a:blip>
          <a:stretch>
            <a:fillRect/>
          </a:stretch>
        </p:blipFill>
        <p:spPr>
          <a:xfrm>
            <a:off x="10164000" y="5342611"/>
            <a:ext cx="504000" cy="504000"/>
          </a:xfrm>
          <a:prstGeom prst="rect">
            <a:avLst/>
          </a:prstGeom>
          <a:solidFill>
            <a:schemeClr val="accent2"/>
          </a:solidFill>
        </p:spPr>
      </p:pic>
    </p:spTree>
    <p:extLst>
      <p:ext uri="{BB962C8B-B14F-4D97-AF65-F5344CB8AC3E}">
        <p14:creationId xmlns:p14="http://schemas.microsoft.com/office/powerpoint/2010/main" val="35790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5BE8AA0-A80B-6D71-3784-5B4C123FCD38}"/>
              </a:ext>
            </a:extLst>
          </p:cNvPr>
          <p:cNvSpPr txBox="1"/>
          <p:nvPr/>
        </p:nvSpPr>
        <p:spPr>
          <a:xfrm>
            <a:off x="6261100" y="6266550"/>
            <a:ext cx="5756769" cy="369332"/>
          </a:xfrm>
          <a:prstGeom prst="rect">
            <a:avLst/>
          </a:prstGeom>
          <a:noFill/>
        </p:spPr>
        <p:txBody>
          <a:bodyPr wrap="none" rtlCol="0">
            <a:spAutoFit/>
          </a:bodyPr>
          <a:lstStyle/>
          <a:p>
            <a:r>
              <a:rPr lang="it-IT" b="0" i="0" dirty="0">
                <a:solidFill>
                  <a:srgbClr val="080C26"/>
                </a:solidFill>
                <a:effectLst/>
                <a:latin typeface="Lora" panose="020F0502020204030204" pitchFamily="34" charset="0"/>
              </a:rPr>
              <a:t>Ronald Scott McDowell, </a:t>
            </a:r>
            <a:r>
              <a:rPr lang="it-IT" dirty="0">
                <a:latin typeface="Times New Roman" panose="02020603050405020304" pitchFamily="18" charset="0"/>
                <a:cs typeface="Times New Roman" panose="02020603050405020304" pitchFamily="18" charset="0"/>
              </a:rPr>
              <a:t>2005, Alabama State University</a:t>
            </a:r>
          </a:p>
        </p:txBody>
      </p:sp>
      <p:pic>
        <p:nvPicPr>
          <p:cNvPr id="4" name="Immagine 3">
            <a:extLst>
              <a:ext uri="{FF2B5EF4-FFF2-40B4-BE49-F238E27FC236}">
                <a16:creationId xmlns:a16="http://schemas.microsoft.com/office/drawing/2014/main" id="{B7B73036-3694-50D1-2055-FE27CE8D024B}"/>
              </a:ext>
            </a:extLst>
          </p:cNvPr>
          <p:cNvPicPr>
            <a:picLocks noChangeAspect="1"/>
          </p:cNvPicPr>
          <p:nvPr/>
        </p:nvPicPr>
        <p:blipFill>
          <a:blip r:embed="rId2"/>
          <a:stretch>
            <a:fillRect/>
          </a:stretch>
        </p:blipFill>
        <p:spPr>
          <a:xfrm>
            <a:off x="628650" y="742950"/>
            <a:ext cx="4953000" cy="5067300"/>
          </a:xfrm>
          <a:prstGeom prst="rect">
            <a:avLst/>
          </a:prstGeom>
        </p:spPr>
      </p:pic>
      <p:pic>
        <p:nvPicPr>
          <p:cNvPr id="5124" name="Picture 4" descr="Across street from Rosa Parks monument. image. Click for full size.">
            <a:extLst>
              <a:ext uri="{FF2B5EF4-FFF2-40B4-BE49-F238E27FC236}">
                <a16:creationId xmlns:a16="http://schemas.microsoft.com/office/drawing/2014/main" id="{D4F23E0B-9E98-90F1-EDDF-3529E44EC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18110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7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 name="Segnaposto contenuto 11">
            <a:extLst>
              <a:ext uri="{FF2B5EF4-FFF2-40B4-BE49-F238E27FC236}">
                <a16:creationId xmlns:a16="http://schemas.microsoft.com/office/drawing/2014/main" id="{E29733F4-1917-0474-AF71-41F3781BA398}"/>
              </a:ext>
            </a:extLst>
          </p:cNvPr>
          <p:cNvPicPr>
            <a:picLocks noGrp="1" noChangeAspect="1"/>
          </p:cNvPicPr>
          <p:nvPr>
            <p:ph sz="half" idx="2"/>
          </p:nvPr>
        </p:nvPicPr>
        <p:blipFill>
          <a:blip r:embed="rId2"/>
          <a:stretch>
            <a:fillRect/>
          </a:stretch>
        </p:blipFill>
        <p:spPr>
          <a:xfrm>
            <a:off x="7605470" y="630000"/>
            <a:ext cx="4586530" cy="6228000"/>
          </a:xfrm>
          <a:prstGeom prst="rect">
            <a:avLst/>
          </a:prstGeom>
          <a:ln>
            <a:noFill/>
          </a:ln>
        </p:spPr>
      </p:pic>
      <p:sp>
        <p:nvSpPr>
          <p:cNvPr id="2" name="CasellaDiTesto 1">
            <a:extLst>
              <a:ext uri="{FF2B5EF4-FFF2-40B4-BE49-F238E27FC236}">
                <a16:creationId xmlns:a16="http://schemas.microsoft.com/office/drawing/2014/main" id="{62D1FFB1-E5D3-88D6-935D-E1D8E23303D3}"/>
              </a:ext>
            </a:extLst>
          </p:cNvPr>
          <p:cNvSpPr txBox="1"/>
          <p:nvPr/>
        </p:nvSpPr>
        <p:spPr>
          <a:xfrm>
            <a:off x="6762308" y="143691"/>
            <a:ext cx="5429692"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Ed Dwight, </a:t>
            </a:r>
            <a:r>
              <a:rPr lang="it-IT" i="1" dirty="0">
                <a:latin typeface="Times New Roman" panose="02020603050405020304" pitchFamily="18" charset="0"/>
                <a:cs typeface="Times New Roman" panose="02020603050405020304" pitchFamily="18" charset="0"/>
              </a:rPr>
              <a:t>Rosa Parks</a:t>
            </a:r>
            <a:r>
              <a:rPr lang="it-IT" dirty="0">
                <a:latin typeface="Times New Roman" panose="02020603050405020304" pitchFamily="18" charset="0"/>
                <a:cs typeface="Times New Roman" panose="02020603050405020304" pitchFamily="18" charset="0"/>
              </a:rPr>
              <a:t>, Grand Rapids, Michigan (2010)</a:t>
            </a:r>
          </a:p>
        </p:txBody>
      </p:sp>
    </p:spTree>
    <p:extLst>
      <p:ext uri="{BB962C8B-B14F-4D97-AF65-F5344CB8AC3E}">
        <p14:creationId xmlns:p14="http://schemas.microsoft.com/office/powerpoint/2010/main" val="314161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C55B23-B894-7A55-71B9-642F110AA594}"/>
              </a:ext>
            </a:extLst>
          </p:cNvPr>
          <p:cNvSpPr>
            <a:spLocks noGrp="1"/>
          </p:cNvSpPr>
          <p:nvPr>
            <p:ph sz="half" idx="1"/>
          </p:nvPr>
        </p:nvSpPr>
        <p:spPr/>
        <p:txBody>
          <a:bodyPr/>
          <a:lstStyle/>
          <a:p>
            <a:pPr marL="0" indent="0">
              <a:buNone/>
            </a:pPr>
            <a:r>
              <a:rPr lang="it-IT" sz="2400" dirty="0">
                <a:latin typeface="Times New Roman" panose="02020603050405020304" pitchFamily="18" charset="0"/>
                <a:cs typeface="Times New Roman" panose="02020603050405020304" pitchFamily="18" charset="0"/>
              </a:rPr>
              <a:t>Cancellazione dei monumenti/</a:t>
            </a:r>
            <a:r>
              <a:rPr lang="it-IT" sz="2400" b="1" dirty="0">
                <a:solidFill>
                  <a:srgbClr val="8089FF"/>
                </a:solidFill>
                <a:latin typeface="Times New Roman" panose="02020603050405020304" pitchFamily="18" charset="0"/>
                <a:cs typeface="Times New Roman" panose="02020603050405020304" pitchFamily="18" charset="0"/>
              </a:rPr>
              <a:t>iconoclastia</a:t>
            </a:r>
            <a:r>
              <a:rPr lang="it-IT" sz="2400" dirty="0">
                <a:latin typeface="Times New Roman" panose="02020603050405020304" pitchFamily="18" charset="0"/>
                <a:cs typeface="Times New Roman" panose="02020603050405020304" pitchFamily="18" charset="0"/>
              </a:rPr>
              <a:t> di massa</a:t>
            </a:r>
          </a:p>
          <a:p>
            <a:pPr>
              <a:buFont typeface="Wingdings" pitchFamily="2" charset="2"/>
              <a:buChar char="ü"/>
            </a:pPr>
            <a:r>
              <a:rPr lang="it-IT" sz="2400" dirty="0">
                <a:latin typeface="Times New Roman" panose="02020603050405020304" pitchFamily="18" charset="0"/>
                <a:cs typeface="Times New Roman" panose="02020603050405020304" pitchFamily="18" charset="0"/>
              </a:rPr>
              <a:t> amplificazione mediatica</a:t>
            </a:r>
          </a:p>
          <a:p>
            <a:pPr>
              <a:buFont typeface="Wingdings" pitchFamily="2" charset="2"/>
              <a:buChar char="ü"/>
            </a:pPr>
            <a:r>
              <a:rPr lang="it-IT" sz="2400" dirty="0">
                <a:latin typeface="Times New Roman" panose="02020603050405020304" pitchFamily="18" charset="0"/>
                <a:cs typeface="Times New Roman" panose="02020603050405020304" pitchFamily="18" charset="0"/>
              </a:rPr>
              <a:t> episodi delle </a:t>
            </a:r>
            <a:r>
              <a:rPr lang="it-IT" sz="2400" i="1" dirty="0">
                <a:latin typeface="Times New Roman" panose="02020603050405020304" pitchFamily="18" charset="0"/>
                <a:cs typeface="Times New Roman" panose="02020603050405020304" pitchFamily="18" charset="0"/>
              </a:rPr>
              <a:t>culture wars</a:t>
            </a:r>
            <a:endParaRPr lang="it-IT" sz="2400" dirty="0">
              <a:latin typeface="Times New Roman" panose="02020603050405020304" pitchFamily="18" charset="0"/>
              <a:cs typeface="Times New Roman" panose="02020603050405020304" pitchFamily="18" charset="0"/>
            </a:endParaRPr>
          </a:p>
          <a:p>
            <a:pPr marL="0" indent="0">
              <a:buNone/>
            </a:pPr>
            <a:endParaRPr lang="it-IT" dirty="0"/>
          </a:p>
        </p:txBody>
      </p:sp>
      <p:sp>
        <p:nvSpPr>
          <p:cNvPr id="4" name="Segnaposto contenuto 3">
            <a:extLst>
              <a:ext uri="{FF2B5EF4-FFF2-40B4-BE49-F238E27FC236}">
                <a16:creationId xmlns:a16="http://schemas.microsoft.com/office/drawing/2014/main" id="{3470C4D6-22B1-7182-3AED-E2F98DED9969}"/>
              </a:ext>
            </a:extLst>
          </p:cNvPr>
          <p:cNvSpPr>
            <a:spLocks noGrp="1"/>
          </p:cNvSpPr>
          <p:nvPr>
            <p:ph sz="half" idx="2"/>
          </p:nvPr>
        </p:nvSpPr>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monumenti effettivamente </a:t>
            </a:r>
            <a:r>
              <a:rPr lang="it-IT" sz="2400" i="1" dirty="0">
                <a:latin typeface="Times New Roman" panose="02020603050405020304" pitchFamily="18" charset="0"/>
                <a:cs typeface="Times New Roman" panose="02020603050405020304" pitchFamily="18" charset="0"/>
              </a:rPr>
              <a:t>cancellati </a:t>
            </a:r>
            <a:r>
              <a:rPr lang="it-IT" sz="2400" dirty="0">
                <a:latin typeface="Times New Roman" panose="02020603050405020304" pitchFamily="18" charset="0"/>
                <a:cs typeface="Times New Roman" panose="02020603050405020304" pitchFamily="18" charset="0"/>
              </a:rPr>
              <a:t>negli Stati Uniti: 0,6% degli oltre 50.000 presenti sul suolo statunitense </a:t>
            </a:r>
          </a:p>
          <a:p>
            <a:pPr marL="0" indent="0">
              <a:buNone/>
            </a:pPr>
            <a:endParaRPr lang="it-IT" sz="2400" dirty="0">
              <a:latin typeface="Times New Roman" panose="02020603050405020304" pitchFamily="18" charset="0"/>
              <a:cs typeface="Times New Roman" panose="02020603050405020304" pitchFamily="18" charset="0"/>
            </a:endParaRPr>
          </a:p>
          <a:p>
            <a:pPr>
              <a:buFont typeface="Wingdings" pitchFamily="2" charset="2"/>
              <a:buChar char="ü"/>
            </a:pPr>
            <a:r>
              <a:rPr lang="it-IT" sz="2400" dirty="0">
                <a:latin typeface="Times New Roman" panose="02020603050405020304" pitchFamily="18" charset="0"/>
                <a:cs typeface="Times New Roman" panose="02020603050405020304" pitchFamily="18" charset="0"/>
              </a:rPr>
              <a:t> il «destino» dei monumenti: ‘gloria’ iniziale, ‘sopravvivenza’ inerziale, riacquisizione di ‘vitalità’</a:t>
            </a:r>
          </a:p>
        </p:txBody>
      </p:sp>
    </p:spTree>
    <p:extLst>
      <p:ext uri="{BB962C8B-B14F-4D97-AF65-F5344CB8AC3E}">
        <p14:creationId xmlns:p14="http://schemas.microsoft.com/office/powerpoint/2010/main" val="53192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40B9248-3D51-2E4C-9029-886A17684E07}"/>
              </a:ext>
            </a:extLst>
          </p:cNvPr>
          <p:cNvSpPr>
            <a:spLocks noGrp="1"/>
          </p:cNvSpPr>
          <p:nvPr>
            <p:ph type="title"/>
          </p:nvPr>
        </p:nvSpPr>
        <p:spPr/>
        <p:txBody>
          <a:bodyPr>
            <a:normAutofit/>
          </a:bodyPr>
          <a:lstStyle/>
          <a:p>
            <a:r>
              <a:rPr lang="it-IT" sz="3200" i="1" dirty="0" err="1">
                <a:solidFill>
                  <a:srgbClr val="521B93"/>
                </a:solidFill>
                <a:latin typeface="Times New Roman" panose="02020603050405020304" pitchFamily="18" charset="0"/>
                <a:cs typeface="Times New Roman" panose="02020603050405020304" pitchFamily="18" charset="0"/>
              </a:rPr>
              <a:t>Cancel</a:t>
            </a:r>
            <a:r>
              <a:rPr lang="it-IT" sz="3200" i="1" dirty="0">
                <a:solidFill>
                  <a:srgbClr val="521B93"/>
                </a:solidFill>
                <a:latin typeface="Times New Roman" panose="02020603050405020304" pitchFamily="18" charset="0"/>
                <a:cs typeface="Times New Roman" panose="02020603050405020304" pitchFamily="18" charset="0"/>
              </a:rPr>
              <a:t> culture</a:t>
            </a:r>
            <a:r>
              <a:rPr lang="it-IT" sz="3200" dirty="0">
                <a:solidFill>
                  <a:srgbClr val="521B93"/>
                </a:solidFill>
                <a:latin typeface="Times New Roman" panose="02020603050405020304" pitchFamily="18" charset="0"/>
                <a:cs typeface="Times New Roman" panose="02020603050405020304" pitchFamily="18" charset="0"/>
              </a:rPr>
              <a:t>, Treccani dizionario online </a:t>
            </a:r>
          </a:p>
        </p:txBody>
      </p:sp>
      <p:sp>
        <p:nvSpPr>
          <p:cNvPr id="3" name="Segnaposto contenuto 2">
            <a:extLst>
              <a:ext uri="{FF2B5EF4-FFF2-40B4-BE49-F238E27FC236}">
                <a16:creationId xmlns:a16="http://schemas.microsoft.com/office/drawing/2014/main" id="{C3C55B23-B894-7A55-71B9-642F110AA594}"/>
              </a:ext>
            </a:extLst>
          </p:cNvPr>
          <p:cNvSpPr>
            <a:spLocks noGrp="1"/>
          </p:cNvSpPr>
          <p:nvPr>
            <p:ph idx="1"/>
          </p:nvPr>
        </p:nvSpPr>
        <p:spPr>
          <a:xfrm>
            <a:off x="838200" y="1825624"/>
            <a:ext cx="10394092" cy="5032375"/>
          </a:xfrm>
        </p:spPr>
        <p:txBody>
          <a:bodyPr>
            <a:noAutofit/>
          </a:bodyPr>
          <a:lstStyle/>
          <a:p>
            <a:pPr marL="0" indent="0" algn="just">
              <a:lnSpc>
                <a:spcPct val="100000"/>
              </a:lnSpc>
              <a:spcBef>
                <a:spcPts val="0"/>
              </a:spcBef>
              <a:buNone/>
            </a:pPr>
            <a:r>
              <a:rPr lang="it-IT" sz="1400" b="0" i="1" dirty="0" err="1">
                <a:solidFill>
                  <a:srgbClr val="000000"/>
                </a:solidFill>
                <a:effectLst/>
                <a:latin typeface="Times New Roman" panose="02020603050405020304" pitchFamily="18" charset="0"/>
                <a:cs typeface="Times New Roman" panose="02020603050405020304" pitchFamily="18" charset="0"/>
              </a:rPr>
              <a:t>loc</a:t>
            </a:r>
            <a:r>
              <a:rPr lang="it-IT" sz="1400" b="0" i="1" dirty="0">
                <a:solidFill>
                  <a:srgbClr val="000000"/>
                </a:solidFill>
                <a:effectLst/>
                <a:latin typeface="Times New Roman" panose="02020603050405020304" pitchFamily="18" charset="0"/>
                <a:cs typeface="Times New Roman" panose="02020603050405020304" pitchFamily="18" charset="0"/>
              </a:rPr>
              <a:t>. </a:t>
            </a:r>
            <a:r>
              <a:rPr lang="it-IT" sz="1400" b="0" i="1" dirty="0" err="1">
                <a:solidFill>
                  <a:srgbClr val="000000"/>
                </a:solidFill>
                <a:effectLst/>
                <a:latin typeface="Times New Roman" panose="02020603050405020304" pitchFamily="18" charset="0"/>
                <a:cs typeface="Times New Roman" panose="02020603050405020304" pitchFamily="18" charset="0"/>
              </a:rPr>
              <a:t>s.le</a:t>
            </a:r>
            <a:r>
              <a:rPr lang="it-IT" sz="1400" b="0" i="1" dirty="0">
                <a:solidFill>
                  <a:srgbClr val="000000"/>
                </a:solidFill>
                <a:effectLst/>
                <a:latin typeface="Times New Roman" panose="02020603050405020304" pitchFamily="18" charset="0"/>
                <a:cs typeface="Times New Roman" panose="02020603050405020304" pitchFamily="18" charset="0"/>
              </a:rPr>
              <a:t> </a:t>
            </a:r>
            <a:r>
              <a:rPr lang="it-IT" sz="1400" b="0" i="1" dirty="0" err="1">
                <a:solidFill>
                  <a:srgbClr val="000000"/>
                </a:solidFill>
                <a:effectLst/>
                <a:latin typeface="Times New Roman" panose="02020603050405020304" pitchFamily="18" charset="0"/>
                <a:cs typeface="Times New Roman" panose="02020603050405020304" pitchFamily="18" charset="0"/>
              </a:rPr>
              <a:t>f</a:t>
            </a:r>
            <a:r>
              <a:rPr lang="it-IT" sz="1400" b="0" i="1" dirty="0">
                <a:solidFill>
                  <a:srgbClr val="000000"/>
                </a:solidFill>
                <a:effectLst/>
                <a:latin typeface="Times New Roman" panose="02020603050405020304" pitchFamily="18" charset="0"/>
                <a:cs typeface="Times New Roman" panose="02020603050405020304" pitchFamily="18" charset="0"/>
              </a:rPr>
              <a:t>. </a:t>
            </a:r>
            <a:r>
              <a:rPr lang="it-IT" sz="1400" b="0" i="0" dirty="0">
                <a:solidFill>
                  <a:srgbClr val="000000"/>
                </a:solidFill>
                <a:effectLst/>
                <a:latin typeface="Times New Roman" panose="02020603050405020304" pitchFamily="18" charset="0"/>
                <a:cs typeface="Times New Roman" panose="02020603050405020304" pitchFamily="18" charset="0"/>
              </a:rPr>
              <a:t>Atteggiamento di colpevolizzazione, di solito espresso tramite i social media, nei confronti di personaggi pubblici o aziende che avrebbero detto o fatto qualche cosa di offensivo o politicamente scorretto e ai quali vengono pertanto tolti sostegno e gradimento. ♦ Attento a quel che dici, perché appena mi deludi ti cancello. Ti blocco, ti defalco, ti depenno, o – che l'Accademia della Crusca ci perdoni tutti – ti </a:t>
            </a:r>
            <a:r>
              <a:rPr lang="it-IT" sz="1400" b="0" i="0" dirty="0" err="1">
                <a:solidFill>
                  <a:srgbClr val="000000"/>
                </a:solidFill>
                <a:effectLst/>
                <a:latin typeface="Times New Roman" panose="02020603050405020304" pitchFamily="18" charset="0"/>
                <a:cs typeface="Times New Roman" panose="02020603050405020304" pitchFamily="18" charset="0"/>
              </a:rPr>
              <a:t>unfriendo</a:t>
            </a:r>
            <a:r>
              <a:rPr lang="it-IT" sz="1400" b="0" i="0" dirty="0">
                <a:solidFill>
                  <a:srgbClr val="000000"/>
                </a:solidFill>
                <a:effectLst/>
                <a:latin typeface="Times New Roman" panose="02020603050405020304" pitchFamily="18" charset="0"/>
                <a:cs typeface="Times New Roman" panose="02020603050405020304" pitchFamily="18" charset="0"/>
              </a:rPr>
              <a:t>. È la minaccia fantasma che oggi assilla le celebrità con maggior seguito sui social media, da Kanye West a Gordon Ramsey. Come in </a:t>
            </a:r>
            <a:r>
              <a:rPr lang="it-IT" sz="1400" b="0" i="1" dirty="0">
                <a:solidFill>
                  <a:srgbClr val="000000"/>
                </a:solidFill>
                <a:effectLst/>
                <a:latin typeface="Times New Roman" panose="02020603050405020304" pitchFamily="18" charset="0"/>
                <a:cs typeface="Times New Roman" panose="02020603050405020304" pitchFamily="18" charset="0"/>
              </a:rPr>
              <a:t>Se mi lasci ti cancello</a:t>
            </a:r>
            <a:r>
              <a:rPr lang="it-IT" sz="1400" b="0" i="0" dirty="0">
                <a:solidFill>
                  <a:srgbClr val="000000"/>
                </a:solidFill>
                <a:effectLst/>
                <a:latin typeface="Times New Roman" panose="02020603050405020304" pitchFamily="18" charset="0"/>
                <a:cs typeface="Times New Roman" panose="02020603050405020304" pitchFamily="18" charset="0"/>
              </a:rPr>
              <a:t>, il film di Michel Gondry in cui Kate Winslet fa rimuovere dalla sua mente Jim Carrey per non soffrire d'amore, quelli che una volta erano i supporter spesso acritici dei divi più in voga, oggi usano il potere dei social media per eclissare le star più prone alla gaffe, dando il via a quella che è stata chiamata la </a:t>
            </a:r>
            <a:r>
              <a:rPr lang="it-IT" sz="1400" b="0" i="1" dirty="0" err="1">
                <a:solidFill>
                  <a:srgbClr val="000000"/>
                </a:solidFill>
                <a:effectLst/>
                <a:latin typeface="Times New Roman" panose="02020603050405020304" pitchFamily="18" charset="0"/>
                <a:cs typeface="Times New Roman" panose="02020603050405020304" pitchFamily="18" charset="0"/>
              </a:rPr>
              <a:t>cancel</a:t>
            </a:r>
            <a:r>
              <a:rPr lang="it-IT" sz="1400" b="0" i="1" dirty="0">
                <a:solidFill>
                  <a:srgbClr val="000000"/>
                </a:solidFill>
                <a:effectLst/>
                <a:latin typeface="Times New Roman" panose="02020603050405020304" pitchFamily="18" charset="0"/>
                <a:cs typeface="Times New Roman" panose="02020603050405020304" pitchFamily="18" charset="0"/>
              </a:rPr>
              <a:t> culture</a:t>
            </a:r>
            <a:r>
              <a:rPr lang="it-IT" sz="1400" b="0" i="0" dirty="0">
                <a:solidFill>
                  <a:srgbClr val="000000"/>
                </a:solidFill>
                <a:effectLst/>
                <a:latin typeface="Times New Roman" panose="02020603050405020304" pitchFamily="18" charset="0"/>
                <a:cs typeface="Times New Roman" panose="02020603050405020304" pitchFamily="18" charset="0"/>
              </a:rPr>
              <a:t>, la cultura della cancellazione. (Giuliano </a:t>
            </a:r>
            <a:r>
              <a:rPr lang="it-IT" sz="1400" b="0" i="0" dirty="0" err="1">
                <a:solidFill>
                  <a:srgbClr val="000000"/>
                </a:solidFill>
                <a:effectLst/>
                <a:latin typeface="Times New Roman" panose="02020603050405020304" pitchFamily="18" charset="0"/>
                <a:cs typeface="Times New Roman" panose="02020603050405020304" pitchFamily="18" charset="0"/>
              </a:rPr>
              <a:t>Aluffi</a:t>
            </a:r>
            <a:r>
              <a:rPr lang="it-IT" sz="1400" b="0" i="0" dirty="0">
                <a:solidFill>
                  <a:srgbClr val="000000"/>
                </a:solidFill>
                <a:effectLst/>
                <a:latin typeface="Times New Roman" panose="02020603050405020304" pitchFamily="18" charset="0"/>
                <a:cs typeface="Times New Roman" panose="02020603050405020304" pitchFamily="18" charset="0"/>
              </a:rPr>
              <a:t>, </a:t>
            </a:r>
            <a:r>
              <a:rPr lang="it-IT" sz="1400" b="0" i="1" dirty="0">
                <a:solidFill>
                  <a:srgbClr val="000000"/>
                </a:solidFill>
                <a:effectLst/>
                <a:latin typeface="Times New Roman" panose="02020603050405020304" pitchFamily="18" charset="0"/>
                <a:cs typeface="Times New Roman" panose="02020603050405020304" pitchFamily="18" charset="0"/>
              </a:rPr>
              <a:t>Repubblica</a:t>
            </a:r>
            <a:r>
              <a:rPr lang="it-IT" sz="1400" b="0" i="0" dirty="0">
                <a:solidFill>
                  <a:srgbClr val="000000"/>
                </a:solidFill>
                <a:effectLst/>
                <a:latin typeface="Times New Roman" panose="02020603050405020304" pitchFamily="18" charset="0"/>
                <a:cs typeface="Times New Roman" panose="02020603050405020304" pitchFamily="18" charset="0"/>
              </a:rPr>
              <a:t>, 18 agosto 2018, p. 44, RCLUB) • La </a:t>
            </a:r>
            <a:r>
              <a:rPr lang="it-IT" sz="1400" b="0" i="1" dirty="0" err="1">
                <a:solidFill>
                  <a:srgbClr val="000000"/>
                </a:solidFill>
                <a:effectLst/>
                <a:latin typeface="Times New Roman" panose="02020603050405020304" pitchFamily="18" charset="0"/>
                <a:cs typeface="Times New Roman" panose="02020603050405020304" pitchFamily="18" charset="0"/>
              </a:rPr>
              <a:t>woke</a:t>
            </a:r>
            <a:r>
              <a:rPr lang="it-IT" sz="1400" b="0" i="1" dirty="0">
                <a:solidFill>
                  <a:srgbClr val="000000"/>
                </a:solidFill>
                <a:effectLst/>
                <a:latin typeface="Times New Roman" panose="02020603050405020304" pitchFamily="18" charset="0"/>
                <a:cs typeface="Times New Roman" panose="02020603050405020304" pitchFamily="18" charset="0"/>
              </a:rPr>
              <a:t> culture</a:t>
            </a:r>
            <a:r>
              <a:rPr lang="it-IT" sz="1400" b="0" i="0" dirty="0">
                <a:solidFill>
                  <a:srgbClr val="000000"/>
                </a:solidFill>
                <a:effectLst/>
                <a:latin typeface="Times New Roman" panose="02020603050405020304" pitchFamily="18" charset="0"/>
                <a:cs typeface="Times New Roman" panose="02020603050405020304" pitchFamily="18" charset="0"/>
              </a:rPr>
              <a:t> è legata alla </a:t>
            </a:r>
            <a:r>
              <a:rPr lang="it-IT" sz="1400" b="0" i="1" dirty="0">
                <a:solidFill>
                  <a:srgbClr val="000000"/>
                </a:solidFill>
                <a:effectLst/>
                <a:latin typeface="Times New Roman" panose="02020603050405020304" pitchFamily="18" charset="0"/>
                <a:cs typeface="Times New Roman" panose="02020603050405020304" pitchFamily="18" charset="0"/>
              </a:rPr>
              <a:t>call-out culture</a:t>
            </a:r>
            <a:r>
              <a:rPr lang="it-IT" sz="1400" b="0" i="0" dirty="0">
                <a:solidFill>
                  <a:srgbClr val="000000"/>
                </a:solidFill>
                <a:effectLst/>
                <a:latin typeface="Times New Roman" panose="02020603050405020304" pitchFamily="18" charset="0"/>
                <a:cs typeface="Times New Roman" panose="02020603050405020304" pitchFamily="18" charset="0"/>
              </a:rPr>
              <a:t> – quel denunciare e giudicare di cui parla Obama – e anche alla </a:t>
            </a:r>
            <a:r>
              <a:rPr lang="it-IT" sz="1400" b="0" i="0" dirty="0" err="1">
                <a:solidFill>
                  <a:srgbClr val="000000"/>
                </a:solidFill>
                <a:effectLst/>
                <a:latin typeface="Times New Roman" panose="02020603050405020304" pitchFamily="18" charset="0"/>
                <a:cs typeface="Times New Roman" panose="02020603050405020304" pitchFamily="18" charset="0"/>
              </a:rPr>
              <a:t>cancel</a:t>
            </a:r>
            <a:r>
              <a:rPr lang="it-IT" sz="1400" b="0" i="0" dirty="0">
                <a:solidFill>
                  <a:srgbClr val="000000"/>
                </a:solidFill>
                <a:effectLst/>
                <a:latin typeface="Times New Roman" panose="02020603050405020304" pitchFamily="18" charset="0"/>
                <a:cs typeface="Times New Roman" panose="02020603050405020304" pitchFamily="18" charset="0"/>
              </a:rPr>
              <a:t> culture, il boicottaggio dei personaggi pubblici che commettono errori. (Viviana Mazza, </a:t>
            </a:r>
            <a:r>
              <a:rPr lang="it-IT" sz="1400" b="0" i="1" dirty="0">
                <a:solidFill>
                  <a:srgbClr val="000000"/>
                </a:solidFill>
                <a:effectLst/>
                <a:latin typeface="Times New Roman" panose="02020603050405020304" pitchFamily="18" charset="0"/>
                <a:cs typeface="Times New Roman" panose="02020603050405020304" pitchFamily="18" charset="0"/>
              </a:rPr>
              <a:t>Corriere della sera</a:t>
            </a:r>
            <a:r>
              <a:rPr lang="it-IT" sz="1400" b="0" i="0" dirty="0">
                <a:solidFill>
                  <a:srgbClr val="000000"/>
                </a:solidFill>
                <a:effectLst/>
                <a:latin typeface="Times New Roman" panose="02020603050405020304" pitchFamily="18" charset="0"/>
                <a:cs typeface="Times New Roman" panose="02020603050405020304" pitchFamily="18" charset="0"/>
              </a:rPr>
              <a:t>, 1° novembre 2019, p. 13, Esteri) • Donald Trump si scaglia contro coloro che "vogliono distruggere la nostra storia" e "dividere il paese", ovvero i democratici e coloro che praticano la </a:t>
            </a:r>
            <a:r>
              <a:rPr lang="it-IT" sz="1400" b="1" i="0" dirty="0">
                <a:solidFill>
                  <a:srgbClr val="000000"/>
                </a:solidFill>
                <a:effectLst/>
                <a:latin typeface="Times New Roman" panose="02020603050405020304" pitchFamily="18" charset="0"/>
                <a:cs typeface="Times New Roman" panose="02020603050405020304" pitchFamily="18" charset="0"/>
              </a:rPr>
              <a:t>'</a:t>
            </a:r>
            <a:r>
              <a:rPr lang="it-IT" sz="1400" b="1" i="0" dirty="0" err="1">
                <a:solidFill>
                  <a:srgbClr val="000000"/>
                </a:solidFill>
                <a:effectLst/>
                <a:latin typeface="Times New Roman" panose="02020603050405020304" pitchFamily="18" charset="0"/>
                <a:cs typeface="Times New Roman" panose="02020603050405020304" pitchFamily="18" charset="0"/>
              </a:rPr>
              <a:t>cancel</a:t>
            </a:r>
            <a:r>
              <a:rPr lang="it-IT" sz="1400" b="1" i="0" dirty="0">
                <a:solidFill>
                  <a:srgbClr val="000000"/>
                </a:solidFill>
                <a:effectLst/>
                <a:latin typeface="Times New Roman" panose="02020603050405020304" pitchFamily="18" charset="0"/>
                <a:cs typeface="Times New Roman" panose="02020603050405020304" pitchFamily="18" charset="0"/>
              </a:rPr>
              <a:t> culture', la forma di boicottaggio culturale con cui si ritira il sostegno a prodotti e celebrità considerate negative. </a:t>
            </a:r>
            <a:r>
              <a:rPr lang="it-IT" sz="1400" b="0" i="0" dirty="0">
                <a:solidFill>
                  <a:srgbClr val="000000"/>
                </a:solidFill>
                <a:effectLst/>
                <a:latin typeface="Times New Roman" panose="02020603050405020304" pitchFamily="18" charset="0"/>
                <a:cs typeface="Times New Roman" panose="02020603050405020304" pitchFamily="18" charset="0"/>
              </a:rPr>
              <a:t>Il riferimento è ai manifestanti che, nelle ultime settimane, hanno chiesto la rimozione delle statue e dei simboli confederati. (</a:t>
            </a:r>
            <a:r>
              <a:rPr lang="it-IT" sz="1400" b="0" i="1" dirty="0" err="1">
                <a:solidFill>
                  <a:srgbClr val="000000"/>
                </a:solidFill>
                <a:effectLst/>
                <a:latin typeface="Times New Roman" panose="02020603050405020304" pitchFamily="18" charset="0"/>
                <a:cs typeface="Times New Roman" panose="02020603050405020304" pitchFamily="18" charset="0"/>
              </a:rPr>
              <a:t>Ansa.it</a:t>
            </a:r>
            <a:r>
              <a:rPr lang="it-IT" sz="1400" b="0" i="0" dirty="0">
                <a:solidFill>
                  <a:srgbClr val="000000"/>
                </a:solidFill>
                <a:effectLst/>
                <a:latin typeface="Times New Roman" panose="02020603050405020304" pitchFamily="18" charset="0"/>
                <a:cs typeface="Times New Roman" panose="02020603050405020304" pitchFamily="18" charset="0"/>
              </a:rPr>
              <a:t>, 4 luglio 2020, Mondo) • La cosa più ridicola della </a:t>
            </a:r>
            <a:r>
              <a:rPr lang="it-IT" sz="1400" b="0" i="0" dirty="0" err="1">
                <a:solidFill>
                  <a:srgbClr val="000000"/>
                </a:solidFill>
                <a:effectLst/>
                <a:latin typeface="Times New Roman" panose="02020603050405020304" pitchFamily="18" charset="0"/>
                <a:cs typeface="Times New Roman" panose="02020603050405020304" pitchFamily="18" charset="0"/>
              </a:rPr>
              <a:t>cancel</a:t>
            </a:r>
            <a:r>
              <a:rPr lang="it-IT" sz="1400" b="0" i="0" dirty="0">
                <a:solidFill>
                  <a:srgbClr val="000000"/>
                </a:solidFill>
                <a:effectLst/>
                <a:latin typeface="Times New Roman" panose="02020603050405020304" pitchFamily="18" charset="0"/>
                <a:cs typeface="Times New Roman" panose="02020603050405020304" pitchFamily="18" charset="0"/>
              </a:rPr>
              <a:t> culture, o chiamatela come diavolo vi pare, è la sua pretesa originalità. È dalla storia dei tempi che delle avanguardie, che si autodefiniscono tali, pretendono di avere la verità in tasca. </a:t>
            </a:r>
            <a:r>
              <a:rPr lang="it-IT" sz="1400" b="0" i="0" dirty="0" err="1">
                <a:solidFill>
                  <a:srgbClr val="000000"/>
                </a:solidFill>
                <a:effectLst/>
                <a:latin typeface="Times New Roman" panose="02020603050405020304" pitchFamily="18" charset="0"/>
                <a:cs typeface="Times New Roman" panose="02020603050405020304" pitchFamily="18" charset="0"/>
              </a:rPr>
              <a:t>C'e</a:t>
            </a:r>
            <a:r>
              <a:rPr lang="it-IT" sz="1400" b="0" i="0" dirty="0">
                <a:solidFill>
                  <a:srgbClr val="000000"/>
                </a:solidFill>
                <a:effectLst/>
                <a:latin typeface="Times New Roman" panose="02020603050405020304" pitchFamily="18" charset="0"/>
                <a:cs typeface="Times New Roman" panose="02020603050405020304" pitchFamily="18" charset="0"/>
              </a:rPr>
              <a:t> chi lo fa manifestando la violenza delle proprie intenzioni, e chi finge dietro ad un sorriso di volerti convincere e accettare solo a patto che tu condivida il suo punto di vista. La seconda razza è la peggiore. </a:t>
            </a:r>
            <a:r>
              <a:rPr lang="it-IT" sz="1400" b="0" i="0" dirty="0" err="1">
                <a:solidFill>
                  <a:srgbClr val="000000"/>
                </a:solidFill>
                <a:effectLst/>
                <a:latin typeface="Times New Roman" panose="02020603050405020304" pitchFamily="18" charset="0"/>
                <a:cs typeface="Times New Roman" panose="02020603050405020304" pitchFamily="18" charset="0"/>
              </a:rPr>
              <a:t>Perchè</a:t>
            </a:r>
            <a:r>
              <a:rPr lang="it-IT" sz="1400" b="0" i="0" dirty="0">
                <a:solidFill>
                  <a:srgbClr val="000000"/>
                </a:solidFill>
                <a:effectLst/>
                <a:latin typeface="Times New Roman" panose="02020603050405020304" pitchFamily="18" charset="0"/>
                <a:cs typeface="Times New Roman" panose="02020603050405020304" pitchFamily="18" charset="0"/>
              </a:rPr>
              <a:t> più insidiosa. I padri fondatori americani conoscevano il subdolo rischio, che guarda caso, nasce sempre sulle coste del continente nuovo e si tutelarono con il primo emendamento e la difesa ad oltranza del free speech. Che non vuol dire </a:t>
            </a:r>
            <a:r>
              <a:rPr lang="it-IT" sz="1400" b="0" i="0" dirty="0" err="1">
                <a:solidFill>
                  <a:srgbClr val="000000"/>
                </a:solidFill>
                <a:effectLst/>
                <a:latin typeface="Times New Roman" panose="02020603050405020304" pitchFamily="18" charset="0"/>
                <a:cs typeface="Times New Roman" panose="02020603050405020304" pitchFamily="18" charset="0"/>
              </a:rPr>
              <a:t>soltando</a:t>
            </a:r>
            <a:r>
              <a:rPr lang="it-IT" sz="1400" b="0" i="0" dirty="0">
                <a:solidFill>
                  <a:srgbClr val="000000"/>
                </a:solidFill>
                <a:effectLst/>
                <a:latin typeface="Times New Roman" panose="02020603050405020304" pitchFamily="18" charset="0"/>
                <a:cs typeface="Times New Roman" panose="02020603050405020304" pitchFamily="18" charset="0"/>
              </a:rPr>
              <a:t> libertà di parola, ma innanzitutto libertà di pensiero e di sua espressione. Sono libero di affermare che la famiglia tradizionale sia quella naturale, sono libero di affermare anche l'esatto contrario. (Nicola Porro, </a:t>
            </a:r>
            <a:r>
              <a:rPr lang="it-IT" sz="1400" b="0" i="1" dirty="0" err="1">
                <a:solidFill>
                  <a:srgbClr val="000000"/>
                </a:solidFill>
                <a:effectLst/>
                <a:latin typeface="Times New Roman" panose="02020603050405020304" pitchFamily="18" charset="0"/>
                <a:cs typeface="Times New Roman" panose="02020603050405020304" pitchFamily="18" charset="0"/>
              </a:rPr>
              <a:t>Giornale.it</a:t>
            </a:r>
            <a:r>
              <a:rPr lang="it-IT" sz="1400" b="0" i="0" dirty="0">
                <a:solidFill>
                  <a:srgbClr val="000000"/>
                </a:solidFill>
                <a:effectLst/>
                <a:latin typeface="Times New Roman" panose="02020603050405020304" pitchFamily="18" charset="0"/>
                <a:cs typeface="Times New Roman" panose="02020603050405020304" pitchFamily="18" charset="0"/>
              </a:rPr>
              <a:t>, 19 luglio 2020, Cultura) • La </a:t>
            </a:r>
            <a:r>
              <a:rPr lang="it-IT" sz="1400" b="0" i="0" dirty="0" err="1">
                <a:solidFill>
                  <a:srgbClr val="000000"/>
                </a:solidFill>
                <a:effectLst/>
                <a:latin typeface="Times New Roman" panose="02020603050405020304" pitchFamily="18" charset="0"/>
                <a:cs typeface="Times New Roman" panose="02020603050405020304" pitchFamily="18" charset="0"/>
              </a:rPr>
              <a:t>cancel</a:t>
            </a:r>
            <a:r>
              <a:rPr lang="it-IT" sz="1400" b="0" i="0" dirty="0">
                <a:solidFill>
                  <a:srgbClr val="000000"/>
                </a:solidFill>
                <a:effectLst/>
                <a:latin typeface="Times New Roman" panose="02020603050405020304" pitchFamily="18" charset="0"/>
                <a:cs typeface="Times New Roman" panose="02020603050405020304" pitchFamily="18" charset="0"/>
              </a:rPr>
              <a:t> culture è come “la folla che nel medioevo era in cerca di gente da bruciare”, ha detto Rowan Atkinson, “Mr. Bean”, il “buffone” di maggior successo della televisione. Teme la “spaventosa” pratica di mettere a tacere le opinioni impopolari, che paragona a chi sradicava eretici sul rogo. “E’ importante essere esposti a un ampio spettro di opinioni”, ha detto Atkinson a Radio Times. “Ma quello che abbiamo ora è l’equivalente digitale della folla medievale che si aggirava per le strade in cerca di qualcuno da bruciare”. (</a:t>
            </a:r>
            <a:r>
              <a:rPr lang="it-IT" sz="1400" b="0" i="1" dirty="0" err="1">
                <a:solidFill>
                  <a:srgbClr val="000000"/>
                </a:solidFill>
                <a:effectLst/>
                <a:latin typeface="Times New Roman" panose="02020603050405020304" pitchFamily="18" charset="0"/>
                <a:cs typeface="Times New Roman" panose="02020603050405020304" pitchFamily="18" charset="0"/>
              </a:rPr>
              <a:t>Foglio.it</a:t>
            </a:r>
            <a:r>
              <a:rPr lang="it-IT" sz="1400" b="0" i="0" dirty="0">
                <a:solidFill>
                  <a:srgbClr val="000000"/>
                </a:solidFill>
                <a:effectLst/>
                <a:latin typeface="Times New Roman" panose="02020603050405020304" pitchFamily="18" charset="0"/>
                <a:cs typeface="Times New Roman" panose="02020603050405020304" pitchFamily="18" charset="0"/>
              </a:rPr>
              <a:t>, 6 gennaio 2021, Editoriali)</a:t>
            </a:r>
          </a:p>
        </p:txBody>
      </p:sp>
    </p:spTree>
    <p:extLst>
      <p:ext uri="{BB962C8B-B14F-4D97-AF65-F5344CB8AC3E}">
        <p14:creationId xmlns:p14="http://schemas.microsoft.com/office/powerpoint/2010/main" val="28030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40B9248-3D51-2E4C-9029-886A17684E07}"/>
              </a:ext>
            </a:extLst>
          </p:cNvPr>
          <p:cNvSpPr>
            <a:spLocks noGrp="1"/>
          </p:cNvSpPr>
          <p:nvPr>
            <p:ph type="title"/>
          </p:nvPr>
        </p:nvSpPr>
        <p:spPr/>
        <p:txBody>
          <a:bodyPr>
            <a:normAutofit/>
          </a:bodyPr>
          <a:lstStyle/>
          <a:p>
            <a:r>
              <a:rPr lang="it-IT" sz="3200" i="1" dirty="0">
                <a:solidFill>
                  <a:srgbClr val="521B93"/>
                </a:solidFill>
                <a:latin typeface="Times New Roman" panose="02020603050405020304" pitchFamily="18" charset="0"/>
                <a:cs typeface="Times New Roman" panose="02020603050405020304" pitchFamily="18" charset="0"/>
              </a:rPr>
              <a:t>Culture war</a:t>
            </a:r>
            <a:r>
              <a:rPr lang="it-IT" sz="3200" dirty="0">
                <a:solidFill>
                  <a:srgbClr val="521B93"/>
                </a:solidFill>
                <a:latin typeface="Times New Roman" panose="02020603050405020304" pitchFamily="18" charset="0"/>
                <a:cs typeface="Times New Roman" panose="02020603050405020304" pitchFamily="18" charset="0"/>
              </a:rPr>
              <a:t>, Wikipedia</a:t>
            </a:r>
          </a:p>
        </p:txBody>
      </p:sp>
      <p:sp>
        <p:nvSpPr>
          <p:cNvPr id="3" name="Segnaposto contenuto 2">
            <a:extLst>
              <a:ext uri="{FF2B5EF4-FFF2-40B4-BE49-F238E27FC236}">
                <a16:creationId xmlns:a16="http://schemas.microsoft.com/office/drawing/2014/main" id="{C3C55B23-B894-7A55-71B9-642F110AA594}"/>
              </a:ext>
            </a:extLst>
          </p:cNvPr>
          <p:cNvSpPr>
            <a:spLocks noGrp="1"/>
          </p:cNvSpPr>
          <p:nvPr>
            <p:ph idx="1"/>
          </p:nvPr>
        </p:nvSpPr>
        <p:spPr>
          <a:xfrm>
            <a:off x="838200" y="1825625"/>
            <a:ext cx="10146957" cy="3636062"/>
          </a:xfrm>
        </p:spPr>
        <p:txBody>
          <a:bodyPr>
            <a:noAutofit/>
          </a:bodyPr>
          <a:lstStyle/>
          <a:p>
            <a:pPr marL="0" indent="0" algn="just">
              <a:lnSpc>
                <a:spcPct val="100000"/>
              </a:lnSpc>
              <a:spcBef>
                <a:spcPts val="0"/>
              </a:spcBef>
              <a:buNone/>
            </a:pPr>
            <a:r>
              <a:rPr lang="it-IT" sz="1400" b="0" i="0" dirty="0">
                <a:solidFill>
                  <a:srgbClr val="202122"/>
                </a:solidFill>
                <a:effectLst/>
                <a:latin typeface="Times New Roman" panose="02020603050405020304" pitchFamily="18" charset="0"/>
                <a:cs typeface="Times New Roman" panose="02020603050405020304" pitchFamily="18" charset="0"/>
              </a:rPr>
              <a:t>A </a:t>
            </a:r>
            <a:r>
              <a:rPr lang="it-IT" sz="1400" b="1" i="0" dirty="0">
                <a:solidFill>
                  <a:srgbClr val="202122"/>
                </a:solidFill>
                <a:effectLst/>
                <a:latin typeface="Times New Roman" panose="02020603050405020304" pitchFamily="18" charset="0"/>
                <a:cs typeface="Times New Roman" panose="02020603050405020304" pitchFamily="18" charset="0"/>
              </a:rPr>
              <a:t>culture war</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is</a:t>
            </a:r>
            <a:r>
              <a:rPr lang="it-IT" sz="1400" b="0" i="0" dirty="0">
                <a:solidFill>
                  <a:srgbClr val="202122"/>
                </a:solidFill>
                <a:effectLst/>
                <a:latin typeface="Times New Roman" panose="02020603050405020304" pitchFamily="18" charset="0"/>
                <a:cs typeface="Times New Roman" panose="02020603050405020304" pitchFamily="18" charset="0"/>
              </a:rPr>
              <a:t> a </a:t>
            </a:r>
            <a:r>
              <a:rPr lang="it-IT" sz="1400" b="0" i="0" dirty="0" err="1">
                <a:solidFill>
                  <a:srgbClr val="202122"/>
                </a:solidFill>
                <a:effectLst/>
                <a:latin typeface="Times New Roman" panose="02020603050405020304" pitchFamily="18" charset="0"/>
                <a:cs typeface="Times New Roman" panose="02020603050405020304" pitchFamily="18" charset="0"/>
              </a:rPr>
              <a:t>form</a:t>
            </a:r>
            <a:r>
              <a:rPr lang="it-IT" sz="1400" b="0" i="0" dirty="0">
                <a:solidFill>
                  <a:srgbClr val="202122"/>
                </a:solidFill>
                <a:effectLst/>
                <a:latin typeface="Times New Roman" panose="02020603050405020304" pitchFamily="18" charset="0"/>
                <a:cs typeface="Times New Roman" panose="02020603050405020304" pitchFamily="18" charset="0"/>
              </a:rPr>
              <a:t> of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2" tooltip="Cultural conflict"/>
              </a:rPr>
              <a:t>cultural conflict</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metaphorical</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3" tooltip="War"/>
              </a:rPr>
              <a:t>war</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between</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different</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4" tooltip="Social group"/>
              </a:rPr>
              <a:t>social groups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who</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struggle</a:t>
            </a:r>
            <a:r>
              <a:rPr lang="it-IT" sz="1400" b="0" i="0" dirty="0">
                <a:solidFill>
                  <a:srgbClr val="202122"/>
                </a:solidFill>
                <a:effectLst/>
                <a:latin typeface="Times New Roman" panose="02020603050405020304" pitchFamily="18" charset="0"/>
                <a:cs typeface="Times New Roman" panose="02020603050405020304" pitchFamily="18" charset="0"/>
              </a:rPr>
              <a:t> to politically impose </a:t>
            </a:r>
            <a:r>
              <a:rPr lang="it-IT" sz="1400" b="0" i="0" dirty="0" err="1">
                <a:solidFill>
                  <a:srgbClr val="202122"/>
                </a:solidFill>
                <a:effectLst/>
                <a:latin typeface="Times New Roman" panose="02020603050405020304" pitchFamily="18" charset="0"/>
                <a:cs typeface="Times New Roman" panose="02020603050405020304" pitchFamily="18" charset="0"/>
              </a:rPr>
              <a:t>their</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own</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ideology</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upon</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5" tooltip="Mainstream society"/>
              </a:rPr>
              <a:t>mainstream society</a:t>
            </a:r>
            <a:r>
              <a:rPr lang="it-IT" sz="1400" b="0" i="0" dirty="0">
                <a:solidFill>
                  <a:srgbClr val="202122"/>
                </a:solidFill>
                <a:effectLst/>
                <a:latin typeface="Times New Roman" panose="02020603050405020304" pitchFamily="18" charset="0"/>
                <a:cs typeface="Times New Roman" panose="02020603050405020304" pitchFamily="18" charset="0"/>
              </a:rPr>
              <a:t>,</a:t>
            </a:r>
            <a:r>
              <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hlinkClick r:id="rId6"/>
              </a:rPr>
              <a:t>[1]</a:t>
            </a:r>
            <a:r>
              <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hlinkClick r:id="rId7"/>
              </a:rPr>
              <a:t>[2]</a:t>
            </a:r>
            <a:r>
              <a:rPr lang="it-IT" sz="1400" b="0" i="0" dirty="0">
                <a:solidFill>
                  <a:srgbClr val="202122"/>
                </a:solidFill>
                <a:effectLst/>
                <a:latin typeface="Times New Roman" panose="02020603050405020304" pitchFamily="18" charset="0"/>
                <a:cs typeface="Times New Roman" panose="02020603050405020304" pitchFamily="18" charset="0"/>
              </a:rPr>
              <a:t> or </a:t>
            </a:r>
            <a:r>
              <a:rPr lang="it-IT" sz="1400" b="0" i="0" dirty="0" err="1">
                <a:solidFill>
                  <a:srgbClr val="202122"/>
                </a:solidFill>
                <a:effectLst/>
                <a:latin typeface="Times New Roman" panose="02020603050405020304" pitchFamily="18" charset="0"/>
                <a:cs typeface="Times New Roman" panose="02020603050405020304" pitchFamily="18" charset="0"/>
              </a:rPr>
              <a:t>upon</a:t>
            </a:r>
            <a:r>
              <a:rPr lang="it-IT" sz="1400" b="0" i="0" dirty="0">
                <a:solidFill>
                  <a:srgbClr val="202122"/>
                </a:solidFill>
                <a:effectLst/>
                <a:latin typeface="Times New Roman" panose="02020603050405020304" pitchFamily="18" charset="0"/>
                <a:cs typeface="Times New Roman" panose="02020603050405020304" pitchFamily="18" charset="0"/>
              </a:rPr>
              <a:t> the </a:t>
            </a:r>
            <a:r>
              <a:rPr lang="it-IT" sz="1400" b="0" i="0" dirty="0" err="1">
                <a:solidFill>
                  <a:srgbClr val="202122"/>
                </a:solidFill>
                <a:effectLst/>
                <a:latin typeface="Times New Roman" panose="02020603050405020304" pitchFamily="18" charset="0"/>
                <a:cs typeface="Times New Roman" panose="02020603050405020304" pitchFamily="18" charset="0"/>
              </a:rPr>
              <a:t>other</a:t>
            </a:r>
            <a:r>
              <a:rPr lang="it-IT" sz="1400" b="0" i="0" dirty="0">
                <a:solidFill>
                  <a:srgbClr val="202122"/>
                </a:solidFill>
                <a:effectLst/>
                <a:latin typeface="Times New Roman" panose="02020603050405020304" pitchFamily="18" charset="0"/>
                <a:cs typeface="Times New Roman" panose="02020603050405020304" pitchFamily="18" charset="0"/>
              </a:rPr>
              <a:t>. In </a:t>
            </a:r>
            <a:r>
              <a:rPr lang="it-IT" sz="1400" b="0" i="0" dirty="0" err="1">
                <a:solidFill>
                  <a:srgbClr val="202122"/>
                </a:solidFill>
                <a:effectLst/>
                <a:latin typeface="Times New Roman" panose="02020603050405020304" pitchFamily="18" charset="0"/>
                <a:cs typeface="Times New Roman" panose="02020603050405020304" pitchFamily="18" charset="0"/>
              </a:rPr>
              <a:t>political</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usage</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1" dirty="0">
                <a:solidFill>
                  <a:srgbClr val="202122"/>
                </a:solidFill>
                <a:effectLst/>
                <a:latin typeface="Times New Roman" panose="02020603050405020304" pitchFamily="18" charset="0"/>
                <a:cs typeface="Times New Roman" panose="02020603050405020304" pitchFamily="18" charset="0"/>
              </a:rPr>
              <a:t>culture war</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is</a:t>
            </a:r>
            <a:r>
              <a:rPr lang="it-IT" sz="1400" b="0" i="0" dirty="0">
                <a:solidFill>
                  <a:srgbClr val="202122"/>
                </a:solidFill>
                <a:effectLst/>
                <a:latin typeface="Times New Roman" panose="02020603050405020304" pitchFamily="18" charset="0"/>
                <a:cs typeface="Times New Roman" panose="02020603050405020304" pitchFamily="18" charset="0"/>
              </a:rPr>
              <a:t> a </a:t>
            </a:r>
            <a:r>
              <a:rPr lang="it-IT" sz="1400" b="0" i="0" dirty="0" err="1">
                <a:solidFill>
                  <a:srgbClr val="202122"/>
                </a:solidFill>
                <a:effectLst/>
                <a:latin typeface="Times New Roman" panose="02020603050405020304" pitchFamily="18" charset="0"/>
                <a:cs typeface="Times New Roman" panose="02020603050405020304" pitchFamily="18" charset="0"/>
              </a:rPr>
              <a:t>metaphor</a:t>
            </a:r>
            <a:r>
              <a:rPr lang="it-IT" sz="1400" b="0" i="0" dirty="0">
                <a:solidFill>
                  <a:srgbClr val="202122"/>
                </a:solidFill>
                <a:effectLst/>
                <a:latin typeface="Times New Roman" panose="02020603050405020304" pitchFamily="18" charset="0"/>
                <a:cs typeface="Times New Roman" panose="02020603050405020304" pitchFamily="18" charset="0"/>
              </a:rPr>
              <a:t> for "hot-</a:t>
            </a:r>
            <a:r>
              <a:rPr lang="it-IT" sz="1400" b="0" i="0" dirty="0" err="1">
                <a:solidFill>
                  <a:srgbClr val="202122"/>
                </a:solidFill>
                <a:effectLst/>
                <a:latin typeface="Times New Roman" panose="02020603050405020304" pitchFamily="18" charset="0"/>
                <a:cs typeface="Times New Roman" panose="02020603050405020304" pitchFamily="18" charset="0"/>
              </a:rPr>
              <a:t>button</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politics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about</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8" tooltip="Value (ethics)"/>
              </a:rPr>
              <a:t>values</a:t>
            </a:r>
            <a:r>
              <a:rPr lang="it-IT" sz="1400" b="0" i="0" dirty="0">
                <a:solidFill>
                  <a:srgbClr val="202122"/>
                </a:solidFill>
                <a:effectLst/>
                <a:latin typeface="Times New Roman" panose="02020603050405020304" pitchFamily="18" charset="0"/>
                <a:cs typeface="Times New Roman" panose="02020603050405020304" pitchFamily="18" charset="0"/>
              </a:rPr>
              <a:t> and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9" tooltip="Ideologies"/>
              </a:rPr>
              <a:t>ideologies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realized</a:t>
            </a:r>
            <a:r>
              <a:rPr lang="it-IT" sz="1400" b="0" i="0" dirty="0">
                <a:solidFill>
                  <a:srgbClr val="202122"/>
                </a:solidFill>
                <a:effectLst/>
                <a:latin typeface="Times New Roman" panose="02020603050405020304" pitchFamily="18" charset="0"/>
                <a:cs typeface="Times New Roman" panose="02020603050405020304" pitchFamily="18" charset="0"/>
              </a:rPr>
              <a:t> with </a:t>
            </a:r>
            <a:r>
              <a:rPr lang="it-IT" sz="1400" b="0" i="0" dirty="0" err="1">
                <a:solidFill>
                  <a:srgbClr val="202122"/>
                </a:solidFill>
                <a:effectLst/>
                <a:latin typeface="Times New Roman" panose="02020603050405020304" pitchFamily="18" charset="0"/>
                <a:cs typeface="Times New Roman" panose="02020603050405020304" pitchFamily="18" charset="0"/>
              </a:rPr>
              <a:t>intentionally</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adversarial</a:t>
            </a:r>
            <a:r>
              <a:rPr lang="it-IT" sz="1400" b="0" i="0" dirty="0">
                <a:solidFill>
                  <a:srgbClr val="202122"/>
                </a:solidFill>
                <a:effectLst/>
                <a:latin typeface="Times New Roman" panose="02020603050405020304" pitchFamily="18" charset="0"/>
                <a:cs typeface="Times New Roman" panose="02020603050405020304" pitchFamily="18" charset="0"/>
              </a:rPr>
              <a:t> social </a:t>
            </a:r>
            <a:r>
              <a:rPr lang="it-IT" sz="1400" b="0" i="0" dirty="0" err="1">
                <a:solidFill>
                  <a:srgbClr val="202122"/>
                </a:solidFill>
                <a:effectLst/>
                <a:latin typeface="Times New Roman" panose="02020603050405020304" pitchFamily="18" charset="0"/>
                <a:cs typeface="Times New Roman" panose="02020603050405020304" pitchFamily="18" charset="0"/>
              </a:rPr>
              <a:t>narratives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meant</a:t>
            </a:r>
            <a:r>
              <a:rPr lang="it-IT" sz="1400" b="0" i="0" dirty="0">
                <a:solidFill>
                  <a:srgbClr val="202122"/>
                </a:solidFill>
                <a:effectLst/>
                <a:latin typeface="Times New Roman" panose="02020603050405020304" pitchFamily="18" charset="0"/>
                <a:cs typeface="Times New Roman" panose="02020603050405020304" pitchFamily="18" charset="0"/>
              </a:rPr>
              <a:t> to </a:t>
            </a:r>
            <a:r>
              <a:rPr lang="it-IT" sz="1400" b="0" i="0" dirty="0" err="1">
                <a:solidFill>
                  <a:srgbClr val="202122"/>
                </a:solidFill>
                <a:effectLst/>
                <a:latin typeface="Times New Roman" panose="02020603050405020304" pitchFamily="18" charset="0"/>
                <a:cs typeface="Times New Roman" panose="02020603050405020304" pitchFamily="18" charset="0"/>
              </a:rPr>
              <a:t>provoke</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10" tooltip="Political polarization"/>
              </a:rPr>
              <a:t>political polarization</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among</a:t>
            </a:r>
            <a:r>
              <a:rPr lang="it-IT" sz="1400" b="0" i="0" dirty="0">
                <a:solidFill>
                  <a:srgbClr val="202122"/>
                </a:solidFill>
                <a:effectLst/>
                <a:latin typeface="Times New Roman" panose="02020603050405020304" pitchFamily="18" charset="0"/>
                <a:cs typeface="Times New Roman" panose="02020603050405020304" pitchFamily="18" charset="0"/>
              </a:rPr>
              <a:t> the mainstream of society over </a:t>
            </a:r>
            <a:r>
              <a:rPr lang="it-IT" sz="1400" b="0" i="0" dirty="0" err="1">
                <a:solidFill>
                  <a:srgbClr val="202122"/>
                </a:solidFill>
                <a:effectLst/>
                <a:latin typeface="Times New Roman" panose="02020603050405020304" pitchFamily="18" charset="0"/>
                <a:cs typeface="Times New Roman" panose="02020603050405020304" pitchFamily="18" charset="0"/>
              </a:rPr>
              <a:t>economic</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matters</a:t>
            </a:r>
            <a:r>
              <a:rPr lang="it-IT" sz="1400" b="0" i="0" dirty="0">
                <a:solidFill>
                  <a:srgbClr val="202122"/>
                </a:solidFill>
                <a:effectLst/>
                <a:latin typeface="Times New Roman" panose="02020603050405020304" pitchFamily="18" charset="0"/>
                <a:cs typeface="Times New Roman" panose="02020603050405020304" pitchFamily="18" charset="0"/>
              </a:rPr>
              <a:t>,</a:t>
            </a:r>
            <a:r>
              <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hlinkClick r:id="rId11"/>
              </a:rPr>
              <a:t>[3]</a:t>
            </a:r>
            <a:r>
              <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hlinkClick r:id="rId12"/>
              </a:rPr>
              <a:t>[4]</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such</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those</a:t>
            </a:r>
            <a:r>
              <a:rPr lang="it-IT" sz="1400" b="0" i="0" dirty="0">
                <a:solidFill>
                  <a:srgbClr val="202122"/>
                </a:solidFill>
                <a:effectLst/>
                <a:latin typeface="Times New Roman" panose="02020603050405020304" pitchFamily="18" charset="0"/>
                <a:cs typeface="Times New Roman" panose="02020603050405020304" pitchFamily="18" charset="0"/>
              </a:rPr>
              <a:t> of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13" tooltip="Public policy"/>
              </a:rPr>
              <a:t>public policy</a:t>
            </a:r>
            <a:r>
              <a:rPr lang="it-IT" sz="1400" b="0" i="0" dirty="0">
                <a:solidFill>
                  <a:srgbClr val="202122"/>
                </a:solidFill>
                <a:effectLst/>
                <a:latin typeface="Times New Roman" panose="02020603050405020304" pitchFamily="18" charset="0"/>
                <a:cs typeface="Times New Roman" panose="02020603050405020304" pitchFamily="18" charset="0"/>
              </a:rPr>
              <a:t>,</a:t>
            </a:r>
            <a:r>
              <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hlinkClick r:id="rId14"/>
              </a:rPr>
              <a:t>[5]</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well</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as</a:t>
            </a:r>
            <a:r>
              <a:rPr lang="it-IT" sz="1400" b="0" i="0" dirty="0">
                <a:solidFill>
                  <a:srgbClr val="202122"/>
                </a:solidFill>
                <a:effectLst/>
                <a:latin typeface="Times New Roman" panose="02020603050405020304" pitchFamily="18" charset="0"/>
                <a:cs typeface="Times New Roman" panose="02020603050405020304" pitchFamily="18" charset="0"/>
              </a:rPr>
              <a:t> of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15" tooltip="Consumption (economics)"/>
              </a:rPr>
              <a:t>consumption</a:t>
            </a:r>
            <a:r>
              <a:rPr lang="it-IT" sz="1400" b="0" i="0" dirty="0">
                <a:solidFill>
                  <a:srgbClr val="202122"/>
                </a:solidFill>
                <a:effectLst/>
                <a:latin typeface="Times New Roman" panose="02020603050405020304" pitchFamily="18" charset="0"/>
                <a:cs typeface="Times New Roman" panose="02020603050405020304" pitchFamily="18" charset="0"/>
              </a:rPr>
              <a:t>.</a:t>
            </a:r>
            <a:r>
              <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hlinkClick r:id="rId6"/>
              </a:rPr>
              <a:t>[1]</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practical</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politics</a:t>
            </a:r>
            <a:r>
              <a:rPr lang="it-IT" sz="1400" b="0" i="0" dirty="0">
                <a:solidFill>
                  <a:srgbClr val="202122"/>
                </a:solidFill>
                <a:effectLst/>
                <a:latin typeface="Times New Roman" panose="02020603050405020304" pitchFamily="18" charset="0"/>
                <a:cs typeface="Times New Roman" panose="02020603050405020304" pitchFamily="18" charset="0"/>
              </a:rPr>
              <a:t>, a culture war </a:t>
            </a:r>
            <a:r>
              <a:rPr lang="it-IT" sz="1400" b="0" i="0" dirty="0" err="1">
                <a:solidFill>
                  <a:srgbClr val="202122"/>
                </a:solidFill>
                <a:effectLst/>
                <a:latin typeface="Times New Roman" panose="02020603050405020304" pitchFamily="18" charset="0"/>
                <a:cs typeface="Times New Roman" panose="02020603050405020304" pitchFamily="18" charset="0"/>
              </a:rPr>
              <a:t>is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about</a:t>
            </a:r>
            <a:r>
              <a:rPr lang="it-IT" sz="1400" b="0" i="0" dirty="0">
                <a:solidFill>
                  <a:srgbClr val="202122"/>
                </a:solidFill>
                <a:effectLst/>
                <a:latin typeface="Times New Roman" panose="02020603050405020304" pitchFamily="18" charset="0"/>
                <a:cs typeface="Times New Roman" panose="02020603050405020304" pitchFamily="18" charset="0"/>
              </a:rPr>
              <a:t> social policy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16" tooltip="Wedge issues"/>
              </a:rPr>
              <a:t>wedge issues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that</a:t>
            </a:r>
            <a:r>
              <a:rPr lang="it-IT" sz="1400" b="0" i="0" dirty="0">
                <a:solidFill>
                  <a:srgbClr val="202122"/>
                </a:solidFill>
                <a:effectLst/>
                <a:latin typeface="Times New Roman" panose="02020603050405020304" pitchFamily="18" charset="0"/>
                <a:cs typeface="Times New Roman" panose="02020603050405020304" pitchFamily="18" charset="0"/>
              </a:rPr>
              <a:t> are </a:t>
            </a:r>
            <a:r>
              <a:rPr lang="it-IT" sz="1400" b="0" i="0" dirty="0" err="1">
                <a:solidFill>
                  <a:srgbClr val="202122"/>
                </a:solidFill>
                <a:effectLst/>
                <a:latin typeface="Times New Roman" panose="02020603050405020304" pitchFamily="18" charset="0"/>
                <a:cs typeface="Times New Roman" panose="02020603050405020304" pitchFamily="18" charset="0"/>
              </a:rPr>
              <a:t>based</a:t>
            </a:r>
            <a:r>
              <a:rPr lang="it-IT" sz="1400" b="0" i="0" dirty="0">
                <a:solidFill>
                  <a:srgbClr val="202122"/>
                </a:solidFill>
                <a:effectLst/>
                <a:latin typeface="Times New Roman" panose="02020603050405020304" pitchFamily="18" charset="0"/>
                <a:cs typeface="Times New Roman" panose="02020603050405020304" pitchFamily="18" charset="0"/>
              </a:rPr>
              <a:t> on abstract </a:t>
            </a:r>
            <a:r>
              <a:rPr lang="it-IT" sz="1400" b="0" i="0" dirty="0" err="1">
                <a:solidFill>
                  <a:srgbClr val="202122"/>
                </a:solidFill>
                <a:effectLst/>
                <a:latin typeface="Times New Roman" panose="02020603050405020304" pitchFamily="18" charset="0"/>
                <a:cs typeface="Times New Roman" panose="02020603050405020304" pitchFamily="18" charset="0"/>
              </a:rPr>
              <a:t>arguments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about</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17" tooltip="Value (ethics and social sciences)"/>
              </a:rPr>
              <a:t>values</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18" tooltip="Morality"/>
              </a:rPr>
              <a:t>morality</a:t>
            </a:r>
            <a:r>
              <a:rPr lang="it-IT" sz="1400" b="0" i="0" dirty="0">
                <a:solidFill>
                  <a:srgbClr val="202122"/>
                </a:solidFill>
                <a:effectLst/>
                <a:latin typeface="Times New Roman" panose="02020603050405020304" pitchFamily="18" charset="0"/>
                <a:cs typeface="Times New Roman" panose="02020603050405020304" pitchFamily="18" charset="0"/>
              </a:rPr>
              <a:t>, and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19" tooltip="Lifestyle (sociology)"/>
              </a:rPr>
              <a:t>lifestyle</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dirty="0" err="1">
                <a:solidFill>
                  <a:srgbClr val="202122"/>
                </a:solidFill>
                <a:effectLst/>
                <a:latin typeface="Times New Roman" panose="02020603050405020304" pitchFamily="18" charset="0"/>
                <a:cs typeface="Times New Roman" panose="02020603050405020304" pitchFamily="18" charset="0"/>
              </a:rPr>
              <a:t>meant</a:t>
            </a:r>
            <a:r>
              <a:rPr lang="it-IT" sz="1400" b="0" i="0" dirty="0">
                <a:solidFill>
                  <a:srgbClr val="202122"/>
                </a:solidFill>
                <a:effectLst/>
                <a:latin typeface="Times New Roman" panose="02020603050405020304" pitchFamily="18" charset="0"/>
                <a:cs typeface="Times New Roman" panose="02020603050405020304" pitchFamily="18" charset="0"/>
              </a:rPr>
              <a:t> to </a:t>
            </a:r>
            <a:r>
              <a:rPr lang="it-IT" sz="1400" b="0" i="0" dirty="0" err="1">
                <a:solidFill>
                  <a:srgbClr val="202122"/>
                </a:solidFill>
                <a:effectLst/>
                <a:latin typeface="Times New Roman" panose="02020603050405020304" pitchFamily="18" charset="0"/>
                <a:cs typeface="Times New Roman" panose="02020603050405020304" pitchFamily="18" charset="0"/>
              </a:rPr>
              <a:t>provoke</a:t>
            </a:r>
            <a:r>
              <a:rPr lang="it-IT" sz="1400" b="0" i="0" dirty="0">
                <a:solidFill>
                  <a:srgbClr val="202122"/>
                </a:solidFill>
                <a:effectLst/>
                <a:latin typeface="Times New Roman" panose="02020603050405020304" pitchFamily="18" charset="0"/>
                <a:cs typeface="Times New Roman" panose="02020603050405020304" pitchFamily="18" charset="0"/>
              </a:rPr>
              <a:t>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20" tooltip="Political cleavage"/>
              </a:rPr>
              <a:t>political cleavage</a:t>
            </a:r>
            <a:r>
              <a:rPr lang="it-IT" sz="1400" b="0" i="0" dirty="0">
                <a:solidFill>
                  <a:srgbClr val="202122"/>
                </a:solidFill>
                <a:effectLst/>
                <a:latin typeface="Times New Roman" panose="02020603050405020304" pitchFamily="18" charset="0"/>
                <a:cs typeface="Times New Roman" panose="02020603050405020304" pitchFamily="18" charset="0"/>
              </a:rPr>
              <a:t> in a </a:t>
            </a:r>
            <a:r>
              <a:rPr lang="it-IT" sz="1400" b="0" i="0" u="none" strike="noStrike" dirty="0">
                <a:solidFill>
                  <a:srgbClr val="3366CC"/>
                </a:solidFill>
                <a:effectLst/>
                <a:latin typeface="Times New Roman" panose="02020603050405020304" pitchFamily="18" charset="0"/>
                <a:cs typeface="Times New Roman" panose="02020603050405020304" pitchFamily="18" charset="0"/>
                <a:hlinkClick r:id="rId21" tooltip="Multicultural"/>
              </a:rPr>
              <a:t>multicultural</a:t>
            </a:r>
            <a:r>
              <a:rPr lang="it-IT" sz="1400" b="0" i="0" dirty="0">
                <a:solidFill>
                  <a:srgbClr val="202122"/>
                </a:solidFill>
                <a:effectLst/>
                <a:latin typeface="Times New Roman" panose="02020603050405020304" pitchFamily="18" charset="0"/>
                <a:cs typeface="Times New Roman" panose="02020603050405020304" pitchFamily="18" charset="0"/>
              </a:rPr>
              <a:t> society.</a:t>
            </a:r>
            <a:r>
              <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hlinkClick r:id="rId7"/>
              </a:rPr>
              <a:t>[2]</a:t>
            </a:r>
            <a:endParaRPr lang="it-IT" sz="1400" b="0" i="0" u="none" strike="noStrike" baseline="30000" dirty="0">
              <a:solidFill>
                <a:srgbClr val="3366CC"/>
              </a:solidFill>
              <a:effectLst/>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it-IT" sz="1400" baseline="30000" dirty="0">
              <a:solidFill>
                <a:srgbClr val="3366CC"/>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it-IT" sz="1400" b="0" i="0" baseline="30000" dirty="0">
              <a:solidFill>
                <a:srgbClr val="3366CC"/>
              </a:solidFill>
              <a:effectLst/>
              <a:latin typeface="Times New Roman" panose="02020603050405020304" pitchFamily="18" charset="0"/>
              <a:cs typeface="Times New Roman" panose="02020603050405020304" pitchFamily="18" charset="0"/>
            </a:endParaRPr>
          </a:p>
          <a:p>
            <a:pPr algn="l">
              <a:buFont typeface="+mj-lt"/>
              <a:buAutoNum type="arabicPeriod"/>
            </a:pPr>
            <a:r>
              <a:rPr lang="it-IT" sz="1100" b="0" i="0" dirty="0">
                <a:solidFill>
                  <a:srgbClr val="202122"/>
                </a:solidFill>
                <a:effectLst/>
                <a:latin typeface="Times New Roman" panose="02020603050405020304" pitchFamily="18" charset="0"/>
                <a:cs typeface="Times New Roman" panose="02020603050405020304" pitchFamily="18" charset="0"/>
              </a:rPr>
              <a:t> </a:t>
            </a:r>
            <a:r>
              <a:rPr lang="it-IT" sz="1100" b="0" i="1" dirty="0">
                <a:solidFill>
                  <a:srgbClr val="202122"/>
                </a:solidFill>
                <a:effectLst/>
                <a:latin typeface="Times New Roman" panose="02020603050405020304" pitchFamily="18" charset="0"/>
                <a:cs typeface="Times New Roman" panose="02020603050405020304" pitchFamily="18" charset="0"/>
              </a:rPr>
              <a:t>Diaz Ruiz, Carlos; Nilsson, Tomas (August 8, 2022).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2"/>
              </a:rPr>
              <a:t>"Disinformation and Echo Chambers: How Disinformation Circulates on Social Media Through Identity-Driven Controversies"</a:t>
            </a:r>
            <a:r>
              <a:rPr lang="it-IT" sz="1100" b="0" i="1" dirty="0">
                <a:solidFill>
                  <a:srgbClr val="202122"/>
                </a:solidFill>
                <a:effectLst/>
                <a:latin typeface="Times New Roman" panose="02020603050405020304" pitchFamily="18" charset="0"/>
                <a:cs typeface="Times New Roman" panose="02020603050405020304" pitchFamily="18" charset="0"/>
              </a:rPr>
              <a:t>. Journal of Public Policy &amp; Marketing. </a:t>
            </a:r>
            <a:r>
              <a:rPr lang="it-IT" sz="1100" b="1" i="1" dirty="0">
                <a:solidFill>
                  <a:srgbClr val="202122"/>
                </a:solidFill>
                <a:effectLst/>
                <a:latin typeface="Times New Roman" panose="02020603050405020304" pitchFamily="18" charset="0"/>
                <a:cs typeface="Times New Roman" panose="02020603050405020304" pitchFamily="18" charset="0"/>
              </a:rPr>
              <a:t>42</a:t>
            </a:r>
            <a:r>
              <a:rPr lang="it-IT" sz="1100" b="0" i="1" dirty="0">
                <a:solidFill>
                  <a:srgbClr val="202122"/>
                </a:solidFill>
                <a:effectLst/>
                <a:latin typeface="Times New Roman" panose="02020603050405020304" pitchFamily="18" charset="0"/>
                <a:cs typeface="Times New Roman" panose="02020603050405020304" pitchFamily="18" charset="0"/>
              </a:rPr>
              <a:t>: 18–35.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3" tooltip="Doi (identifier)"/>
              </a:rPr>
              <a:t>doi</a:t>
            </a:r>
            <a:r>
              <a:rPr lang="it-IT" sz="1100" b="0" i="1" dirty="0">
                <a:solidFill>
                  <a:srgbClr val="202122"/>
                </a:solidFill>
                <a:effectLst/>
                <a:latin typeface="Times New Roman" panose="02020603050405020304" pitchFamily="18" charset="0"/>
                <a:cs typeface="Times New Roman" panose="02020603050405020304" pitchFamily="18" charset="0"/>
              </a:rPr>
              <a:t>:</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2"/>
              </a:rPr>
              <a:t>10.1177/07439156221103852</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4" tooltip="ISSN (identifier)"/>
              </a:rPr>
              <a:t>ISSN</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5"/>
              </a:rPr>
              <a:t>0743-9156</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6" tooltip="S2CID (identifier)"/>
              </a:rPr>
              <a:t>S2CID</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7"/>
              </a:rPr>
              <a:t>248934562</a:t>
            </a:r>
            <a:r>
              <a:rPr lang="it-IT" sz="1100" b="0" i="1" dirty="0">
                <a:solidFill>
                  <a:srgbClr val="202122"/>
                </a:solidFill>
                <a:effectLst/>
                <a:latin typeface="Times New Roman" panose="02020603050405020304" pitchFamily="18" charset="0"/>
                <a:cs typeface="Times New Roman" panose="02020603050405020304" pitchFamily="18" charset="0"/>
              </a:rPr>
              <a:t>.</a:t>
            </a:r>
            <a:endParaRPr lang="it-IT" sz="1100" b="0" i="0" dirty="0">
              <a:solidFill>
                <a:srgbClr val="202122"/>
              </a:solidFill>
              <a:effectLst/>
              <a:latin typeface="Times New Roman" panose="02020603050405020304" pitchFamily="18" charset="0"/>
              <a:cs typeface="Times New Roman" panose="02020603050405020304" pitchFamily="18" charset="0"/>
            </a:endParaRPr>
          </a:p>
          <a:p>
            <a:pPr algn="l">
              <a:buFont typeface="+mj-lt"/>
              <a:buAutoNum type="arabicPeriod"/>
            </a:pPr>
            <a:r>
              <a:rPr lang="it-IT" sz="1100" b="0" i="0" dirty="0">
                <a:solidFill>
                  <a:srgbClr val="202122"/>
                </a:solidFill>
                <a:effectLst/>
                <a:latin typeface="Times New Roman" panose="02020603050405020304" pitchFamily="18" charset="0"/>
                <a:cs typeface="Times New Roman" panose="02020603050405020304" pitchFamily="18" charset="0"/>
              </a:rPr>
              <a:t> </a:t>
            </a:r>
            <a:r>
              <a:rPr lang="it-IT" sz="1100" b="0" i="1" dirty="0" err="1">
                <a:solidFill>
                  <a:srgbClr val="202122"/>
                </a:solidFill>
                <a:effectLst/>
                <a:latin typeface="Times New Roman" panose="02020603050405020304" pitchFamily="18" charset="0"/>
                <a:cs typeface="Times New Roman" panose="02020603050405020304" pitchFamily="18" charset="0"/>
              </a:rPr>
              <a:t>Koleva</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dirty="0" err="1">
                <a:solidFill>
                  <a:srgbClr val="202122"/>
                </a:solidFill>
                <a:effectLst/>
                <a:latin typeface="Times New Roman" panose="02020603050405020304" pitchFamily="18" charset="0"/>
                <a:cs typeface="Times New Roman" panose="02020603050405020304" pitchFamily="18" charset="0"/>
              </a:rPr>
              <a:t>Spassena</a:t>
            </a:r>
            <a:r>
              <a:rPr lang="it-IT" sz="1100" b="0" i="1" dirty="0">
                <a:solidFill>
                  <a:srgbClr val="202122"/>
                </a:solidFill>
                <a:effectLst/>
                <a:latin typeface="Times New Roman" panose="02020603050405020304" pitchFamily="18" charset="0"/>
                <a:cs typeface="Times New Roman" panose="02020603050405020304" pitchFamily="18" charset="0"/>
              </a:rPr>
              <a:t> P.; Graham, Jesse; </a:t>
            </a:r>
            <a:r>
              <a:rPr lang="it-IT" sz="1100" b="0" i="1" dirty="0" err="1">
                <a:solidFill>
                  <a:srgbClr val="202122"/>
                </a:solidFill>
                <a:effectLst/>
                <a:latin typeface="Times New Roman" panose="02020603050405020304" pitchFamily="18" charset="0"/>
                <a:cs typeface="Times New Roman" panose="02020603050405020304" pitchFamily="18" charset="0"/>
              </a:rPr>
              <a:t>Iyer</a:t>
            </a:r>
            <a:r>
              <a:rPr lang="it-IT" sz="1100" b="0" i="1" dirty="0">
                <a:solidFill>
                  <a:srgbClr val="202122"/>
                </a:solidFill>
                <a:effectLst/>
                <a:latin typeface="Times New Roman" panose="02020603050405020304" pitchFamily="18" charset="0"/>
                <a:cs typeface="Times New Roman" panose="02020603050405020304" pitchFamily="18" charset="0"/>
              </a:rPr>
              <a:t>, Ravi; Ditto, Peter H.; </a:t>
            </a:r>
            <a:r>
              <a:rPr lang="it-IT" sz="1100" b="0" i="1" dirty="0" err="1">
                <a:solidFill>
                  <a:srgbClr val="202122"/>
                </a:solidFill>
                <a:effectLst/>
                <a:latin typeface="Times New Roman" panose="02020603050405020304" pitchFamily="18" charset="0"/>
                <a:cs typeface="Times New Roman" panose="02020603050405020304" pitchFamily="18" charset="0"/>
              </a:rPr>
              <a:t>Haidt</a:t>
            </a:r>
            <a:r>
              <a:rPr lang="it-IT" sz="1100" b="0" i="1" dirty="0">
                <a:solidFill>
                  <a:srgbClr val="202122"/>
                </a:solidFill>
                <a:effectLst/>
                <a:latin typeface="Times New Roman" panose="02020603050405020304" pitchFamily="18" charset="0"/>
                <a:cs typeface="Times New Roman" panose="02020603050405020304" pitchFamily="18" charset="0"/>
              </a:rPr>
              <a:t>, Jonathan (April 1, 2012).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8"/>
              </a:rPr>
              <a:t>"Tracing the threads: How five moral concerns (especially Purity) help explain culture war attitudes"</a:t>
            </a:r>
            <a:r>
              <a:rPr lang="it-IT" sz="1100" b="0" i="1" dirty="0">
                <a:solidFill>
                  <a:srgbClr val="202122"/>
                </a:solidFill>
                <a:effectLst/>
                <a:latin typeface="Times New Roman" panose="02020603050405020304" pitchFamily="18" charset="0"/>
                <a:cs typeface="Times New Roman" panose="02020603050405020304" pitchFamily="18" charset="0"/>
              </a:rPr>
              <a:t>. Journal of Research in </a:t>
            </a:r>
            <a:r>
              <a:rPr lang="it-IT" sz="1100" b="0" i="1" dirty="0" err="1">
                <a:solidFill>
                  <a:srgbClr val="202122"/>
                </a:solidFill>
                <a:effectLst/>
                <a:latin typeface="Times New Roman" panose="02020603050405020304" pitchFamily="18" charset="0"/>
                <a:cs typeface="Times New Roman" panose="02020603050405020304" pitchFamily="18" charset="0"/>
              </a:rPr>
              <a:t>Personality</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1" i="1" dirty="0">
                <a:solidFill>
                  <a:srgbClr val="202122"/>
                </a:solidFill>
                <a:effectLst/>
                <a:latin typeface="Times New Roman" panose="02020603050405020304" pitchFamily="18" charset="0"/>
                <a:cs typeface="Times New Roman" panose="02020603050405020304" pitchFamily="18" charset="0"/>
              </a:rPr>
              <a:t>46</a:t>
            </a:r>
            <a:r>
              <a:rPr lang="it-IT" sz="1100" b="0" i="1" dirty="0">
                <a:solidFill>
                  <a:srgbClr val="202122"/>
                </a:solidFill>
                <a:effectLst/>
                <a:latin typeface="Times New Roman" panose="02020603050405020304" pitchFamily="18" charset="0"/>
                <a:cs typeface="Times New Roman" panose="02020603050405020304" pitchFamily="18" charset="0"/>
              </a:rPr>
              <a:t> (2): 184–194.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3" tooltip="Doi (identifier)"/>
              </a:rPr>
              <a:t>doi</a:t>
            </a:r>
            <a:r>
              <a:rPr lang="it-IT" sz="1100" b="0" i="1" dirty="0">
                <a:solidFill>
                  <a:srgbClr val="202122"/>
                </a:solidFill>
                <a:effectLst/>
                <a:latin typeface="Times New Roman" panose="02020603050405020304" pitchFamily="18" charset="0"/>
                <a:cs typeface="Times New Roman" panose="02020603050405020304" pitchFamily="18" charset="0"/>
              </a:rPr>
              <a:t>:</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9"/>
              </a:rPr>
              <a:t>10.1016/j.jrp.2012.01.006</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4" tooltip="ISSN (identifier)"/>
              </a:rPr>
              <a:t>ISSN</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30"/>
              </a:rPr>
              <a:t>0092-6566</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26" tooltip="S2CID (identifier)"/>
              </a:rPr>
              <a:t>S2CID</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31"/>
              </a:rPr>
              <a:t>6786293</a:t>
            </a:r>
            <a:r>
              <a:rPr lang="it-IT" sz="1100" b="0" i="1" dirty="0">
                <a:solidFill>
                  <a:srgbClr val="202122"/>
                </a:solidFill>
                <a:effectLst/>
                <a:latin typeface="Times New Roman" panose="02020603050405020304" pitchFamily="18" charset="0"/>
                <a:cs typeface="Times New Roman" panose="02020603050405020304" pitchFamily="18" charset="0"/>
              </a:rPr>
              <a:t>.</a:t>
            </a:r>
            <a:endParaRPr lang="it-IT" sz="1100" b="0" i="0" dirty="0">
              <a:solidFill>
                <a:srgbClr val="202122"/>
              </a:solidFill>
              <a:effectLst/>
              <a:latin typeface="Times New Roman" panose="02020603050405020304" pitchFamily="18" charset="0"/>
              <a:cs typeface="Times New Roman" panose="02020603050405020304" pitchFamily="18" charset="0"/>
            </a:endParaRPr>
          </a:p>
          <a:p>
            <a:pPr algn="l">
              <a:buFont typeface="+mj-lt"/>
              <a:buAutoNum type="arabicPeriod"/>
            </a:pPr>
            <a:r>
              <a:rPr lang="it-IT" sz="1100" b="0" i="0" dirty="0">
                <a:solidFill>
                  <a:srgbClr val="202122"/>
                </a:solidFill>
                <a:effectLst/>
                <a:latin typeface="Times New Roman" panose="02020603050405020304" pitchFamily="18" charset="0"/>
                <a:cs typeface="Times New Roman" panose="02020603050405020304" pitchFamily="18" charset="0"/>
              </a:rPr>
              <a:t> </a:t>
            </a:r>
            <a:r>
              <a:rPr lang="it-IT" sz="1100" b="0" i="1" dirty="0">
                <a:solidFill>
                  <a:srgbClr val="202122"/>
                </a:solidFill>
                <a:effectLst/>
                <a:latin typeface="Times New Roman" panose="02020603050405020304" pitchFamily="18" charset="0"/>
                <a:cs typeface="Times New Roman" panose="02020603050405020304" pitchFamily="18" charset="0"/>
              </a:rPr>
              <a:t>Saleem, </a:t>
            </a:r>
            <a:r>
              <a:rPr lang="it-IT" sz="1100" b="0" i="1" dirty="0" err="1">
                <a:solidFill>
                  <a:srgbClr val="202122"/>
                </a:solidFill>
                <a:effectLst/>
                <a:latin typeface="Times New Roman" panose="02020603050405020304" pitchFamily="18" charset="0"/>
                <a:cs typeface="Times New Roman" panose="02020603050405020304" pitchFamily="18" charset="0"/>
              </a:rPr>
              <a:t>Saleena</a:t>
            </a:r>
            <a:r>
              <a:rPr lang="it-IT" sz="1100" b="0" i="1" dirty="0">
                <a:solidFill>
                  <a:srgbClr val="202122"/>
                </a:solidFill>
                <a:effectLst/>
                <a:latin typeface="Times New Roman" panose="02020603050405020304" pitchFamily="18" charset="0"/>
                <a:cs typeface="Times New Roman" panose="02020603050405020304" pitchFamily="18" charset="0"/>
              </a:rPr>
              <a:t> Begum (</a:t>
            </a:r>
            <a:r>
              <a:rPr lang="it-IT" sz="1100" b="0" i="1" dirty="0" err="1">
                <a:solidFill>
                  <a:srgbClr val="202122"/>
                </a:solidFill>
                <a:effectLst/>
                <a:latin typeface="Times New Roman" panose="02020603050405020304" pitchFamily="18" charset="0"/>
                <a:cs typeface="Times New Roman" panose="02020603050405020304" pitchFamily="18" charset="0"/>
              </a:rPr>
              <a:t>July</a:t>
            </a:r>
            <a:r>
              <a:rPr lang="it-IT" sz="1100" b="0" i="1" dirty="0">
                <a:solidFill>
                  <a:srgbClr val="202122"/>
                </a:solidFill>
                <a:effectLst/>
                <a:latin typeface="Times New Roman" panose="02020603050405020304" pitchFamily="18" charset="0"/>
                <a:cs typeface="Times New Roman" panose="02020603050405020304" pitchFamily="18" charset="0"/>
              </a:rPr>
              <a:t> 18, 2023).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32"/>
              </a:rPr>
              <a:t>Trust in Polarised Plural Societies: Intersections Across the Ideological Divides of Women's Groups in Malaysia</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dirty="0" err="1">
                <a:solidFill>
                  <a:srgbClr val="202122"/>
                </a:solidFill>
                <a:effectLst/>
                <a:latin typeface="Times New Roman" panose="02020603050405020304" pitchFamily="18" charset="0"/>
                <a:cs typeface="Times New Roman" panose="02020603050405020304" pitchFamily="18" charset="0"/>
              </a:rPr>
              <a:t>dphil</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dirty="0" err="1">
                <a:solidFill>
                  <a:srgbClr val="202122"/>
                </a:solidFill>
                <a:effectLst/>
                <a:latin typeface="Times New Roman" panose="02020603050405020304" pitchFamily="18" charset="0"/>
                <a:cs typeface="Times New Roman" panose="02020603050405020304" pitchFamily="18" charset="0"/>
              </a:rPr>
              <a:t>thesis</a:t>
            </a:r>
            <a:r>
              <a:rPr lang="it-IT" sz="1100" b="0" i="1" dirty="0">
                <a:solidFill>
                  <a:srgbClr val="202122"/>
                </a:solidFill>
                <a:effectLst/>
                <a:latin typeface="Times New Roman" panose="02020603050405020304" pitchFamily="18" charset="0"/>
                <a:cs typeface="Times New Roman" panose="02020603050405020304" pitchFamily="18" charset="0"/>
              </a:rPr>
              <a:t>). University of Liverpool. </a:t>
            </a:r>
            <a:r>
              <a:rPr lang="it-IT" sz="1100" b="0" i="1" u="none" strike="noStrike" dirty="0">
                <a:solidFill>
                  <a:srgbClr val="3366CC"/>
                </a:solidFill>
                <a:effectLst/>
                <a:latin typeface="Times New Roman" panose="02020603050405020304" pitchFamily="18" charset="0"/>
                <a:cs typeface="Times New Roman" panose="02020603050405020304" pitchFamily="18" charset="0"/>
                <a:hlinkClick r:id="rId33"/>
              </a:rPr>
              <a:t>Archived</a:t>
            </a:r>
            <a:r>
              <a:rPr lang="it-IT" sz="1100" b="0" i="1" dirty="0">
                <a:solidFill>
                  <a:srgbClr val="202122"/>
                </a:solidFill>
                <a:effectLst/>
                <a:latin typeface="Times New Roman" panose="02020603050405020304" pitchFamily="18" charset="0"/>
                <a:cs typeface="Times New Roman" panose="02020603050405020304" pitchFamily="18" charset="0"/>
              </a:rPr>
              <a:t> from the </a:t>
            </a:r>
            <a:r>
              <a:rPr lang="it-IT" sz="1100" b="0" i="1" dirty="0" err="1">
                <a:solidFill>
                  <a:srgbClr val="202122"/>
                </a:solidFill>
                <a:effectLst/>
                <a:latin typeface="Times New Roman" panose="02020603050405020304" pitchFamily="18" charset="0"/>
                <a:cs typeface="Times New Roman" panose="02020603050405020304" pitchFamily="18" charset="0"/>
              </a:rPr>
              <a:t>original</a:t>
            </a:r>
            <a:r>
              <a:rPr lang="it-IT" sz="1100" b="0" i="1" dirty="0">
                <a:solidFill>
                  <a:srgbClr val="202122"/>
                </a:solidFill>
                <a:effectLst/>
                <a:latin typeface="Times New Roman" panose="02020603050405020304" pitchFamily="18" charset="0"/>
                <a:cs typeface="Times New Roman" panose="02020603050405020304" pitchFamily="18" charset="0"/>
              </a:rPr>
              <a:t> on November 5, 2023. </a:t>
            </a:r>
            <a:r>
              <a:rPr lang="it-IT" sz="1100" b="0" i="1" dirty="0" err="1">
                <a:solidFill>
                  <a:srgbClr val="202122"/>
                </a:solidFill>
                <a:effectLst/>
                <a:latin typeface="Times New Roman" panose="02020603050405020304" pitchFamily="18" charset="0"/>
                <a:cs typeface="Times New Roman" panose="02020603050405020304" pitchFamily="18" charset="0"/>
              </a:rPr>
              <a:t>Retrieved</a:t>
            </a:r>
            <a:r>
              <a:rPr lang="it-IT" sz="1100" b="0" i="1" dirty="0">
                <a:solidFill>
                  <a:srgbClr val="202122"/>
                </a:solidFill>
                <a:effectLst/>
                <a:latin typeface="Times New Roman" panose="02020603050405020304" pitchFamily="18" charset="0"/>
                <a:cs typeface="Times New Roman" panose="02020603050405020304" pitchFamily="18" charset="0"/>
              </a:rPr>
              <a:t> </a:t>
            </a:r>
            <a:r>
              <a:rPr lang="it-IT" sz="1100" b="0" i="1" dirty="0" err="1">
                <a:solidFill>
                  <a:srgbClr val="202122"/>
                </a:solidFill>
                <a:effectLst/>
                <a:latin typeface="Times New Roman" panose="02020603050405020304" pitchFamily="18" charset="0"/>
                <a:cs typeface="Times New Roman" panose="02020603050405020304" pitchFamily="18" charset="0"/>
              </a:rPr>
              <a:t>October</a:t>
            </a:r>
            <a:r>
              <a:rPr lang="it-IT" sz="1100" b="0" i="1" dirty="0">
                <a:solidFill>
                  <a:srgbClr val="202122"/>
                </a:solidFill>
                <a:effectLst/>
                <a:latin typeface="Times New Roman" panose="02020603050405020304" pitchFamily="18" charset="0"/>
                <a:cs typeface="Times New Roman" panose="02020603050405020304" pitchFamily="18" charset="0"/>
              </a:rPr>
              <a:t> 23, 2023.</a:t>
            </a:r>
            <a:endParaRPr lang="it-IT" sz="1100" b="0" i="0" dirty="0">
              <a:solidFill>
                <a:srgbClr val="202122"/>
              </a:solidFill>
              <a:effectLst/>
              <a:latin typeface="Times New Roman" panose="02020603050405020304" pitchFamily="18" charset="0"/>
              <a:cs typeface="Times New Roman" panose="02020603050405020304" pitchFamily="18" charset="0"/>
            </a:endParaRPr>
          </a:p>
          <a:p>
            <a:pPr algn="l">
              <a:buFont typeface="+mj-lt"/>
              <a:buAutoNum type="arabicPeriod"/>
            </a:pPr>
            <a:r>
              <a:rPr lang="it-IT" sz="1100" b="0" i="0" dirty="0">
                <a:solidFill>
                  <a:srgbClr val="202122"/>
                </a:solidFill>
                <a:effectLst/>
                <a:latin typeface="Times New Roman" panose="02020603050405020304" pitchFamily="18" charset="0"/>
                <a:cs typeface="Times New Roman" panose="02020603050405020304" pitchFamily="18" charset="0"/>
              </a:rPr>
              <a:t> Andrew Hartman, </a:t>
            </a:r>
            <a:r>
              <a:rPr lang="it-IT" sz="1100" b="0" i="1" dirty="0">
                <a:solidFill>
                  <a:srgbClr val="202122"/>
                </a:solidFill>
                <a:effectLst/>
                <a:latin typeface="Times New Roman" panose="02020603050405020304" pitchFamily="18" charset="0"/>
                <a:cs typeface="Times New Roman" panose="02020603050405020304" pitchFamily="18" charset="0"/>
              </a:rPr>
              <a:t>A War for the Soul of America: A History of the Culture Wars</a:t>
            </a:r>
            <a:r>
              <a:rPr lang="it-IT" sz="1100" b="0" i="0" dirty="0">
                <a:solidFill>
                  <a:srgbClr val="202122"/>
                </a:solidFill>
                <a:effectLst/>
                <a:latin typeface="Times New Roman" panose="02020603050405020304" pitchFamily="18" charset="0"/>
                <a:cs typeface="Times New Roman" panose="02020603050405020304" pitchFamily="18" charset="0"/>
              </a:rPr>
              <a:t> (University of Chicago Press, 2015)</a:t>
            </a:r>
          </a:p>
          <a:p>
            <a:pPr marL="0" indent="0" algn="just">
              <a:lnSpc>
                <a:spcPct val="100000"/>
              </a:lnSpc>
              <a:spcBef>
                <a:spcPts val="0"/>
              </a:spcBef>
              <a:buNone/>
            </a:pPr>
            <a:endParaRPr lang="it-IT" sz="1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80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C55B23-B894-7A55-71B9-642F110AA594}"/>
              </a:ext>
            </a:extLst>
          </p:cNvPr>
          <p:cNvSpPr>
            <a:spLocks noGrp="1"/>
          </p:cNvSpPr>
          <p:nvPr>
            <p:ph idx="1"/>
          </p:nvPr>
        </p:nvSpPr>
        <p:spPr/>
        <p:txBody>
          <a:bodyPr>
            <a:normAutofit fontScale="92500" lnSpcReduction="20000"/>
          </a:bodyPr>
          <a:lstStyle/>
          <a:p>
            <a:pPr marL="0" indent="0" algn="just">
              <a:lnSpc>
                <a:spcPct val="110000"/>
              </a:lnSpc>
              <a:spcBef>
                <a:spcPts val="0"/>
              </a:spcBef>
              <a:buNone/>
            </a:pPr>
            <a:r>
              <a:rPr lang="it-IT" sz="2400" dirty="0">
                <a:latin typeface="Times New Roman" panose="02020603050405020304" pitchFamily="18" charset="0"/>
                <a:cs typeface="Times New Roman" panose="02020603050405020304" pitchFamily="18" charset="0"/>
              </a:rPr>
              <a:t>«I monumenti che ci sono consegnati dal passato non sono ‘né innocenti né neutrali’; sono oggetti controversi anche quando sono concepiti e non solo se e quando, in tempi successivi, vengono analizzati da critici culturali o contestati da attivisti politici. Sono </a:t>
            </a:r>
            <a:r>
              <a:rPr lang="it-IT" sz="2400" b="1" i="1" dirty="0">
                <a:solidFill>
                  <a:srgbClr val="521B93"/>
                </a:solidFill>
                <a:latin typeface="Times New Roman" panose="02020603050405020304" pitchFamily="18" charset="0"/>
                <a:cs typeface="Times New Roman" panose="02020603050405020304" pitchFamily="18" charset="0"/>
              </a:rPr>
              <a:t>performance presentiste</a:t>
            </a:r>
            <a:r>
              <a:rPr lang="it-IT" sz="2400" dirty="0">
                <a:latin typeface="Times New Roman" panose="02020603050405020304" pitchFamily="18" charset="0"/>
                <a:cs typeface="Times New Roman" panose="02020603050405020304" pitchFamily="18" charset="0"/>
              </a:rPr>
              <a:t>, fanno finta di riguardare il passato ma parlano sempre del presente e al presente: il presente di quando entrano in scena e il presente di ogni volta in cui agganciano l’attenzione di qualcuno. Fanno finta di commemorare ma celebrano, e celebrando interpretano; evidenziano alcune cose, dando loro autorevolezza, e ne celano altre. È ironico che ci ce l’abbia su con alcuni di essi sia accusato di voler riscrivere o cancellare la storia; i monumenti stessi sono riscrittura della storia e sua cancellazione selettiva, farli e disfarli sono due facce della stessa medaglia (...) Le vicende delle loro </a:t>
            </a:r>
            <a:r>
              <a:rPr lang="it-IT" sz="2400" b="1" dirty="0">
                <a:solidFill>
                  <a:srgbClr val="8089FF"/>
                </a:solidFill>
                <a:latin typeface="Times New Roman" panose="02020603050405020304" pitchFamily="18" charset="0"/>
                <a:cs typeface="Times New Roman" panose="02020603050405020304" pitchFamily="18" charset="0"/>
              </a:rPr>
              <a:t>origini</a:t>
            </a:r>
            <a:r>
              <a:rPr lang="it-IT" sz="2400" dirty="0">
                <a:latin typeface="Times New Roman" panose="02020603050405020304" pitchFamily="18" charset="0"/>
                <a:cs typeface="Times New Roman" panose="02020603050405020304" pitchFamily="18" charset="0"/>
              </a:rPr>
              <a:t> sono altrettanto dense di disaccordi, e spesso più rivelatrici di ciò che si agita nel ventre della storia, degli atti di iconoclastia», A. Testi, </a:t>
            </a:r>
            <a:r>
              <a:rPr lang="it-IT" sz="2400" i="1" dirty="0">
                <a:latin typeface="Times New Roman" panose="02020603050405020304" pitchFamily="18" charset="0"/>
                <a:cs typeface="Times New Roman" panose="02020603050405020304" pitchFamily="18" charset="0"/>
              </a:rPr>
              <a:t>I fastidi della storia. Quale America raccontano i monumenti</a:t>
            </a:r>
            <a:r>
              <a:rPr lang="it-IT" sz="2400" dirty="0">
                <a:latin typeface="Times New Roman" panose="02020603050405020304" pitchFamily="18" charset="0"/>
                <a:cs typeface="Times New Roman" panose="02020603050405020304" pitchFamily="18" charset="0"/>
              </a:rPr>
              <a:t>, Bologna, il Mulino, 2023, pp. 8-9.</a:t>
            </a:r>
          </a:p>
        </p:txBody>
      </p:sp>
    </p:spTree>
    <p:extLst>
      <p:ext uri="{BB962C8B-B14F-4D97-AF65-F5344CB8AC3E}">
        <p14:creationId xmlns:p14="http://schemas.microsoft.com/office/powerpoint/2010/main" val="179581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C55B23-B894-7A55-71B9-642F110AA594}"/>
              </a:ext>
            </a:extLst>
          </p:cNvPr>
          <p:cNvSpPr>
            <a:spLocks noGrp="1"/>
          </p:cNvSpPr>
          <p:nvPr>
            <p:ph sz="half" idx="1"/>
          </p:nvPr>
        </p:nvSpPr>
        <p:spPr/>
        <p:txBody>
          <a:bodyPr>
            <a:normAutofit lnSpcReduction="10000"/>
          </a:bodyPr>
          <a:lstStyle/>
          <a:p>
            <a:pPr>
              <a:buFont typeface="Wingdings" pitchFamily="2" charset="2"/>
              <a:buChar char="q"/>
            </a:pPr>
            <a:r>
              <a:rPr lang="it-IT" sz="2000" dirty="0">
                <a:latin typeface="Times New Roman" panose="02020603050405020304" pitchFamily="18" charset="0"/>
                <a:cs typeface="Times New Roman" panose="02020603050405020304" pitchFamily="18" charset="0"/>
              </a:rPr>
              <a:t> 9 luglio 1776 (5 giorni dopo la pubblicazione della </a:t>
            </a:r>
            <a:r>
              <a:rPr lang="it-IT" sz="2000" i="1" dirty="0">
                <a:latin typeface="Times New Roman" panose="02020603050405020304" pitchFamily="18" charset="0"/>
                <a:cs typeface="Times New Roman" panose="02020603050405020304" pitchFamily="18" charset="0"/>
              </a:rPr>
              <a:t>Dichiarazione di indipendenza</a:t>
            </a:r>
            <a:r>
              <a:rPr lang="it-IT" sz="2000" dirty="0">
                <a:latin typeface="Times New Roman" panose="02020603050405020304" pitchFamily="18" charset="0"/>
                <a:cs typeface="Times New Roman" panose="02020603050405020304" pitchFamily="18" charset="0"/>
              </a:rPr>
              <a:t>): abbattimento della statua equestre di Giorgio III a Manhattan</a:t>
            </a:r>
          </a:p>
          <a:p>
            <a:pPr>
              <a:buFont typeface="Wingdings" pitchFamily="2" charset="2"/>
              <a:buChar char="q"/>
            </a:pPr>
            <a:r>
              <a:rPr lang="it-IT" sz="2000" dirty="0">
                <a:latin typeface="Times New Roman" panose="02020603050405020304" pitchFamily="18" charset="0"/>
                <a:cs typeface="Times New Roman" panose="02020603050405020304" pitchFamily="18" charset="0"/>
              </a:rPr>
              <a:t> la monumentalizzazione massiva è originata dal trauma della guerra civile (anni ‘60 dell’800) &gt; </a:t>
            </a:r>
            <a:r>
              <a:rPr lang="it-IT" sz="2000" i="1" dirty="0" err="1">
                <a:latin typeface="Times New Roman" panose="02020603050405020304" pitchFamily="18" charset="0"/>
                <a:cs typeface="Times New Roman" panose="02020603050405020304" pitchFamily="18" charset="0"/>
              </a:rPr>
              <a:t>statuemania</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memorialmania</a:t>
            </a:r>
            <a:r>
              <a:rPr lang="it-IT" sz="2000" dirty="0">
                <a:latin typeface="Times New Roman" panose="02020603050405020304" pitchFamily="18" charset="0"/>
                <a:cs typeface="Times New Roman" panose="02020603050405020304" pitchFamily="18" charset="0"/>
              </a:rPr>
              <a:t> [corrispettivo europeo]</a:t>
            </a:r>
          </a:p>
          <a:p>
            <a:pPr>
              <a:buFont typeface="Wingdings" pitchFamily="2" charset="2"/>
              <a:buChar char="q"/>
            </a:pPr>
            <a:r>
              <a:rPr lang="it-IT" sz="2000" dirty="0">
                <a:latin typeface="Times New Roman" panose="02020603050405020304" pitchFamily="18" charset="0"/>
                <a:cs typeface="Times New Roman" panose="02020603050405020304" pitchFamily="18" charset="0"/>
              </a:rPr>
              <a:t> intensificazione della monumentalizzazione agli inizi del Novecento, soprattutto nelle metropoli, e sua prosecuzione nel Novecento e nel Ventunesimo secolo</a:t>
            </a:r>
          </a:p>
        </p:txBody>
      </p:sp>
      <p:sp>
        <p:nvSpPr>
          <p:cNvPr id="4" name="Segnaposto contenuto 3">
            <a:extLst>
              <a:ext uri="{FF2B5EF4-FFF2-40B4-BE49-F238E27FC236}">
                <a16:creationId xmlns:a16="http://schemas.microsoft.com/office/drawing/2014/main" id="{3470C4D6-22B1-7182-3AED-E2F98DED9969}"/>
              </a:ext>
            </a:extLst>
          </p:cNvPr>
          <p:cNvSpPr>
            <a:spLocks noGrp="1"/>
          </p:cNvSpPr>
          <p:nvPr>
            <p:ph sz="half" idx="2"/>
          </p:nvPr>
        </p:nvSpPr>
        <p:spPr/>
        <p:txBody>
          <a:bodyPr>
            <a:normAutofit lnSpcReduction="10000"/>
          </a:bodyPr>
          <a:lstStyle/>
          <a:p>
            <a:pPr>
              <a:buFont typeface="Wingdings" pitchFamily="2" charset="2"/>
              <a:buChar char="§"/>
            </a:pPr>
            <a:r>
              <a:rPr lang="it-IT" sz="2000" dirty="0">
                <a:latin typeface="Times New Roman" panose="02020603050405020304" pitchFamily="18" charset="0"/>
                <a:cs typeface="Times New Roman" panose="02020603050405020304" pitchFamily="18" charset="0"/>
              </a:rPr>
              <a:t>legame tra pratiche di monumentalizzazione e </a:t>
            </a:r>
            <a:r>
              <a:rPr lang="it-IT" sz="2000" i="1" dirty="0">
                <a:latin typeface="Times New Roman" panose="02020603050405020304" pitchFamily="18" charset="0"/>
                <a:cs typeface="Times New Roman" panose="02020603050405020304" pitchFamily="18" charset="0"/>
              </a:rPr>
              <a:t>regime </a:t>
            </a:r>
            <a:r>
              <a:rPr lang="it-IT" sz="2000" i="1" dirty="0" err="1">
                <a:latin typeface="Times New Roman" panose="02020603050405020304" pitchFamily="18" charset="0"/>
                <a:cs typeface="Times New Roman" panose="02020603050405020304" pitchFamily="18" charset="0"/>
              </a:rPr>
              <a:t>changes</a:t>
            </a:r>
            <a:r>
              <a:rPr lang="it-IT" sz="2000" i="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a:t>
            </a:r>
            <a:r>
              <a:rPr lang="it-IT" sz="2000" i="1" dirty="0">
                <a:latin typeface="Times New Roman" panose="02020603050405020304" pitchFamily="18" charset="0"/>
                <a:cs typeface="Times New Roman" panose="02020603050405020304" pitchFamily="18" charset="0"/>
              </a:rPr>
              <a:t>hard </a:t>
            </a:r>
            <a:r>
              <a:rPr lang="it-IT" sz="2000" dirty="0">
                <a:latin typeface="Times New Roman" panose="02020603050405020304" pitchFamily="18" charset="0"/>
                <a:cs typeface="Times New Roman" panose="02020603050405020304" pitchFamily="18" charset="0"/>
              </a:rPr>
              <a:t>e </a:t>
            </a:r>
            <a:r>
              <a:rPr lang="it-IT" sz="2000" i="1" dirty="0">
                <a:latin typeface="Times New Roman" panose="02020603050405020304" pitchFamily="18" charset="0"/>
                <a:cs typeface="Times New Roman" panose="02020603050405020304" pitchFamily="18" charset="0"/>
              </a:rPr>
              <a:t>soft)</a:t>
            </a:r>
          </a:p>
          <a:p>
            <a:pPr marL="0" indent="0">
              <a:buNone/>
            </a:pPr>
            <a:endParaRPr lang="it-IT" sz="2000" i="1" dirty="0">
              <a:latin typeface="Times New Roman" panose="02020603050405020304" pitchFamily="18" charset="0"/>
              <a:cs typeface="Times New Roman" panose="02020603050405020304" pitchFamily="18" charset="0"/>
            </a:endParaRPr>
          </a:p>
          <a:p>
            <a:pPr>
              <a:buFont typeface="Wingdings" pitchFamily="2" charset="2"/>
              <a:buChar char="ü"/>
            </a:pPr>
            <a:r>
              <a:rPr lang="it-IT" sz="2000" dirty="0">
                <a:latin typeface="Times New Roman" panose="02020603050405020304" pitchFamily="18" charset="0"/>
                <a:cs typeface="Times New Roman" panose="02020603050405020304" pitchFamily="18" charset="0"/>
              </a:rPr>
              <a:t>Guerra di indipendenza (1775-1783)</a:t>
            </a:r>
          </a:p>
          <a:p>
            <a:pPr>
              <a:buFont typeface="Wingdings" pitchFamily="2" charset="2"/>
              <a:buChar char="ü"/>
            </a:pPr>
            <a:r>
              <a:rPr lang="it-IT" sz="2000" i="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Guerra civile (1861-1865)</a:t>
            </a:r>
          </a:p>
          <a:p>
            <a:pPr>
              <a:buFont typeface="Wingdings" pitchFamily="2" charset="2"/>
              <a:buChar char="ü"/>
            </a:pPr>
            <a:r>
              <a:rPr lang="it-IT" sz="2000" dirty="0">
                <a:latin typeface="Times New Roman" panose="02020603050405020304" pitchFamily="18" charset="0"/>
                <a:cs typeface="Times New Roman" panose="02020603050405020304" pitchFamily="18" charset="0"/>
              </a:rPr>
              <a:t>«ordine del New Deal» (dagli anni Trenta del Novecento)</a:t>
            </a:r>
          </a:p>
          <a:p>
            <a:pPr>
              <a:buFont typeface="Wingdings" pitchFamily="2" charset="2"/>
              <a:buChar char="ü"/>
            </a:pPr>
            <a:r>
              <a:rPr lang="it-IT" sz="2000" dirty="0">
                <a:latin typeface="Times New Roman" panose="02020603050405020304" pitchFamily="18" charset="0"/>
                <a:cs typeface="Times New Roman" panose="02020603050405020304" pitchFamily="18" charset="0"/>
              </a:rPr>
              <a:t>ordine presente (dagli anni Settanta del Novecento)</a:t>
            </a:r>
          </a:p>
          <a:p>
            <a:pPr marL="0" indent="0">
              <a:buNone/>
            </a:pPr>
            <a:r>
              <a:rPr lang="it-IT" sz="2000" dirty="0">
                <a:latin typeface="Times New Roman" panose="02020603050405020304" pitchFamily="18" charset="0"/>
                <a:cs typeface="Times New Roman" panose="02020603050405020304" pitchFamily="18" charset="0"/>
              </a:rPr>
              <a:t>- emergere di nuove cittadinanze attive (</a:t>
            </a:r>
            <a:r>
              <a:rPr lang="it-IT" sz="2000" i="1" dirty="0" err="1">
                <a:latin typeface="Times New Roman" panose="02020603050405020304" pitchFamily="18" charset="0"/>
                <a:cs typeface="Times New Roman" panose="02020603050405020304" pitchFamily="18" charset="0"/>
              </a:rPr>
              <a:t>minorities</a:t>
            </a:r>
            <a:r>
              <a:rPr lang="it-IT" sz="2000" dirty="0">
                <a:latin typeface="Times New Roman" panose="02020603050405020304" pitchFamily="18" charset="0"/>
                <a:cs typeface="Times New Roman" panose="02020603050405020304" pitchFamily="18" charset="0"/>
              </a:rPr>
              <a:t> non bianche, le donne)</a:t>
            </a:r>
          </a:p>
          <a:p>
            <a:pPr>
              <a:buFont typeface="Wingdings" pitchFamily="2" charset="2"/>
              <a:buChar char="Ø"/>
            </a:pPr>
            <a:r>
              <a:rPr lang="it-IT" sz="2000" dirty="0">
                <a:latin typeface="Times New Roman" panose="02020603050405020304" pitchFamily="18" charset="0"/>
                <a:cs typeface="Times New Roman" panose="02020603050405020304" pitchFamily="18" charset="0"/>
              </a:rPr>
              <a:t>nuove prospettive sul passato e sugli eroi/gli antieroi della memoria pubblica</a:t>
            </a:r>
          </a:p>
          <a:p>
            <a:pPr>
              <a:buFont typeface="Wingdings" pitchFamily="2" charset="2"/>
              <a:buChar char="ü"/>
            </a:pPr>
            <a:endParaRPr lang="it-IT" sz="2000" dirty="0">
              <a:latin typeface="Times New Roman" panose="02020603050405020304" pitchFamily="18" charset="0"/>
              <a:cs typeface="Times New Roman" panose="02020603050405020304" pitchFamily="18" charset="0"/>
            </a:endParaRPr>
          </a:p>
          <a:p>
            <a:pPr>
              <a:buFont typeface="Wingdings" pitchFamily="2" charset="2"/>
              <a:buChar char="ü"/>
            </a:pP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58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C55B23-B894-7A55-71B9-642F110AA594}"/>
              </a:ext>
            </a:extLst>
          </p:cNvPr>
          <p:cNvSpPr>
            <a:spLocks noGrp="1"/>
          </p:cNvSpPr>
          <p:nvPr>
            <p:ph sz="half" idx="1"/>
          </p:nvPr>
        </p:nvSpPr>
        <p:spPr/>
        <p:txBody>
          <a:bodyPr/>
          <a:lstStyle/>
          <a:p>
            <a:pPr>
              <a:buFont typeface="Wingdings" pitchFamily="2" charset="2"/>
              <a:buChar char="ü"/>
            </a:pPr>
            <a:r>
              <a:rPr lang="it-IT" dirty="0"/>
              <a:t>distruzione</a:t>
            </a:r>
          </a:p>
          <a:p>
            <a:pPr>
              <a:buFont typeface="Wingdings" pitchFamily="2" charset="2"/>
              <a:buChar char="ü"/>
            </a:pPr>
            <a:endParaRPr lang="it-IT" dirty="0"/>
          </a:p>
          <a:p>
            <a:pPr>
              <a:buFont typeface="Wingdings" pitchFamily="2" charset="2"/>
              <a:buChar char="ü"/>
            </a:pPr>
            <a:r>
              <a:rPr lang="it-IT" dirty="0"/>
              <a:t>ricollocazione</a:t>
            </a:r>
          </a:p>
          <a:p>
            <a:pPr>
              <a:buFont typeface="Wingdings" pitchFamily="2" charset="2"/>
              <a:buChar char="ü"/>
            </a:pPr>
            <a:endParaRPr lang="it-IT" dirty="0"/>
          </a:p>
          <a:p>
            <a:pPr>
              <a:buFont typeface="Wingdings" pitchFamily="2" charset="2"/>
              <a:buChar char="ü"/>
            </a:pPr>
            <a:r>
              <a:rPr lang="it-IT" dirty="0"/>
              <a:t>anti-monumento</a:t>
            </a:r>
          </a:p>
          <a:p>
            <a:pPr marL="0" indent="0">
              <a:buNone/>
            </a:pPr>
            <a:endParaRPr lang="it-IT" dirty="0"/>
          </a:p>
        </p:txBody>
      </p:sp>
    </p:spTree>
    <p:extLst>
      <p:ext uri="{BB962C8B-B14F-4D97-AF65-F5344CB8AC3E}">
        <p14:creationId xmlns:p14="http://schemas.microsoft.com/office/powerpoint/2010/main" val="255802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BAD5FBB-7093-117C-94C6-C10FFB92C8EB}"/>
              </a:ext>
            </a:extLst>
          </p:cNvPr>
          <p:cNvPicPr>
            <a:picLocks noChangeAspect="1"/>
          </p:cNvPicPr>
          <p:nvPr/>
        </p:nvPicPr>
        <p:blipFill>
          <a:blip r:embed="rId2"/>
          <a:stretch>
            <a:fillRect/>
          </a:stretch>
        </p:blipFill>
        <p:spPr>
          <a:xfrm>
            <a:off x="5727700" y="0"/>
            <a:ext cx="6464300" cy="3632200"/>
          </a:xfrm>
          <a:prstGeom prst="rect">
            <a:avLst/>
          </a:prstGeom>
        </p:spPr>
      </p:pic>
      <p:pic>
        <p:nvPicPr>
          <p:cNvPr id="5" name="Segnaposto contenuto 3">
            <a:extLst>
              <a:ext uri="{FF2B5EF4-FFF2-40B4-BE49-F238E27FC236}">
                <a16:creationId xmlns:a16="http://schemas.microsoft.com/office/drawing/2014/main" id="{E663422A-75B6-14C1-8078-6093296E57D6}"/>
              </a:ext>
            </a:extLst>
          </p:cNvPr>
          <p:cNvPicPr>
            <a:picLocks noGrp="1" noChangeAspect="1"/>
          </p:cNvPicPr>
          <p:nvPr>
            <p:ph sz="half" idx="1"/>
          </p:nvPr>
        </p:nvPicPr>
        <p:blipFill>
          <a:blip r:embed="rId3"/>
          <a:stretch>
            <a:fillRect/>
          </a:stretch>
        </p:blipFill>
        <p:spPr>
          <a:xfrm>
            <a:off x="0" y="1026000"/>
            <a:ext cx="5583461" cy="5832000"/>
          </a:xfrm>
          <a:ln>
            <a:noFill/>
          </a:ln>
        </p:spPr>
      </p:pic>
    </p:spTree>
    <p:extLst>
      <p:ext uri="{BB962C8B-B14F-4D97-AF65-F5344CB8AC3E}">
        <p14:creationId xmlns:p14="http://schemas.microsoft.com/office/powerpoint/2010/main" val="148312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4" name="Segnaposto contenuto 13">
            <a:extLst>
              <a:ext uri="{FF2B5EF4-FFF2-40B4-BE49-F238E27FC236}">
                <a16:creationId xmlns:a16="http://schemas.microsoft.com/office/drawing/2014/main" id="{8CD9A9B6-A0DE-40B4-F144-5C5DE545E3E2}"/>
              </a:ext>
            </a:extLst>
          </p:cNvPr>
          <p:cNvPicPr>
            <a:picLocks noGrp="1" noChangeAspect="1"/>
          </p:cNvPicPr>
          <p:nvPr>
            <p:ph sz="half" idx="1"/>
          </p:nvPr>
        </p:nvPicPr>
        <p:blipFill>
          <a:blip r:embed="rId2"/>
          <a:stretch>
            <a:fillRect/>
          </a:stretch>
        </p:blipFill>
        <p:spPr>
          <a:xfrm>
            <a:off x="781026" y="801000"/>
            <a:ext cx="7694952" cy="5256000"/>
          </a:xfrm>
        </p:spPr>
      </p:pic>
      <p:sp>
        <p:nvSpPr>
          <p:cNvPr id="15" name="CasellaDiTesto 14">
            <a:extLst>
              <a:ext uri="{FF2B5EF4-FFF2-40B4-BE49-F238E27FC236}">
                <a16:creationId xmlns:a16="http://schemas.microsoft.com/office/drawing/2014/main" id="{D5BE8AA0-A80B-6D71-3784-5B4C123FCD38}"/>
              </a:ext>
            </a:extLst>
          </p:cNvPr>
          <p:cNvSpPr txBox="1"/>
          <p:nvPr/>
        </p:nvSpPr>
        <p:spPr>
          <a:xfrm>
            <a:off x="9220200" y="6057000"/>
            <a:ext cx="2730235"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Dallas, 2009 (installazione)</a:t>
            </a:r>
          </a:p>
        </p:txBody>
      </p:sp>
    </p:spTree>
    <p:extLst>
      <p:ext uri="{BB962C8B-B14F-4D97-AF65-F5344CB8AC3E}">
        <p14:creationId xmlns:p14="http://schemas.microsoft.com/office/powerpoint/2010/main" val="28053980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7825</TotalTime>
  <Words>1450</Words>
  <Application>Microsoft Macintosh PowerPoint</Application>
  <PresentationFormat>Widescreen</PresentationFormat>
  <Paragraphs>43</Paragraphs>
  <Slides>11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Calibri Light</vt:lpstr>
      <vt:lpstr>Lora</vt:lpstr>
      <vt:lpstr>Times New Roman</vt:lpstr>
      <vt:lpstr>Wingdings</vt:lpstr>
      <vt:lpstr>Tema di Office</vt:lpstr>
      <vt:lpstr>    2.2. La guerra delle statue: Cancel Culture? (I) </vt:lpstr>
      <vt:lpstr>Presentazione standard di PowerPoint</vt:lpstr>
      <vt:lpstr>Cancel culture, Treccani dizionario online </vt:lpstr>
      <vt:lpstr>Culture war, Wikipedia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maddalena carli</dc:creator>
  <cp:lastModifiedBy>maddalena carli</cp:lastModifiedBy>
  <cp:revision>110</cp:revision>
  <cp:lastPrinted>2025-11-18T15:12:52Z</cp:lastPrinted>
  <dcterms:created xsi:type="dcterms:W3CDTF">2025-05-28T06:59:09Z</dcterms:created>
  <dcterms:modified xsi:type="dcterms:W3CDTF">2025-11-18T15:40:16Z</dcterms:modified>
</cp:coreProperties>
</file>