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2" r:id="rId6"/>
    <p:sldId id="263" r:id="rId7"/>
    <p:sldId id="265" r:id="rId8"/>
    <p:sldId id="268" r:id="rId9"/>
    <p:sldId id="270" r:id="rId10"/>
    <p:sldId id="271" r:id="rId11"/>
    <p:sldId id="274" r:id="rId12"/>
    <p:sldId id="272" r:id="rId13"/>
    <p:sldId id="275" r:id="rId1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46" autoAdjust="0"/>
    <p:restoredTop sz="94766"/>
  </p:normalViewPr>
  <p:slideViewPr>
    <p:cSldViewPr snapToGrid="0">
      <p:cViewPr varScale="1">
        <p:scale>
          <a:sx n="120" d="100"/>
          <a:sy n="120" d="100"/>
        </p:scale>
        <p:origin x="46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24DD2E-9CB4-4D44-8D95-7E75EE84ABDA}" type="datetimeFigureOut">
              <a:rPr lang="it-IT" smtClean="0"/>
              <a:t>24/11/25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B0AD59-1F3F-6F46-967F-EBC4FE340B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264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B0AD59-1F3F-6F46-967F-EBC4FE340B9E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77698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B0AD59-1F3F-6F46-967F-EBC4FE340B9E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343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5610A-17B4-4656-93CF-E1D998286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1371599"/>
            <a:ext cx="6675120" cy="2951825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51C80B-DFD6-415B-BA5B-E56E510CD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" y="4584879"/>
            <a:ext cx="6675120" cy="1287887"/>
          </a:xfrm>
        </p:spPr>
        <p:txBody>
          <a:bodyPr anchor="b">
            <a:normAutofit/>
          </a:bodyPr>
          <a:lstStyle>
            <a:lvl1pPr marL="0" indent="0" algn="l">
              <a:lnSpc>
                <a:spcPct val="13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2065B-06FF-4991-9F8A-4BE25457B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4479B-705B-4489-957E-7E8A228BDFA0}" type="datetime1">
              <a:rPr lang="en-US" smtClean="0"/>
              <a:t>11/24/25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0DF2FA-C604-45D8-A633-11D3742EC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E5DA9-2D04-4850-AB9F-BD3538165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824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E4BB7-3F30-4C31-9BB2-8EC24FC0A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CF4134-70F5-4EE6-88BE-49D129630C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EABC7-C044-44DE-B303-55A0581DA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B66AD-7C08-490A-ADA4-B47E10FB2407}" type="datetime1">
              <a:rPr lang="en-US" smtClean="0"/>
              <a:t>11/24/25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A63E1-5BC5-402E-9916-BAB84BCF0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EF915-AF64-4ECC-8B1A-B7E6A89B7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714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1CB3635-47E1-90D8-B693-DA85A66B383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B09414-2AA1-4D8E-A00A-C092FBC92D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09219" y="640079"/>
            <a:ext cx="1811773" cy="553688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2C3A78-37C5-46D0-9DF4-CB78AF883C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40080" y="640080"/>
            <a:ext cx="8412422" cy="553688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8705E-925D-4F57-8268-107CE3CF4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95027-4255-49E7-9841-CD21BCC99996}" type="datetime1">
              <a:rPr lang="en-US" smtClean="0"/>
              <a:t>11/24/25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E207E-070D-4EC8-A44C-21F1815FD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D01D1-C266-4161-A820-C084B9801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230604F-219C-2DEE-830E-27274CC2F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rot="5400000">
            <a:off x="10872154" y="1192438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6231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8B246-6A68-46BE-9DBD-614FA8CF4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47706-8D18-4093-A7C1-F30D7543C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C7C8FC-AAEA-4AB6-9DB5-2503F58F0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F774-3FA6-43B8-9241-99959C8FD463}" type="datetime1">
              <a:rPr lang="en-US" smtClean="0"/>
              <a:t>11/24/25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1616B-3F08-4869-A522-773C38940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30CE6-9124-4B3A-A912-AE16B5C34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216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1BB59B6-79B9-97F5-AC3B-DF65899D39D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C78885-57B2-4930-BD7D-CBF916EDF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91366"/>
            <a:ext cx="9214884" cy="3159974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E495E4-2F8B-4CC7-88AC-A312067E6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" y="5018567"/>
            <a:ext cx="7907079" cy="107388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85CC9-BAD3-4807-90BB-97DA2D6A6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4452-5DCC-4FE2-A5C9-8A5EF6714D65}" type="datetime1">
              <a:rPr lang="en-US" smtClean="0"/>
              <a:t>11/24/25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08CEF-165F-4D7E-9666-5CD0156B4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0EBC3D-3277-4D34-9F67-71040C21E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F05EAE5-4812-F718-6D75-9627884180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16281" y="4715234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1911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477A4-4D01-45B6-9563-0BF13BA72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17E00-96AC-45F0-82B2-9F601E9B93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2633472"/>
            <a:ext cx="5212080" cy="3566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BA30CD-95C0-427B-A571-A7D8A53278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8928" y="2633472"/>
            <a:ext cx="5212080" cy="3566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F67CAC-53E4-44AF-BEAC-8FFB96F05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9ABC2-0180-4F3A-A895-A85BC724D472}" type="datetime1">
              <a:rPr lang="en-US" smtClean="0"/>
              <a:t>11/24/25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3D9F3A-E7F0-45E7-AFA8-0D4A669EC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5F008B-58BB-45FF-923F-5909DAB49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932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7B549-9E51-42E0-992A-73E775957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1371599"/>
            <a:ext cx="10890929" cy="93975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A5FDC-7C4B-45FB-8462-E2CE79919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79" y="2311352"/>
            <a:ext cx="5212080" cy="69537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D8B686-2E92-45B9-A3D7-9DCAA0C50B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79" y="3006725"/>
            <a:ext cx="5212080" cy="31912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ADB526-4A44-47B6-8D14-93202E590A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8928" y="2311352"/>
            <a:ext cx="5212080" cy="69537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4177CA-5C13-4311-BFD3-B98FBD942D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18928" y="3006725"/>
            <a:ext cx="5212080" cy="31912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EA255A-4CB5-40CA-B756-1AA5E27C2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EA9BA-4E8F-439E-BEA4-91FBA01E3F5F}" type="datetime1">
              <a:rPr lang="en-US" smtClean="0"/>
              <a:t>11/24/25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3072C4-10F1-49B8-B0BF-69204EDDC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5ACC97-44C1-4887-909B-E6732D3C1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773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7D313-943A-47E0-8A7A-DFFBCC297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AC25A7-81C8-4AA1-AD9F-C78A451FD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BF18-0007-481C-AA29-413124BC3EE7}" type="datetime1">
              <a:rPr lang="en-US" smtClean="0"/>
              <a:t>11/24/25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F54740-6022-46B2-9C55-B60E96516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9497C9-6B5E-46D6-8FE9-0A5E0CF7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944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149F9F0F-FB8C-5565-247C-BDCC156B5CA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740D3C-270A-401A-810C-2F86BBBB8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E9870-3748-43AD-B547-02A075CB4A1D}" type="datetime1">
              <a:rPr lang="en-US" smtClean="0"/>
              <a:t>11/24/25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CBE9F8-1765-4F36-A4DE-1DB136025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90CF9E-A6C6-4873-ADBE-7A2939319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025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8CDF8-00AD-4441-A6D5-9D7A659E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0"/>
            <a:ext cx="3859397" cy="145172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330AF-CB7E-420A-AE8A-E02E90325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6519" y="1031001"/>
            <a:ext cx="6594490" cy="51663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3257AD-2422-4CDA-9C55-700F4B5BF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972168"/>
            <a:ext cx="3859397" cy="322682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1B7454-C1CC-46F2-A6FB-1FE786C48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7897-33C5-4F1A-9307-D068E37F3DC7}" type="datetime1">
              <a:rPr lang="en-US" smtClean="0"/>
              <a:t>11/24/25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077DBE-6CC7-421B-AB5E-341E20BD9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6EAB8F-7526-4CDB-B782-FAD8B3E70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172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1647F-5A61-44C9-81DC-331C9AE5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0"/>
            <a:ext cx="3859397" cy="145172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627A0F-F1B8-49BE-A0FF-7FE16E3BDC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37760" y="1033271"/>
            <a:ext cx="6592824" cy="51663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6D1BD6-1519-4431-9FAF-7D4F412997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972167"/>
            <a:ext cx="3859397" cy="32268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A587A0-353B-42C2-BA96-B1ADEDF64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171BA-CC09-47C8-A6DF-F5C5CB59CEEC}" type="datetime1">
              <a:rPr lang="en-US" smtClean="0"/>
              <a:t>11/24/25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D5A88E-3957-4B76-B1BE-416402921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F7C5FD-E56A-4C66-8F23-087F95A2F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06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B4E786-7636-4278-8595-D365D28A7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1371601"/>
            <a:ext cx="10890929" cy="10972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740849-7059-4C70-992B-5304D2EE9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" y="2633472"/>
            <a:ext cx="10890928" cy="3566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FEBF6-CEA6-4332-87B3-697807571C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008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7DA38F49-B3E2-4BF0-BEC7-C30D34ABBB8D}" type="datetime1">
              <a:rPr lang="en-US" smtClean="0"/>
              <a:t>11/24/25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6BAF94-621C-43E1-BA0C-410A689903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67622" y="6356350"/>
            <a:ext cx="4040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D19E5-9E16-48C9-AAE2-0C70679A8D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7995" y="6356350"/>
            <a:ext cx="7230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70C12960-6E85-460F-B6E3-5B82CB31AF3D}" type="slidenum">
              <a:rPr lang="en-US" smtClean="0"/>
              <a:t>‹N›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2153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87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3776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8575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magine 6" descr="Immagine che contiene erba, aria aperta, cielo, albero&#10;&#10;Il contenuto generato dall'IA potrebbe non essere corretto.">
            <a:extLst>
              <a:ext uri="{FF2B5EF4-FFF2-40B4-BE49-F238E27FC236}">
                <a16:creationId xmlns:a16="http://schemas.microsoft.com/office/drawing/2014/main" id="{5DCC7907-BAD9-9469-DC08-401E3EFA11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3074" b="20030"/>
          <a:stretch>
            <a:fillRect/>
          </a:stretch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122AB34F-E75C-451A-8410-05B6C249E9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648484" y="0"/>
            <a:ext cx="8543515" cy="68580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58000">
                <a:srgbClr val="000000">
                  <a:alpha val="55000"/>
                </a:srgbClr>
              </a:gs>
              <a:gs pos="93000">
                <a:srgbClr val="000000">
                  <a:alpha val="64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2702863-24A4-0438-D996-E79FEEF16A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38061" y="914400"/>
            <a:ext cx="4892948" cy="3427867"/>
          </a:xfrm>
        </p:spPr>
        <p:txBody>
          <a:bodyPr anchor="t">
            <a:normAutofit/>
          </a:bodyPr>
          <a:lstStyle/>
          <a:p>
            <a:pPr algn="r"/>
            <a:r>
              <a:rPr lang="it-IT" dirty="0">
                <a:solidFill>
                  <a:srgbClr val="FFFFFF"/>
                </a:solidFill>
              </a:rPr>
              <a:t>	</a:t>
            </a:r>
            <a:r>
              <a:rPr lang="it-IT" b="1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L’ETERNO PRESENTE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1FC426B-FE83-1E6F-8148-AE8889C473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89835" y="5253051"/>
            <a:ext cx="4941173" cy="812923"/>
          </a:xfrm>
        </p:spPr>
        <p:txBody>
          <a:bodyPr anchor="t">
            <a:normAutofit fontScale="85000" lnSpcReduction="10000"/>
          </a:bodyPr>
          <a:lstStyle/>
          <a:p>
            <a:pPr algn="r"/>
            <a:r>
              <a:rPr lang="it-IT" dirty="0">
                <a:solidFill>
                  <a:srgbClr val="FFFFFF"/>
                </a:solidFill>
              </a:rPr>
              <a:t>Cosa resta dopo la barbarie:</a:t>
            </a:r>
          </a:p>
          <a:p>
            <a:pPr algn="r"/>
            <a:r>
              <a:rPr lang="it-IT" dirty="0">
                <a:solidFill>
                  <a:srgbClr val="FFFFFF"/>
                </a:solidFill>
              </a:rPr>
              <a:t>Luoghi dove il tempo si È fermato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7CC2FE6-3AD0-4131-B4BC-1F4D65E25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438375" y="4861206"/>
            <a:ext cx="978862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5DD4EC37-EA26-FAA7-362D-64025B230510}"/>
              </a:ext>
            </a:extLst>
          </p:cNvPr>
          <p:cNvSpPr txBox="1"/>
          <p:nvPr/>
        </p:nvSpPr>
        <p:spPr>
          <a:xfrm>
            <a:off x="0" y="6396335"/>
            <a:ext cx="25362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Exegi</a:t>
            </a:r>
            <a:r>
              <a:rPr lang="it-IT" sz="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monumentum</a:t>
            </a:r>
            <a:r>
              <a:rPr lang="it-IT" sz="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aere </a:t>
            </a:r>
            <a:r>
              <a:rPr lang="it-IT" sz="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perennius</a:t>
            </a:r>
            <a:r>
              <a:rPr lang="it-IT" sz="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Anne e Patrick </a:t>
            </a:r>
            <a:r>
              <a:rPr lang="it-IT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Poer</a:t>
            </a:r>
            <a:endParaRPr lang="it-IT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1988 - Acciaio inossidabile, cm 600x2200x670</a:t>
            </a:r>
          </a:p>
          <a:p>
            <a:r>
              <a:rPr lang="it-IT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Centro Pecci - Prato</a:t>
            </a:r>
          </a:p>
        </p:txBody>
      </p:sp>
    </p:spTree>
    <p:extLst>
      <p:ext uri="{BB962C8B-B14F-4D97-AF65-F5344CB8AC3E}">
        <p14:creationId xmlns:p14="http://schemas.microsoft.com/office/powerpoint/2010/main" val="16163856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44CAA32-F237-419C-A2DD-43C28D92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CBCE106-7FA8-BDB7-90D2-ECC6BEBE8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012" y="2626723"/>
            <a:ext cx="4261104" cy="1604554"/>
          </a:xfrm>
        </p:spPr>
        <p:txBody>
          <a:bodyPr anchor="t">
            <a:normAutofit fontScale="90000"/>
          </a:bodyPr>
          <a:lstStyle/>
          <a:p>
            <a:r>
              <a:rPr lang="it-IT" sz="3600" dirty="0">
                <a:solidFill>
                  <a:schemeClr val="bg1"/>
                </a:solidFill>
              </a:rPr>
              <a:t>Postcard</a:t>
            </a:r>
            <a:br>
              <a:rPr lang="it-IT" sz="3600" dirty="0">
                <a:solidFill>
                  <a:schemeClr val="bg1"/>
                </a:solidFill>
              </a:rPr>
            </a:br>
            <a:br>
              <a:rPr lang="it-IT" sz="3600" dirty="0">
                <a:solidFill>
                  <a:schemeClr val="bg1"/>
                </a:solidFill>
              </a:rPr>
            </a:br>
            <a:r>
              <a:rPr lang="it-IT" sz="3600" dirty="0" err="1">
                <a:solidFill>
                  <a:schemeClr val="bg1"/>
                </a:solidFill>
              </a:rPr>
              <a:t>Varoshia</a:t>
            </a:r>
            <a:r>
              <a:rPr lang="it-IT" sz="3600" dirty="0">
                <a:solidFill>
                  <a:schemeClr val="bg1"/>
                </a:solidFill>
              </a:rPr>
              <a:t> 1974</a:t>
            </a:r>
          </a:p>
        </p:txBody>
      </p:sp>
      <p:pic>
        <p:nvPicPr>
          <p:cNvPr id="5" name="Segnaposto contenuto 4" descr="Immagine che contiene aria aperta, spiaggia, acqua, albero&#10;&#10;Il contenuto generato dall'IA potrebbe non essere corretto.">
            <a:extLst>
              <a:ext uri="{FF2B5EF4-FFF2-40B4-BE49-F238E27FC236}">
                <a16:creationId xmlns:a16="http://schemas.microsoft.com/office/drawing/2014/main" id="{0D7B3E8E-FDE9-423F-5BC1-576A2BAA9D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1" r="6543" b="-1"/>
          <a:stretch>
            <a:fillRect/>
          </a:stretch>
        </p:blipFill>
        <p:spPr>
          <a:xfrm>
            <a:off x="5671128" y="914399"/>
            <a:ext cx="6520872" cy="5353521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2025DBA-8780-9CA0-2826-FF6E3BD1A0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672328" y="6267921"/>
            <a:ext cx="6519672" cy="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magine 6" descr="Immagine che contiene aria aperta, cielo, acqua, spiaggia&#10;&#10;Il contenuto generato dall'IA potrebbe non essere corretto.">
            <a:extLst>
              <a:ext uri="{FF2B5EF4-FFF2-40B4-BE49-F238E27FC236}">
                <a16:creationId xmlns:a16="http://schemas.microsoft.com/office/drawing/2014/main" id="{77DB621C-DB00-FD2A-102A-5161DCBCBC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128" y="914398"/>
            <a:ext cx="6520872" cy="5353516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44A8BDBA-6902-A0B5-8CCB-96C9DC637949}"/>
              </a:ext>
            </a:extLst>
          </p:cNvPr>
          <p:cNvSpPr txBox="1"/>
          <p:nvPr/>
        </p:nvSpPr>
        <p:spPr>
          <a:xfrm>
            <a:off x="307468" y="2582614"/>
            <a:ext cx="5056192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The town of </a:t>
            </a:r>
            <a:r>
              <a:rPr lang="en-US" sz="2800" b="1" dirty="0" err="1">
                <a:solidFill>
                  <a:schemeClr val="bg1"/>
                </a:solidFill>
              </a:rPr>
              <a:t>Varoshia</a:t>
            </a:r>
            <a:r>
              <a:rPr lang="en-US" sz="2800" b="1" dirty="0">
                <a:solidFill>
                  <a:schemeClr val="bg1"/>
                </a:solidFill>
              </a:rPr>
              <a:t>, 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in Famagusta district in Cyprus</a:t>
            </a:r>
          </a:p>
          <a:p>
            <a:endParaRPr lang="en-US" sz="2800" b="1" dirty="0">
              <a:solidFill>
                <a:schemeClr val="bg1"/>
              </a:solidFill>
            </a:endParaRPr>
          </a:p>
          <a:p>
            <a:r>
              <a:rPr lang="en-US" sz="2000" b="1" dirty="0">
                <a:solidFill>
                  <a:schemeClr val="bg1"/>
                </a:solidFill>
              </a:rPr>
              <a:t>Photo by Vassos Stylianou - </a:t>
            </a:r>
            <a:r>
              <a:rPr lang="en-US" sz="2000" b="1" dirty="0" err="1">
                <a:solidFill>
                  <a:schemeClr val="bg1"/>
                </a:solidFill>
              </a:rPr>
              <a:t>Alamy</a:t>
            </a:r>
            <a:endParaRPr lang="it-IT" sz="1400" b="1" dirty="0"/>
          </a:p>
        </p:txBody>
      </p:sp>
    </p:spTree>
    <p:extLst>
      <p:ext uri="{BB962C8B-B14F-4D97-AF65-F5344CB8AC3E}">
        <p14:creationId xmlns:p14="http://schemas.microsoft.com/office/powerpoint/2010/main" val="1758494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egnaposto contenuto 4" descr="Immagine che contiene aria aperta, trasporto, veicolo, ruota&#10;&#10;Il contenuto generato dall'IA potrebbe non essere corretto.">
            <a:extLst>
              <a:ext uri="{FF2B5EF4-FFF2-40B4-BE49-F238E27FC236}">
                <a16:creationId xmlns:a16="http://schemas.microsoft.com/office/drawing/2014/main" id="{FBD2E647-3EA0-4218-CC74-5067A5FDA1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63"/>
          <a:stretch>
            <a:fillRect/>
          </a:stretch>
        </p:blipFill>
        <p:spPr>
          <a:xfrm>
            <a:off x="-1" y="10"/>
            <a:ext cx="12191999" cy="6857985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D50741CA-59A3-4426-8205-D763C968E8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543515" cy="68580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58000">
                <a:srgbClr val="000000">
                  <a:alpha val="55000"/>
                </a:srgbClr>
              </a:gs>
              <a:gs pos="93000">
                <a:srgbClr val="000000">
                  <a:alpha val="64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4AFBFE1-8150-F279-B7AE-5E84BB535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583874"/>
            <a:ext cx="5296829" cy="288476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FUTURE</a:t>
            </a:r>
            <a:br>
              <a:rPr lang="en-US" sz="5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5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REDEMEED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05D162C-996E-4B39-A3EF-DB9D0EEF2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97529" y="5832424"/>
            <a:ext cx="978862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06256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44CAA32-F237-419C-A2DD-43C28D92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310E32D-E268-FD95-1386-D9077B152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012" y="3042519"/>
            <a:ext cx="4261104" cy="1097280"/>
          </a:xfrm>
        </p:spPr>
        <p:txBody>
          <a:bodyPr anchor="t">
            <a:normAutofit fontScale="90000"/>
          </a:bodyPr>
          <a:lstStyle/>
          <a:p>
            <a:r>
              <a:rPr lang="de-DE" sz="3600" dirty="0">
                <a:solidFill>
                  <a:schemeClr val="bg1"/>
                </a:solidFill>
              </a:rPr>
              <a:t>Breitscheidplatz</a:t>
            </a:r>
            <a:br>
              <a:rPr lang="de-DE" sz="3600" dirty="0">
                <a:solidFill>
                  <a:schemeClr val="bg1"/>
                </a:solidFill>
              </a:rPr>
            </a:br>
            <a:br>
              <a:rPr lang="de-DE" sz="3600" dirty="0">
                <a:solidFill>
                  <a:schemeClr val="bg1"/>
                </a:solidFill>
              </a:rPr>
            </a:br>
            <a:r>
              <a:rPr lang="de-DE" sz="2000" dirty="0" err="1">
                <a:solidFill>
                  <a:schemeClr val="bg1"/>
                </a:solidFill>
              </a:rPr>
              <a:t>Photo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by</a:t>
            </a:r>
            <a:r>
              <a:rPr lang="de-DE" sz="2000" dirty="0">
                <a:solidFill>
                  <a:schemeClr val="bg1"/>
                </a:solidFill>
              </a:rPr>
              <a:t> Philipp Eder – Getty Images</a:t>
            </a:r>
            <a:endParaRPr lang="it-IT" sz="3600" dirty="0">
              <a:solidFill>
                <a:schemeClr val="bg1"/>
              </a:solidFill>
            </a:endParaRPr>
          </a:p>
        </p:txBody>
      </p:sp>
      <p:pic>
        <p:nvPicPr>
          <p:cNvPr id="5" name="Segnaposto contenuto 4" descr="Immagine che contiene aria aperta, cielo, albero, nuvola&#10;&#10;Il contenuto generato dall'IA potrebbe non essere corretto.">
            <a:extLst>
              <a:ext uri="{FF2B5EF4-FFF2-40B4-BE49-F238E27FC236}">
                <a16:creationId xmlns:a16="http://schemas.microsoft.com/office/drawing/2014/main" id="{17AE8DB9-C9B9-3296-A1F4-C4D6359077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0" r="6849"/>
          <a:stretch>
            <a:fillRect/>
          </a:stretch>
        </p:blipFill>
        <p:spPr>
          <a:xfrm>
            <a:off x="5671128" y="914399"/>
            <a:ext cx="6520872" cy="5353521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2025DBA-8780-9CA0-2826-FF6E3BD1A0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672328" y="6267921"/>
            <a:ext cx="6519672" cy="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2585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F07605-C094-8213-62CB-7CBD68B2DF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Immagine che contiene erba, aria aperta, cielo, albero&#10;&#10;Il contenuto generato dall'IA potrebbe non essere corretto.">
            <a:extLst>
              <a:ext uri="{FF2B5EF4-FFF2-40B4-BE49-F238E27FC236}">
                <a16:creationId xmlns:a16="http://schemas.microsoft.com/office/drawing/2014/main" id="{841E270C-802C-C005-8780-283DA1C0FF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3074" b="20030"/>
          <a:stretch>
            <a:fillRect/>
          </a:stretch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B6CDF32F-02A9-04E8-9291-2303954A33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38061" y="914400"/>
            <a:ext cx="4892948" cy="3427867"/>
          </a:xfrm>
        </p:spPr>
        <p:txBody>
          <a:bodyPr anchor="t">
            <a:normAutofit/>
          </a:bodyPr>
          <a:lstStyle/>
          <a:p>
            <a:pPr algn="r"/>
            <a:r>
              <a:rPr lang="it-IT" dirty="0">
                <a:solidFill>
                  <a:srgbClr val="FFFFFF"/>
                </a:solidFill>
              </a:rPr>
              <a:t>	</a:t>
            </a:r>
            <a:r>
              <a:rPr lang="it-IT" b="1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L’ETERNO PRESENTE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379F48C-A0F7-C016-067E-67A5C234AA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89835" y="5253051"/>
            <a:ext cx="4941173" cy="812923"/>
          </a:xfrm>
        </p:spPr>
        <p:txBody>
          <a:bodyPr anchor="t">
            <a:normAutofit fontScale="85000" lnSpcReduction="10000"/>
          </a:bodyPr>
          <a:lstStyle/>
          <a:p>
            <a:pPr algn="r"/>
            <a:r>
              <a:rPr lang="it-IT" dirty="0">
                <a:solidFill>
                  <a:srgbClr val="FFFFFF"/>
                </a:solidFill>
              </a:rPr>
              <a:t>Cosa resta dopo la barbarie:</a:t>
            </a:r>
          </a:p>
          <a:p>
            <a:pPr algn="r"/>
            <a:r>
              <a:rPr lang="it-IT" dirty="0">
                <a:solidFill>
                  <a:srgbClr val="FFFFFF"/>
                </a:solidFill>
              </a:rPr>
              <a:t>Luoghi dove il tempo si È fermato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B1B14064-4910-0C8B-208B-B7557D42678B}"/>
              </a:ext>
            </a:extLst>
          </p:cNvPr>
          <p:cNvSpPr txBox="1"/>
          <p:nvPr/>
        </p:nvSpPr>
        <p:spPr>
          <a:xfrm>
            <a:off x="0" y="6396335"/>
            <a:ext cx="25362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Exegi</a:t>
            </a:r>
            <a:r>
              <a:rPr lang="it-IT" sz="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monumentum</a:t>
            </a:r>
            <a:r>
              <a:rPr lang="it-IT" sz="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aere </a:t>
            </a:r>
            <a:r>
              <a:rPr lang="it-IT" sz="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perennius</a:t>
            </a:r>
            <a:r>
              <a:rPr lang="it-IT" sz="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Anne e Patrick </a:t>
            </a:r>
            <a:r>
              <a:rPr lang="it-IT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Poer</a:t>
            </a:r>
            <a:endParaRPr lang="it-IT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1988 - Acciaio inossidabile, cm 600x2200x670</a:t>
            </a:r>
          </a:p>
          <a:p>
            <a:r>
              <a:rPr lang="it-IT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Centro Pecci - Prato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5C78F74B-83CE-E2CB-3F95-E0E0890BBA42}"/>
              </a:ext>
            </a:extLst>
          </p:cNvPr>
          <p:cNvSpPr txBox="1"/>
          <p:nvPr/>
        </p:nvSpPr>
        <p:spPr>
          <a:xfrm>
            <a:off x="660991" y="1066800"/>
            <a:ext cx="51889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GRAZIE PER L’ATTENZIONE</a:t>
            </a:r>
          </a:p>
        </p:txBody>
      </p:sp>
    </p:spTree>
    <p:extLst>
      <p:ext uri="{BB962C8B-B14F-4D97-AF65-F5344CB8AC3E}">
        <p14:creationId xmlns:p14="http://schemas.microsoft.com/office/powerpoint/2010/main" val="245130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egnaposto contenuto 5" descr="Immagine che contiene erba, aria aperta, cielo, albero&#10;&#10;Il contenuto generato dall'IA potrebbe non essere corretto.">
            <a:extLst>
              <a:ext uri="{FF2B5EF4-FFF2-40B4-BE49-F238E27FC236}">
                <a16:creationId xmlns:a16="http://schemas.microsoft.com/office/drawing/2014/main" id="{B2E537ED-C8F7-8BEA-26C3-1C4DC7D918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14"/>
          <a:stretch>
            <a:fillRect/>
          </a:stretch>
        </p:blipFill>
        <p:spPr>
          <a:xfrm>
            <a:off x="20" y="10"/>
            <a:ext cx="12191980" cy="685798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8390362-5868-4DF6-BD74-91C728840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035382" y="-1298619"/>
            <a:ext cx="4121238" cy="12191998"/>
          </a:xfrm>
          <a:prstGeom prst="rect">
            <a:avLst/>
          </a:prstGeom>
          <a:gradFill flip="none" rotWithShape="1">
            <a:gsLst>
              <a:gs pos="36000">
                <a:srgbClr val="000000">
                  <a:alpha val="26000"/>
                </a:srgbClr>
              </a:gs>
              <a:gs pos="0">
                <a:srgbClr val="000000">
                  <a:alpha val="0"/>
                </a:srgbClr>
              </a:gs>
              <a:gs pos="61000">
                <a:srgbClr val="0E0D12">
                  <a:alpha val="58000"/>
                </a:srgbClr>
              </a:gs>
              <a:gs pos="88000">
                <a:srgbClr val="000000">
                  <a:alpha val="58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277A453-59BA-C620-066B-6E7D8702C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124450"/>
            <a:ext cx="9029700" cy="87398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</a:rPr>
              <a:t>APPROCCIO METODOLOGICO</a:t>
            </a:r>
            <a:endParaRPr lang="en-US" sz="54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A5C8BF2-C035-4BFF-8802-A39723834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92570" y="6272784"/>
            <a:ext cx="1020883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4505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Segnaposto contenuto 16" descr="Immagine che contiene cielo, aria aperta, uomo, vestiti&#10;&#10;Il contenuto generato dall'IA potrebbe non essere corretto.">
            <a:extLst>
              <a:ext uri="{FF2B5EF4-FFF2-40B4-BE49-F238E27FC236}">
                <a16:creationId xmlns:a16="http://schemas.microsoft.com/office/drawing/2014/main" id="{4E1551FB-B608-62DB-CC8C-C7A10DBFA6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>
            <a:fillRect/>
          </a:stretch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9E9D00D9-C4F5-471E-BE2C-126CB112A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406" y="0"/>
            <a:ext cx="8543515" cy="68580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58000">
                <a:srgbClr val="000000">
                  <a:alpha val="55000"/>
                </a:srgbClr>
              </a:gs>
              <a:gs pos="93000">
                <a:srgbClr val="000000">
                  <a:alpha val="64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071FB06-8096-C619-CDD2-777DE59EE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448" y="914400"/>
            <a:ext cx="6915265" cy="3427867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VERDUN</a:t>
            </a:r>
            <a:br>
              <a:rPr lang="en-US" sz="3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3200" dirty="0">
                <a:solidFill>
                  <a:srgbClr val="FFFFFF"/>
                </a:solidFill>
              </a:rPr>
            </a:br>
            <a:r>
              <a:rPr lang="en-US" sz="2800" i="1" dirty="0">
                <a:solidFill>
                  <a:srgbClr val="FFFFFF"/>
                </a:solidFill>
              </a:rPr>
              <a:t>I VILLAGGI «MORTI PER LA FRANCIA»</a:t>
            </a:r>
            <a:endParaRPr lang="en-US" sz="3200" b="0" i="1" kern="1200" dirty="0">
              <a:solidFill>
                <a:srgbClr val="FFFFFF"/>
              </a:solidFill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7CC2FE6-3AD0-4131-B4BC-1F4D65E25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3209" y="4861206"/>
            <a:ext cx="978862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CDE90545-228A-A9B5-1A76-8760FC332572}"/>
              </a:ext>
            </a:extLst>
          </p:cNvPr>
          <p:cNvSpPr txBox="1"/>
          <p:nvPr/>
        </p:nvSpPr>
        <p:spPr>
          <a:xfrm>
            <a:off x="8222624" y="6011975"/>
            <a:ext cx="3969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World War I, Colonel's headquarters. </a:t>
            </a:r>
          </a:p>
          <a:p>
            <a:r>
              <a:rPr lang="en-US" sz="1200" b="1" dirty="0"/>
              <a:t>Near </a:t>
            </a:r>
            <a:r>
              <a:rPr lang="en-US" sz="1200" b="1" dirty="0" err="1"/>
              <a:t>Bezonvaux</a:t>
            </a:r>
            <a:r>
              <a:rPr lang="en-US" sz="1200" b="1" dirty="0"/>
              <a:t> (Meuse), 1917</a:t>
            </a:r>
          </a:p>
          <a:p>
            <a:r>
              <a:rPr lang="en-US" sz="1200" dirty="0"/>
              <a:t>(Photo by Jacques Boyer/Roger Viollet via Getty Images)</a:t>
            </a:r>
            <a:endParaRPr lang="it-IT" sz="1000" b="1" dirty="0"/>
          </a:p>
        </p:txBody>
      </p:sp>
    </p:spTree>
    <p:extLst>
      <p:ext uri="{BB962C8B-B14F-4D97-AF65-F5344CB8AC3E}">
        <p14:creationId xmlns:p14="http://schemas.microsoft.com/office/powerpoint/2010/main" val="4752119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randview Display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DC11AC3-0019-B385-B554-A8CE5EEEE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981" y="2294142"/>
            <a:ext cx="4053018" cy="226971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Photograph from a series of glass plate </a:t>
            </a:r>
            <a:r>
              <a:rPr lang="en-US" sz="2000" dirty="0" err="1">
                <a:solidFill>
                  <a:schemeClr val="bg1"/>
                </a:solidFill>
              </a:rPr>
              <a:t>stereoview</a:t>
            </a:r>
            <a:r>
              <a:rPr lang="en-US" sz="2000" dirty="0">
                <a:solidFill>
                  <a:schemeClr val="bg1"/>
                </a:solidFill>
              </a:rPr>
              <a:t> images depicting scenes from World War I </a:t>
            </a:r>
            <a:br>
              <a:rPr lang="en-US" sz="2400" b="0" dirty="0">
                <a:solidFill>
                  <a:schemeClr val="bg1"/>
                </a:solidFill>
              </a:rPr>
            </a:br>
            <a:br>
              <a:rPr lang="it-IT" sz="1600" b="0" dirty="0">
                <a:solidFill>
                  <a:schemeClr val="bg1"/>
                </a:solidFill>
              </a:rPr>
            </a:br>
            <a:br>
              <a:rPr lang="it-IT" sz="1600" b="0" dirty="0">
                <a:solidFill>
                  <a:schemeClr val="bg1"/>
                </a:solidFill>
              </a:rPr>
            </a:br>
            <a:r>
              <a:rPr lang="en-US" sz="1400" b="0" dirty="0">
                <a:solidFill>
                  <a:schemeClr val="bg1"/>
                </a:solidFill>
              </a:rPr>
              <a:t>Artist Unknown</a:t>
            </a:r>
            <a:br>
              <a:rPr lang="en-US" sz="1400" b="0" dirty="0">
                <a:solidFill>
                  <a:schemeClr val="bg1"/>
                </a:solidFill>
              </a:rPr>
            </a:br>
            <a:r>
              <a:rPr lang="en-US" sz="1400" b="0" dirty="0">
                <a:solidFill>
                  <a:schemeClr val="bg1"/>
                </a:solidFill>
              </a:rPr>
              <a:t>(Photo by The Print Collector/Getty Images)</a:t>
            </a:r>
            <a:endParaRPr lang="en-US" sz="3600" b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Segnaposto contenuto 4" descr="Immagine che contiene aria aperta, schermata, terreno, roccia&#10;&#10;Il contenuto generato dall'IA potrebbe non essere corretto.">
            <a:extLst>
              <a:ext uri="{FF2B5EF4-FFF2-40B4-BE49-F238E27FC236}">
                <a16:creationId xmlns:a16="http://schemas.microsoft.com/office/drawing/2014/main" id="{290AE896-8E50-F5D9-5CC1-B3564195A4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79" r="3" b="2822"/>
          <a:stretch>
            <a:fillRect/>
          </a:stretch>
        </p:blipFill>
        <p:spPr>
          <a:xfrm>
            <a:off x="5218980" y="672912"/>
            <a:ext cx="6973019" cy="559612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CC73A33-65FF-41A9-A3B0-006753CD10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215128" y="6274446"/>
            <a:ext cx="697687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2430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653D773-EC93-1955-21A9-3C70BF79A9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EF39A-9CAE-56D5-3C84-1582EAEA7B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16A10C7-3A2F-5921-C6C9-8664EB94B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randview Display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9D4FB28-C214-DA2D-36D3-AE28D592D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055" y="1955164"/>
            <a:ext cx="4053018" cy="29476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Retired forest services worker Daniel </a:t>
            </a:r>
            <a:r>
              <a:rPr lang="en-US" sz="2000" dirty="0" err="1">
                <a:solidFill>
                  <a:schemeClr val="bg1"/>
                </a:solidFill>
              </a:rPr>
              <a:t>Gadois</a:t>
            </a:r>
            <a:r>
              <a:rPr lang="en-US" sz="2000" dirty="0">
                <a:solidFill>
                  <a:schemeClr val="bg1"/>
                </a:solidFill>
              </a:rPr>
              <a:t> walks on the site of the former village of </a:t>
            </a:r>
            <a:r>
              <a:rPr lang="en-US" sz="2000" dirty="0" err="1">
                <a:solidFill>
                  <a:schemeClr val="bg1"/>
                </a:solidFill>
              </a:rPr>
              <a:t>Bezonvaux</a:t>
            </a:r>
            <a:r>
              <a:rPr lang="en-US" sz="2000" dirty="0">
                <a:solidFill>
                  <a:schemeClr val="bg1"/>
                </a:solidFill>
              </a:rPr>
              <a:t> among terrain still pockmarked by World War I artillery fire on August 27, 2014</a:t>
            </a:r>
            <a:br>
              <a:rPr lang="en-US" sz="2400" b="0" dirty="0">
                <a:solidFill>
                  <a:schemeClr val="bg1"/>
                </a:solidFill>
              </a:rPr>
            </a:br>
            <a:br>
              <a:rPr lang="en-US" sz="2400" b="0" dirty="0">
                <a:solidFill>
                  <a:schemeClr val="bg1"/>
                </a:solidFill>
              </a:rPr>
            </a:br>
            <a:r>
              <a:rPr lang="en-US" sz="1400" b="0" dirty="0">
                <a:solidFill>
                  <a:schemeClr val="bg1"/>
                </a:solidFill>
              </a:rPr>
              <a:t>(Photo by Sean Gallup/Getty Images)</a:t>
            </a:r>
            <a:endParaRPr lang="en-US" sz="3600" b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E56CB81-13CC-B226-F473-AE2505C7C9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215128" y="6274446"/>
            <a:ext cx="697687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Segnaposto contenuto 6" descr="Immagine che contiene aria aperta, erba, pianta, albero&#10;&#10;Il contenuto generato dall'IA potrebbe non essere corretto.">
            <a:extLst>
              <a:ext uri="{FF2B5EF4-FFF2-40B4-BE49-F238E27FC236}">
                <a16:creationId xmlns:a16="http://schemas.microsoft.com/office/drawing/2014/main" id="{FA1BF635-194E-BD90-AB7C-D61F13280C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128" y="1031001"/>
            <a:ext cx="6976872" cy="5243443"/>
          </a:xfrm>
        </p:spPr>
      </p:pic>
    </p:spTree>
    <p:extLst>
      <p:ext uri="{BB962C8B-B14F-4D97-AF65-F5344CB8AC3E}">
        <p14:creationId xmlns:p14="http://schemas.microsoft.com/office/powerpoint/2010/main" val="2618806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Segnaposto contenuto 6" descr="Immagine che contiene aria aperta, albero, cielo, bianco e nero&#10;&#10;Il contenuto generato dall'IA potrebbe non essere corretto.">
            <a:extLst>
              <a:ext uri="{FF2B5EF4-FFF2-40B4-BE49-F238E27FC236}">
                <a16:creationId xmlns:a16="http://schemas.microsoft.com/office/drawing/2014/main" id="{A5029536-1D22-C373-F277-A824D20E7A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53"/>
          <a:stretch>
            <a:fillRect/>
          </a:stretch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DEDA826-0CC6-45C8-B90F-CB99E02CF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406" y="0"/>
            <a:ext cx="8543515" cy="68580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58000">
                <a:srgbClr val="000000">
                  <a:alpha val="55000"/>
                </a:srgbClr>
              </a:gs>
              <a:gs pos="93000">
                <a:srgbClr val="000000">
                  <a:alpha val="64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C21A0ED-47B2-C98D-C7A0-020900FDA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232" y="1206229"/>
            <a:ext cx="4753713" cy="62256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just"/>
            <a:r>
              <a:rPr lang="en-US" sz="3200" b="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ORADOUR-SUR-GLANE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3DDA327-270B-43AF-BDBD-2EB50E83E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6280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397FDE6-E3CE-6CBA-AFFD-E45CCE1F111F}"/>
              </a:ext>
            </a:extLst>
          </p:cNvPr>
          <p:cNvSpPr txBox="1"/>
          <p:nvPr/>
        </p:nvSpPr>
        <p:spPr>
          <a:xfrm>
            <a:off x="-407" y="5791452"/>
            <a:ext cx="56156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After the Liberation of the Limousin Region by the interior </a:t>
            </a:r>
            <a:r>
              <a:rPr lang="en-US" sz="1100" dirty="0" err="1"/>
              <a:t>french</a:t>
            </a:r>
            <a:r>
              <a:rPr lang="en-US" sz="1100" dirty="0"/>
              <a:t> </a:t>
            </a:r>
          </a:p>
          <a:p>
            <a:r>
              <a:rPr lang="en-US" sz="1100" dirty="0"/>
              <a:t>Forces in August 1944, </a:t>
            </a:r>
            <a:r>
              <a:rPr lang="en-US" sz="1100" dirty="0" err="1"/>
              <a:t>american</a:t>
            </a:r>
            <a:r>
              <a:rPr lang="en-US" sz="1100" dirty="0"/>
              <a:t> soldiers enter the martyr village of </a:t>
            </a:r>
            <a:r>
              <a:rPr lang="en-US" sz="1100" dirty="0" err="1"/>
              <a:t>Oradour</a:t>
            </a:r>
            <a:r>
              <a:rPr lang="en-US" sz="1100" dirty="0"/>
              <a:t>-Sur-Glane</a:t>
            </a:r>
          </a:p>
          <a:p>
            <a:r>
              <a:rPr lang="en-US" sz="1100" dirty="0"/>
              <a:t>and note the scope of the massacre</a:t>
            </a:r>
          </a:p>
          <a:p>
            <a:r>
              <a:rPr lang="en-US" sz="1100" dirty="0"/>
              <a:t>(Photo by Keystone-France/Gamma-Keystone via Getty Images)</a:t>
            </a:r>
            <a:endParaRPr lang="it-IT" sz="800" dirty="0"/>
          </a:p>
        </p:txBody>
      </p:sp>
    </p:spTree>
    <p:extLst>
      <p:ext uri="{BB962C8B-B14F-4D97-AF65-F5344CB8AC3E}">
        <p14:creationId xmlns:p14="http://schemas.microsoft.com/office/powerpoint/2010/main" val="30892145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BA8EF0A-8942-C79A-B87D-05F6979203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04A8B77-5A2C-A3E1-8B2B-59E2ED7537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7A0CB8D-E44A-8B06-2B4A-09E5037349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randview Display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4DC2360-2A5E-5002-00FF-439484BF8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666" y="2047241"/>
            <a:ext cx="4053018" cy="2763518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2200" dirty="0">
                <a:solidFill>
                  <a:schemeClr val="bg1"/>
                </a:solidFill>
              </a:rPr>
              <a:t>A class of boys from the school in </a:t>
            </a:r>
            <a:r>
              <a:rPr lang="en-US" sz="2200" dirty="0" err="1">
                <a:solidFill>
                  <a:schemeClr val="bg1"/>
                </a:solidFill>
              </a:rPr>
              <a:t>Oradour</a:t>
            </a:r>
            <a:br>
              <a:rPr lang="en-US" sz="2400" dirty="0">
                <a:solidFill>
                  <a:schemeClr val="bg1"/>
                </a:solidFill>
              </a:rPr>
            </a:br>
            <a:br>
              <a:rPr lang="en-US" sz="2400" dirty="0">
                <a:solidFill>
                  <a:schemeClr val="bg1"/>
                </a:solidFill>
              </a:rPr>
            </a:b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1600" b="0" dirty="0">
                <a:solidFill>
                  <a:schemeClr val="bg1"/>
                </a:solidFill>
              </a:rPr>
              <a:t>Holocaust Memorial Museum</a:t>
            </a:r>
            <a:br>
              <a:rPr lang="en-US" sz="1600" b="0" dirty="0">
                <a:solidFill>
                  <a:schemeClr val="bg1"/>
                </a:solidFill>
              </a:rPr>
            </a:br>
            <a:br>
              <a:rPr lang="en-US" sz="1600" b="0" dirty="0">
                <a:solidFill>
                  <a:schemeClr val="bg1"/>
                </a:solidFill>
              </a:rPr>
            </a:br>
            <a:r>
              <a:rPr lang="en-US" sz="1600" b="0" dirty="0">
                <a:solidFill>
                  <a:schemeClr val="bg1"/>
                </a:solidFill>
              </a:rPr>
              <a:t>courtesy of Lydia </a:t>
            </a:r>
            <a:r>
              <a:rPr lang="en-US" sz="1600" b="0" dirty="0" err="1">
                <a:solidFill>
                  <a:schemeClr val="bg1"/>
                </a:solidFill>
              </a:rPr>
              <a:t>Chagoll</a:t>
            </a:r>
            <a:br>
              <a:rPr lang="en-US" sz="2400" b="0" dirty="0">
                <a:solidFill>
                  <a:schemeClr val="bg1"/>
                </a:solidFill>
              </a:rPr>
            </a:br>
            <a:br>
              <a:rPr lang="en-US" sz="2400" b="0" dirty="0">
                <a:solidFill>
                  <a:schemeClr val="bg1"/>
                </a:solidFill>
              </a:rPr>
            </a:br>
            <a:endParaRPr lang="en-US" sz="3600" b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D993093-64EC-54E6-6210-071375ED05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215128" y="6274446"/>
            <a:ext cx="697687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Segnaposto contenuto 6" descr="Immagine che contiene vestiti, aria aperta, persona, Viso umano&#10;&#10;Il contenuto generato dall'IA potrebbe non essere corretto.">
            <a:extLst>
              <a:ext uri="{FF2B5EF4-FFF2-40B4-BE49-F238E27FC236}">
                <a16:creationId xmlns:a16="http://schemas.microsoft.com/office/drawing/2014/main" id="{AE79A151-B144-1766-CD79-79CE6E6C68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128" y="1115124"/>
            <a:ext cx="6976872" cy="5128220"/>
          </a:xfrm>
        </p:spPr>
      </p:pic>
      <p:sp>
        <p:nvSpPr>
          <p:cNvPr id="3" name="Titolo 1">
            <a:extLst>
              <a:ext uri="{FF2B5EF4-FFF2-40B4-BE49-F238E27FC236}">
                <a16:creationId xmlns:a16="http://schemas.microsoft.com/office/drawing/2014/main" id="{ADFBE039-CD0A-8857-DE84-97C64FB80D69}"/>
              </a:ext>
            </a:extLst>
          </p:cNvPr>
          <p:cNvSpPr txBox="1">
            <a:spLocks/>
          </p:cNvSpPr>
          <p:nvPr/>
        </p:nvSpPr>
        <p:spPr>
          <a:xfrm>
            <a:off x="581055" y="2332229"/>
            <a:ext cx="4053018" cy="219354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US" altLang="it-IT" sz="2200">
                <a:solidFill>
                  <a:schemeClr val="bg1"/>
                </a:solidFill>
              </a:rPr>
              <a:t>German troops, members of the SS Division 'Das Reich', who took part in the slaughters at Oradour-sur-Glane and Tulles</a:t>
            </a:r>
            <a:br>
              <a:rPr lang="en-US" altLang="it-IT" sz="2200">
                <a:solidFill>
                  <a:schemeClr val="bg1"/>
                </a:solidFill>
              </a:rPr>
            </a:br>
            <a:br>
              <a:rPr lang="en-US" sz="2100">
                <a:solidFill>
                  <a:schemeClr val="bg1"/>
                </a:solidFill>
              </a:rPr>
            </a:br>
            <a:r>
              <a:rPr lang="en-US" sz="1600" b="0">
                <a:solidFill>
                  <a:schemeClr val="bg1"/>
                </a:solidFill>
              </a:rPr>
              <a:t>(Photo by Photo12/UIG/Getty Images)</a:t>
            </a:r>
            <a:br>
              <a:rPr lang="en-US" sz="2100">
                <a:solidFill>
                  <a:schemeClr val="bg1"/>
                </a:solidFill>
              </a:rPr>
            </a:br>
            <a:br>
              <a:rPr lang="en-US" sz="2100">
                <a:solidFill>
                  <a:schemeClr val="bg1"/>
                </a:solidFill>
              </a:rPr>
            </a:br>
            <a:br>
              <a:rPr lang="en-US" sz="2100">
                <a:solidFill>
                  <a:schemeClr val="bg1"/>
                </a:solidFill>
              </a:rPr>
            </a:br>
            <a:endParaRPr lang="en-US" sz="2100" dirty="0">
              <a:solidFill>
                <a:schemeClr val="bg1"/>
              </a:solidFill>
            </a:endParaRPr>
          </a:p>
        </p:txBody>
      </p:sp>
      <p:pic>
        <p:nvPicPr>
          <p:cNvPr id="8" name="Segnaposto contenuto 7" descr="Immagine che contiene vestiti, Viso umano, persona, uomo&#10;&#10;Il contenuto generato dall'IA potrebbe non essere corretto.">
            <a:extLst>
              <a:ext uri="{FF2B5EF4-FFF2-40B4-BE49-F238E27FC236}">
                <a16:creationId xmlns:a16="http://schemas.microsoft.com/office/drawing/2014/main" id="{DC6CA1DE-7428-F44A-472B-E022135DAF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4" r="-1" b="36456"/>
          <a:stretch>
            <a:fillRect/>
          </a:stretch>
        </p:blipFill>
        <p:spPr>
          <a:xfrm>
            <a:off x="5215128" y="1115123"/>
            <a:ext cx="6976872" cy="5128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345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F804B2C-0B8B-CC9C-86C3-42BAC19C97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7823C69-D45D-271A-A509-DD8D431F70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64995D42-49C0-F4B5-A047-5C57A04C6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randview Display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1705ACF-449F-411F-5936-87BBC6461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055" y="2389984"/>
            <a:ext cx="4053018" cy="2078032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altLang="it-IT" sz="2200" dirty="0">
                <a:solidFill>
                  <a:schemeClr val="bg1"/>
                </a:solidFill>
              </a:rPr>
              <a:t>Martyr village. Village destroyed in WWII by German Troops</a:t>
            </a:r>
            <a:br>
              <a:rPr lang="en-US" altLang="it-IT" sz="2200" dirty="0">
                <a:solidFill>
                  <a:schemeClr val="bg1"/>
                </a:solidFill>
              </a:rPr>
            </a:br>
            <a:br>
              <a:rPr lang="en-US" altLang="it-IT" sz="2200" dirty="0">
                <a:solidFill>
                  <a:schemeClr val="bg1"/>
                </a:solidFill>
              </a:rPr>
            </a:br>
            <a:r>
              <a:rPr lang="en-US" altLang="it-IT" sz="2200" dirty="0">
                <a:solidFill>
                  <a:schemeClr val="bg1"/>
                </a:solidFill>
              </a:rPr>
              <a:t>Aerial view</a:t>
            </a:r>
            <a:br>
              <a:rPr lang="en-US" altLang="it-IT" sz="2200" dirty="0">
                <a:solidFill>
                  <a:schemeClr val="bg1"/>
                </a:solidFill>
              </a:rPr>
            </a:br>
            <a:br>
              <a:rPr lang="en-US" altLang="it-IT" sz="22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21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1600" b="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(Photo by </a:t>
            </a:r>
            <a:r>
              <a:rPr lang="en-US" sz="1600" b="0" dirty="0">
                <a:solidFill>
                  <a:schemeClr val="bg1"/>
                </a:solidFill>
              </a:rPr>
              <a:t>aerial-</a:t>
            </a:r>
            <a:r>
              <a:rPr lang="en-US" sz="1600" b="0" dirty="0" err="1">
                <a:solidFill>
                  <a:schemeClr val="bg1"/>
                </a:solidFill>
              </a:rPr>
              <a:t>photos.com</a:t>
            </a:r>
            <a:r>
              <a:rPr lang="en-US" sz="1600" b="0" dirty="0">
                <a:solidFill>
                  <a:schemeClr val="bg1"/>
                </a:solidFill>
              </a:rPr>
              <a:t>/</a:t>
            </a:r>
            <a:r>
              <a:rPr lang="en-US" sz="1600" b="0" dirty="0" err="1">
                <a:solidFill>
                  <a:schemeClr val="bg1"/>
                </a:solidFill>
              </a:rPr>
              <a:t>Alamy</a:t>
            </a:r>
            <a:r>
              <a:rPr lang="en-US" sz="1600" b="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)</a:t>
            </a:r>
            <a:br>
              <a:rPr lang="en-US" sz="21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21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21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en-US" sz="2100" b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FFD2DCB-ABA0-351B-5FAC-713D4CB45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215128" y="6274446"/>
            <a:ext cx="697687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Segnaposto contenuto 16" descr="Immagine che contiene albero, aria aperta, casa, Aerofotogrammetria&#10;&#10;Il contenuto generato dall'IA potrebbe non essere corretto.">
            <a:extLst>
              <a:ext uri="{FF2B5EF4-FFF2-40B4-BE49-F238E27FC236}">
                <a16:creationId xmlns:a16="http://schemas.microsoft.com/office/drawing/2014/main" id="{EFBBEA27-DE0D-4A24-5334-7815EE1CE2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128" y="1031001"/>
            <a:ext cx="6976872" cy="5237492"/>
          </a:xfrm>
        </p:spPr>
      </p:pic>
    </p:spTree>
    <p:extLst>
      <p:ext uri="{BB962C8B-B14F-4D97-AF65-F5344CB8AC3E}">
        <p14:creationId xmlns:p14="http://schemas.microsoft.com/office/powerpoint/2010/main" val="856377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Segnaposto contenuto 8" descr="Immagine che contiene Carminio&#10;&#10;Il contenuto generato dall'IA potrebbe non essere corretto.">
            <a:extLst>
              <a:ext uri="{FF2B5EF4-FFF2-40B4-BE49-F238E27FC236}">
                <a16:creationId xmlns:a16="http://schemas.microsoft.com/office/drawing/2014/main" id="{79A5DBE3-2235-0A31-6BBD-849FBAE230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" b="8907"/>
          <a:stretch>
            <a:fillRect/>
          </a:stretch>
        </p:blipFill>
        <p:spPr>
          <a:xfrm>
            <a:off x="0" y="10"/>
            <a:ext cx="12279086" cy="6857990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46660C7E-A469-43A4-B89B-E1B89168BD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648484" y="0"/>
            <a:ext cx="8543515" cy="68580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58000">
                <a:srgbClr val="000000">
                  <a:alpha val="55000"/>
                </a:srgbClr>
              </a:gs>
              <a:gs pos="93000">
                <a:srgbClr val="000000">
                  <a:alpha val="64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5AC7926-677A-003A-985B-737B3EE5D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7622" y="2810107"/>
            <a:ext cx="4761571" cy="29810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5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QUESTIONE DI CIPRO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3E6ADA4-E13B-4321-B82C-14979EC208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43650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77909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DashVTI">
  <a:themeElements>
    <a:clrScheme name="Custom 6">
      <a:dk1>
        <a:sysClr val="windowText" lastClr="000000"/>
      </a:dk1>
      <a:lt1>
        <a:sysClr val="window" lastClr="FFFFFF"/>
      </a:lt1>
      <a:dk2>
        <a:srgbClr val="0D1C3B"/>
      </a:dk2>
      <a:lt2>
        <a:srgbClr val="F5F2F9"/>
      </a:lt2>
      <a:accent1>
        <a:srgbClr val="1973EB"/>
      </a:accent1>
      <a:accent2>
        <a:srgbClr val="25C8A2"/>
      </a:accent2>
      <a:accent3>
        <a:srgbClr val="BF8ED1"/>
      </a:accent3>
      <a:accent4>
        <a:srgbClr val="FE733C"/>
      </a:accent4>
      <a:accent5>
        <a:srgbClr val="FE5A5A"/>
      </a:accent5>
      <a:accent6>
        <a:srgbClr val="1AC16E"/>
      </a:accent6>
      <a:hlink>
        <a:srgbClr val="1AC16E"/>
      </a:hlink>
      <a:folHlink>
        <a:srgbClr val="00B0F0"/>
      </a:folHlink>
    </a:clrScheme>
    <a:fontScheme name="grandview display">
      <a:majorFont>
        <a:latin typeface="Grandview Display"/>
        <a:ea typeface=""/>
        <a:cs typeface=""/>
      </a:majorFont>
      <a:minorFont>
        <a:latin typeface="Grandview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shVTI" id="{0A75137F-CDEB-4E94-A788-9D255EBE1B91}" vid="{DE9A6A09-5855-45A3-8E99-4290ED24057C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355</Words>
  <Application>Microsoft Macintosh PowerPoint</Application>
  <PresentationFormat>Widescreen</PresentationFormat>
  <Paragraphs>38</Paragraphs>
  <Slides>13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8" baseType="lpstr">
      <vt:lpstr>Aptos</vt:lpstr>
      <vt:lpstr>Arial</vt:lpstr>
      <vt:lpstr>Grandview Display</vt:lpstr>
      <vt:lpstr>Times New Roman</vt:lpstr>
      <vt:lpstr>DashVTI</vt:lpstr>
      <vt:lpstr> L’ETERNO PRESENTE</vt:lpstr>
      <vt:lpstr>APPROCCIO METODOLOGICO</vt:lpstr>
      <vt:lpstr>VERDUN  I VILLAGGI «MORTI PER LA FRANCIA»</vt:lpstr>
      <vt:lpstr>Photograph from a series of glass plate stereoview images depicting scenes from World War I    Artist Unknown (Photo by The Print Collector/Getty Images)</vt:lpstr>
      <vt:lpstr>Retired forest services worker Daniel Gadois walks on the site of the former village of Bezonvaux among terrain still pockmarked by World War I artillery fire on August 27, 2014  (Photo by Sean Gallup/Getty Images)</vt:lpstr>
      <vt:lpstr>ORADOUR-SUR-GLANE</vt:lpstr>
      <vt:lpstr>A class of boys from the school in Oradour   Holocaust Memorial Museum  courtesy of Lydia Chagoll  </vt:lpstr>
      <vt:lpstr>Martyr village. Village destroyed in WWII by German Troops  Aerial view   (Photo by aerial-photos.com/Alamy)   </vt:lpstr>
      <vt:lpstr>QUESTIONE DI CIPRO</vt:lpstr>
      <vt:lpstr>Postcard  Varoshia 1974</vt:lpstr>
      <vt:lpstr>FUTURE REDEMEED</vt:lpstr>
      <vt:lpstr>Breitscheidplatz  Photo by Philipp Eder – Getty Images</vt:lpstr>
      <vt:lpstr> L’ETERNO PRESENTE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L’ETERNO PRESENTE</dc:title>
  <dc:creator>Giammarco Cianca</dc:creator>
  <cp:lastModifiedBy>maddalena carli</cp:lastModifiedBy>
  <cp:revision>12</cp:revision>
  <dcterms:created xsi:type="dcterms:W3CDTF">2025-11-07T10:39:44Z</dcterms:created>
  <dcterms:modified xsi:type="dcterms:W3CDTF">2025-11-24T08:58:14Z</dcterms:modified>
</cp:coreProperties>
</file>