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9" r:id="rId22"/>
    <p:sldId id="280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0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48A6A54-3562-4FF1-8D28-A7614CE29C4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820033" y="1342747"/>
            <a:ext cx="8915399" cy="2262781"/>
          </a:xfrm>
        </p:spPr>
        <p:txBody>
          <a:bodyPr/>
          <a:lstStyle/>
          <a:p>
            <a:pPr eaLnBrk="1" hangingPunct="1"/>
            <a:r>
              <a:rPr lang="it-IT" altLang="it-IT" sz="3600" dirty="0"/>
              <a:t>L’Italia del boom</a:t>
            </a:r>
            <a:br>
              <a:rPr lang="it-IT" altLang="it-IT" sz="3600" dirty="0"/>
            </a:br>
            <a:r>
              <a:rPr lang="it-IT" altLang="it-IT" sz="3600" dirty="0"/>
              <a:t>ovvero </a:t>
            </a:r>
            <a:br>
              <a:rPr lang="it-IT" altLang="it-IT" sz="3600" dirty="0"/>
            </a:br>
            <a:r>
              <a:rPr lang="it-IT" altLang="it-IT" sz="3600" dirty="0"/>
              <a:t>Il sospirato trauma della modernità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077D131-D66A-41C5-A783-164227147F0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95600" y="3886201"/>
            <a:ext cx="6400800" cy="1198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t-IT" b="1" dirty="0">
                <a:latin typeface="Times New Roman" pitchFamily="18" charset="0"/>
                <a:cs typeface="Times New Roman" pitchFamily="18" charset="0"/>
              </a:rPr>
              <a:t>Prof. Pasquale </a:t>
            </a:r>
            <a:r>
              <a:rPr lang="it-IT" b="1" dirty="0" err="1">
                <a:latin typeface="Times New Roman" pitchFamily="18" charset="0"/>
                <a:cs typeface="Times New Roman" pitchFamily="18" charset="0"/>
              </a:rPr>
              <a:t>Iuso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defRPr/>
            </a:pPr>
            <a:r>
              <a:rPr lang="it-IT" b="1" dirty="0">
                <a:latin typeface="Times New Roman" pitchFamily="18" charset="0"/>
                <a:cs typeface="Times New Roman" pitchFamily="18" charset="0"/>
              </a:rPr>
              <a:t>Corso di laurea in Scienze Politiche</a:t>
            </a:r>
          </a:p>
          <a:p>
            <a:pPr marL="514350" indent="-514350">
              <a:defRPr/>
            </a:pPr>
            <a:r>
              <a:rPr lang="it-IT" b="1" dirty="0">
                <a:latin typeface="Times New Roman" pitchFamily="18" charset="0"/>
                <a:cs typeface="Times New Roman" pitchFamily="18" charset="0"/>
              </a:rPr>
              <a:t>Storia </a:t>
            </a:r>
            <a:r>
              <a:rPr lang="it-IT" b="1">
                <a:latin typeface="Times New Roman" pitchFamily="18" charset="0"/>
                <a:cs typeface="Times New Roman" pitchFamily="18" charset="0"/>
              </a:rPr>
              <a:t>dell’Italia Repubblicana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32A6ECF-1132-468F-A312-040355B7C4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4000"/>
              <a:t>Dati e numeri della trasformazione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14AB2F6-92CC-47AC-B7DA-7288C97682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sz="2000" dirty="0"/>
              <a:t>Reddito nazionale: 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800" dirty="0"/>
              <a:t>1954 = 17.000 miliardi di lire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800" dirty="0"/>
              <a:t>1964 = 30.000 miliardi di lire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000" dirty="0"/>
              <a:t>Produttività 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800" dirty="0"/>
              <a:t>Nel periodo considerato cresce dell’84%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000" dirty="0"/>
              <a:t>Motorizzazione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800" dirty="0"/>
              <a:t>Moto: 1951 = 1.000.000; 1963 = 4.300.000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800" dirty="0"/>
              <a:t>Utilitarie: 1960 meno di 2.000.000; 1965 = 5.500.000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000" dirty="0"/>
              <a:t>Elettricità e servizi abitativi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800" dirty="0"/>
              <a:t>1950-52: 8 case su 100 hanno luce, acqua diretta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800" dirty="0"/>
              <a:t>1960: sono 30 su 100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000" dirty="0"/>
              <a:t>Televisione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800" dirty="0"/>
              <a:t>1958: 1 famiglia su 10 possiede un televisore; 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800" dirty="0"/>
              <a:t>1960: 1 famiglia su 5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800" dirty="0"/>
              <a:t>1965: 1 famiglia su 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0B958CC-4718-433F-B020-EDBAB81230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4000"/>
              <a:t>Dati e numeri della trasformazione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0BDACBD-7B39-4D95-9F78-BC904267958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/>
              <a:t>Reddito annuo pro capite: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800"/>
              <a:t>1954: 350.000 lire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800"/>
              <a:t>1964: 571.000 lire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it-IT" altLang="it-IT" sz="1800"/>
          </a:p>
          <a:p>
            <a:pPr eaLnBrk="1" hangingPunct="1">
              <a:lnSpc>
                <a:spcPct val="80000"/>
              </a:lnSpc>
            </a:pPr>
            <a:r>
              <a:rPr lang="it-IT" altLang="it-IT"/>
              <a:t>Lavoratori agricoli: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800"/>
              <a:t>1954: 8 milioni (40%)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800"/>
              <a:t>1964: 5 milioni (25%)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it-IT" altLang="it-IT" sz="1800"/>
          </a:p>
          <a:p>
            <a:pPr eaLnBrk="1" hangingPunct="1">
              <a:lnSpc>
                <a:spcPct val="80000"/>
              </a:lnSpc>
            </a:pPr>
            <a:r>
              <a:rPr lang="it-IT" altLang="it-IT"/>
              <a:t>Lavoratori industria: 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800"/>
              <a:t>Dal 32% al 40%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it-IT" altLang="it-IT" sz="1800"/>
          </a:p>
          <a:p>
            <a:pPr eaLnBrk="1" hangingPunct="1">
              <a:lnSpc>
                <a:spcPct val="80000"/>
              </a:lnSpc>
            </a:pPr>
            <a:r>
              <a:rPr lang="it-IT" altLang="it-IT"/>
              <a:t>Lavoratori servizi: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800"/>
              <a:t>dal 28% al 35%</a:t>
            </a:r>
          </a:p>
        </p:txBody>
      </p:sp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7F394858-25AC-48C4-8CCD-10E5CCE7F1B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9F36741-780C-4625-A4FA-048EB852DE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4000"/>
              <a:t>Dati e numeri della trasformazione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8F866C5-AC0E-4569-BC7E-1F495E402B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93903" y="1845816"/>
            <a:ext cx="8915400" cy="3777622"/>
          </a:xfrm>
        </p:spPr>
        <p:txBody>
          <a:bodyPr>
            <a:normAutofit fontScale="85000" lnSpcReduction="20000"/>
          </a:bodyPr>
          <a:lstStyle/>
          <a:p>
            <a:pPr algn="just" eaLnBrk="1" hangingPunct="1">
              <a:lnSpc>
                <a:spcPct val="110000"/>
              </a:lnSpc>
              <a:buFontTx/>
              <a:buNone/>
            </a:pPr>
            <a:r>
              <a:rPr lang="it-IT" altLang="it-IT" sz="2000" dirty="0"/>
              <a:t>L’industria: tra il 1955 ed il 1962 la produzione passa dal 9% al 12%. Si riduce il gap nei confronti di Francia, Gran Bretagna e Germania</a:t>
            </a:r>
          </a:p>
          <a:p>
            <a:pPr algn="just" eaLnBrk="1" hangingPunct="1">
              <a:lnSpc>
                <a:spcPct val="110000"/>
              </a:lnSpc>
              <a:buFontTx/>
              <a:buNone/>
            </a:pPr>
            <a:endParaRPr lang="it-IT" altLang="it-IT" sz="2000" dirty="0"/>
          </a:p>
          <a:p>
            <a:pPr algn="just" eaLnBrk="1" hangingPunct="1">
              <a:lnSpc>
                <a:spcPct val="110000"/>
              </a:lnSpc>
              <a:buFontTx/>
              <a:buNone/>
            </a:pPr>
            <a:r>
              <a:rPr lang="it-IT" altLang="it-IT" sz="2000" dirty="0"/>
              <a:t>Si allarga il triangolo che ora identifichiamo con tutta la val Padana, gettando le premesse di quella terza Italia (Veneto, Marche, Emilia Romagna) che emergerà alla fine degli anni Settanta </a:t>
            </a:r>
          </a:p>
          <a:p>
            <a:pPr algn="just" eaLnBrk="1" hangingPunct="1">
              <a:lnSpc>
                <a:spcPct val="110000"/>
              </a:lnSpc>
              <a:buFontTx/>
              <a:buNone/>
            </a:pPr>
            <a:endParaRPr lang="it-IT" altLang="it-IT" sz="2000" dirty="0"/>
          </a:p>
          <a:p>
            <a:pPr algn="just" eaLnBrk="1" hangingPunct="1">
              <a:lnSpc>
                <a:spcPct val="110000"/>
              </a:lnSpc>
              <a:buFontTx/>
              <a:buNone/>
            </a:pPr>
            <a:r>
              <a:rPr lang="it-IT" altLang="it-IT" sz="2000" dirty="0"/>
              <a:t>Fallisce sostanzialmente l’industrializzazione del sud (ma era possibile? Ovvero lo sviluppo del nord poteva avvenire solo a questi costi?) effettuata attraverso l’intervento dello Stato con la Cassa per il Mezzogiorno (1957)</a:t>
            </a:r>
          </a:p>
          <a:p>
            <a:pPr algn="just" eaLnBrk="1" hangingPunct="1">
              <a:lnSpc>
                <a:spcPct val="110000"/>
              </a:lnSpc>
              <a:buFontTx/>
              <a:buNone/>
            </a:pPr>
            <a:endParaRPr lang="it-IT" altLang="it-IT" sz="2000" dirty="0"/>
          </a:p>
          <a:p>
            <a:pPr algn="just" eaLnBrk="1" hangingPunct="1">
              <a:lnSpc>
                <a:spcPct val="110000"/>
              </a:lnSpc>
              <a:buFontTx/>
              <a:buNone/>
            </a:pPr>
            <a:r>
              <a:rPr lang="it-IT" altLang="it-IT" sz="2000" dirty="0"/>
              <a:t>Si delineano le contraddizioni di uno sviluppo diseguale e non sostenibile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altLang="it-IT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EF7B842-24DC-4F51-915A-E3E7779790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I “costi” della trasformazione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E66434D-0ECA-43E8-821D-B4BEC9199A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algn="just" eaLnBrk="1" hangingPunct="1">
              <a:lnSpc>
                <a:spcPct val="110000"/>
              </a:lnSpc>
            </a:pPr>
            <a:r>
              <a:rPr lang="it-IT" altLang="it-IT" sz="2800" dirty="0"/>
              <a:t>A) emigrazione</a:t>
            </a:r>
          </a:p>
          <a:p>
            <a:pPr algn="just" eaLnBrk="1" hangingPunct="1">
              <a:lnSpc>
                <a:spcPct val="110000"/>
              </a:lnSpc>
            </a:pPr>
            <a:r>
              <a:rPr lang="it-IT" altLang="it-IT" sz="2800" dirty="0"/>
              <a:t>B) spopolamento e metropoli (treni del sole e coree)</a:t>
            </a:r>
          </a:p>
          <a:p>
            <a:pPr algn="just" eaLnBrk="1" hangingPunct="1">
              <a:lnSpc>
                <a:spcPct val="110000"/>
              </a:lnSpc>
            </a:pPr>
            <a:r>
              <a:rPr lang="it-IT" altLang="it-IT" sz="2800" dirty="0"/>
              <a:t>C) Scompaiono alcune “</a:t>
            </a:r>
            <a:r>
              <a:rPr lang="it-IT" altLang="it-IT" sz="2800" dirty="0" err="1"/>
              <a:t>italie</a:t>
            </a:r>
            <a:r>
              <a:rPr lang="it-IT" altLang="it-IT" sz="2800" dirty="0"/>
              <a:t>” altre si “nascondono” fino agli anni 80 </a:t>
            </a:r>
          </a:p>
          <a:p>
            <a:pPr algn="just" eaLnBrk="1" hangingPunct="1">
              <a:lnSpc>
                <a:spcPct val="110000"/>
              </a:lnSpc>
            </a:pPr>
            <a:r>
              <a:rPr lang="it-IT" altLang="it-IT" sz="2800" dirty="0"/>
              <a:t>D) Processo di sviluppo</a:t>
            </a:r>
          </a:p>
          <a:p>
            <a:pPr lvl="1" algn="just" eaLnBrk="1" hangingPunct="1">
              <a:lnSpc>
                <a:spcPct val="110000"/>
              </a:lnSpc>
            </a:pPr>
            <a:r>
              <a:rPr lang="it-IT" altLang="it-IT" sz="2400" dirty="0"/>
              <a:t>Forzato</a:t>
            </a:r>
          </a:p>
          <a:p>
            <a:pPr lvl="1" algn="just" eaLnBrk="1" hangingPunct="1">
              <a:lnSpc>
                <a:spcPct val="110000"/>
              </a:lnSpc>
            </a:pPr>
            <a:r>
              <a:rPr lang="it-IT" altLang="it-IT" sz="2400" dirty="0"/>
              <a:t>Diseguale</a:t>
            </a:r>
          </a:p>
          <a:p>
            <a:pPr lvl="1" algn="just" eaLnBrk="1" hangingPunct="1">
              <a:lnSpc>
                <a:spcPct val="110000"/>
              </a:lnSpc>
            </a:pPr>
            <a:r>
              <a:rPr lang="it-IT" altLang="it-IT" sz="2400" dirty="0"/>
              <a:t>Tensioni politiche, sociali, sindacali aspettano gli anni di discesa (1963-1973) e gli anni Settanta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9F6E6EE-FC55-4A9F-B1A2-C72BC504F0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I “costi” della trasformazione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2877142-437A-4377-82F2-D0639B5925D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it-IT" altLang="it-IT" sz="2000" dirty="0"/>
              <a:t>Arretratezza strutture produttive</a:t>
            </a:r>
          </a:p>
          <a:p>
            <a:pPr eaLnBrk="1" hangingPunct="1">
              <a:lnSpc>
                <a:spcPct val="110000"/>
              </a:lnSpc>
            </a:pPr>
            <a:r>
              <a:rPr lang="it-IT" altLang="it-IT" sz="2000" dirty="0"/>
              <a:t>Allargamento mercato interno:</a:t>
            </a:r>
          </a:p>
          <a:p>
            <a:pPr lvl="1" eaLnBrk="1" hangingPunct="1">
              <a:lnSpc>
                <a:spcPct val="110000"/>
              </a:lnSpc>
            </a:pPr>
            <a:r>
              <a:rPr lang="it-IT" altLang="it-IT" sz="2000" dirty="0"/>
              <a:t>Investimenti pubblici in agricoltura e nel Mezzogiorno</a:t>
            </a:r>
          </a:p>
          <a:p>
            <a:pPr eaLnBrk="1" hangingPunct="1">
              <a:lnSpc>
                <a:spcPct val="110000"/>
              </a:lnSpc>
            </a:pPr>
            <a:r>
              <a:rPr lang="it-IT" altLang="it-IT" sz="2000" dirty="0"/>
              <a:t>Sviluppo senza sensibili movimenti inflazionistici poiché basato sul basso costo della manodopera</a:t>
            </a:r>
          </a:p>
          <a:p>
            <a:pPr eaLnBrk="1" hangingPunct="1">
              <a:lnSpc>
                <a:spcPct val="110000"/>
              </a:lnSpc>
            </a:pPr>
            <a:r>
              <a:rPr lang="it-IT" altLang="it-IT" sz="2000" dirty="0"/>
              <a:t>Intreccio iniziativa privata-intervento pubblico:</a:t>
            </a:r>
          </a:p>
          <a:p>
            <a:pPr lvl="1" eaLnBrk="1" hangingPunct="1">
              <a:lnSpc>
                <a:spcPct val="110000"/>
              </a:lnSpc>
            </a:pPr>
            <a:r>
              <a:rPr lang="it-IT" altLang="it-IT" sz="2000" dirty="0"/>
              <a:t>Fiat, Montecatini, Pirelli Olivetti</a:t>
            </a:r>
          </a:p>
          <a:p>
            <a:pPr lvl="1" eaLnBrk="1" hangingPunct="1">
              <a:lnSpc>
                <a:spcPct val="110000"/>
              </a:lnSpc>
            </a:pPr>
            <a:r>
              <a:rPr lang="it-IT" altLang="it-IT" sz="2000" dirty="0"/>
              <a:t>Iri, Eni</a:t>
            </a:r>
          </a:p>
          <a:p>
            <a:pPr eaLnBrk="1" hangingPunct="1">
              <a:lnSpc>
                <a:spcPct val="80000"/>
              </a:lnSpc>
            </a:pPr>
            <a:endParaRPr lang="it-IT" altLang="it-IT" sz="2000" dirty="0"/>
          </a:p>
          <a:p>
            <a:pPr eaLnBrk="1" hangingPunct="1">
              <a:lnSpc>
                <a:spcPct val="80000"/>
              </a:lnSpc>
            </a:pPr>
            <a:endParaRPr lang="it-IT" altLang="it-IT" sz="2000" dirty="0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9FCE8176-D7D9-4065-B51F-42BF097D225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it-IT" altLang="it-IT" sz="2000" dirty="0"/>
              <a:t>1954: </a:t>
            </a:r>
          </a:p>
          <a:p>
            <a:pPr lvl="1" eaLnBrk="1" hangingPunct="1">
              <a:lnSpc>
                <a:spcPct val="110000"/>
              </a:lnSpc>
            </a:pPr>
            <a:r>
              <a:rPr lang="it-IT" altLang="it-IT" sz="1800" dirty="0"/>
              <a:t>Piano Vanoni: “per uno sviluppo economico controllato e finalizzato al superamento dei maggiori squilibri sociali e geografici”</a:t>
            </a:r>
          </a:p>
          <a:p>
            <a:pPr eaLnBrk="1" hangingPunct="1">
              <a:lnSpc>
                <a:spcPct val="110000"/>
              </a:lnSpc>
            </a:pPr>
            <a:r>
              <a:rPr lang="it-IT" altLang="it-IT" sz="2000" dirty="0"/>
              <a:t>Distorsione dei consumi: </a:t>
            </a:r>
          </a:p>
          <a:p>
            <a:pPr lvl="1" eaLnBrk="1" hangingPunct="1">
              <a:lnSpc>
                <a:spcPct val="110000"/>
              </a:lnSpc>
            </a:pPr>
            <a:r>
              <a:rPr lang="it-IT" altLang="it-IT" sz="1800" dirty="0"/>
              <a:t>sviluppo consumi privati senza un corrispettivo sviluppo dei consumi pubblici(scuole ospedali case e trasporti)</a:t>
            </a:r>
          </a:p>
          <a:p>
            <a:pPr eaLnBrk="1" hangingPunct="1">
              <a:lnSpc>
                <a:spcPct val="110000"/>
              </a:lnSpc>
            </a:pPr>
            <a:r>
              <a:rPr lang="it-IT" altLang="it-IT" sz="2000" dirty="0"/>
              <a:t>Aggravio dualismo insito nell’economia italiana  </a:t>
            </a:r>
          </a:p>
          <a:p>
            <a:pPr eaLnBrk="1" hangingPunct="1">
              <a:lnSpc>
                <a:spcPct val="110000"/>
              </a:lnSpc>
            </a:pPr>
            <a:r>
              <a:rPr lang="it-IT" altLang="it-IT" sz="2000" dirty="0"/>
              <a:t>Aggravio squilibrio Nord-Sud del Paese</a:t>
            </a:r>
          </a:p>
          <a:p>
            <a:pPr eaLnBrk="1" hangingPunct="1">
              <a:lnSpc>
                <a:spcPct val="80000"/>
              </a:lnSpc>
            </a:pPr>
            <a:endParaRPr lang="it-IT" altLang="it-IT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B32924A-AFEC-460F-89C7-1193453B4F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dirty="0"/>
              <a:t>La risposta sociale ai costi del boom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33A5A12-D96C-4628-ADCB-5FBCBFF015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/>
            <a:r>
              <a:rPr lang="it-IT" altLang="it-IT" sz="2800" u="sng" dirty="0"/>
              <a:t>Quadro</a:t>
            </a:r>
            <a:r>
              <a:rPr lang="it-IT" altLang="it-IT" sz="2800" dirty="0"/>
              <a:t>:</a:t>
            </a:r>
          </a:p>
          <a:p>
            <a:pPr lvl="1" eaLnBrk="1" hangingPunct="1"/>
            <a:r>
              <a:rPr lang="it-IT" altLang="it-IT" sz="2400" dirty="0"/>
              <a:t>Piena occupazione</a:t>
            </a:r>
          </a:p>
          <a:p>
            <a:pPr lvl="1" eaLnBrk="1" hangingPunct="1"/>
            <a:r>
              <a:rPr lang="it-IT" altLang="it-IT" sz="2400" dirty="0"/>
              <a:t>Innovazione tecnologica e organizzazione del lavoro</a:t>
            </a:r>
          </a:p>
          <a:p>
            <a:pPr lvl="1" eaLnBrk="1" hangingPunct="1"/>
            <a:r>
              <a:rPr lang="it-IT" altLang="it-IT" sz="2400" dirty="0"/>
              <a:t>Nuove soggettività</a:t>
            </a:r>
          </a:p>
          <a:p>
            <a:pPr eaLnBrk="1" hangingPunct="1"/>
            <a:r>
              <a:rPr lang="it-IT" altLang="it-IT" sz="2800" dirty="0"/>
              <a:t>1962: </a:t>
            </a:r>
          </a:p>
          <a:p>
            <a:pPr lvl="1" eaLnBrk="1" hangingPunct="1"/>
            <a:r>
              <a:rPr lang="it-IT" altLang="it-IT" sz="2400" dirty="0"/>
              <a:t>rinnovo contratto metalmeccanici:</a:t>
            </a:r>
          </a:p>
          <a:p>
            <a:pPr lvl="2" eaLnBrk="1" hangingPunct="1"/>
            <a:r>
              <a:rPr lang="it-IT" altLang="it-IT" sz="2000" dirty="0"/>
              <a:t>Riduzione orario lavoro</a:t>
            </a:r>
          </a:p>
          <a:p>
            <a:pPr lvl="2" eaLnBrk="1" hangingPunct="1"/>
            <a:r>
              <a:rPr lang="it-IT" altLang="it-IT" sz="2000" dirty="0"/>
              <a:t>Diminuzione delle differenze salariali </a:t>
            </a:r>
          </a:p>
          <a:p>
            <a:pPr lvl="1" eaLnBrk="1" hangingPunct="1"/>
            <a:r>
              <a:rPr lang="it-IT" altLang="it-IT" sz="2400" dirty="0"/>
              <a:t>Torino: sciopero metalmeccanici Michelin e Lancia </a:t>
            </a:r>
          </a:p>
          <a:p>
            <a:pPr lvl="1" eaLnBrk="1" hangingPunct="1"/>
            <a:r>
              <a:rPr lang="it-IT" altLang="it-IT" sz="2400" dirty="0"/>
              <a:t>13 giugno 1962: sciopero nazionale</a:t>
            </a:r>
          </a:p>
          <a:p>
            <a:pPr lvl="1" eaLnBrk="1" hangingPunct="1"/>
            <a:r>
              <a:rPr lang="it-IT" altLang="it-IT" sz="2400" dirty="0"/>
              <a:t>Luglio 1962: disordini piazza Statuto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2ACE969D-7812-4E01-9CF0-D4B261F862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La risposta sociale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D2C68DD2-FAEB-465D-AC86-56FA6DAB62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it-IT" altLang="it-IT" sz="2000" dirty="0"/>
              <a:t>Gli italiani, </a:t>
            </a:r>
            <a:r>
              <a:rPr lang="it-IT" altLang="it-IT" sz="2000" u="sng" dirty="0"/>
              <a:t>poveri e sconfitti</a:t>
            </a:r>
            <a:r>
              <a:rPr lang="it-IT" altLang="it-IT" sz="2000" dirty="0"/>
              <a:t> (con redditi bassissimi nel dopoguerra, con le distruzioni di una guerra sul proprio territorio)   raggiungono  quel “sospirato trauma della modernità” all’interno del quale iniziano ad agire nuovi fattori: le comunicazioni di massa, le logiche del mercato, il tempo libero, lo sport</a:t>
            </a:r>
          </a:p>
          <a:p>
            <a:pPr algn="just" eaLnBrk="1" hangingPunct="1"/>
            <a:endParaRPr lang="it-IT" altLang="it-IT" sz="2000" dirty="0"/>
          </a:p>
          <a:p>
            <a:pPr algn="just" eaLnBrk="1" hangingPunct="1"/>
            <a:r>
              <a:rPr lang="it-IT" altLang="it-IT" sz="2000" dirty="0"/>
              <a:t>Il miracolo economico e la sua forza si spiegano (in assenza di significativi processi inflattivi)  con l’arretratezza complessiva del paese, con la presenza di </a:t>
            </a:r>
            <a:r>
              <a:rPr lang="it-IT" altLang="it-IT" sz="2000" u="sng" dirty="0"/>
              <a:t>manodopera a basso costo non specializzata</a:t>
            </a:r>
            <a:r>
              <a:rPr lang="it-IT" altLang="it-IT" sz="2000" dirty="0"/>
              <a:t> </a:t>
            </a:r>
          </a:p>
          <a:p>
            <a:pPr algn="just" eaLnBrk="1" hangingPunct="1"/>
            <a:endParaRPr lang="it-IT" altLang="it-IT" sz="2000" dirty="0"/>
          </a:p>
          <a:p>
            <a:pPr algn="just" eaLnBrk="1" hangingPunct="1"/>
            <a:r>
              <a:rPr lang="it-IT" altLang="it-IT" sz="2000" dirty="0"/>
              <a:t>Il miracolo economico e il boom ha una diffusione “a macchia di leopardo”; tanto della società ne rimane escluso per anni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236242D8-1507-4ECA-9D0E-E06EA70538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 sz="4000"/>
              <a:t>La società negli anni del boom: </a:t>
            </a:r>
            <a:br>
              <a:rPr lang="it-IT" altLang="it-IT" sz="4000"/>
            </a:br>
            <a:r>
              <a:rPr lang="it-IT" altLang="it-IT" sz="4000"/>
              <a:t>la musica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466191C-CEE7-4B6B-8EB4-1C1A847F10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just" eaLnBrk="1" hangingPunct="1">
              <a:lnSpc>
                <a:spcPct val="120000"/>
              </a:lnSpc>
              <a:buFontTx/>
              <a:buNone/>
            </a:pPr>
            <a:r>
              <a:rPr lang="it-IT" altLang="it-IT" sz="1600" dirty="0"/>
              <a:t>Molteplici facce del boom</a:t>
            </a:r>
          </a:p>
          <a:p>
            <a:pPr algn="just" eaLnBrk="1" hangingPunct="1">
              <a:lnSpc>
                <a:spcPct val="120000"/>
              </a:lnSpc>
              <a:buFontTx/>
              <a:buNone/>
            </a:pPr>
            <a:r>
              <a:rPr lang="it-IT" altLang="it-IT" sz="1600" dirty="0"/>
              <a:t>Inizia un ventennio fondamentale nella storia repubblicana: 1960-1980</a:t>
            </a:r>
          </a:p>
          <a:p>
            <a:pPr algn="just" eaLnBrk="1" hangingPunct="1">
              <a:lnSpc>
                <a:spcPct val="120000"/>
              </a:lnSpc>
              <a:buFontTx/>
              <a:buNone/>
            </a:pPr>
            <a:r>
              <a:rPr lang="it-IT" altLang="it-IT" sz="1600" dirty="0"/>
              <a:t>Tra il festival di Sanremo, jukebox, dischi per l’estate, televisioni, radio e mangianastri, gli italiani incontrano un mondo nuovo ed un modo nuovo di viaggiare, divertirsi, conoscere</a:t>
            </a:r>
          </a:p>
          <a:p>
            <a:pPr algn="just" eaLnBrk="1" hangingPunct="1">
              <a:lnSpc>
                <a:spcPct val="120000"/>
              </a:lnSpc>
              <a:buFontTx/>
              <a:buNone/>
            </a:pPr>
            <a:r>
              <a:rPr lang="it-IT" altLang="it-IT" sz="1600" dirty="0"/>
              <a:t>Nel 1958, Domenico Modugno lancia “Nel blu dipinto di blu” (vero simbolo  musicale dei nuovi spazi); </a:t>
            </a:r>
          </a:p>
          <a:p>
            <a:pPr algn="just" eaLnBrk="1" hangingPunct="1">
              <a:lnSpc>
                <a:spcPct val="120000"/>
              </a:lnSpc>
              <a:buFontTx/>
              <a:buNone/>
            </a:pPr>
            <a:r>
              <a:rPr lang="it-IT" altLang="it-IT" sz="1600" dirty="0"/>
              <a:t>Debuttano Mina, Celentano, Peppino Di Capri, Caterina Caselli, Patty Pravo</a:t>
            </a:r>
          </a:p>
          <a:p>
            <a:pPr algn="just" eaLnBrk="1" hangingPunct="1">
              <a:lnSpc>
                <a:spcPct val="120000"/>
              </a:lnSpc>
              <a:buFontTx/>
              <a:buNone/>
            </a:pPr>
            <a:r>
              <a:rPr lang="it-IT" altLang="it-IT" sz="1600" dirty="0"/>
              <a:t>In Italia sbarcano il Rock ‘n </a:t>
            </a:r>
            <a:r>
              <a:rPr lang="it-IT" altLang="it-IT" sz="1600" dirty="0" err="1"/>
              <a:t>roll</a:t>
            </a:r>
            <a:r>
              <a:rPr lang="it-IT" altLang="it-IT" sz="1600" dirty="0"/>
              <a:t>, il Blues, i Beatles</a:t>
            </a:r>
          </a:p>
          <a:p>
            <a:pPr algn="just" eaLnBrk="1" hangingPunct="1">
              <a:lnSpc>
                <a:spcPct val="120000"/>
              </a:lnSpc>
              <a:buFontTx/>
              <a:buNone/>
            </a:pPr>
            <a:r>
              <a:rPr lang="it-IT" altLang="it-IT" sz="1600" dirty="0"/>
              <a:t>Nasce la canzone d’autore italiana tra intimismo, realismo e protesta: Tenco, De </a:t>
            </a:r>
            <a:r>
              <a:rPr lang="it-IT" altLang="it-IT" sz="1600" dirty="0" err="1"/>
              <a:t>Andrè</a:t>
            </a:r>
            <a:endParaRPr lang="it-IT" altLang="it-IT" sz="1600" dirty="0"/>
          </a:p>
          <a:p>
            <a:pPr algn="just" eaLnBrk="1" hangingPunct="1">
              <a:lnSpc>
                <a:spcPct val="120000"/>
              </a:lnSpc>
              <a:buFontTx/>
              <a:buNone/>
            </a:pPr>
            <a:r>
              <a:rPr lang="it-IT" altLang="it-IT" sz="1600" dirty="0"/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0180000-F532-4227-9F09-860D2F228E8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063750" y="274638"/>
            <a:ext cx="768985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altLang="it-IT" sz="4000"/>
              <a:t>La società negli anni del boom:</a:t>
            </a:r>
            <a:br>
              <a:rPr lang="it-IT" altLang="it-IT" sz="4000"/>
            </a:br>
            <a:r>
              <a:rPr lang="it-IT" altLang="it-IT" sz="4000"/>
              <a:t>il cinema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F885602-12B6-4167-B8FA-010CE2A7B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2085976"/>
            <a:ext cx="8351837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2000" dirty="0"/>
              <a:t>Dopo un decennio caratterizzato dal successo d'una cinematografia d'origine popolare, comunemente definita del "</a:t>
            </a:r>
            <a:r>
              <a:rPr lang="it-IT" altLang="it-IT" sz="2000" b="1" dirty="0"/>
              <a:t>Neorealismo rosa</a:t>
            </a:r>
            <a:r>
              <a:rPr lang="it-IT" altLang="it-IT" sz="2000" dirty="0"/>
              <a:t>" (con i tre filoni portanti: "</a:t>
            </a:r>
            <a:r>
              <a:rPr lang="it-IT" altLang="it-IT" sz="2000" b="1" dirty="0"/>
              <a:t>Don Camillo</a:t>
            </a:r>
            <a:r>
              <a:rPr lang="it-IT" altLang="it-IT" sz="2000" dirty="0"/>
              <a:t>", "</a:t>
            </a:r>
            <a:r>
              <a:rPr lang="it-IT" altLang="it-IT" sz="2000" b="1" dirty="0"/>
              <a:t>Pane, amore e…</a:t>
            </a:r>
            <a:r>
              <a:rPr lang="it-IT" altLang="it-IT" sz="2000" dirty="0"/>
              <a:t>", "</a:t>
            </a:r>
            <a:r>
              <a:rPr lang="it-IT" altLang="it-IT" sz="2000" b="1" dirty="0"/>
              <a:t>Poveri ma belli</a:t>
            </a:r>
            <a:r>
              <a:rPr lang="it-IT" altLang="it-IT" sz="2000" dirty="0"/>
              <a:t>"), vero e proprio rinascimento espressivo dei nostri cineasti, inizia nella seconda metà del 1959 connotandosi e definendosi per stili innovativi, tematiche narrative, intuizioni geniali.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it-IT" altLang="it-IT" sz="2000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2000" dirty="0"/>
              <a:t>Una vera e propria età dell’oro che – nel nostro discorso – riproduce due immagini del boom: le rappresentazioni dello stesso (o le speranze) e la rappresentazione della realtà.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it-IT" altLang="it-IT" sz="2000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2000" dirty="0"/>
              <a:t>Quelli che seguono sono solo pochi esempi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7C240829-4C71-44DD-948B-D2B4D81DF0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altLang="it-IT" sz="2800" dirty="0"/>
              <a:t>La società negli anni del boom:</a:t>
            </a:r>
            <a:br>
              <a:rPr lang="it-IT" altLang="it-IT" sz="2800" dirty="0"/>
            </a:br>
            <a:r>
              <a:rPr lang="it-IT" altLang="it-IT" sz="2800" dirty="0"/>
              <a:t>la televisione e gli elettrodomestici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62181D1-A9B2-48ED-9335-2C810E3AD5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1541463"/>
          </a:xfrm>
        </p:spPr>
        <p:txBody>
          <a:bodyPr>
            <a:normAutofit fontScale="85000" lnSpcReduction="10000"/>
          </a:bodyPr>
          <a:lstStyle/>
          <a:p>
            <a:pPr algn="just" eaLnBrk="1" hangingPunct="1">
              <a:lnSpc>
                <a:spcPct val="110000"/>
              </a:lnSpc>
              <a:buFontTx/>
              <a:buNone/>
            </a:pPr>
            <a:r>
              <a:rPr lang="it-IT" altLang="it-IT" dirty="0"/>
              <a:t>In molte case degli italiani entrano  gli elettrodomestici di ultima generazione: phon, orologio, frigorifero, stufette elettriche, frullatori, lavatrici. Sicuramente la “novità” più significativa di questi anni è la televisione, che in pochissimo tempo invase gran parte delle case degli Italiani, diventando sempre più indispensabile.  Accanto però agli sguardi di meraviglia e stupore di fronte alla nuova tecnologia, nacquero le critiche verso questa scatola di immagini.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EE356C77-D769-4935-A209-519373850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8525" y="3500439"/>
            <a:ext cx="2667000" cy="311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Stava  nascendo un nuovo costume e pochi se ne accorgono. Famiglie intere che prima erano solite trascorrere le serate in casa escono all’aperto: si stipano nei bar, nei caffè all’angolo delle strade che possiedono il televisore </a:t>
            </a:r>
          </a:p>
        </p:txBody>
      </p:sp>
      <p:pic>
        <p:nvPicPr>
          <p:cNvPr id="21509" name="Picture 5" descr="monoscopio">
            <a:extLst>
              <a:ext uri="{FF2B5EF4-FFF2-40B4-BE49-F238E27FC236}">
                <a16:creationId xmlns:a16="http://schemas.microsoft.com/office/drawing/2014/main" id="{0ED07799-5D09-4C34-84A5-285ACECB9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1" y="3500438"/>
            <a:ext cx="4392613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FA7CB81-141E-47A8-832B-A3305C970B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L’Età dell’oro 1950-1970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C7B1AE5-B6DB-4EF2-B0CB-6779D259A7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/>
              <a:t>Fattori: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1800"/>
              <a:t>Ristrutturazione del capitalismo:</a:t>
            </a:r>
          </a:p>
          <a:p>
            <a:pPr lvl="2" eaLnBrk="1" hangingPunct="1">
              <a:lnSpc>
                <a:spcPct val="90000"/>
              </a:lnSpc>
            </a:pPr>
            <a:r>
              <a:rPr lang="it-IT" altLang="it-IT" sz="1800"/>
              <a:t>Sviluppo e diffusione del Modello di Produzione di Massa (Henry Ford)</a:t>
            </a:r>
          </a:p>
          <a:p>
            <a:pPr lvl="2" eaLnBrk="1" hangingPunct="1">
              <a:lnSpc>
                <a:spcPct val="90000"/>
              </a:lnSpc>
            </a:pPr>
            <a:r>
              <a:rPr lang="it-IT" altLang="it-IT" sz="1800"/>
              <a:t>Rivoluzione tecnologica</a:t>
            </a:r>
          </a:p>
          <a:p>
            <a:pPr lvl="2" eaLnBrk="1" hangingPunct="1">
              <a:lnSpc>
                <a:spcPct val="90000"/>
              </a:lnSpc>
            </a:pPr>
            <a:r>
              <a:rPr lang="it-IT" altLang="it-IT" sz="1800"/>
              <a:t>Mercato di massa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1800"/>
              <a:t>Internazionalizzazione dell’economia</a:t>
            </a:r>
          </a:p>
          <a:p>
            <a:pPr eaLnBrk="1" hangingPunct="1">
              <a:lnSpc>
                <a:spcPct val="90000"/>
              </a:lnSpc>
            </a:pPr>
            <a:endParaRPr lang="it-IT" altLang="it-IT"/>
          </a:p>
          <a:p>
            <a:pPr eaLnBrk="1" hangingPunct="1">
              <a:lnSpc>
                <a:spcPct val="90000"/>
              </a:lnSpc>
            </a:pPr>
            <a:r>
              <a:rPr lang="it-IT" altLang="it-IT"/>
              <a:t>Dati </a:t>
            </a:r>
            <a:r>
              <a:rPr lang="it-IT" altLang="it-IT" u="sng"/>
              <a:t>crescita economica mondiale</a:t>
            </a:r>
            <a:r>
              <a:rPr lang="it-IT" altLang="it-IT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1800"/>
              <a:t>Produzione mondiale manufatti: quadruplica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1800"/>
              <a:t>Commercio mondiale manufatti: decuplica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1800"/>
              <a:t>Aumento produzione agricola mondiale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1800"/>
              <a:t>Pesca: triplica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1800"/>
              <a:t>Leit motiv: fordismo e consumismo</a:t>
            </a:r>
          </a:p>
          <a:p>
            <a:pPr eaLnBrk="1" hangingPunct="1">
              <a:lnSpc>
                <a:spcPct val="90000"/>
              </a:lnSpc>
            </a:pPr>
            <a:endParaRPr lang="it-IT" altLang="it-IT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EC0ACCC8-A84E-4C39-95FF-DA83A3F50A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Il viaggio e lo spostamento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6C21F8DA-3A96-4F79-BE55-01E43A5064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algn="just" eaLnBrk="1" hangingPunct="1">
              <a:lnSpc>
                <a:spcPct val="120000"/>
              </a:lnSpc>
            </a:pPr>
            <a:r>
              <a:rPr lang="it-IT" altLang="it-IT" sz="2200" dirty="0"/>
              <a:t>L’Italia quasi d’incanto diviene più piccola, dopo che nel 1945 da Roma a Milano in treno occorrevano fino a 28 ore</a:t>
            </a:r>
          </a:p>
          <a:p>
            <a:pPr algn="just" eaLnBrk="1" hangingPunct="1">
              <a:lnSpc>
                <a:spcPct val="120000"/>
              </a:lnSpc>
            </a:pPr>
            <a:r>
              <a:rPr lang="it-IT" altLang="it-IT" sz="2200" dirty="0"/>
              <a:t>Il turismo interno nel 1948 tende a tornare ai livelli del 1939 ma chi parte sono solo i ceti medio-alti; non arrivano ancora gli stranieri ma il fenomeno riguarda l’intera Europa postbellica</a:t>
            </a:r>
          </a:p>
          <a:p>
            <a:pPr algn="just" eaLnBrk="1" hangingPunct="1">
              <a:lnSpc>
                <a:spcPct val="120000"/>
              </a:lnSpc>
            </a:pPr>
            <a:r>
              <a:rPr lang="it-IT" altLang="it-IT" sz="2200" dirty="0"/>
              <a:t>Gli anni Cinquanta sono così “anni di risveglio” con i tentativi di programmazione economica, con l’interventismo dello stato nell’economia, con l’aumento dei redditi, con la ricostruzione delle vie di trasporto, con la diffusione di nuovi mezzi di trasporto</a:t>
            </a:r>
          </a:p>
          <a:p>
            <a:pPr algn="just" eaLnBrk="1" hangingPunct="1">
              <a:lnSpc>
                <a:spcPct val="120000"/>
              </a:lnSpc>
            </a:pPr>
            <a:r>
              <a:rPr lang="it-IT" altLang="it-IT" sz="2200" dirty="0"/>
              <a:t>Gli anni Sessanta divengono così la realizzazione italiana dell’ “american way of life”, producendo “la massificazione del turismo”</a:t>
            </a:r>
          </a:p>
          <a:p>
            <a:pPr algn="just" eaLnBrk="1" hangingPunct="1">
              <a:lnSpc>
                <a:spcPct val="120000"/>
              </a:lnSpc>
            </a:pPr>
            <a:r>
              <a:rPr lang="it-IT" altLang="it-IT" sz="2200" dirty="0"/>
              <a:t>Due miti: la Seicento (e la Cinquecento) e la Vespa</a:t>
            </a:r>
          </a:p>
          <a:p>
            <a:pPr eaLnBrk="1" hangingPunct="1">
              <a:lnSpc>
                <a:spcPct val="80000"/>
              </a:lnSpc>
            </a:pPr>
            <a:endParaRPr lang="it-IT" altLang="it-IT" sz="2000" dirty="0"/>
          </a:p>
          <a:p>
            <a:pPr eaLnBrk="1" hangingPunct="1">
              <a:lnSpc>
                <a:spcPct val="80000"/>
              </a:lnSpc>
            </a:pPr>
            <a:endParaRPr lang="it-IT" altLang="it-IT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6ADA750-D8BF-4484-AC36-896BDA091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Il movimento studentesco: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9B4F957-8EDB-4AED-878A-46082867103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1"/>
            <a:ext cx="4033838" cy="4525963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it-IT" altLang="it-IT" sz="2400"/>
              <a:t>1967-1968:</a:t>
            </a:r>
          </a:p>
          <a:p>
            <a:pPr lvl="1" eaLnBrk="1" hangingPunct="1"/>
            <a:r>
              <a:rPr lang="it-IT" altLang="it-IT" sz="2000"/>
              <a:t>occupazione Università di Trento</a:t>
            </a:r>
          </a:p>
          <a:p>
            <a:pPr lvl="1" eaLnBrk="1" hangingPunct="1"/>
            <a:r>
              <a:rPr lang="it-IT" altLang="it-IT" sz="2000"/>
              <a:t>Università Cattolica Milano</a:t>
            </a:r>
          </a:p>
          <a:p>
            <a:pPr lvl="1" eaLnBrk="1" hangingPunct="1"/>
            <a:r>
              <a:rPr lang="it-IT" altLang="it-IT" sz="2000"/>
              <a:t>Università Torino</a:t>
            </a:r>
          </a:p>
          <a:p>
            <a:pPr lvl="2" eaLnBrk="1" hangingPunct="1"/>
            <a:r>
              <a:rPr lang="it-IT" altLang="it-IT" sz="1800"/>
              <a:t>Rifiuto decreto Gui: limiti di acceso all’Università;</a:t>
            </a:r>
          </a:p>
          <a:p>
            <a:pPr lvl="2" eaLnBrk="1" hangingPunct="1"/>
            <a:r>
              <a:rPr lang="it-IT" altLang="it-IT" sz="1800"/>
              <a:t>Tre differenti livelli di laurea</a:t>
            </a:r>
          </a:p>
          <a:p>
            <a:pPr lvl="1" eaLnBrk="1" hangingPunct="1"/>
            <a:r>
              <a:rPr lang="it-IT" altLang="it-IT" sz="2000"/>
              <a:t>Febbraio 1968: Università di Roma: “ Valle Giulia”</a:t>
            </a:r>
          </a:p>
          <a:p>
            <a:pPr eaLnBrk="1" hangingPunct="1"/>
            <a:r>
              <a:rPr lang="it-IT" altLang="it-IT" sz="2400"/>
              <a:t>Apice: </a:t>
            </a:r>
          </a:p>
          <a:p>
            <a:pPr lvl="1" eaLnBrk="1" hangingPunct="1"/>
            <a:r>
              <a:rPr lang="it-IT" altLang="it-IT" sz="2000"/>
              <a:t>primavera 1968</a:t>
            </a:r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F388DE14-171E-4ED9-B7A1-F489CD7B4A8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176964" y="1600201"/>
            <a:ext cx="4033837" cy="4525963"/>
          </a:xfrm>
        </p:spPr>
        <p:txBody>
          <a:bodyPr/>
          <a:lstStyle/>
          <a:p>
            <a:pPr eaLnBrk="1" hangingPunct="1"/>
            <a:endParaRPr lang="it-IT" altLang="it-IT"/>
          </a:p>
        </p:txBody>
      </p:sp>
      <p:pic>
        <p:nvPicPr>
          <p:cNvPr id="25605" name="Picture 5" descr="01047f">
            <a:extLst>
              <a:ext uri="{FF2B5EF4-FFF2-40B4-BE49-F238E27FC236}">
                <a16:creationId xmlns:a16="http://schemas.microsoft.com/office/drawing/2014/main" id="{07E46B7A-D87E-423E-8F9D-9845C599C9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1412875"/>
            <a:ext cx="4176713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6" descr="01047d">
            <a:extLst>
              <a:ext uri="{FF2B5EF4-FFF2-40B4-BE49-F238E27FC236}">
                <a16:creationId xmlns:a16="http://schemas.microsoft.com/office/drawing/2014/main" id="{09E1ACC1-2075-4144-BB64-1EAC46A63C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221164"/>
            <a:ext cx="424815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02C2BB82-AEE6-4EC0-B3B3-02AD1D552B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L’autunno caldo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4A3C2D7E-7CBC-4E71-8522-4FF5D2C0615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1"/>
            <a:ext cx="4033838" cy="4525963"/>
          </a:xfrm>
        </p:spPr>
        <p:txBody>
          <a:bodyPr/>
          <a:lstStyle/>
          <a:p>
            <a:pPr eaLnBrk="1" hangingPunct="1"/>
            <a:r>
              <a:rPr lang="it-IT" altLang="it-IT"/>
              <a:t>Nuova ondata migratoria:</a:t>
            </a:r>
          </a:p>
          <a:p>
            <a:pPr lvl="1" eaLnBrk="1" hangingPunct="1"/>
            <a:r>
              <a:rPr lang="it-IT" altLang="it-IT"/>
              <a:t>1963: 287.000 unità</a:t>
            </a:r>
          </a:p>
          <a:p>
            <a:pPr lvl="1" eaLnBrk="1" hangingPunct="1"/>
            <a:r>
              <a:rPr lang="it-IT" altLang="it-IT"/>
              <a:t>1967: 120.000 unità</a:t>
            </a:r>
          </a:p>
          <a:p>
            <a:pPr eaLnBrk="1" hangingPunct="1"/>
            <a:r>
              <a:rPr lang="it-IT" altLang="it-IT"/>
              <a:t>Crisi 1964-65:</a:t>
            </a:r>
          </a:p>
          <a:p>
            <a:pPr lvl="1" eaLnBrk="1" hangingPunct="1"/>
            <a:r>
              <a:rPr lang="it-IT" altLang="it-IT"/>
              <a:t>Ristrutturazione: maggiore meccanizzazione</a:t>
            </a:r>
          </a:p>
          <a:p>
            <a:pPr lvl="1" eaLnBrk="1" hangingPunct="1"/>
            <a:r>
              <a:rPr lang="it-IT" altLang="it-IT"/>
              <a:t>Aumento ritmi di lavoro</a:t>
            </a:r>
          </a:p>
          <a:p>
            <a:pPr lvl="1" eaLnBrk="1" hangingPunct="1"/>
            <a:r>
              <a:rPr lang="it-IT" altLang="it-IT"/>
              <a:t>Diffusione del cottimo</a:t>
            </a: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B44A9378-1902-4079-9F6D-66015074847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176964" y="1600201"/>
            <a:ext cx="4033837" cy="452596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1600"/>
              <a:t>Aprile 1968: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/>
              <a:t>Tessile Marzotto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1600"/>
              <a:t>Autunno 1968: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/>
              <a:t>Nuova sinistra italiana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1600"/>
              <a:t>1968-69: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/>
              <a:t>comitati di base nelle fabbriche (Cub):</a:t>
            </a:r>
          </a:p>
          <a:p>
            <a:pPr lvl="2" eaLnBrk="1" hangingPunct="1">
              <a:lnSpc>
                <a:spcPct val="90000"/>
              </a:lnSpc>
            </a:pPr>
            <a:r>
              <a:rPr lang="it-IT" altLang="it-IT" sz="1600"/>
              <a:t>Miglioramento condizioni di lavoro</a:t>
            </a:r>
          </a:p>
          <a:p>
            <a:pPr lvl="2" eaLnBrk="1" hangingPunct="1">
              <a:lnSpc>
                <a:spcPct val="90000"/>
              </a:lnSpc>
            </a:pPr>
            <a:r>
              <a:rPr lang="it-IT" altLang="it-IT" sz="1600"/>
              <a:t>Riduzione differenze salariali operai-impiegati</a:t>
            </a:r>
          </a:p>
          <a:p>
            <a:pPr lvl="2" eaLnBrk="1" hangingPunct="1">
              <a:lnSpc>
                <a:spcPct val="90000"/>
              </a:lnSpc>
            </a:pPr>
            <a:r>
              <a:rPr lang="it-IT" altLang="it-IT" sz="1600"/>
              <a:t>Condizioni di lavoro e sicurezza</a:t>
            </a:r>
          </a:p>
          <a:p>
            <a:pPr lvl="2" eaLnBrk="1" hangingPunct="1">
              <a:lnSpc>
                <a:spcPct val="90000"/>
              </a:lnSpc>
            </a:pPr>
            <a:r>
              <a:rPr lang="it-IT" altLang="it-IT" sz="1600"/>
              <a:t>Abolizione gabbie salariali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1600"/>
              <a:t>Giugno 1969: Pirelli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1600"/>
              <a:t>Estate 1969:Fiat (Torino)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1600"/>
              <a:t>Autunno 1969: rinnovo contratti metalmeccanici: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1400"/>
              <a:t>Sciopero 1.5 milioni di operai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5462A9B-4D9A-43D6-B08A-EC58C9C5E8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Europa occidentale 1949-1963: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8984E13-243E-457F-A072-909FD7EA9B0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1"/>
            <a:ext cx="4033838" cy="4525963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it-IT" altLang="it-IT" sz="1500" dirty="0"/>
              <a:t>Aumento scambi commerciali internazionali: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it-IT" altLang="it-IT" sz="1500" u="sng" dirty="0"/>
              <a:t>Francia</a:t>
            </a:r>
            <a:r>
              <a:rPr lang="it-IT" altLang="it-IT" sz="1500" dirty="0"/>
              <a:t>: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it-IT" altLang="it-IT" sz="1500" dirty="0"/>
              <a:t>1950: 1 milione di merci 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it-IT" altLang="it-IT" sz="1500" dirty="0"/>
              <a:t>1960: 3 milioni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it-IT" altLang="it-IT" sz="1500" u="sng" dirty="0"/>
              <a:t>Germania Ovest</a:t>
            </a:r>
            <a:r>
              <a:rPr lang="it-IT" altLang="it-IT" sz="1500" dirty="0"/>
              <a:t>: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it-IT" altLang="it-IT" sz="1500" dirty="0"/>
              <a:t>1950: 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it-IT" altLang="it-IT" sz="1500" dirty="0"/>
              <a:t>Esportazioni:8.4 milioni di marchi 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it-IT" altLang="it-IT" sz="1500" dirty="0"/>
              <a:t>Importazioni: 11.4 milioni di marchi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it-IT" altLang="it-IT" sz="1500" dirty="0"/>
              <a:t>1960: 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it-IT" altLang="it-IT" sz="1500" dirty="0"/>
              <a:t>Importazioni:42.7 miliardi 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it-IT" altLang="it-IT" sz="1500" dirty="0"/>
              <a:t>Esportazioni:47.9 miliardi 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it-IT" altLang="it-IT" sz="1500" u="sng" dirty="0"/>
              <a:t>Italia</a:t>
            </a:r>
            <a:r>
              <a:rPr lang="it-IT" altLang="it-IT" sz="1500" dirty="0"/>
              <a:t>: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it-IT" altLang="it-IT" sz="1500" dirty="0"/>
              <a:t> triplicano valore importazioni ed esportazioni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it-IT" altLang="it-IT" sz="1500" dirty="0"/>
              <a:t>1960: Tasso medio di disoccupazione: 1.5% 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0705E7-8C2A-4132-AE5A-E8ED55D3EFD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176964" y="1600201"/>
            <a:ext cx="4033837" cy="45259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it-IT" altLang="it-IT" sz="1600" dirty="0"/>
              <a:t>1949-1963:</a:t>
            </a:r>
          </a:p>
          <a:p>
            <a:pPr lvl="1" eaLnBrk="1" hangingPunct="1">
              <a:lnSpc>
                <a:spcPct val="120000"/>
              </a:lnSpc>
            </a:pPr>
            <a:r>
              <a:rPr lang="it-IT" altLang="it-IT" dirty="0"/>
              <a:t>Triplica la produzione industriale in Francia, Italia, Germania</a:t>
            </a:r>
          </a:p>
          <a:p>
            <a:pPr lvl="1" eaLnBrk="1" hangingPunct="1">
              <a:lnSpc>
                <a:spcPct val="120000"/>
              </a:lnSpc>
            </a:pPr>
            <a:r>
              <a:rPr lang="it-IT" altLang="it-IT" dirty="0"/>
              <a:t>Settori principali: produzione di materie prime, ferro, acciaio, prodotti chimici, elettronici, siderurgici</a:t>
            </a:r>
          </a:p>
          <a:p>
            <a:pPr lvl="1" eaLnBrk="1" hangingPunct="1">
              <a:lnSpc>
                <a:spcPct val="120000"/>
              </a:lnSpc>
            </a:pPr>
            <a:r>
              <a:rPr lang="it-IT" altLang="it-IT" dirty="0"/>
              <a:t>Scelta strategica verso la motorizzazione</a:t>
            </a:r>
          </a:p>
          <a:p>
            <a:pPr lvl="1" eaLnBrk="1" hangingPunct="1">
              <a:lnSpc>
                <a:spcPct val="120000"/>
              </a:lnSpc>
            </a:pPr>
            <a:r>
              <a:rPr lang="it-IT" altLang="it-IT" dirty="0"/>
              <a:t>La produzione agricola è al centro della prima strutturazione integrata dell’Europa a sei (MEC)</a:t>
            </a:r>
          </a:p>
          <a:p>
            <a:pPr lvl="2" eaLnBrk="1" hangingPunct="1">
              <a:lnSpc>
                <a:spcPct val="90000"/>
              </a:lnSpc>
            </a:pPr>
            <a:endParaRPr lang="it-IT" altLang="it-IT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466C9F6-D157-4A4A-AA1C-8C122A2DF9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Periodizzazione italiana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14C30F5-80A3-4016-82ED-BE7E5EF79F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133850"/>
          </a:xfrm>
        </p:spPr>
        <p:txBody>
          <a:bodyPr>
            <a:normAutofit fontScale="92500" lnSpcReduction="20000"/>
          </a:bodyPr>
          <a:lstStyle/>
          <a:p>
            <a:pPr marL="609600" indent="-609600"/>
            <a:r>
              <a:rPr lang="it-IT" altLang="it-IT" dirty="0"/>
              <a:t>Arco cronologico completo: 1953-1973</a:t>
            </a:r>
          </a:p>
          <a:p>
            <a:pPr marL="609600" indent="-609600"/>
            <a:endParaRPr lang="it-IT" altLang="it-IT" dirty="0"/>
          </a:p>
          <a:p>
            <a:pPr marL="609600" indent="-609600"/>
            <a:r>
              <a:rPr lang="it-IT" altLang="it-IT" dirty="0"/>
              <a:t>La premessa è nel Piano Marshall e nelle scelte di integrazione favorite da USA e dalle prime idee di integrazione economica (CECA, </a:t>
            </a:r>
            <a:r>
              <a:rPr lang="it-IT" altLang="it-IT" dirty="0" err="1"/>
              <a:t>Euratom</a:t>
            </a:r>
            <a:r>
              <a:rPr lang="it-IT" altLang="it-IT" dirty="0"/>
              <a:t>, MEC)</a:t>
            </a:r>
          </a:p>
          <a:p>
            <a:pPr marL="609600" indent="-609600"/>
            <a:endParaRPr lang="it-IT" altLang="it-IT" dirty="0"/>
          </a:p>
          <a:p>
            <a:pPr marL="609600" indent="-609600"/>
            <a:r>
              <a:rPr lang="it-IT" altLang="it-IT" dirty="0"/>
              <a:t>Partizione:</a:t>
            </a:r>
          </a:p>
          <a:p>
            <a:pPr marL="1371600" lvl="2" indent="-457200"/>
            <a:r>
              <a:rPr lang="it-IT" altLang="it-IT" sz="1700" dirty="0"/>
              <a:t>A) La preparazione: 1953 -1958</a:t>
            </a:r>
          </a:p>
          <a:p>
            <a:pPr marL="1371600" lvl="2" indent="-457200"/>
            <a:r>
              <a:rPr lang="it-IT" altLang="it-IT" sz="1700" dirty="0"/>
              <a:t>B) L’apice: 1958 – 1962</a:t>
            </a:r>
          </a:p>
          <a:p>
            <a:pPr marL="1371600" lvl="2" indent="-457200"/>
            <a:r>
              <a:rPr lang="it-IT" altLang="it-IT" sz="1700" dirty="0"/>
              <a:t>C) La discesa: 1963 – 1973</a:t>
            </a:r>
          </a:p>
          <a:p>
            <a:pPr marL="609600" indent="-609600"/>
            <a:endParaRPr lang="it-IT" altLang="it-IT" dirty="0"/>
          </a:p>
          <a:p>
            <a:pPr marL="609600" indent="-609600"/>
            <a:r>
              <a:rPr lang="it-IT" altLang="it-IT" dirty="0"/>
              <a:t>Perché questa suddivisione? E’ la prima domanda di contesto cui dobbiamo rispondere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B844502-7D1B-44AA-A11A-90D560E55B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Boom economico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4F87B1E-19F3-4ABC-B34A-8FE353D360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dirty="0"/>
              <a:t>Primo punto </a:t>
            </a:r>
          </a:p>
          <a:p>
            <a:pPr marL="0" indent="0" eaLnBrk="1" hangingPunct="1">
              <a:buNone/>
            </a:pPr>
            <a:endParaRPr lang="it-IT" altLang="it-IT" dirty="0"/>
          </a:p>
          <a:p>
            <a:pPr lvl="1" eaLnBrk="1" hangingPunct="1"/>
            <a:r>
              <a:rPr lang="it-IT" altLang="it-IT" dirty="0"/>
              <a:t>definire il tempo: 1958-1962</a:t>
            </a:r>
          </a:p>
          <a:p>
            <a:pPr lvl="1" eaLnBrk="1" hangingPunct="1"/>
            <a:r>
              <a:rPr lang="it-IT" altLang="it-IT" dirty="0"/>
              <a:t>definire gli attori: chi permette il boom</a:t>
            </a:r>
          </a:p>
          <a:p>
            <a:pPr lvl="1" eaLnBrk="1" hangingPunct="1"/>
            <a:r>
              <a:rPr lang="it-IT" altLang="it-IT" dirty="0"/>
              <a:t>definire il contesto: l’Italia del dopoguerra (politica, economia e società)</a:t>
            </a:r>
          </a:p>
          <a:p>
            <a:pPr eaLnBrk="1" hangingPunct="1"/>
            <a:endParaRPr lang="it-IT" altLang="it-IT" dirty="0"/>
          </a:p>
          <a:p>
            <a:pPr eaLnBrk="1" hangingPunct="1"/>
            <a:r>
              <a:rPr lang="it-IT" altLang="it-IT" dirty="0"/>
              <a:t>Arco lungo (1945-1973), periodo breve (1958-1962), due curve: a) 1945-1958; b)1963-1973.</a:t>
            </a:r>
          </a:p>
          <a:p>
            <a:pPr eaLnBrk="1" hangingPunct="1"/>
            <a:endParaRPr lang="it-IT" alt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5644BC9-1222-4983-91D5-2B411AB00D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Italia: le origini boom economico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6A27564-194A-451C-B7B4-279ED56DBB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89212" y="2068497"/>
            <a:ext cx="8915400" cy="38427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dirty="0"/>
              <a:t>Fine protezionismo: rivitalizzazione sistema produttivo e modernizzazione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dirty="0"/>
              <a:t>Motorizzazione di massa (Valletta 1953)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dirty="0"/>
              <a:t>Piano Marshall: Know How e macchinari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dirty="0"/>
              <a:t>Industria: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dirty="0"/>
              <a:t> petrolchimica: Eni: produzione fibre sintetiche e  fertilizzanti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dirty="0"/>
              <a:t>Siderurgica: Iri: Pomigliano, Piombino, Bagnoli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dirty="0"/>
              <a:t>Automobile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dirty="0"/>
              <a:t>Stato: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dirty="0"/>
              <a:t>infrastrutture(autostrade: “economie esterne” per il settore privato)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dirty="0"/>
              <a:t>Stabilità monetaria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dirty="0"/>
              <a:t>Mancanza di controllo fiscale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dirty="0"/>
              <a:t>Tasso di sconto favorevole (Banca d’Italia)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dirty="0"/>
              <a:t>Basso costo del lavoro</a:t>
            </a:r>
            <a:endParaRPr lang="it-IT" altLang="it-IT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419A140-80F2-4075-86BA-8AADF127BF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200"/>
              <a:t>Cosa cambia in questo arco di tempo?</a:t>
            </a:r>
            <a:r>
              <a:rPr lang="it-IT" altLang="it-IT" sz="4000"/>
              <a:t> 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15002F5-3ECC-4803-8F58-B972AF2C0A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92313" y="1412876"/>
            <a:ext cx="8229600" cy="5040313"/>
          </a:xfrm>
        </p:spPr>
        <p:txBody>
          <a:bodyPr>
            <a:normAutofit fontScale="85000" lnSpcReduction="10000"/>
          </a:bodyPr>
          <a:lstStyle/>
          <a:p>
            <a:pPr algn="just" eaLnBrk="1" hangingPunct="1">
              <a:lnSpc>
                <a:spcPct val="120000"/>
              </a:lnSpc>
            </a:pPr>
            <a:r>
              <a:rPr lang="it-IT" altLang="it-IT" dirty="0"/>
              <a:t>La geografia urbana: città e campagne hanno ruoli nuovi e rovesciati; nel 1958 la maggioranza degli italiani è impegnata nel settore secondario</a:t>
            </a:r>
          </a:p>
          <a:p>
            <a:pPr algn="just" eaLnBrk="1" hangingPunct="1">
              <a:lnSpc>
                <a:spcPct val="120000"/>
              </a:lnSpc>
            </a:pPr>
            <a:r>
              <a:rPr lang="it-IT" altLang="it-IT" dirty="0"/>
              <a:t>La geografia industriale: la fabbrica ed il lavoro modificano il territorio e le abitudini in termini di prodotti e di consuetudini</a:t>
            </a:r>
          </a:p>
          <a:p>
            <a:pPr algn="just" eaLnBrk="1" hangingPunct="1">
              <a:lnSpc>
                <a:spcPct val="120000"/>
              </a:lnSpc>
            </a:pPr>
            <a:endParaRPr lang="it-IT" altLang="it-IT" dirty="0"/>
          </a:p>
          <a:p>
            <a:pPr algn="just" eaLnBrk="1" hangingPunct="1">
              <a:lnSpc>
                <a:spcPct val="120000"/>
              </a:lnSpc>
            </a:pPr>
            <a:r>
              <a:rPr lang="it-IT" altLang="it-IT" dirty="0"/>
              <a:t>Si affermano nuovi consumi e nuovi sogni</a:t>
            </a:r>
          </a:p>
          <a:p>
            <a:pPr algn="just" eaLnBrk="1" hangingPunct="1">
              <a:lnSpc>
                <a:spcPct val="120000"/>
              </a:lnSpc>
            </a:pPr>
            <a:r>
              <a:rPr lang="it-IT" altLang="it-IT" dirty="0"/>
              <a:t>Cambiano le abitazioni ed i servizi </a:t>
            </a:r>
          </a:p>
          <a:p>
            <a:pPr algn="just" eaLnBrk="1" hangingPunct="1">
              <a:lnSpc>
                <a:spcPct val="120000"/>
              </a:lnSpc>
            </a:pPr>
            <a:r>
              <a:rPr lang="it-IT" altLang="it-IT" dirty="0"/>
              <a:t>Cambia la mobilità: 1958 (Autostrada del sole), 1959 (Codice della strada) </a:t>
            </a:r>
          </a:p>
          <a:p>
            <a:pPr algn="just" eaLnBrk="1" hangingPunct="1">
              <a:lnSpc>
                <a:spcPct val="120000"/>
              </a:lnSpc>
            </a:pPr>
            <a:endParaRPr lang="it-IT" altLang="it-IT" dirty="0"/>
          </a:p>
          <a:p>
            <a:pPr algn="just" eaLnBrk="1" hangingPunct="1">
              <a:lnSpc>
                <a:spcPct val="120000"/>
              </a:lnSpc>
            </a:pPr>
            <a:r>
              <a:rPr lang="it-IT" altLang="it-IT" dirty="0"/>
              <a:t>Mutano i costumi: weekend, settimana corta; tra il 1956 ed il 1965 triplicano le presenze turistiche legate alle vacanze</a:t>
            </a:r>
          </a:p>
          <a:p>
            <a:pPr algn="just" eaLnBrk="1" hangingPunct="1">
              <a:lnSpc>
                <a:spcPct val="120000"/>
              </a:lnSpc>
            </a:pPr>
            <a:r>
              <a:rPr lang="it-IT" altLang="it-IT" dirty="0"/>
              <a:t>Si afferma la televisione (1954), il sistema dei media inizia a modificare profondamente i comportamenti di massa degli italiani</a:t>
            </a:r>
          </a:p>
          <a:p>
            <a:pPr algn="just" eaLnBrk="1" hangingPunct="1">
              <a:lnSpc>
                <a:spcPct val="120000"/>
              </a:lnSpc>
            </a:pPr>
            <a:r>
              <a:rPr lang="it-IT" altLang="it-IT" dirty="0"/>
              <a:t>Si affermano “nuovi protagonisti”: i giovani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F7BD0C5-90FD-4E6A-AC04-9B61DB1E1D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4000"/>
              <a:t>Dati e numeri della trasformazione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A0AA3590-D41A-413F-AB31-6E70B2FAED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algn="just" eaLnBrk="1" hangingPunct="1">
              <a:lnSpc>
                <a:spcPct val="120000"/>
              </a:lnSpc>
            </a:pPr>
            <a:r>
              <a:rPr lang="it-IT" altLang="it-IT" sz="2800" dirty="0"/>
              <a:t>Addetti al settore agricolo: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it-IT" altLang="it-IT" sz="2400" dirty="0"/>
              <a:t>1954 = 8.000.000 addetti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it-IT" altLang="it-IT" sz="2400" dirty="0"/>
              <a:t>1964 = 5.000.000 addetti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it-IT" altLang="it-IT" sz="2400" dirty="0"/>
              <a:t>1995 = 1.500.000 addetti (poi sostituiti da emigrazione extracomunitaria)</a:t>
            </a:r>
          </a:p>
          <a:p>
            <a:pPr algn="just" eaLnBrk="1" hangingPunct="1">
              <a:lnSpc>
                <a:spcPct val="120000"/>
              </a:lnSpc>
            </a:pPr>
            <a:r>
              <a:rPr lang="it-IT" altLang="it-IT" sz="2800" dirty="0"/>
              <a:t>L’Italia da paese agricolo a industriale e poi dei servizi vive la sua modernizzazione attraverso l’esplosione dell’architrave rappresentato dall’agricoltura. </a:t>
            </a:r>
          </a:p>
          <a:p>
            <a:pPr algn="just" eaLnBrk="1" hangingPunct="1">
              <a:lnSpc>
                <a:spcPct val="120000"/>
              </a:lnSpc>
            </a:pPr>
            <a:r>
              <a:rPr lang="it-IT" altLang="it-IT" sz="2800" dirty="0"/>
              <a:t>Elemento che disarticola un equilibrio secolare</a:t>
            </a:r>
          </a:p>
          <a:p>
            <a:pPr algn="just" eaLnBrk="1" hangingPunct="1">
              <a:lnSpc>
                <a:spcPct val="120000"/>
              </a:lnSpc>
            </a:pPr>
            <a:r>
              <a:rPr lang="it-IT" altLang="it-IT" sz="2800" dirty="0"/>
              <a:t>Fenomeno sociale dagli effetti dirompenti nel medio e lungo periodo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A31ABC3-DEFB-4D38-A6A1-91048B0D8F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4000"/>
              <a:t>Dati e numeri della trasformazione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DFFCBBD-7831-45CE-A0DB-7C15835AF2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800" dirty="0"/>
              <a:t>Esodo (1953-1973):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/>
              <a:t>25.000.000 di italiani cambiano comune di residenza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/>
              <a:t>10.000.000 di italiani cambiano regione di residenza</a:t>
            </a:r>
          </a:p>
          <a:p>
            <a:pPr lvl="1" eaLnBrk="1" hangingPunct="1">
              <a:lnSpc>
                <a:spcPct val="90000"/>
              </a:lnSpc>
            </a:pPr>
            <a:endParaRPr lang="it-IT" altLang="it-IT" sz="2400" dirty="0"/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/>
              <a:t>Migrazioni interne e emigrazione all’estero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/>
              <a:t>Direzione estera</a:t>
            </a:r>
          </a:p>
          <a:p>
            <a:pPr lvl="2" eaLnBrk="1" hangingPunct="1">
              <a:lnSpc>
                <a:spcPct val="90000"/>
              </a:lnSpc>
            </a:pPr>
            <a:r>
              <a:rPr lang="it-IT" altLang="it-IT" sz="2000" dirty="0"/>
              <a:t>1954: 250.000 </a:t>
            </a:r>
            <a:r>
              <a:rPr lang="it-IT" altLang="it-IT" sz="2000" dirty="0" err="1"/>
              <a:t>ca</a:t>
            </a:r>
            <a:r>
              <a:rPr lang="it-IT" altLang="it-IT" sz="2000" dirty="0"/>
              <a:t>.</a:t>
            </a:r>
          </a:p>
          <a:p>
            <a:pPr lvl="2" eaLnBrk="1" hangingPunct="1">
              <a:lnSpc>
                <a:spcPct val="90000"/>
              </a:lnSpc>
            </a:pPr>
            <a:r>
              <a:rPr lang="it-IT" altLang="it-IT" sz="2000" dirty="0"/>
              <a:t>1960/1962: 380.000 </a:t>
            </a:r>
            <a:r>
              <a:rPr lang="it-IT" altLang="it-IT" sz="2000" dirty="0" err="1"/>
              <a:t>ca</a:t>
            </a:r>
            <a:r>
              <a:rPr lang="it-IT" altLang="it-IT" sz="2000" dirty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/>
              <a:t>Spostamenti interni</a:t>
            </a:r>
          </a:p>
          <a:p>
            <a:pPr lvl="2" eaLnBrk="1" hangingPunct="1">
              <a:lnSpc>
                <a:spcPct val="90000"/>
              </a:lnSpc>
            </a:pPr>
            <a:r>
              <a:rPr lang="it-IT" altLang="it-IT" sz="2000" dirty="0"/>
              <a:t>1958/1963: 1.000.000 di italiani si spostano da Sud a Nord</a:t>
            </a:r>
          </a:p>
          <a:p>
            <a:pPr lvl="2" eaLnBrk="1" hangingPunct="1">
              <a:lnSpc>
                <a:spcPct val="90000"/>
              </a:lnSpc>
            </a:pPr>
            <a:endParaRPr lang="it-IT" altLang="it-IT" sz="2000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it-IT" altLang="it-IT" sz="2000" i="1" dirty="0"/>
              <a:t>Le cifre non si sommano ma si analizzano rispetto agli effetti di lungo periodo nell’arco di tempo considerato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</TotalTime>
  <Words>1908</Words>
  <Application>Microsoft Office PowerPoint</Application>
  <PresentationFormat>Widescreen</PresentationFormat>
  <Paragraphs>237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8" baseType="lpstr">
      <vt:lpstr>Arial</vt:lpstr>
      <vt:lpstr>Century Gothic</vt:lpstr>
      <vt:lpstr>Times New Roman</vt:lpstr>
      <vt:lpstr>Wingdings</vt:lpstr>
      <vt:lpstr>Wingdings 3</vt:lpstr>
      <vt:lpstr>Filo</vt:lpstr>
      <vt:lpstr>L’Italia del boom ovvero  Il sospirato trauma della modernità</vt:lpstr>
      <vt:lpstr>L’Età dell’oro 1950-1970</vt:lpstr>
      <vt:lpstr>Europa occidentale 1949-1963:</vt:lpstr>
      <vt:lpstr>Periodizzazione italiana</vt:lpstr>
      <vt:lpstr>Boom economico</vt:lpstr>
      <vt:lpstr>Italia: le origini boom economico</vt:lpstr>
      <vt:lpstr>Cosa cambia in questo arco di tempo? </vt:lpstr>
      <vt:lpstr>Dati e numeri della trasformazione</vt:lpstr>
      <vt:lpstr>Dati e numeri della trasformazione</vt:lpstr>
      <vt:lpstr>Dati e numeri della trasformazione</vt:lpstr>
      <vt:lpstr>Dati e numeri della trasformazione</vt:lpstr>
      <vt:lpstr>Dati e numeri della trasformazione</vt:lpstr>
      <vt:lpstr>I “costi” della trasformazione</vt:lpstr>
      <vt:lpstr>I “costi” della trasformazione</vt:lpstr>
      <vt:lpstr>La risposta sociale ai costi del boom</vt:lpstr>
      <vt:lpstr>La risposta sociale </vt:lpstr>
      <vt:lpstr>La società negli anni del boom:  la musica</vt:lpstr>
      <vt:lpstr>La società negli anni del boom: il cinema</vt:lpstr>
      <vt:lpstr>La società negli anni del boom: la televisione e gli elettrodomestici</vt:lpstr>
      <vt:lpstr>Il viaggio e lo spostamento</vt:lpstr>
      <vt:lpstr>Il movimento studentesco:</vt:lpstr>
      <vt:lpstr>L’autunno caldo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L’Italia del boom ovvero  Il sospirato trauma della modernità</dc:title>
  <dc:creator>utente</dc:creator>
  <cp:lastModifiedBy>utente</cp:lastModifiedBy>
  <cp:revision>7</cp:revision>
  <dcterms:created xsi:type="dcterms:W3CDTF">2021-01-02T16:09:08Z</dcterms:created>
  <dcterms:modified xsi:type="dcterms:W3CDTF">2023-01-20T09:32:38Z</dcterms:modified>
</cp:coreProperties>
</file>