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35" r:id="rId2"/>
    <p:sldId id="349" r:id="rId3"/>
    <p:sldId id="426" r:id="rId4"/>
    <p:sldId id="427" r:id="rId5"/>
    <p:sldId id="428" r:id="rId6"/>
    <p:sldId id="429" r:id="rId7"/>
    <p:sldId id="430" r:id="rId8"/>
    <p:sldId id="431" r:id="rId9"/>
    <p:sldId id="432" r:id="rId10"/>
    <p:sldId id="433" r:id="rId11"/>
    <p:sldId id="434" r:id="rId12"/>
    <p:sldId id="435" r:id="rId13"/>
    <p:sldId id="436"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81"/>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24/03/25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5549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7495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4952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0351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103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4085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800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1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6138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4831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186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1243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24 marzo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24/03/25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24/03/25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Estinzione dei trattati</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636376"/>
          </a:xfrm>
        </p:spPr>
        <p:txBody>
          <a:bodyPr vert="horz" lIns="91440" tIns="45720" rIns="91440" bIns="45720" rtlCol="0">
            <a:normAutofit fontScale="77500" lnSpcReduction="20000"/>
          </a:bodyPr>
          <a:lstStyle/>
          <a:p>
            <a:pPr marL="742950" indent="-742950" algn="just">
              <a:buFont typeface="+mj-lt"/>
              <a:buAutoNum type="arabicPeriod"/>
            </a:pPr>
            <a:r>
              <a:rPr lang="it-IT" sz="3600" dirty="0"/>
              <a:t>Un’Alta Parte contraente può denunciare la presente Convenzione solo dopo un periodo di cinque anni a partire dalla data di entrata in vigore della Convenzione nei suoi confronti e dando un preavviso di sei mesi mediante notifica indirizzata al Segretario generale del Consiglio d’Europa, che ne informa le altre Parti contraenti.</a:t>
            </a:r>
          </a:p>
          <a:p>
            <a:pPr marL="742950" indent="-742950" algn="just">
              <a:buAutoNum type="arabicPeriod"/>
            </a:pPr>
            <a:r>
              <a:rPr lang="it-IT" sz="3600" dirty="0"/>
              <a:t>Tale denuncia non può avere l’effetto di svincolare l’Alta Parte contraente interessata dagli obblighi contenuti nella presente Convenzione per quanto riguarda qualunque fatto suscettibile di costituire una violazione di tali obblighi, da essa posto in essere anteriormente alla data in cui la denuncia è divenuta efficace.</a:t>
            </a:r>
          </a:p>
          <a:p>
            <a:pPr marL="742950" indent="-742950" algn="just">
              <a:buAutoNum type="arabicPeriod"/>
            </a:pPr>
            <a:r>
              <a:rPr lang="it-IT" sz="3600" dirty="0"/>
              <a:t>Alla stessa condizione, </a:t>
            </a:r>
            <a:r>
              <a:rPr lang="it-IT" sz="3600" b="1" dirty="0"/>
              <a:t>cesserebbe d’esser parte alla presente Convenzione qualunque Parte contraente che non fosse più membro del Consiglio d’Europa</a:t>
            </a:r>
            <a:r>
              <a:rPr lang="it-IT" sz="36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0" y="396534"/>
            <a:ext cx="12192000" cy="1323439"/>
          </a:xfrm>
          <a:prstGeom prst="rect">
            <a:avLst/>
          </a:prstGeom>
          <a:noFill/>
        </p:spPr>
        <p:txBody>
          <a:bodyPr wrap="square">
            <a:spAutoFit/>
          </a:bodyPr>
          <a:lstStyle/>
          <a:p>
            <a:pPr lvl="0" algn="ctr">
              <a:defRPr/>
            </a:pPr>
            <a:r>
              <a:rPr lang="it-IT" sz="4000" dirty="0"/>
              <a:t>Convenzione europea dei diritti dell’uomo</a:t>
            </a:r>
            <a:br>
              <a:rPr lang="it-IT" sz="4000" dirty="0"/>
            </a:br>
            <a:r>
              <a:rPr lang="it-IT" sz="4000" dirty="0"/>
              <a:t>Articolo 58</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904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fontScale="85000" lnSpcReduction="20000"/>
          </a:bodyPr>
          <a:lstStyle/>
          <a:p>
            <a:pPr marL="0" indent="0" algn="just">
              <a:buNone/>
            </a:pPr>
            <a:r>
              <a:rPr lang="it-IT" sz="4000" dirty="0"/>
              <a:t>Un </a:t>
            </a:r>
            <a:r>
              <a:rPr lang="it-IT" sz="4000" b="1" dirty="0"/>
              <a:t>mutamento fondamentale delle circostanze </a:t>
            </a:r>
            <a:r>
              <a:rPr lang="it-IT" sz="4000" dirty="0"/>
              <a:t>intervenuto rispetto a quelle esistenti al momento della conclusione di un trattato, e che non era previsto dalle parti, non può essere invocato come motivo per denunciare o recedere dal trattato, a meno che: </a:t>
            </a:r>
          </a:p>
          <a:p>
            <a:pPr marL="742950" indent="-742950" algn="just">
              <a:buFont typeface="+mj-lt"/>
              <a:buAutoNum type="alphaLcPeriod"/>
            </a:pPr>
            <a:r>
              <a:rPr lang="it-IT" sz="4000" dirty="0"/>
              <a:t>l’esistenza di tali circostanze costituiva una </a:t>
            </a:r>
            <a:r>
              <a:rPr lang="it-IT" sz="4000" b="1" dirty="0"/>
              <a:t>base essenziale del consenso delle parti </a:t>
            </a:r>
            <a:r>
              <a:rPr lang="it-IT" sz="4000" dirty="0"/>
              <a:t>ad essere vincolate dal trattato; e 
l’effetto del cambiamento è quello di trasformare radicalmente la portata degli obblighi che devono ancora essere adempiuti ai sensi del trattato.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449705" y="396534"/>
            <a:ext cx="11186585" cy="1323439"/>
          </a:xfrm>
          <a:prstGeom prst="rect">
            <a:avLst/>
          </a:prstGeom>
          <a:noFill/>
        </p:spPr>
        <p:txBody>
          <a:bodyPr wrap="square">
            <a:spAutoFit/>
          </a:bodyPr>
          <a:lstStyle/>
          <a:p>
            <a:pPr lvl="0" algn="ctr">
              <a:defRPr/>
            </a:pPr>
            <a:r>
              <a:rPr lang="it-IT" sz="4000" dirty="0"/>
              <a:t>Convenzione di Vienna sul diritto dei trattati</a:t>
            </a:r>
            <a:br>
              <a:rPr lang="it-IT" sz="4000" dirty="0"/>
            </a:br>
            <a:r>
              <a:rPr lang="it-IT" sz="4000" dirty="0"/>
              <a:t>Articolo 62 – </a:t>
            </a:r>
            <a:r>
              <a:rPr lang="it-IT" sz="4000" i="1" dirty="0"/>
              <a:t>Rebus sic </a:t>
            </a:r>
            <a:r>
              <a:rPr lang="it-IT" sz="4000" i="1" dirty="0" err="1"/>
              <a:t>stantibus</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180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fontScale="92500"/>
          </a:bodyPr>
          <a:lstStyle/>
          <a:p>
            <a:pPr marL="0" indent="0" algn="just">
              <a:buNone/>
            </a:pPr>
            <a:endParaRPr lang="it-IT" sz="3200" dirty="0"/>
          </a:p>
          <a:p>
            <a:pPr marL="0" indent="0" algn="just">
              <a:buNone/>
            </a:pPr>
            <a:r>
              <a:rPr lang="it-IT" sz="3600" dirty="0"/>
              <a:t>L’Ungheria ha inoltre sostenuto di essere legittimata a invocare una serie di eventi che, cumulativamente, avrebbero costituito un cambiamento fondamentale delle circostanze. A questo proposito, ha invocato profondi cambiamenti di natura politica, la diminuzione della redditività economica del Progetto, il progresso delle conoscenze ambientali e lo sviluppo di nuove norme e prescrizioni del diritto internazionale dell’ambiente.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0" y="396534"/>
            <a:ext cx="12192000" cy="1323439"/>
          </a:xfrm>
          <a:prstGeom prst="rect">
            <a:avLst/>
          </a:prstGeom>
          <a:noFill/>
        </p:spPr>
        <p:txBody>
          <a:bodyPr wrap="square">
            <a:spAutoFit/>
          </a:bodyPr>
          <a:lstStyle/>
          <a:p>
            <a:pPr lvl="0" algn="ctr">
              <a:defRPr/>
            </a:pPr>
            <a:r>
              <a:rPr lang="it-IT" sz="4000" i="1" dirty="0"/>
              <a:t>Progetto </a:t>
            </a:r>
            <a:r>
              <a:rPr lang="it-IT" sz="4000" i="1" dirty="0" err="1"/>
              <a:t>Gabčíkovo-Nagymaros</a:t>
            </a:r>
            <a:r>
              <a:rPr lang="it-IT" sz="4000" i="1" dirty="0"/>
              <a:t> (Ungheria/Slovacchia)</a:t>
            </a:r>
            <a:br>
              <a:rPr lang="it-IT" sz="4000" dirty="0"/>
            </a:br>
            <a:r>
              <a:rPr lang="it-IT" sz="4000" dirty="0"/>
              <a:t>Sentenza della CIG, 1997</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2316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fontScale="62500" lnSpcReduction="20000"/>
          </a:bodyPr>
          <a:lstStyle/>
          <a:p>
            <a:pPr marL="0" indent="0" algn="just">
              <a:buNone/>
            </a:pPr>
            <a:r>
              <a:rPr lang="it-IT" sz="4500" dirty="0"/>
              <a:t>La situazione politica prevalente è stata certamente rilevante per la conclusione del Trattato del 1977. Ma [...] il trattato prevedeva un programma comune di investimenti per la produzione di energia, il controllo delle inondazioni e il miglioramento della navigazione sul Danubio. Secondo la Corte, le condizioni politiche prevalenti non erano quindi così strettamente connesse all'oggetto e allo scopo del Trattato da costituire una base essenziale del consenso delle parti [...]. Lo stesso vale per il sistema economico in vigore al momento della conclusione del Trattato del 1977. Inoltre, anche se la redditività stimata del progetto poteva apparire inferiore nel 1992 che nel 1977, [...] non era destinata a diminuire a tal punto da trasformare radicalmente gli obblighi delle parti derivanti dal trattato. </a:t>
            </a:r>
            <a:r>
              <a:rPr lang="it-IT" sz="4500" b="1" dirty="0"/>
              <a:t>La Corte non ritiene che i nuovi sviluppi nello stato delle conoscenze ambientali e del diritto ambientale possano essere considerati del tutto imprevisti</a:t>
            </a:r>
            <a:r>
              <a:rPr lang="it-IT" sz="45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0" y="396534"/>
            <a:ext cx="12192000" cy="1323439"/>
          </a:xfrm>
          <a:prstGeom prst="rect">
            <a:avLst/>
          </a:prstGeom>
          <a:noFill/>
        </p:spPr>
        <p:txBody>
          <a:bodyPr wrap="square">
            <a:spAutoFit/>
          </a:bodyPr>
          <a:lstStyle/>
          <a:p>
            <a:pPr lvl="0" algn="ctr">
              <a:defRPr/>
            </a:pPr>
            <a:r>
              <a:rPr lang="it-IT" sz="4000" i="1" dirty="0"/>
              <a:t>Progetto </a:t>
            </a:r>
            <a:r>
              <a:rPr lang="it-IT" sz="4000" i="1" dirty="0" err="1"/>
              <a:t>Gabčíkovo-Nagymaros</a:t>
            </a:r>
            <a:r>
              <a:rPr lang="it-IT" sz="4000" i="1" dirty="0"/>
              <a:t> (Ungheria/Slovacchia)</a:t>
            </a:r>
            <a:br>
              <a:rPr lang="it-IT" sz="4000" dirty="0"/>
            </a:br>
            <a:r>
              <a:rPr lang="it-IT" sz="4000" dirty="0"/>
              <a:t>Sentenza della CIG, 1997</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39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891252"/>
            <a:ext cx="10515600" cy="5285712"/>
          </a:xfrm>
        </p:spPr>
        <p:txBody>
          <a:bodyPr vert="horz" lIns="91440" tIns="45720" rIns="91440" bIns="45720" rtlCol="0">
            <a:normAutofit/>
          </a:bodyPr>
          <a:lstStyle/>
          <a:p>
            <a:pPr marL="0" indent="0" algn="just">
              <a:buNone/>
            </a:pPr>
            <a:r>
              <a:rPr lang="en-US" sz="3400" dirty="0"/>
              <a:t>
</a:t>
            </a:r>
          </a:p>
          <a:p>
            <a:pPr marL="0" indent="0" algn="ctr">
              <a:buNone/>
            </a:pPr>
            <a:r>
              <a:rPr lang="it-IT" sz="4400" dirty="0"/>
              <a:t>invalidità – </a:t>
            </a:r>
            <a:r>
              <a:rPr lang="it-IT" sz="4400" i="1" dirty="0"/>
              <a:t>ex </a:t>
            </a:r>
            <a:r>
              <a:rPr lang="it-IT" sz="4400" i="1" dirty="0" err="1"/>
              <a:t>tunc</a:t>
            </a:r>
            <a:r>
              <a:rPr lang="it-IT" sz="4400" i="1" dirty="0"/>
              <a:t> </a:t>
            </a:r>
            <a:r>
              <a:rPr lang="it-IT" sz="4400" dirty="0"/>
              <a:t>(fin dall’inizio)
</a:t>
            </a:r>
          </a:p>
          <a:p>
            <a:pPr marL="0" indent="0" algn="ctr">
              <a:buNone/>
            </a:pPr>
            <a:r>
              <a:rPr lang="it-IT" sz="4400" dirty="0"/>
              <a:t>estinzione – </a:t>
            </a:r>
            <a:r>
              <a:rPr lang="it-IT" sz="4400" i="1" dirty="0"/>
              <a:t>ex nunc </a:t>
            </a:r>
            <a:r>
              <a:rPr lang="it-IT" sz="4400" dirty="0"/>
              <a:t>(d’ora in poi)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324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351338"/>
          </a:xfrm>
        </p:spPr>
        <p:txBody>
          <a:bodyPr vert="horz" lIns="91440" tIns="45720" rIns="91440" bIns="45720" rtlCol="0">
            <a:normAutofit lnSpcReduction="10000"/>
          </a:bodyPr>
          <a:lstStyle/>
          <a:p>
            <a:pPr marL="0" indent="0" algn="just">
              <a:buNone/>
            </a:pPr>
            <a:endParaRPr lang="it-IT" sz="3200" dirty="0"/>
          </a:p>
          <a:p>
            <a:pPr marL="0" indent="0" algn="just">
              <a:buNone/>
            </a:pPr>
            <a:r>
              <a:rPr lang="it-IT" sz="4000" dirty="0"/>
              <a:t>La risoluzione di un trattato o il ritiro di una parte possono aver luogo:</a:t>
            </a:r>
          </a:p>
          <a:p>
            <a:pPr marL="742950" indent="-742950" algn="just">
              <a:buFont typeface="+mj-lt"/>
              <a:buAutoNum type="alphaLcPeriod"/>
            </a:pPr>
            <a:r>
              <a:rPr lang="it-IT" sz="4000" dirty="0"/>
              <a:t>conformemente alle disposizioni del trattato; o
in qualsiasi momento con il consenso di tutte le parti, previa consultazione degli altri Stati contraenti.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323439"/>
          </a:xfrm>
          <a:prstGeom prst="rect">
            <a:avLst/>
          </a:prstGeom>
          <a:noFill/>
        </p:spPr>
        <p:txBody>
          <a:bodyPr wrap="square">
            <a:spAutoFit/>
          </a:bodyPr>
          <a:lstStyle/>
          <a:p>
            <a:pPr lvl="0" algn="ctr">
              <a:defRPr/>
            </a:pPr>
            <a:r>
              <a:rPr lang="it-IT" sz="4000" dirty="0"/>
              <a:t>Convenzione di Vienna sul diritto dei trattati</a:t>
            </a:r>
            <a:br>
              <a:rPr lang="it-IT" sz="4000" dirty="0"/>
            </a:br>
            <a:r>
              <a:rPr lang="it-IT" sz="4000" dirty="0"/>
              <a:t>Articolo 54 – </a:t>
            </a:r>
            <a:r>
              <a:rPr lang="it-IT" sz="4000" i="1" dirty="0"/>
              <a:t>Estinzione su consenso delle parti</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6217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661219"/>
            <a:ext cx="10515600" cy="3515743"/>
          </a:xfrm>
        </p:spPr>
        <p:txBody>
          <a:bodyPr vert="horz" lIns="91440" tIns="45720" rIns="91440" bIns="45720" rtlCol="0">
            <a:normAutofit/>
          </a:bodyPr>
          <a:lstStyle/>
          <a:p>
            <a:pPr marL="0" indent="0" algn="just">
              <a:buNone/>
            </a:pPr>
            <a:endParaRPr lang="it-IT" sz="3200" dirty="0"/>
          </a:p>
          <a:p>
            <a:pPr marL="0" indent="0" algn="just">
              <a:buNone/>
            </a:pPr>
            <a:r>
              <a:rPr lang="it-IT" sz="4400" dirty="0"/>
              <a:t>Il presente trattato è concluso per un periodo di 50 anni a decorrere dalla sua entrata in vigore.</a:t>
            </a:r>
            <a:endParaRPr lang="it-IT" sz="40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1154243" y="396534"/>
            <a:ext cx="9923488" cy="1938992"/>
          </a:xfrm>
          <a:prstGeom prst="rect">
            <a:avLst/>
          </a:prstGeom>
          <a:noFill/>
        </p:spPr>
        <p:txBody>
          <a:bodyPr wrap="square">
            <a:spAutoFit/>
          </a:bodyPr>
          <a:lstStyle/>
          <a:p>
            <a:pPr lvl="0" algn="ctr">
              <a:defRPr/>
            </a:pPr>
            <a:r>
              <a:rPr lang="it-IT" sz="4000" dirty="0"/>
              <a:t>Trattato di Parigi che istituisce la Comunità europea del carbone e dell’acciaio (1951)</a:t>
            </a:r>
            <a:br>
              <a:rPr lang="it-IT" sz="4000" dirty="0"/>
            </a:br>
            <a:r>
              <a:rPr lang="it-IT" sz="4000" dirty="0"/>
              <a:t>Articolo 97</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48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661219"/>
            <a:ext cx="10515600" cy="3515743"/>
          </a:xfrm>
        </p:spPr>
        <p:txBody>
          <a:bodyPr vert="horz" lIns="91440" tIns="45720" rIns="91440" bIns="45720" rtlCol="0">
            <a:normAutofit/>
          </a:bodyPr>
          <a:lstStyle/>
          <a:p>
            <a:pPr marL="0" indent="0" algn="just">
              <a:buNone/>
            </a:pPr>
            <a:endParaRPr lang="it-IT" sz="3200" dirty="0"/>
          </a:p>
          <a:p>
            <a:pPr marL="0" indent="0" algn="just">
              <a:buNone/>
            </a:pPr>
            <a:r>
              <a:rPr lang="it-IT" sz="4800" dirty="0"/>
              <a:t>Ogni Stato membro può decidere di recedere dall’Unione conformemente alle proprie norme costituzionali.</a:t>
            </a:r>
            <a:endParaRPr lang="it-IT" sz="44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9" y="396534"/>
            <a:ext cx="10495522" cy="1323439"/>
          </a:xfrm>
          <a:prstGeom prst="rect">
            <a:avLst/>
          </a:prstGeom>
          <a:noFill/>
        </p:spPr>
        <p:txBody>
          <a:bodyPr wrap="square">
            <a:spAutoFit/>
          </a:bodyPr>
          <a:lstStyle/>
          <a:p>
            <a:pPr lvl="0" algn="ctr">
              <a:defRPr/>
            </a:pPr>
            <a:r>
              <a:rPr lang="it-IT" sz="4000" dirty="0"/>
              <a:t>Trattato sul funzionamento dell’Unione europea</a:t>
            </a:r>
            <a:br>
              <a:rPr lang="it-IT" sz="4000" dirty="0"/>
            </a:br>
            <a:r>
              <a:rPr lang="it-IT" sz="4000" dirty="0"/>
              <a:t>Articolo 50, paragrafo 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1288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093529"/>
            <a:ext cx="10515600" cy="4083433"/>
          </a:xfrm>
        </p:spPr>
        <p:txBody>
          <a:bodyPr vert="horz" lIns="91440" tIns="45720" rIns="91440" bIns="45720" rtlCol="0">
            <a:normAutofit fontScale="92500" lnSpcReduction="10000"/>
          </a:bodyPr>
          <a:lstStyle/>
          <a:p>
            <a:pPr marL="0" indent="0" algn="just">
              <a:buNone/>
            </a:pPr>
            <a:endParaRPr lang="it-IT" sz="2400" dirty="0"/>
          </a:p>
          <a:p>
            <a:pPr marL="914400" indent="-914400" algn="just">
              <a:buFont typeface="+mj-lt"/>
              <a:buAutoNum type="arabicPeriod"/>
            </a:pPr>
            <a:r>
              <a:rPr lang="it-IT" sz="3600" dirty="0"/>
              <a:t>In qualsiasi momento, trascorsi tre anni dalla data di entrata in vigore del presente accordo per una parte, quest’ultima può recedere dal presente accordo mediante notifica scritta al depositario.
Tale recesso ha effetto alla scadenza di un anno dalla data in cui il depositario riceve la notifica di recesso, o in una data successiva se specificata nella notifica di recesso.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9" y="396534"/>
            <a:ext cx="10495522" cy="1323439"/>
          </a:xfrm>
          <a:prstGeom prst="rect">
            <a:avLst/>
          </a:prstGeom>
          <a:noFill/>
        </p:spPr>
        <p:txBody>
          <a:bodyPr wrap="square">
            <a:spAutoFit/>
          </a:bodyPr>
          <a:lstStyle/>
          <a:p>
            <a:pPr lvl="0" algn="ctr">
              <a:defRPr/>
            </a:pPr>
            <a:r>
              <a:rPr lang="it-IT" sz="4000" dirty="0"/>
              <a:t>Accordo di Parigi sui cambiamenti climatici</a:t>
            </a:r>
            <a:br>
              <a:rPr lang="it-IT" sz="4000" dirty="0"/>
            </a:br>
            <a:r>
              <a:rPr lang="it-IT" sz="4000" dirty="0"/>
              <a:t>Articolo 28</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077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fontScale="77500" lnSpcReduction="20000"/>
          </a:bodyPr>
          <a:lstStyle/>
          <a:p>
            <a:pPr marL="0" indent="0" algn="just">
              <a:buNone/>
            </a:pPr>
            <a:endParaRPr lang="it-IT" sz="3200" dirty="0"/>
          </a:p>
          <a:p>
            <a:pPr marL="0" indent="0" algn="just">
              <a:buNone/>
            </a:pPr>
            <a:r>
              <a:rPr lang="it-IT" sz="4000" dirty="0"/>
              <a:t>1. Un trattato che non contenga alcuna disposizione relativa alla sua denuncia e che non preveda [...] il recesso non è soggetto a [...] recesso a meno che: </a:t>
            </a:r>
          </a:p>
          <a:p>
            <a:pPr marL="742950" indent="-742950" algn="just">
              <a:buFont typeface="+mj-lt"/>
              <a:buAutoNum type="alphaLcPeriod"/>
            </a:pPr>
            <a:r>
              <a:rPr lang="it-IT" sz="4000" dirty="0"/>
              <a:t>è accertato che le parti intendevano ammettere la possibilità di [...] recesso; o 
Il diritto di recesso [...] può essere implicito nella natura del trattato.</a:t>
            </a:r>
          </a:p>
          <a:p>
            <a:pPr marL="0" indent="0" algn="just">
              <a:buNone/>
            </a:pPr>
            <a:r>
              <a:rPr lang="it-IT" sz="4000" dirty="0"/>
              <a:t>2. Una parte deve dare un preavviso non inferiore a dodici mesi della sua intenzione di [...] recedere da un trattato ai sensi del paragrafo 1.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449705" y="396534"/>
            <a:ext cx="11186585" cy="1323439"/>
          </a:xfrm>
          <a:prstGeom prst="rect">
            <a:avLst/>
          </a:prstGeom>
          <a:noFill/>
        </p:spPr>
        <p:txBody>
          <a:bodyPr wrap="square">
            <a:spAutoFit/>
          </a:bodyPr>
          <a:lstStyle/>
          <a:p>
            <a:pPr lvl="0" algn="ctr">
              <a:defRPr/>
            </a:pPr>
            <a:r>
              <a:rPr lang="it-IT" sz="4000" dirty="0"/>
              <a:t>Convenzione di Vienna sul diritto dei trattati</a:t>
            </a:r>
            <a:br>
              <a:rPr lang="it-IT" sz="4000" dirty="0"/>
            </a:br>
            <a:r>
              <a:rPr lang="it-IT" sz="4000" dirty="0"/>
              <a:t>Articolo 56 – </a:t>
            </a:r>
            <a:r>
              <a:rPr lang="it-IT" sz="4000" i="1" dirty="0"/>
              <a:t>Trattato privo di disposizioni sul recesso</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974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fontScale="85000" lnSpcReduction="10000"/>
          </a:bodyPr>
          <a:lstStyle/>
          <a:p>
            <a:pPr marL="742950" indent="-742950" algn="just">
              <a:buAutoNum type="arabicPeriod"/>
            </a:pPr>
            <a:r>
              <a:rPr lang="it-IT" sz="3200" dirty="0"/>
              <a:t>La violazione di un trattato bilaterale da parte di una delle parti autorizza l’altra a invocare la violazione come motivo per porre fine al trattato o sospenderne l’applicazione in tutto o in parte. […]</a:t>
            </a:r>
          </a:p>
          <a:p>
            <a:pPr marL="742950" indent="-742950" algn="just">
              <a:buAutoNum type="arabicPeriod"/>
            </a:pPr>
            <a:r>
              <a:rPr lang="it-IT" sz="3200" dirty="0"/>
              <a:t>La violazione sostanziale di un trattato multilaterale da parte di una delle parti dà diritto: </a:t>
            </a:r>
          </a:p>
          <a:p>
            <a:pPr marL="742950" indent="-742950" algn="just">
              <a:buAutoNum type="alphaLcParenBoth"/>
            </a:pPr>
            <a:r>
              <a:rPr lang="it-IT" sz="3200" dirty="0"/>
              <a:t>alle altre parti, di comune accordo, di sospendere l’applicazione del trattato in tutto o in parte o di porvi fine o (i) nelle relazioni tra loro e lo Stato inadempiente, o (ii) tra tutte le parti. […]</a:t>
            </a:r>
          </a:p>
          <a:p>
            <a:pPr marL="742950" indent="-742950" algn="just">
              <a:buFont typeface="+mj-lt"/>
              <a:buAutoNum type="arabicPeriod" startAt="5"/>
            </a:pPr>
            <a:r>
              <a:rPr lang="it-IT" sz="3200" b="1" dirty="0"/>
              <a:t>I paragrafi da 1 a 3 non si applicano alle disposizioni relative alla protezione della persona umana contenute nei trattati di carattere umanitario</a:t>
            </a:r>
            <a:r>
              <a:rPr lang="it-IT" sz="3200" dirty="0"/>
              <a:t> […]</a:t>
            </a:r>
          </a:p>
          <a:p>
            <a:pPr marL="0" indent="0" algn="just">
              <a:buNone/>
            </a:pP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0" y="396534"/>
            <a:ext cx="12192000" cy="1323439"/>
          </a:xfrm>
          <a:prstGeom prst="rect">
            <a:avLst/>
          </a:prstGeom>
          <a:noFill/>
        </p:spPr>
        <p:txBody>
          <a:bodyPr wrap="square">
            <a:spAutoFit/>
          </a:bodyPr>
          <a:lstStyle/>
          <a:p>
            <a:pPr lvl="0" algn="ctr">
              <a:defRPr/>
            </a:pPr>
            <a:r>
              <a:rPr lang="it-IT" sz="4000" dirty="0"/>
              <a:t>Convenzione di Vienna sul diritto dei trattati</a:t>
            </a:r>
            <a:br>
              <a:rPr lang="it-IT" sz="4000" dirty="0"/>
            </a:br>
            <a:r>
              <a:rPr lang="it-IT" sz="4000" dirty="0"/>
              <a:t>Articolo 60 – </a:t>
            </a:r>
            <a:r>
              <a:rPr lang="it-IT" sz="4000" i="1" dirty="0"/>
              <a:t>Estinzione/sospensione a causa di violazione</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638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719973"/>
            <a:ext cx="10515600" cy="4456990"/>
          </a:xfrm>
        </p:spPr>
        <p:txBody>
          <a:bodyPr vert="horz" lIns="91440" tIns="45720" rIns="91440" bIns="45720" rtlCol="0">
            <a:normAutofit lnSpcReduction="10000"/>
          </a:bodyPr>
          <a:lstStyle/>
          <a:p>
            <a:pPr marL="0" indent="0" algn="just">
              <a:buNone/>
            </a:pPr>
            <a:endParaRPr lang="it-IT" sz="3200" dirty="0"/>
          </a:p>
          <a:p>
            <a:pPr marL="0" indent="0" algn="just">
              <a:buNone/>
            </a:pPr>
            <a:r>
              <a:rPr lang="it-IT" sz="3600" dirty="0"/>
              <a:t>Qualsiasi membro del Consiglio d'Europa che abbia gravemente violato [il principio dello Stato di diritto e dei diritti umani] può essere sospeso [...] e invitato dal Comitato dei Ministri a ritirarsi ai sensi dell'articolo 7. Se tale membro non ottempera a tale richiesta, il Comitato può decidere che esso ha cessato di essere membro del Consiglio a decorrere dalla data che il Comitato può stabilire.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0" y="396534"/>
            <a:ext cx="12192000" cy="1323439"/>
          </a:xfrm>
          <a:prstGeom prst="rect">
            <a:avLst/>
          </a:prstGeom>
          <a:noFill/>
        </p:spPr>
        <p:txBody>
          <a:bodyPr wrap="square">
            <a:spAutoFit/>
          </a:bodyPr>
          <a:lstStyle/>
          <a:p>
            <a:pPr lvl="0" algn="ctr">
              <a:defRPr/>
            </a:pPr>
            <a:r>
              <a:rPr lang="it-IT" sz="4000" dirty="0"/>
              <a:t>Statuto del Consiglio d’Europa del 1949</a:t>
            </a:r>
            <a:br>
              <a:rPr lang="it-IT" sz="4000" dirty="0"/>
            </a:br>
            <a:r>
              <a:rPr lang="it-IT" sz="4000" dirty="0"/>
              <a:t>Articolo 8</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10778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7980</TotalTime>
  <Words>1036</Words>
  <Application>Microsoft Macintosh PowerPoint</Application>
  <PresentationFormat>Widescreen</PresentationFormat>
  <Paragraphs>68</Paragraphs>
  <Slides>13</Slides>
  <Notes>13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249</cp:revision>
  <dcterms:created xsi:type="dcterms:W3CDTF">2023-02-07T10:10:48Z</dcterms:created>
  <dcterms:modified xsi:type="dcterms:W3CDTF">2025-03-24T12:20:48Z</dcterms:modified>
</cp:coreProperties>
</file>