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70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5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46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5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00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5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6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4188-2FC4-4E82-B295-585A0D42CD7A}" type="datetimeFigureOut">
              <a:rPr lang="it-IT" smtClean="0"/>
              <a:t>30/04/2022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6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18063" y="1585031"/>
            <a:ext cx="6165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seguente tabella mostra i dati dei numeri di componenti delle famiglie lombarde.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calcolare le frequenze relative, percentuali e cumulate.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calcolare gli indici di tendenza centrale (media, mediana e moda)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sapendo che la media e la varianza delle famiglie campane sono rispettivamente di 2,7 e 3,8, qual è la variabilità relativa maggiore?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698867" y="4116850"/>
          <a:ext cx="2077720" cy="187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860">
                  <a:extLst>
                    <a:ext uri="{9D8B030D-6E8A-4147-A177-3AD203B41FA5}">
                      <a16:colId xmlns:a16="http://schemas.microsoft.com/office/drawing/2014/main" val="918294324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642151650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Numero di componenti per famiglia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Numero di famiglie lombarde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0287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884861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1160256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997029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01401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35117748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7271488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66432" t="38164" r="19884" b="38269"/>
          <a:stretch/>
        </p:blipFill>
        <p:spPr>
          <a:xfrm>
            <a:off x="7131706" y="3845545"/>
            <a:ext cx="1970246" cy="20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2974241" y="1809519"/>
                <a:ext cx="60899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7. La variabile casuale x è uniformemente distribuita tra 1 e 1,6.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a) calcolare P(x = 1,24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non è possibile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b) P(1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1,25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0,25*3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c) P(1,2 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1,6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=0,4*3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1" y="1809519"/>
                <a:ext cx="6089984" cy="1200329"/>
              </a:xfrm>
              <a:prstGeom prst="rect">
                <a:avLst/>
              </a:prstGeom>
              <a:blipFill>
                <a:blip r:embed="rId2"/>
                <a:stretch>
                  <a:fillRect l="-901" t="-3046" r="-501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4" y="3561784"/>
            <a:ext cx="3834765" cy="2432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3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75472" y="1807126"/>
            <a:ext cx="628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Si consideri un investimento quinquennale di 1.000€ in regime di capitalizzazione composta.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calcolare il tasso d’interesse e il montante alla fine dei 5 anni.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/>
          </p:nvPr>
        </p:nvGraphicFramePr>
        <p:xfrm>
          <a:off x="4623663" y="3179305"/>
          <a:ext cx="2654565" cy="209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76">
                  <a:extLst>
                    <a:ext uri="{9D8B030D-6E8A-4147-A177-3AD203B41FA5}">
                      <a16:colId xmlns:a16="http://schemas.microsoft.com/office/drawing/2014/main" val="4155603685"/>
                    </a:ext>
                  </a:extLst>
                </a:gridCol>
                <a:gridCol w="1260189">
                  <a:extLst>
                    <a:ext uri="{9D8B030D-6E8A-4147-A177-3AD203B41FA5}">
                      <a16:colId xmlns:a16="http://schemas.microsoft.com/office/drawing/2014/main" val="3973923222"/>
                    </a:ext>
                  </a:extLst>
                </a:gridCol>
              </a:tblGrid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Anni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Interesse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6556821"/>
                  </a:ext>
                </a:extLst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324923"/>
                  </a:ext>
                </a:extLst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3745820"/>
                  </a:ext>
                </a:extLst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9255785"/>
                  </a:ext>
                </a:extLst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584032"/>
                  </a:ext>
                </a:extLst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599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75472" y="1807126"/>
            <a:ext cx="628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Si consideri un investimento quinquennale di 1.000€ in regime di capitalizzazione composta.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calcolare il tasso d’interesse e il montante alla fine dei 5 anni.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/>
          </p:nvPr>
        </p:nvGraphicFramePr>
        <p:xfrm>
          <a:off x="3024799" y="3056315"/>
          <a:ext cx="3199536" cy="255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626">
                  <a:extLst>
                    <a:ext uri="{9D8B030D-6E8A-4147-A177-3AD203B41FA5}">
                      <a16:colId xmlns:a16="http://schemas.microsoft.com/office/drawing/2014/main" val="4155603685"/>
                    </a:ext>
                  </a:extLst>
                </a:gridCol>
                <a:gridCol w="1124807">
                  <a:extLst>
                    <a:ext uri="{9D8B030D-6E8A-4147-A177-3AD203B41FA5}">
                      <a16:colId xmlns:a16="http://schemas.microsoft.com/office/drawing/2014/main" val="3973923222"/>
                    </a:ext>
                  </a:extLst>
                </a:gridCol>
                <a:gridCol w="935103">
                  <a:extLst>
                    <a:ext uri="{9D8B030D-6E8A-4147-A177-3AD203B41FA5}">
                      <a16:colId xmlns:a16="http://schemas.microsoft.com/office/drawing/2014/main" val="346368341"/>
                    </a:ext>
                  </a:extLst>
                </a:gridCol>
              </a:tblGrid>
              <a:tr h="8229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Anni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Interesse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 di crescita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6556821"/>
                  </a:ext>
                </a:extLst>
              </a:tr>
              <a:tr h="347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324923"/>
                  </a:ext>
                </a:extLst>
              </a:tr>
              <a:tr h="347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3745820"/>
                  </a:ext>
                </a:extLst>
              </a:tr>
              <a:tr h="347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9255785"/>
                  </a:ext>
                </a:extLst>
              </a:tr>
              <a:tr h="347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584032"/>
                  </a:ext>
                </a:extLst>
              </a:tr>
              <a:tr h="347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599017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6486357" y="3657600"/>
                <a:ext cx="3454401" cy="149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mg=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 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1,07*1,04*1,06*10,3*1,08 = 1,056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Montante = 1,056^5*1.000= 1.312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i= 1,056-1= 0,56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57" y="3657600"/>
                <a:ext cx="3454401" cy="1497974"/>
              </a:xfrm>
              <a:prstGeom prst="rect">
                <a:avLst/>
              </a:prstGeom>
              <a:blipFill>
                <a:blip r:embed="rId2"/>
                <a:stretch>
                  <a:fillRect l="-1411" t="-407" b="-52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937969" y="3638586"/>
            <a:ext cx="49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8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 media geometrica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75472" y="1807126"/>
            <a:ext cx="6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media geometrica delle seguenti temperature: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/>
          </p:nvPr>
        </p:nvGraphicFramePr>
        <p:xfrm>
          <a:off x="4623663" y="2660610"/>
          <a:ext cx="2470820" cy="302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10">
                  <a:extLst>
                    <a:ext uri="{9D8B030D-6E8A-4147-A177-3AD203B41FA5}">
                      <a16:colId xmlns:a16="http://schemas.microsoft.com/office/drawing/2014/main" val="1819058120"/>
                    </a:ext>
                  </a:extLst>
                </a:gridCol>
                <a:gridCol w="1235410">
                  <a:extLst>
                    <a:ext uri="{9D8B030D-6E8A-4147-A177-3AD203B41FA5}">
                      <a16:colId xmlns:a16="http://schemas.microsoft.com/office/drawing/2014/main" val="4155603685"/>
                    </a:ext>
                  </a:extLst>
                </a:gridCol>
              </a:tblGrid>
              <a:tr h="5590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</a:p>
                    <a:p>
                      <a:pPr algn="ctr" fontAlgn="b"/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Numero 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 gg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6556821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324923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3745820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9255785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584032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5990177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9993722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52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4087139" y="1977724"/>
                <a:ext cx="4217324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*12^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*11^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*9^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*7^</a:t>
                </a:r>
                <a:r>
                  <a:rPr kumimoji="0" lang="it-IT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= 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9,57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39" y="1977724"/>
                <a:ext cx="4217324" cy="297646"/>
              </a:xfrm>
              <a:prstGeom prst="rect">
                <a:avLst/>
              </a:prstGeom>
              <a:blipFill>
                <a:blip r:embed="rId2"/>
                <a:stretch>
                  <a:fillRect l="-2746" t="-18367" b="-48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3941010" y="1903663"/>
            <a:ext cx="49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/>
          </p:nvPr>
        </p:nvGraphicFramePr>
        <p:xfrm>
          <a:off x="4697233" y="2692140"/>
          <a:ext cx="2470820" cy="302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10">
                  <a:extLst>
                    <a:ext uri="{9D8B030D-6E8A-4147-A177-3AD203B41FA5}">
                      <a16:colId xmlns:a16="http://schemas.microsoft.com/office/drawing/2014/main" val="1819058120"/>
                    </a:ext>
                  </a:extLst>
                </a:gridCol>
                <a:gridCol w="1235410">
                  <a:extLst>
                    <a:ext uri="{9D8B030D-6E8A-4147-A177-3AD203B41FA5}">
                      <a16:colId xmlns:a16="http://schemas.microsoft.com/office/drawing/2014/main" val="4155603685"/>
                    </a:ext>
                  </a:extLst>
                </a:gridCol>
              </a:tblGrid>
              <a:tr h="5590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</a:p>
                    <a:p>
                      <a:pPr algn="ctr" fontAlgn="b"/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Numero 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 gg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6556821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324923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3745820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9255785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584032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5990177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9993722"/>
                  </a:ext>
                </a:extLst>
              </a:tr>
              <a:tr h="35235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52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00944" y="1702673"/>
            <a:ext cx="6165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seguente tabella mostra i dati dei numeri di componenti delle famiglie lombarde.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calcolare le frequenze relative, percentuali e cumulate.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calcolare gli indici di tendenza centrale (media, mediana e moda)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18059" y="3403525"/>
          <a:ext cx="6331285" cy="279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366">
                  <a:extLst>
                    <a:ext uri="{9D8B030D-6E8A-4147-A177-3AD203B41FA5}">
                      <a16:colId xmlns:a16="http://schemas.microsoft.com/office/drawing/2014/main" val="918294324"/>
                    </a:ext>
                  </a:extLst>
                </a:gridCol>
                <a:gridCol w="889892">
                  <a:extLst>
                    <a:ext uri="{9D8B030D-6E8A-4147-A177-3AD203B41FA5}">
                      <a16:colId xmlns:a16="http://schemas.microsoft.com/office/drawing/2014/main" val="642151650"/>
                    </a:ext>
                  </a:extLst>
                </a:gridCol>
                <a:gridCol w="565972">
                  <a:extLst>
                    <a:ext uri="{9D8B030D-6E8A-4147-A177-3AD203B41FA5}">
                      <a16:colId xmlns:a16="http://schemas.microsoft.com/office/drawing/2014/main" val="492161467"/>
                    </a:ext>
                  </a:extLst>
                </a:gridCol>
                <a:gridCol w="791411">
                  <a:extLst>
                    <a:ext uri="{9D8B030D-6E8A-4147-A177-3AD203B41FA5}">
                      <a16:colId xmlns:a16="http://schemas.microsoft.com/office/drawing/2014/main" val="2761832876"/>
                    </a:ext>
                  </a:extLst>
                </a:gridCol>
                <a:gridCol w="791411">
                  <a:extLst>
                    <a:ext uri="{9D8B030D-6E8A-4147-A177-3AD203B41FA5}">
                      <a16:colId xmlns:a16="http://schemas.microsoft.com/office/drawing/2014/main" val="921712380"/>
                    </a:ext>
                  </a:extLst>
                </a:gridCol>
                <a:gridCol w="791411">
                  <a:extLst>
                    <a:ext uri="{9D8B030D-6E8A-4147-A177-3AD203B41FA5}">
                      <a16:colId xmlns:a16="http://schemas.microsoft.com/office/drawing/2014/main" val="2371869408"/>
                    </a:ext>
                  </a:extLst>
                </a:gridCol>
                <a:gridCol w="791411">
                  <a:extLst>
                    <a:ext uri="{9D8B030D-6E8A-4147-A177-3AD203B41FA5}">
                      <a16:colId xmlns:a16="http://schemas.microsoft.com/office/drawing/2014/main" val="2608550058"/>
                    </a:ext>
                  </a:extLst>
                </a:gridCol>
                <a:gridCol w="791411">
                  <a:extLst>
                    <a:ext uri="{9D8B030D-6E8A-4147-A177-3AD203B41FA5}">
                      <a16:colId xmlns:a16="http://schemas.microsoft.com/office/drawing/2014/main" val="3046229716"/>
                    </a:ext>
                  </a:extLst>
                </a:gridCol>
              </a:tblGrid>
              <a:tr h="963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Numero di componenti per famiglia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Numero di famiglie lombarde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Media=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 xi*fi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- 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(xi – </a:t>
                      </a:r>
                      <a:r>
                        <a:rPr lang="el-GR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μ)2*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7028707"/>
                  </a:ext>
                </a:extLst>
              </a:tr>
              <a:tr h="181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8486107"/>
                  </a:ext>
                </a:extLst>
              </a:tr>
              <a:tr h="181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160256"/>
                  </a:ext>
                </a:extLst>
              </a:tr>
              <a:tr h="181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970295"/>
                  </a:ext>
                </a:extLst>
              </a:tr>
              <a:tr h="181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0140103"/>
                  </a:ext>
                </a:extLst>
              </a:tr>
              <a:tr h="181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5117748"/>
                  </a:ext>
                </a:extLst>
              </a:tr>
              <a:tr h="2620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7271488"/>
                  </a:ext>
                </a:extLst>
              </a:tr>
              <a:tr h="5441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97CC"/>
                          </a:solidFill>
                        </a:rPr>
                        <a:t>μ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97CC"/>
                          </a:solidFill>
                        </a:rPr>
                        <a:t>σ</a:t>
                      </a:r>
                      <a:r>
                        <a:rPr lang="el-GR" sz="1200" b="1" baseline="30000" dirty="0" smtClean="0">
                          <a:solidFill>
                            <a:srgbClr val="0097CC"/>
                          </a:solidFill>
                        </a:rPr>
                        <a:t>2</a:t>
                      </a:r>
                      <a:endParaRPr lang="it-IT" sz="1200" b="1" dirty="0" smtClean="0">
                        <a:solidFill>
                          <a:srgbClr val="0097CC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=74,75/43=1,74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386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357428" y="3015389"/>
          <a:ext cx="3187036" cy="220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764">
                  <a:extLst>
                    <a:ext uri="{9D8B030D-6E8A-4147-A177-3AD203B41FA5}">
                      <a16:colId xmlns:a16="http://schemas.microsoft.com/office/drawing/2014/main" val="918294324"/>
                    </a:ext>
                  </a:extLst>
                </a:gridCol>
                <a:gridCol w="1194542">
                  <a:extLst>
                    <a:ext uri="{9D8B030D-6E8A-4147-A177-3AD203B41FA5}">
                      <a16:colId xmlns:a16="http://schemas.microsoft.com/office/drawing/2014/main" val="642151650"/>
                    </a:ext>
                  </a:extLst>
                </a:gridCol>
                <a:gridCol w="759730">
                  <a:extLst>
                    <a:ext uri="{9D8B030D-6E8A-4147-A177-3AD203B41FA5}">
                      <a16:colId xmlns:a16="http://schemas.microsoft.com/office/drawing/2014/main" val="492161467"/>
                    </a:ext>
                  </a:extLst>
                </a:gridCol>
              </a:tblGrid>
              <a:tr h="96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Numero di componenti per famiglia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Numero di famiglie lombarde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it-IT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assolute cumulate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028707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8486107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160256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970295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0140103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5117748"/>
                  </a:ext>
                </a:extLst>
              </a:tr>
              <a:tr h="2618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7271488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903621" y="1730584"/>
            <a:ext cx="54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Mediana =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0,5*43 = 21,5 quindi vado all’intero 22 che corrisponde al n. di componenti 3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97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769853" y="4368800"/>
            <a:ext cx="406400" cy="208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2868188" y="1681284"/>
                <a:ext cx="6165516" cy="345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sapendo che la media e la varianza delle famiglie campane sono rispettivamente di 2,7 e 3,8, qual è la variabilità relativa maggiore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 confrontare la variabilità si utilizza il coefficiente di variazione: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Lombardia =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1,74/3,07= 0,43*100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Campania =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3,8/2,7= 0,72*100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ariabilità maggiore 72% &gt; 43%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88" y="1681284"/>
                <a:ext cx="6165516" cy="3457613"/>
              </a:xfrm>
              <a:prstGeom prst="rect">
                <a:avLst/>
              </a:prstGeom>
              <a:blipFill>
                <a:blip r:embed="rId2"/>
                <a:stretch>
                  <a:fillRect l="-890" t="-10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18063" y="1585031"/>
            <a:ext cx="6165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Per la seguente distribuzione di frequenze: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calcolare la mediana ed i quartili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in base ai dati sui quartili, valutare se la distribuzione è simmetrica o asimmetrica.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6" y="3121877"/>
            <a:ext cx="1870710" cy="144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18063" y="1585031"/>
            <a:ext cx="6165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Per la seguente distribuzione di frequenze: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mediana ed 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= 0,5*138 = 69 quindi tra 69 e 70,        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= 0,25*138 = 34,5, quindi 35        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 = 0,75*138 = 103,5 quindi 104        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base ai dati sui quartili, valutare se la distribuzione è simmetrica o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asimmetrica          (15-10)-(10-5) = 0 simmetria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357428" y="4164955"/>
          <a:ext cx="3187036" cy="182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764">
                  <a:extLst>
                    <a:ext uri="{9D8B030D-6E8A-4147-A177-3AD203B41FA5}">
                      <a16:colId xmlns:a16="http://schemas.microsoft.com/office/drawing/2014/main" val="918294324"/>
                    </a:ext>
                  </a:extLst>
                </a:gridCol>
                <a:gridCol w="1194542">
                  <a:extLst>
                    <a:ext uri="{9D8B030D-6E8A-4147-A177-3AD203B41FA5}">
                      <a16:colId xmlns:a16="http://schemas.microsoft.com/office/drawing/2014/main" val="642151650"/>
                    </a:ext>
                  </a:extLst>
                </a:gridCol>
                <a:gridCol w="759730">
                  <a:extLst>
                    <a:ext uri="{9D8B030D-6E8A-4147-A177-3AD203B41FA5}">
                      <a16:colId xmlns:a16="http://schemas.microsoft.com/office/drawing/2014/main" val="492161467"/>
                    </a:ext>
                  </a:extLst>
                </a:gridCol>
              </a:tblGrid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it-IT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assolute cumulate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028707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8486107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160256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9970295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0140103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5117748"/>
                  </a:ext>
                </a:extLst>
              </a:tr>
              <a:tr h="261865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7271488"/>
                  </a:ext>
                </a:extLst>
              </a:tr>
            </a:tbl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6534485" y="2241604"/>
            <a:ext cx="219242" cy="17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6032350" y="2493025"/>
            <a:ext cx="219242" cy="17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6184750" y="2769833"/>
            <a:ext cx="219242" cy="17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502960" y="3621682"/>
            <a:ext cx="219242" cy="17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Esercizio</a:t>
            </a: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t="22720" b="18602"/>
          <a:stretch/>
        </p:blipFill>
        <p:spPr bwMode="auto">
          <a:xfrm>
            <a:off x="4409764" y="2070325"/>
            <a:ext cx="4802505" cy="429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 descr="https://images.treccani.it/enc/media/share/images/orig/system/galleries/Enciclopedia_della_Matematica/tab_lettv_00700_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8450" r="50784" b="77207"/>
          <a:stretch/>
        </p:blipFill>
        <p:spPr bwMode="auto">
          <a:xfrm>
            <a:off x="9242127" y="1658196"/>
            <a:ext cx="1886585" cy="125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993220" y="2011122"/>
                <a:ext cx="347541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6. Dato che z è una variabile casuale normale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std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calcolare le seguenti probabilità: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(0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 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≤0,83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P (-1,57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 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0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(z ≥ - 0,23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(- 1,98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  <m:r>
                      <a:rPr kumimoji="0" lang="it-IT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0,49)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qual è il valore di z corrispondente al 25esimo percentile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 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20" y="2011122"/>
                <a:ext cx="3475417" cy="2308324"/>
              </a:xfrm>
              <a:prstGeom prst="rect">
                <a:avLst/>
              </a:prstGeom>
              <a:blipFill>
                <a:blip r:embed="rId4"/>
                <a:stretch>
                  <a:fillRect l="-1053" t="-792" r="-351" b="-2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4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50737" y="1585031"/>
            <a:ext cx="9561095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t="22720" b="18602"/>
          <a:stretch/>
        </p:blipFill>
        <p:spPr bwMode="auto">
          <a:xfrm>
            <a:off x="5908842" y="1889786"/>
            <a:ext cx="5142819" cy="4637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1913007" y="1878048"/>
                <a:ext cx="393566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6. Dato che z è una variabile casuale normale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std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calcolare le seguenti probabilità: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a) P (0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 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≤0,83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0,2967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b) P (-1,57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 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0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0,4418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c)  P (z ≥ - 0,23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0,0910+0,5= 0,5910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d) P (- 1,98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z </a:t>
                </a:r>
                <a14:m>
                  <m:oMath xmlns:m="http://schemas.openxmlformats.org/officeDocument/2006/math">
                    <m:r>
                      <a:rPr kumimoji="0" lang="it-IT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  <m:r>
                      <a:rPr kumimoji="0" lang="it-IT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0,49)</m:t>
                    </m:r>
                  </m:oMath>
                </a14:m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0,4761+0,1879= 0,664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e) qual è il valore di z corrispondente al 25esimo percentile</a:t>
                </a:r>
                <a:r>
                  <a:rPr kumimoji="0" lang="it-IT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 - 0,67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007" y="1878048"/>
                <a:ext cx="3935664" cy="2585323"/>
              </a:xfrm>
              <a:prstGeom prst="rect">
                <a:avLst/>
              </a:prstGeom>
              <a:blipFill>
                <a:blip r:embed="rId3"/>
                <a:stretch>
                  <a:fillRect l="-930" t="-708" r="-9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/>
          <p:cNvSpPr/>
          <p:nvPr/>
        </p:nvSpPr>
        <p:spPr>
          <a:xfrm>
            <a:off x="7614653" y="3267242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9595853" y="4285546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7614653" y="2385998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0085137" y="4865734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0570581" y="2681334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9585158" y="2967509"/>
            <a:ext cx="417094" cy="20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4753" y="1410155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dgyvd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38908" y="1585031"/>
            <a:ext cx="7024076" cy="5063639"/>
          </a:xfrm>
          <a:prstGeom prst="rect">
            <a:avLst/>
          </a:prstGeom>
          <a:solidFill>
            <a:srgbClr val="D0FCDC"/>
          </a:solidFill>
          <a:ln>
            <a:solidFill>
              <a:srgbClr val="BDF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7B7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04770" y="317692"/>
            <a:ext cx="7672552" cy="84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Esercizio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2974241" y="1809519"/>
                <a:ext cx="60899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7. La variabile casuale x è uniformemente distribuita tra 1 e 1,6.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a) calcolare P(x = 1,24)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b) P(1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1,25)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c) P(1,2 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1,6)</a:t>
                </a:r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1" y="1809519"/>
                <a:ext cx="6089984" cy="1200329"/>
              </a:xfrm>
              <a:prstGeom prst="rect">
                <a:avLst/>
              </a:prstGeom>
              <a:blipFill>
                <a:blip r:embed="rId2"/>
                <a:stretch>
                  <a:fillRect l="-901" t="-3046" r="-501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4" y="3561784"/>
            <a:ext cx="3834765" cy="2432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34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262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Yu Gothic Medium</vt:lpstr>
      <vt:lpstr>Arial</vt:lpstr>
      <vt:lpstr>Calibri</vt:lpstr>
      <vt:lpstr>Calibri Light</vt:lpstr>
      <vt:lpstr>Cambria Math</vt:lpstr>
      <vt:lpstr>Sitka Text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MBDA Italia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Longhi</dc:creator>
  <cp:lastModifiedBy>Silvia Longhi</cp:lastModifiedBy>
  <cp:revision>1</cp:revision>
  <dcterms:created xsi:type="dcterms:W3CDTF">2022-04-30T07:27:11Z</dcterms:created>
  <dcterms:modified xsi:type="dcterms:W3CDTF">2022-04-30T07:27:44Z</dcterms:modified>
</cp:coreProperties>
</file>