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7" r:id="rId1"/>
  </p:sldMasterIdLst>
  <p:notesMasterIdLst>
    <p:notesMasterId r:id="rId39"/>
  </p:notesMasterIdLst>
  <p:sldIdLst>
    <p:sldId id="256" r:id="rId2"/>
    <p:sldId id="257" r:id="rId3"/>
    <p:sldId id="259" r:id="rId4"/>
    <p:sldId id="261" r:id="rId5"/>
    <p:sldId id="260" r:id="rId6"/>
    <p:sldId id="262" r:id="rId7"/>
    <p:sldId id="263" r:id="rId8"/>
    <p:sldId id="264" r:id="rId9"/>
    <p:sldId id="266" r:id="rId10"/>
    <p:sldId id="267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58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6190"/>
  </p:normalViewPr>
  <p:slideViewPr>
    <p:cSldViewPr snapToGrid="0">
      <p:cViewPr varScale="1">
        <p:scale>
          <a:sx n="123" d="100"/>
          <a:sy n="123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76B52F-98DF-4230-9D2E-25044AA8FC4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AB49B911-E206-4059-BA62-1DB3901B8630}">
      <dgm:prSet/>
      <dgm:spPr/>
      <dgm:t>
        <a:bodyPr/>
        <a:lstStyle/>
        <a:p>
          <a:r>
            <a:rPr lang="en-US" dirty="0" err="1"/>
            <a:t>Deglobalizzazione</a:t>
          </a:r>
          <a:endParaRPr lang="en-US" dirty="0"/>
        </a:p>
      </dgm:t>
    </dgm:pt>
    <dgm:pt modelId="{580E5000-EDC8-4195-BED0-59A40C7BD8CD}" type="parTrans" cxnId="{56679AFA-2E11-46A6-9B78-38CB799720BB}">
      <dgm:prSet/>
      <dgm:spPr/>
      <dgm:t>
        <a:bodyPr/>
        <a:lstStyle/>
        <a:p>
          <a:endParaRPr lang="en-US"/>
        </a:p>
      </dgm:t>
    </dgm:pt>
    <dgm:pt modelId="{CA838337-D81D-4C78-A4CE-F5E23C19E452}" type="sibTrans" cxnId="{56679AFA-2E11-46A6-9B78-38CB799720BB}">
      <dgm:prSet/>
      <dgm:spPr/>
      <dgm:t>
        <a:bodyPr/>
        <a:lstStyle/>
        <a:p>
          <a:endParaRPr lang="en-US"/>
        </a:p>
      </dgm:t>
    </dgm:pt>
    <dgm:pt modelId="{317CB576-4243-4F24-9685-4CEE0A710F2E}">
      <dgm:prSet/>
      <dgm:spPr/>
      <dgm:t>
        <a:bodyPr/>
        <a:lstStyle/>
        <a:p>
          <a:r>
            <a:rPr lang="en-US" dirty="0" err="1"/>
            <a:t>Crisi</a:t>
          </a:r>
          <a:r>
            <a:rPr lang="en-US" baseline="0" dirty="0"/>
            <a:t> </a:t>
          </a:r>
          <a:r>
            <a:rPr lang="en-US" baseline="0" dirty="0" err="1"/>
            <a:t>politica</a:t>
          </a:r>
          <a:r>
            <a:rPr lang="en-US" baseline="0" dirty="0"/>
            <a:t> e </a:t>
          </a:r>
          <a:r>
            <a:rPr lang="en-US" baseline="0" dirty="0" err="1"/>
            <a:t>socioculturale</a:t>
          </a:r>
          <a:r>
            <a:rPr lang="en-US" baseline="0" dirty="0"/>
            <a:t> </a:t>
          </a:r>
          <a:r>
            <a:rPr lang="en-US" baseline="0" dirty="0" err="1"/>
            <a:t>delle</a:t>
          </a:r>
          <a:r>
            <a:rPr lang="en-US" baseline="0" dirty="0"/>
            <a:t> </a:t>
          </a:r>
          <a:r>
            <a:rPr lang="en-US" baseline="0" dirty="0" err="1"/>
            <a:t>democrazie</a:t>
          </a:r>
          <a:r>
            <a:rPr lang="en-US" baseline="0" dirty="0"/>
            <a:t> </a:t>
          </a:r>
          <a:r>
            <a:rPr lang="en-US" baseline="0" dirty="0" err="1"/>
            <a:t>occidentali</a:t>
          </a:r>
          <a:endParaRPr lang="en-US" dirty="0"/>
        </a:p>
      </dgm:t>
    </dgm:pt>
    <dgm:pt modelId="{C3856648-7248-4A43-947E-B5293A697735}" type="parTrans" cxnId="{F20C4D28-0CE6-492B-B36B-24D7349919B2}">
      <dgm:prSet/>
      <dgm:spPr/>
      <dgm:t>
        <a:bodyPr/>
        <a:lstStyle/>
        <a:p>
          <a:endParaRPr lang="en-US"/>
        </a:p>
      </dgm:t>
    </dgm:pt>
    <dgm:pt modelId="{A497E66B-0A0A-44BF-A3D7-587807518753}" type="sibTrans" cxnId="{F20C4D28-0CE6-492B-B36B-24D7349919B2}">
      <dgm:prSet/>
      <dgm:spPr/>
      <dgm:t>
        <a:bodyPr/>
        <a:lstStyle/>
        <a:p>
          <a:endParaRPr lang="en-US"/>
        </a:p>
      </dgm:t>
    </dgm:pt>
    <dgm:pt modelId="{4B373C56-C8EC-4128-B8B2-2F71EAB0CD5F}" type="pres">
      <dgm:prSet presAssocID="{5676B52F-98DF-4230-9D2E-25044AA8FC4A}" presName="root" presStyleCnt="0">
        <dgm:presLayoutVars>
          <dgm:dir/>
          <dgm:resizeHandles val="exact"/>
        </dgm:presLayoutVars>
      </dgm:prSet>
      <dgm:spPr/>
    </dgm:pt>
    <dgm:pt modelId="{8E135F96-5DA4-4930-A336-DD3C2777EE23}" type="pres">
      <dgm:prSet presAssocID="{5676B52F-98DF-4230-9D2E-25044AA8FC4A}" presName="container" presStyleCnt="0">
        <dgm:presLayoutVars>
          <dgm:dir/>
          <dgm:resizeHandles val="exact"/>
        </dgm:presLayoutVars>
      </dgm:prSet>
      <dgm:spPr/>
    </dgm:pt>
    <dgm:pt modelId="{AA08D47C-2F8E-430C-B263-7EE660FCFD2C}" type="pres">
      <dgm:prSet presAssocID="{AB49B911-E206-4059-BA62-1DB3901B8630}" presName="compNode" presStyleCnt="0"/>
      <dgm:spPr/>
    </dgm:pt>
    <dgm:pt modelId="{D4E86550-BF32-4C3D-97F3-E3B34DCD39A1}" type="pres">
      <dgm:prSet presAssocID="{AB49B911-E206-4059-BA62-1DB3901B8630}" presName="iconBgRect" presStyleLbl="bgShp" presStyleIdx="0" presStyleCnt="2"/>
      <dgm:spPr/>
    </dgm:pt>
    <dgm:pt modelId="{5A2F5BF4-6717-4BCB-B651-460ED5610EA6}" type="pres">
      <dgm:prSet presAssocID="{AB49B911-E206-4059-BA62-1DB3901B863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s clef"/>
        </a:ext>
      </dgm:extLst>
    </dgm:pt>
    <dgm:pt modelId="{74D7B731-64F2-4150-B07D-8189F83FFB8C}" type="pres">
      <dgm:prSet presAssocID="{AB49B911-E206-4059-BA62-1DB3901B8630}" presName="spaceRect" presStyleCnt="0"/>
      <dgm:spPr/>
    </dgm:pt>
    <dgm:pt modelId="{26D0A574-5833-4C48-B756-D78101324C36}" type="pres">
      <dgm:prSet presAssocID="{AB49B911-E206-4059-BA62-1DB3901B8630}" presName="textRect" presStyleLbl="revTx" presStyleIdx="0" presStyleCnt="2">
        <dgm:presLayoutVars>
          <dgm:chMax val="1"/>
          <dgm:chPref val="1"/>
        </dgm:presLayoutVars>
      </dgm:prSet>
      <dgm:spPr/>
    </dgm:pt>
    <dgm:pt modelId="{09D4554D-2A00-4C5D-9C9C-8018027CA537}" type="pres">
      <dgm:prSet presAssocID="{CA838337-D81D-4C78-A4CE-F5E23C19E452}" presName="sibTrans" presStyleLbl="sibTrans2D1" presStyleIdx="0" presStyleCnt="0"/>
      <dgm:spPr/>
    </dgm:pt>
    <dgm:pt modelId="{C5590F34-FE1A-468E-B4DC-8B7B5BE74B04}" type="pres">
      <dgm:prSet presAssocID="{317CB576-4243-4F24-9685-4CEE0A710F2E}" presName="compNode" presStyleCnt="0"/>
      <dgm:spPr/>
    </dgm:pt>
    <dgm:pt modelId="{CCDC4459-AD0F-4E5E-BE55-CAB88D20E350}" type="pres">
      <dgm:prSet presAssocID="{317CB576-4243-4F24-9685-4CEE0A710F2E}" presName="iconBgRect" presStyleLbl="bgShp" presStyleIdx="1" presStyleCnt="2"/>
      <dgm:spPr/>
    </dgm:pt>
    <dgm:pt modelId="{A56B3106-FF5F-44E5-B334-667294F26506}" type="pres">
      <dgm:prSet presAssocID="{317CB576-4243-4F24-9685-4CEE0A710F2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3492C080-3DC5-4EF4-8F3A-AAF3FE224479}" type="pres">
      <dgm:prSet presAssocID="{317CB576-4243-4F24-9685-4CEE0A710F2E}" presName="spaceRect" presStyleCnt="0"/>
      <dgm:spPr/>
    </dgm:pt>
    <dgm:pt modelId="{2C19F652-976C-40CF-A868-67F5FBC84065}" type="pres">
      <dgm:prSet presAssocID="{317CB576-4243-4F24-9685-4CEE0A710F2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220A108-09E5-4E11-BF2A-A2B456919CFD}" type="presOf" srcId="{AB49B911-E206-4059-BA62-1DB3901B8630}" destId="{26D0A574-5833-4C48-B756-D78101324C36}" srcOrd="0" destOrd="0" presId="urn:microsoft.com/office/officeart/2018/2/layout/IconCircleList"/>
    <dgm:cxn modelId="{F20C4D28-0CE6-492B-B36B-24D7349919B2}" srcId="{5676B52F-98DF-4230-9D2E-25044AA8FC4A}" destId="{317CB576-4243-4F24-9685-4CEE0A710F2E}" srcOrd="1" destOrd="0" parTransId="{C3856648-7248-4A43-947E-B5293A697735}" sibTransId="{A497E66B-0A0A-44BF-A3D7-587807518753}"/>
    <dgm:cxn modelId="{8EBAF62D-368C-4C8A-812A-F538C6489381}" type="presOf" srcId="{317CB576-4243-4F24-9685-4CEE0A710F2E}" destId="{2C19F652-976C-40CF-A868-67F5FBC84065}" srcOrd="0" destOrd="0" presId="urn:microsoft.com/office/officeart/2018/2/layout/IconCircleList"/>
    <dgm:cxn modelId="{1CA3E94C-4464-4950-8FB8-F9F4F0E94410}" type="presOf" srcId="{CA838337-D81D-4C78-A4CE-F5E23C19E452}" destId="{09D4554D-2A00-4C5D-9C9C-8018027CA537}" srcOrd="0" destOrd="0" presId="urn:microsoft.com/office/officeart/2018/2/layout/IconCircleList"/>
    <dgm:cxn modelId="{C8A886F0-5456-4217-844B-6AE20CA4D522}" type="presOf" srcId="{5676B52F-98DF-4230-9D2E-25044AA8FC4A}" destId="{4B373C56-C8EC-4128-B8B2-2F71EAB0CD5F}" srcOrd="0" destOrd="0" presId="urn:microsoft.com/office/officeart/2018/2/layout/IconCircleList"/>
    <dgm:cxn modelId="{56679AFA-2E11-46A6-9B78-38CB799720BB}" srcId="{5676B52F-98DF-4230-9D2E-25044AA8FC4A}" destId="{AB49B911-E206-4059-BA62-1DB3901B8630}" srcOrd="0" destOrd="0" parTransId="{580E5000-EDC8-4195-BED0-59A40C7BD8CD}" sibTransId="{CA838337-D81D-4C78-A4CE-F5E23C19E452}"/>
    <dgm:cxn modelId="{6D3FA8C7-FBF4-4097-8B61-7F3E4045076A}" type="presParOf" srcId="{4B373C56-C8EC-4128-B8B2-2F71EAB0CD5F}" destId="{8E135F96-5DA4-4930-A336-DD3C2777EE23}" srcOrd="0" destOrd="0" presId="urn:microsoft.com/office/officeart/2018/2/layout/IconCircleList"/>
    <dgm:cxn modelId="{B0F73744-85BA-4269-A8ED-9295DCAA04CF}" type="presParOf" srcId="{8E135F96-5DA4-4930-A336-DD3C2777EE23}" destId="{AA08D47C-2F8E-430C-B263-7EE660FCFD2C}" srcOrd="0" destOrd="0" presId="urn:microsoft.com/office/officeart/2018/2/layout/IconCircleList"/>
    <dgm:cxn modelId="{53E9A2F5-9FBD-4084-B3B7-3A3F241758D4}" type="presParOf" srcId="{AA08D47C-2F8E-430C-B263-7EE660FCFD2C}" destId="{D4E86550-BF32-4C3D-97F3-E3B34DCD39A1}" srcOrd="0" destOrd="0" presId="urn:microsoft.com/office/officeart/2018/2/layout/IconCircleList"/>
    <dgm:cxn modelId="{C3A1702E-6D0B-4A56-B503-77153046ED75}" type="presParOf" srcId="{AA08D47C-2F8E-430C-B263-7EE660FCFD2C}" destId="{5A2F5BF4-6717-4BCB-B651-460ED5610EA6}" srcOrd="1" destOrd="0" presId="urn:microsoft.com/office/officeart/2018/2/layout/IconCircleList"/>
    <dgm:cxn modelId="{94D2E68B-DE2A-447C-89AD-A47B380EDC44}" type="presParOf" srcId="{AA08D47C-2F8E-430C-B263-7EE660FCFD2C}" destId="{74D7B731-64F2-4150-B07D-8189F83FFB8C}" srcOrd="2" destOrd="0" presId="urn:microsoft.com/office/officeart/2018/2/layout/IconCircleList"/>
    <dgm:cxn modelId="{5923C883-F251-4290-8FE3-2A564EBA6884}" type="presParOf" srcId="{AA08D47C-2F8E-430C-B263-7EE660FCFD2C}" destId="{26D0A574-5833-4C48-B756-D78101324C36}" srcOrd="3" destOrd="0" presId="urn:microsoft.com/office/officeart/2018/2/layout/IconCircleList"/>
    <dgm:cxn modelId="{AACBB067-4BAA-4605-9FC5-A83F5F7B54E1}" type="presParOf" srcId="{8E135F96-5DA4-4930-A336-DD3C2777EE23}" destId="{09D4554D-2A00-4C5D-9C9C-8018027CA537}" srcOrd="1" destOrd="0" presId="urn:microsoft.com/office/officeart/2018/2/layout/IconCircleList"/>
    <dgm:cxn modelId="{FF03BA5A-3A9D-434E-BBF1-BEDD3F685D8C}" type="presParOf" srcId="{8E135F96-5DA4-4930-A336-DD3C2777EE23}" destId="{C5590F34-FE1A-468E-B4DC-8B7B5BE74B04}" srcOrd="2" destOrd="0" presId="urn:microsoft.com/office/officeart/2018/2/layout/IconCircleList"/>
    <dgm:cxn modelId="{9AC4FACC-0DA4-423D-83E3-3F0892A822D3}" type="presParOf" srcId="{C5590F34-FE1A-468E-B4DC-8B7B5BE74B04}" destId="{CCDC4459-AD0F-4E5E-BE55-CAB88D20E350}" srcOrd="0" destOrd="0" presId="urn:microsoft.com/office/officeart/2018/2/layout/IconCircleList"/>
    <dgm:cxn modelId="{9DA29EE2-32F0-4024-9124-47558BEFE928}" type="presParOf" srcId="{C5590F34-FE1A-468E-B4DC-8B7B5BE74B04}" destId="{A56B3106-FF5F-44E5-B334-667294F26506}" srcOrd="1" destOrd="0" presId="urn:microsoft.com/office/officeart/2018/2/layout/IconCircleList"/>
    <dgm:cxn modelId="{ADDD64BF-2FF1-4A24-A1FE-1A7D4C9B6310}" type="presParOf" srcId="{C5590F34-FE1A-468E-B4DC-8B7B5BE74B04}" destId="{3492C080-3DC5-4EF4-8F3A-AAF3FE224479}" srcOrd="2" destOrd="0" presId="urn:microsoft.com/office/officeart/2018/2/layout/IconCircleList"/>
    <dgm:cxn modelId="{E42676F1-9B8E-42A5-82B9-7CD70038DEE7}" type="presParOf" srcId="{C5590F34-FE1A-468E-B4DC-8B7B5BE74B04}" destId="{2C19F652-976C-40CF-A868-67F5FBC8406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044B63-3A6F-45CB-B624-49E42FB1782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1C42274-3BCE-40BE-9E43-13CC85CA52B8}">
      <dgm:prSet/>
      <dgm:spPr/>
      <dgm:t>
        <a:bodyPr/>
        <a:lstStyle/>
        <a:p>
          <a:r>
            <a:rPr lang="it-IT"/>
            <a:t>finanziamento cinese del debito americano / delocalizzazioni</a:t>
          </a:r>
          <a:endParaRPr lang="en-US"/>
        </a:p>
      </dgm:t>
    </dgm:pt>
    <dgm:pt modelId="{6D6F1CA3-9C33-4A6D-8AF9-3732BC1EE66A}" type="parTrans" cxnId="{257CBB1A-2322-49C1-A838-4A7EADE615DF}">
      <dgm:prSet/>
      <dgm:spPr/>
      <dgm:t>
        <a:bodyPr/>
        <a:lstStyle/>
        <a:p>
          <a:endParaRPr lang="en-US"/>
        </a:p>
      </dgm:t>
    </dgm:pt>
    <dgm:pt modelId="{F9B5666F-9419-44AB-BCDA-7DF2329A0991}" type="sibTrans" cxnId="{257CBB1A-2322-49C1-A838-4A7EADE615DF}">
      <dgm:prSet/>
      <dgm:spPr/>
      <dgm:t>
        <a:bodyPr/>
        <a:lstStyle/>
        <a:p>
          <a:endParaRPr lang="en-US"/>
        </a:p>
      </dgm:t>
    </dgm:pt>
    <dgm:pt modelId="{E84BD1EB-B8BD-4D35-A5AD-282589789E03}">
      <dgm:prSet/>
      <dgm:spPr/>
      <dgm:t>
        <a:bodyPr/>
        <a:lstStyle/>
        <a:p>
          <a:r>
            <a:rPr lang="en-US"/>
            <a:t>ruolo nella ripresa post-2008</a:t>
          </a:r>
        </a:p>
      </dgm:t>
    </dgm:pt>
    <dgm:pt modelId="{3249A654-F20D-4ED5-9B76-BC22554C6B53}" type="parTrans" cxnId="{E3C9024F-D9E2-4D0A-8440-64477CF070D1}">
      <dgm:prSet/>
      <dgm:spPr/>
      <dgm:t>
        <a:bodyPr/>
        <a:lstStyle/>
        <a:p>
          <a:endParaRPr lang="en-US"/>
        </a:p>
      </dgm:t>
    </dgm:pt>
    <dgm:pt modelId="{12A212E5-B024-4BAE-BD45-2AF6E3AFA3F2}" type="sibTrans" cxnId="{E3C9024F-D9E2-4D0A-8440-64477CF070D1}">
      <dgm:prSet/>
      <dgm:spPr/>
      <dgm:t>
        <a:bodyPr/>
        <a:lstStyle/>
        <a:p>
          <a:endParaRPr lang="en-US"/>
        </a:p>
      </dgm:t>
    </dgm:pt>
    <dgm:pt modelId="{A5C9AA47-CD4B-4286-8AB6-86EA90C79011}">
      <dgm:prSet/>
      <dgm:spPr/>
      <dgm:t>
        <a:bodyPr/>
        <a:lstStyle/>
        <a:p>
          <a:r>
            <a:rPr lang="en-US"/>
            <a:t>COP 21 e nucleare iraniano</a:t>
          </a:r>
        </a:p>
      </dgm:t>
    </dgm:pt>
    <dgm:pt modelId="{0549D361-4ADA-4CA2-86E9-E911885D2E6C}" type="parTrans" cxnId="{1B017FD5-3E0A-4D48-B79D-F67F47BEC3FA}">
      <dgm:prSet/>
      <dgm:spPr/>
      <dgm:t>
        <a:bodyPr/>
        <a:lstStyle/>
        <a:p>
          <a:endParaRPr lang="en-US"/>
        </a:p>
      </dgm:t>
    </dgm:pt>
    <dgm:pt modelId="{EBC31D7B-F380-4BFA-9EB0-51D2D411E017}" type="sibTrans" cxnId="{1B017FD5-3E0A-4D48-B79D-F67F47BEC3FA}">
      <dgm:prSet/>
      <dgm:spPr/>
      <dgm:t>
        <a:bodyPr/>
        <a:lstStyle/>
        <a:p>
          <a:endParaRPr lang="en-US"/>
        </a:p>
      </dgm:t>
    </dgm:pt>
    <dgm:pt modelId="{5779CEAD-DB82-2148-88A3-CD1CBEEC0E3B}" type="pres">
      <dgm:prSet presAssocID="{F9044B63-3A6F-45CB-B624-49E42FB1782C}" presName="outerComposite" presStyleCnt="0">
        <dgm:presLayoutVars>
          <dgm:chMax val="5"/>
          <dgm:dir/>
          <dgm:resizeHandles val="exact"/>
        </dgm:presLayoutVars>
      </dgm:prSet>
      <dgm:spPr/>
    </dgm:pt>
    <dgm:pt modelId="{06E0ACA1-399C-2E41-8645-84F866F199B6}" type="pres">
      <dgm:prSet presAssocID="{F9044B63-3A6F-45CB-B624-49E42FB1782C}" presName="dummyMaxCanvas" presStyleCnt="0">
        <dgm:presLayoutVars/>
      </dgm:prSet>
      <dgm:spPr/>
    </dgm:pt>
    <dgm:pt modelId="{569F977B-8F61-854F-AC73-6CEC8C0B7F58}" type="pres">
      <dgm:prSet presAssocID="{F9044B63-3A6F-45CB-B624-49E42FB1782C}" presName="ThreeNodes_1" presStyleLbl="node1" presStyleIdx="0" presStyleCnt="3">
        <dgm:presLayoutVars>
          <dgm:bulletEnabled val="1"/>
        </dgm:presLayoutVars>
      </dgm:prSet>
      <dgm:spPr/>
    </dgm:pt>
    <dgm:pt modelId="{4E5EBABE-B425-C44D-9F56-502D2CD55A43}" type="pres">
      <dgm:prSet presAssocID="{F9044B63-3A6F-45CB-B624-49E42FB1782C}" presName="ThreeNodes_2" presStyleLbl="node1" presStyleIdx="1" presStyleCnt="3">
        <dgm:presLayoutVars>
          <dgm:bulletEnabled val="1"/>
        </dgm:presLayoutVars>
      </dgm:prSet>
      <dgm:spPr/>
    </dgm:pt>
    <dgm:pt modelId="{059215DA-ACB8-6649-8EA4-5E890DF417D6}" type="pres">
      <dgm:prSet presAssocID="{F9044B63-3A6F-45CB-B624-49E42FB1782C}" presName="ThreeNodes_3" presStyleLbl="node1" presStyleIdx="2" presStyleCnt="3">
        <dgm:presLayoutVars>
          <dgm:bulletEnabled val="1"/>
        </dgm:presLayoutVars>
      </dgm:prSet>
      <dgm:spPr/>
    </dgm:pt>
    <dgm:pt modelId="{990F1AA8-C322-DB42-A408-725D88D23DAF}" type="pres">
      <dgm:prSet presAssocID="{F9044B63-3A6F-45CB-B624-49E42FB1782C}" presName="ThreeConn_1-2" presStyleLbl="fgAccFollowNode1" presStyleIdx="0" presStyleCnt="2">
        <dgm:presLayoutVars>
          <dgm:bulletEnabled val="1"/>
        </dgm:presLayoutVars>
      </dgm:prSet>
      <dgm:spPr/>
    </dgm:pt>
    <dgm:pt modelId="{B384A671-AFCC-BB4E-8F00-F41D1A909F21}" type="pres">
      <dgm:prSet presAssocID="{F9044B63-3A6F-45CB-B624-49E42FB1782C}" presName="ThreeConn_2-3" presStyleLbl="fgAccFollowNode1" presStyleIdx="1" presStyleCnt="2">
        <dgm:presLayoutVars>
          <dgm:bulletEnabled val="1"/>
        </dgm:presLayoutVars>
      </dgm:prSet>
      <dgm:spPr/>
    </dgm:pt>
    <dgm:pt modelId="{D96AE6F5-5E59-7940-B547-9572C0F50CDE}" type="pres">
      <dgm:prSet presAssocID="{F9044B63-3A6F-45CB-B624-49E42FB1782C}" presName="ThreeNodes_1_text" presStyleLbl="node1" presStyleIdx="2" presStyleCnt="3">
        <dgm:presLayoutVars>
          <dgm:bulletEnabled val="1"/>
        </dgm:presLayoutVars>
      </dgm:prSet>
      <dgm:spPr/>
    </dgm:pt>
    <dgm:pt modelId="{10CA00E5-6793-EB45-9C6C-739B0C6E47AC}" type="pres">
      <dgm:prSet presAssocID="{F9044B63-3A6F-45CB-B624-49E42FB1782C}" presName="ThreeNodes_2_text" presStyleLbl="node1" presStyleIdx="2" presStyleCnt="3">
        <dgm:presLayoutVars>
          <dgm:bulletEnabled val="1"/>
        </dgm:presLayoutVars>
      </dgm:prSet>
      <dgm:spPr/>
    </dgm:pt>
    <dgm:pt modelId="{14425910-5335-1343-9134-04CE035F4059}" type="pres">
      <dgm:prSet presAssocID="{F9044B63-3A6F-45CB-B624-49E42FB1782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CFC3C0F-461B-CF44-BF60-3F1BD9CE1387}" type="presOf" srcId="{A5C9AA47-CD4B-4286-8AB6-86EA90C79011}" destId="{14425910-5335-1343-9134-04CE035F4059}" srcOrd="1" destOrd="0" presId="urn:microsoft.com/office/officeart/2005/8/layout/vProcess5"/>
    <dgm:cxn modelId="{257CBB1A-2322-49C1-A838-4A7EADE615DF}" srcId="{F9044B63-3A6F-45CB-B624-49E42FB1782C}" destId="{51C42274-3BCE-40BE-9E43-13CC85CA52B8}" srcOrd="0" destOrd="0" parTransId="{6D6F1CA3-9C33-4A6D-8AF9-3732BC1EE66A}" sibTransId="{F9B5666F-9419-44AB-BCDA-7DF2329A0991}"/>
    <dgm:cxn modelId="{8E1E7A2D-611B-2A4A-A0D5-4AD93E96BE24}" type="presOf" srcId="{E84BD1EB-B8BD-4D35-A5AD-282589789E03}" destId="{4E5EBABE-B425-C44D-9F56-502D2CD55A43}" srcOrd="0" destOrd="0" presId="urn:microsoft.com/office/officeart/2005/8/layout/vProcess5"/>
    <dgm:cxn modelId="{E3C9024F-D9E2-4D0A-8440-64477CF070D1}" srcId="{F9044B63-3A6F-45CB-B624-49E42FB1782C}" destId="{E84BD1EB-B8BD-4D35-A5AD-282589789E03}" srcOrd="1" destOrd="0" parTransId="{3249A654-F20D-4ED5-9B76-BC22554C6B53}" sibTransId="{12A212E5-B024-4BAE-BD45-2AF6E3AFA3F2}"/>
    <dgm:cxn modelId="{375C096F-BEE9-2349-BA00-97111FE2B382}" type="presOf" srcId="{12A212E5-B024-4BAE-BD45-2AF6E3AFA3F2}" destId="{B384A671-AFCC-BB4E-8F00-F41D1A909F21}" srcOrd="0" destOrd="0" presId="urn:microsoft.com/office/officeart/2005/8/layout/vProcess5"/>
    <dgm:cxn modelId="{DDEF789C-0120-784A-821F-7BA0ACB60169}" type="presOf" srcId="{51C42274-3BCE-40BE-9E43-13CC85CA52B8}" destId="{569F977B-8F61-854F-AC73-6CEC8C0B7F58}" srcOrd="0" destOrd="0" presId="urn:microsoft.com/office/officeart/2005/8/layout/vProcess5"/>
    <dgm:cxn modelId="{031544A8-36A5-7F47-93DD-41B5D0BC9495}" type="presOf" srcId="{F9B5666F-9419-44AB-BCDA-7DF2329A0991}" destId="{990F1AA8-C322-DB42-A408-725D88D23DAF}" srcOrd="0" destOrd="0" presId="urn:microsoft.com/office/officeart/2005/8/layout/vProcess5"/>
    <dgm:cxn modelId="{94573DB7-D4DC-A044-804F-9A4A6724FA35}" type="presOf" srcId="{A5C9AA47-CD4B-4286-8AB6-86EA90C79011}" destId="{059215DA-ACB8-6649-8EA4-5E890DF417D6}" srcOrd="0" destOrd="0" presId="urn:microsoft.com/office/officeart/2005/8/layout/vProcess5"/>
    <dgm:cxn modelId="{E14756BD-4213-E248-A0BB-91297726C71E}" type="presOf" srcId="{51C42274-3BCE-40BE-9E43-13CC85CA52B8}" destId="{D96AE6F5-5E59-7940-B547-9572C0F50CDE}" srcOrd="1" destOrd="0" presId="urn:microsoft.com/office/officeart/2005/8/layout/vProcess5"/>
    <dgm:cxn modelId="{1B017FD5-3E0A-4D48-B79D-F67F47BEC3FA}" srcId="{F9044B63-3A6F-45CB-B624-49E42FB1782C}" destId="{A5C9AA47-CD4B-4286-8AB6-86EA90C79011}" srcOrd="2" destOrd="0" parTransId="{0549D361-4ADA-4CA2-86E9-E911885D2E6C}" sibTransId="{EBC31D7B-F380-4BFA-9EB0-51D2D411E017}"/>
    <dgm:cxn modelId="{74A9DADD-54E8-654F-BB12-642D2C1CFC1B}" type="presOf" srcId="{E84BD1EB-B8BD-4D35-A5AD-282589789E03}" destId="{10CA00E5-6793-EB45-9C6C-739B0C6E47AC}" srcOrd="1" destOrd="0" presId="urn:microsoft.com/office/officeart/2005/8/layout/vProcess5"/>
    <dgm:cxn modelId="{3C480DF6-BA5B-5D43-9246-CC71F690CFEA}" type="presOf" srcId="{F9044B63-3A6F-45CB-B624-49E42FB1782C}" destId="{5779CEAD-DB82-2148-88A3-CD1CBEEC0E3B}" srcOrd="0" destOrd="0" presId="urn:microsoft.com/office/officeart/2005/8/layout/vProcess5"/>
    <dgm:cxn modelId="{886CA272-CF68-4141-9902-89B1B8E7D1AF}" type="presParOf" srcId="{5779CEAD-DB82-2148-88A3-CD1CBEEC0E3B}" destId="{06E0ACA1-399C-2E41-8645-84F866F199B6}" srcOrd="0" destOrd="0" presId="urn:microsoft.com/office/officeart/2005/8/layout/vProcess5"/>
    <dgm:cxn modelId="{C49AD7F0-4FAB-4146-BD0F-EF3A863321D1}" type="presParOf" srcId="{5779CEAD-DB82-2148-88A3-CD1CBEEC0E3B}" destId="{569F977B-8F61-854F-AC73-6CEC8C0B7F58}" srcOrd="1" destOrd="0" presId="urn:microsoft.com/office/officeart/2005/8/layout/vProcess5"/>
    <dgm:cxn modelId="{0048C3F5-B3BD-8B43-A43D-554763F6021B}" type="presParOf" srcId="{5779CEAD-DB82-2148-88A3-CD1CBEEC0E3B}" destId="{4E5EBABE-B425-C44D-9F56-502D2CD55A43}" srcOrd="2" destOrd="0" presId="urn:microsoft.com/office/officeart/2005/8/layout/vProcess5"/>
    <dgm:cxn modelId="{4E15480D-C1CE-FA4B-B7ED-7E3573A230A1}" type="presParOf" srcId="{5779CEAD-DB82-2148-88A3-CD1CBEEC0E3B}" destId="{059215DA-ACB8-6649-8EA4-5E890DF417D6}" srcOrd="3" destOrd="0" presId="urn:microsoft.com/office/officeart/2005/8/layout/vProcess5"/>
    <dgm:cxn modelId="{D2C469A8-F6A6-EE4F-9F1F-11D6DECF9157}" type="presParOf" srcId="{5779CEAD-DB82-2148-88A3-CD1CBEEC0E3B}" destId="{990F1AA8-C322-DB42-A408-725D88D23DAF}" srcOrd="4" destOrd="0" presId="urn:microsoft.com/office/officeart/2005/8/layout/vProcess5"/>
    <dgm:cxn modelId="{4CD94AF4-0765-D34B-A30C-222DA3C52E9D}" type="presParOf" srcId="{5779CEAD-DB82-2148-88A3-CD1CBEEC0E3B}" destId="{B384A671-AFCC-BB4E-8F00-F41D1A909F21}" srcOrd="5" destOrd="0" presId="urn:microsoft.com/office/officeart/2005/8/layout/vProcess5"/>
    <dgm:cxn modelId="{B6AC1450-ED6F-4A44-B1FB-5D6E9975A5D9}" type="presParOf" srcId="{5779CEAD-DB82-2148-88A3-CD1CBEEC0E3B}" destId="{D96AE6F5-5E59-7940-B547-9572C0F50CDE}" srcOrd="6" destOrd="0" presId="urn:microsoft.com/office/officeart/2005/8/layout/vProcess5"/>
    <dgm:cxn modelId="{DA4A36DD-E640-D54B-9E72-49A34EE00BF8}" type="presParOf" srcId="{5779CEAD-DB82-2148-88A3-CD1CBEEC0E3B}" destId="{10CA00E5-6793-EB45-9C6C-739B0C6E47AC}" srcOrd="7" destOrd="0" presId="urn:microsoft.com/office/officeart/2005/8/layout/vProcess5"/>
    <dgm:cxn modelId="{A37248D9-DA3D-1043-9D25-ABBD1A1F1681}" type="presParOf" srcId="{5779CEAD-DB82-2148-88A3-CD1CBEEC0E3B}" destId="{14425910-5335-1343-9134-04CE035F405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86550-BF32-4C3D-97F3-E3B34DCD39A1}">
      <dsp:nvSpPr>
        <dsp:cNvPr id="0" name=""/>
        <dsp:cNvSpPr/>
      </dsp:nvSpPr>
      <dsp:spPr>
        <a:xfrm>
          <a:off x="229579" y="1323917"/>
          <a:ext cx="1162165" cy="116216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F5BF4-6717-4BCB-B651-460ED5610EA6}">
      <dsp:nvSpPr>
        <dsp:cNvPr id="0" name=""/>
        <dsp:cNvSpPr/>
      </dsp:nvSpPr>
      <dsp:spPr>
        <a:xfrm>
          <a:off x="473634" y="1567971"/>
          <a:ext cx="674056" cy="6740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0A574-5833-4C48-B756-D78101324C36}">
      <dsp:nvSpPr>
        <dsp:cNvPr id="0" name=""/>
        <dsp:cNvSpPr/>
      </dsp:nvSpPr>
      <dsp:spPr>
        <a:xfrm>
          <a:off x="1640780" y="1323917"/>
          <a:ext cx="2739391" cy="1162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Deglobalizzazione</a:t>
          </a:r>
          <a:endParaRPr lang="en-US" sz="2100" kern="1200" dirty="0"/>
        </a:p>
      </dsp:txBody>
      <dsp:txXfrm>
        <a:off x="1640780" y="1323917"/>
        <a:ext cx="2739391" cy="1162165"/>
      </dsp:txXfrm>
    </dsp:sp>
    <dsp:sp modelId="{CCDC4459-AD0F-4E5E-BE55-CAB88D20E350}">
      <dsp:nvSpPr>
        <dsp:cNvPr id="0" name=""/>
        <dsp:cNvSpPr/>
      </dsp:nvSpPr>
      <dsp:spPr>
        <a:xfrm>
          <a:off x="4857490" y="1323917"/>
          <a:ext cx="1162165" cy="116216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B3106-FF5F-44E5-B334-667294F26506}">
      <dsp:nvSpPr>
        <dsp:cNvPr id="0" name=""/>
        <dsp:cNvSpPr/>
      </dsp:nvSpPr>
      <dsp:spPr>
        <a:xfrm>
          <a:off x="5101544" y="1567971"/>
          <a:ext cx="674056" cy="6740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19F652-976C-40CF-A868-67F5FBC84065}">
      <dsp:nvSpPr>
        <dsp:cNvPr id="0" name=""/>
        <dsp:cNvSpPr/>
      </dsp:nvSpPr>
      <dsp:spPr>
        <a:xfrm>
          <a:off x="6268691" y="1323917"/>
          <a:ext cx="2739391" cy="1162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Crisi</a:t>
          </a:r>
          <a:r>
            <a:rPr lang="en-US" sz="2100" kern="1200" baseline="0" dirty="0"/>
            <a:t> </a:t>
          </a:r>
          <a:r>
            <a:rPr lang="en-US" sz="2100" kern="1200" baseline="0" dirty="0" err="1"/>
            <a:t>politica</a:t>
          </a:r>
          <a:r>
            <a:rPr lang="en-US" sz="2100" kern="1200" baseline="0" dirty="0"/>
            <a:t> e </a:t>
          </a:r>
          <a:r>
            <a:rPr lang="en-US" sz="2100" kern="1200" baseline="0" dirty="0" err="1"/>
            <a:t>socioculturale</a:t>
          </a:r>
          <a:r>
            <a:rPr lang="en-US" sz="2100" kern="1200" baseline="0" dirty="0"/>
            <a:t> </a:t>
          </a:r>
          <a:r>
            <a:rPr lang="en-US" sz="2100" kern="1200" baseline="0" dirty="0" err="1"/>
            <a:t>delle</a:t>
          </a:r>
          <a:r>
            <a:rPr lang="en-US" sz="2100" kern="1200" baseline="0" dirty="0"/>
            <a:t> </a:t>
          </a:r>
          <a:r>
            <a:rPr lang="en-US" sz="2100" kern="1200" baseline="0" dirty="0" err="1"/>
            <a:t>democrazie</a:t>
          </a:r>
          <a:r>
            <a:rPr lang="en-US" sz="2100" kern="1200" baseline="0" dirty="0"/>
            <a:t> </a:t>
          </a:r>
          <a:r>
            <a:rPr lang="en-US" sz="2100" kern="1200" baseline="0" dirty="0" err="1"/>
            <a:t>occidentali</a:t>
          </a:r>
          <a:endParaRPr lang="en-US" sz="2100" kern="1200" dirty="0"/>
        </a:p>
      </dsp:txBody>
      <dsp:txXfrm>
        <a:off x="6268691" y="1323917"/>
        <a:ext cx="2739391" cy="1162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F977B-8F61-854F-AC73-6CEC8C0B7F58}">
      <dsp:nvSpPr>
        <dsp:cNvPr id="0" name=""/>
        <dsp:cNvSpPr/>
      </dsp:nvSpPr>
      <dsp:spPr>
        <a:xfrm>
          <a:off x="0" y="0"/>
          <a:ext cx="7852012" cy="11429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/>
            <a:t>finanziamento cinese del debito americano / delocalizzazioni</a:t>
          </a:r>
          <a:endParaRPr lang="en-US" sz="3000" kern="1200"/>
        </a:p>
      </dsp:txBody>
      <dsp:txXfrm>
        <a:off x="33477" y="33477"/>
        <a:ext cx="6618627" cy="1076045"/>
      </dsp:txXfrm>
    </dsp:sp>
    <dsp:sp modelId="{4E5EBABE-B425-C44D-9F56-502D2CD55A43}">
      <dsp:nvSpPr>
        <dsp:cNvPr id="0" name=""/>
        <dsp:cNvSpPr/>
      </dsp:nvSpPr>
      <dsp:spPr>
        <a:xfrm>
          <a:off x="692824" y="1333500"/>
          <a:ext cx="7852012" cy="1142999"/>
        </a:xfrm>
        <a:prstGeom prst="roundRect">
          <a:avLst>
            <a:gd name="adj" fmla="val 10000"/>
          </a:avLst>
        </a:prstGeom>
        <a:solidFill>
          <a:schemeClr val="accent2">
            <a:hueOff val="-551687"/>
            <a:satOff val="7704"/>
            <a:lumOff val="-47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ruolo nella ripresa post-2008</a:t>
          </a:r>
        </a:p>
      </dsp:txBody>
      <dsp:txXfrm>
        <a:off x="726301" y="1366977"/>
        <a:ext cx="6349284" cy="1076045"/>
      </dsp:txXfrm>
    </dsp:sp>
    <dsp:sp modelId="{059215DA-ACB8-6649-8EA4-5E890DF417D6}">
      <dsp:nvSpPr>
        <dsp:cNvPr id="0" name=""/>
        <dsp:cNvSpPr/>
      </dsp:nvSpPr>
      <dsp:spPr>
        <a:xfrm>
          <a:off x="1385649" y="2667000"/>
          <a:ext cx="7852012" cy="1142999"/>
        </a:xfrm>
        <a:prstGeom prst="roundRect">
          <a:avLst>
            <a:gd name="adj" fmla="val 10000"/>
          </a:avLst>
        </a:prstGeom>
        <a:solidFill>
          <a:schemeClr val="accent2">
            <a:hueOff val="-1103373"/>
            <a:satOff val="15408"/>
            <a:lumOff val="-94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COP 21 e nucleare iraniano</a:t>
          </a:r>
        </a:p>
      </dsp:txBody>
      <dsp:txXfrm>
        <a:off x="1419126" y="2700477"/>
        <a:ext cx="6349284" cy="1076046"/>
      </dsp:txXfrm>
    </dsp:sp>
    <dsp:sp modelId="{990F1AA8-C322-DB42-A408-725D88D23DAF}">
      <dsp:nvSpPr>
        <dsp:cNvPr id="0" name=""/>
        <dsp:cNvSpPr/>
      </dsp:nvSpPr>
      <dsp:spPr>
        <a:xfrm>
          <a:off x="7109062" y="866775"/>
          <a:ext cx="742950" cy="74295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7276226" y="866775"/>
        <a:ext cx="408622" cy="559070"/>
      </dsp:txXfrm>
    </dsp:sp>
    <dsp:sp modelId="{B384A671-AFCC-BB4E-8F00-F41D1A909F21}">
      <dsp:nvSpPr>
        <dsp:cNvPr id="0" name=""/>
        <dsp:cNvSpPr/>
      </dsp:nvSpPr>
      <dsp:spPr>
        <a:xfrm>
          <a:off x="7801887" y="2192655"/>
          <a:ext cx="742950" cy="74295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830113"/>
            <a:satOff val="-6201"/>
            <a:lumOff val="-120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830113"/>
              <a:satOff val="-6201"/>
              <a:lumOff val="-1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7969051" y="2192655"/>
        <a:ext cx="408622" cy="559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AC662-594B-A04C-B895-5813A0961466}" type="datetimeFigureOut">
              <a:rPr lang="it-IT" smtClean="0"/>
              <a:t>18/04/24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A1A10-AB14-454A-A068-DA943693D7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721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A1A10-AB14-454A-A068-DA943693D7C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352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A1A10-AB14-454A-A068-DA943693D7C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03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8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4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3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9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32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9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79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61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8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4/18/24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39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6" r:id="rId6"/>
    <p:sldLayoutId id="2147483821" r:id="rId7"/>
    <p:sldLayoutId id="2147483822" r:id="rId8"/>
    <p:sldLayoutId id="2147483823" r:id="rId9"/>
    <p:sldLayoutId id="2147483825" r:id="rId10"/>
    <p:sldLayoutId id="2147483824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ED967C-7AEE-8155-4045-CF026BFD1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569" y="1406387"/>
            <a:ext cx="3936275" cy="2231319"/>
          </a:xfrm>
        </p:spPr>
        <p:txBody>
          <a:bodyPr anchor="b">
            <a:normAutofit/>
          </a:bodyPr>
          <a:lstStyle/>
          <a:p>
            <a:pPr algn="ctr"/>
            <a:r>
              <a:rPr lang="en-IT"/>
              <a:t>2008-2016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FA6AF-82F9-311D-A7F8-92BAAF50F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9360"/>
            <a:ext cx="3048000" cy="1490486"/>
          </a:xfrm>
        </p:spPr>
        <p:txBody>
          <a:bodyPr>
            <a:normAutofit/>
          </a:bodyPr>
          <a:lstStyle/>
          <a:p>
            <a:pPr algn="ctr"/>
            <a:r>
              <a:rPr lang="en-IT" sz="3200" dirty="0"/>
              <a:t>“Il ritorno delle barricate”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294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6">
            <a:extLst>
              <a:ext uri="{FF2B5EF4-FFF2-40B4-BE49-F238E27FC236}">
                <a16:creationId xmlns:a16="http://schemas.microsoft.com/office/drawing/2014/main" id="{31251686-0488-4AA4-88C7-43170DB45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76691A-B9E0-C211-CCBE-B8DF45C239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0" r="17542" b="3"/>
          <a:stretch/>
        </p:blipFill>
        <p:spPr>
          <a:xfrm>
            <a:off x="3048000" y="762000"/>
            <a:ext cx="6096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17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E9A71-EBAA-4AF1-11FE-2A43F347E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425" y="1579563"/>
            <a:ext cx="6134100" cy="3441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ED974-70C9-974A-51F5-F7CC6F459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3" y="2114550"/>
            <a:ext cx="3911599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78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4E9F8B3-8282-4A93-BBF8-3342538A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20B5B-A248-9D1D-A057-980FBD7C6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>
            <a:normAutofit/>
          </a:bodyPr>
          <a:lstStyle/>
          <a:p>
            <a:r>
              <a:rPr lang="en-IT" dirty="0"/>
              <a:t>OSTILITÀ DELL’EST EUROPA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EFA797-975B-41D8-BC96-56CDC2CFA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286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68D43-E828-78C2-28E3-348EF9791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729554"/>
            <a:ext cx="8476434" cy="3359621"/>
          </a:xfrm>
        </p:spPr>
        <p:txBody>
          <a:bodyPr>
            <a:normAutofit/>
          </a:bodyPr>
          <a:lstStyle/>
          <a:p>
            <a:r>
              <a:rPr lang="it-I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redità della transizione postcomunista di questi paesi</a:t>
            </a:r>
          </a:p>
          <a:p>
            <a:r>
              <a:rPr lang="it-I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«panico demografico» legato alla massiccia emigrazione verso Ovest dei propri cittadini</a:t>
            </a:r>
          </a:p>
          <a:p>
            <a:r>
              <a:rPr lang="it-I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complesso rapporto con la pulizia etnica e la memoria degli anni tra le due guerre mondiali</a:t>
            </a:r>
          </a:p>
          <a:p>
            <a:r>
              <a:rPr lang="it-I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difficoltà sperimentate nell’integrazione delle minoranze, su tutte quella dei Rom</a:t>
            </a:r>
          </a:p>
          <a:p>
            <a:r>
              <a:rPr lang="it-IT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nticosmopolitismo</a:t>
            </a:r>
            <a:r>
              <a:rPr lang="it-I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 cui l’UE incarnerebbe l’essenza ultima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91322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82454-0A3B-30F6-B87C-43871CB4A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38" y="2457450"/>
            <a:ext cx="5138737" cy="269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B55F55-57B6-8286-75C6-5703EF1FD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1612899"/>
            <a:ext cx="5138737" cy="36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B1574-1783-D6C4-5CA7-B87A082A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9" y="1406387"/>
            <a:ext cx="3936275" cy="22313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Forze e partiti “populisti”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4F4927-E645-48C1-B709-AC214B1B7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8A436A-9092-401C-A840-CE6486995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50430" y="762001"/>
            <a:ext cx="3787139" cy="5334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334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F64203-92AE-BC61-FBFA-9B4A37395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09" y="0"/>
            <a:ext cx="545899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BE41A-F554-6DE2-052A-F601E893C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638" y="338137"/>
            <a:ext cx="3419474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04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1251686-0488-4AA4-88C7-43170DB45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1C2B2-4970-FD9E-AF92-C05BEFAEF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762000"/>
            <a:ext cx="6096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44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1251686-0488-4AA4-88C7-43170DB45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875AD0-B261-F8C7-D2D1-C785078879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762000"/>
            <a:ext cx="6096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85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6408C-2842-706D-23D9-99BA03D5BC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19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DFD661-C81F-997A-5193-3E890373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536" y="2330449"/>
            <a:ext cx="4432301" cy="3484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B4BF17-CD79-612A-BCE3-F357AA7D5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13" y="901698"/>
            <a:ext cx="3854450" cy="252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12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DE99E-8461-3422-B857-18DB2A61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62001"/>
            <a:ext cx="9144000" cy="869092"/>
          </a:xfrm>
        </p:spPr>
        <p:txBody>
          <a:bodyPr>
            <a:normAutofit/>
          </a:bodyPr>
          <a:lstStyle/>
          <a:p>
            <a:pPr algn="ctr"/>
            <a:r>
              <a:rPr lang="en-IT" dirty="0"/>
              <a:t>Argomenti di oggi</a:t>
            </a:r>
            <a:endParaRPr lang="en-IT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01F79DD-FD42-DDBB-788B-2C9C2B7FA9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307218"/>
              </p:ext>
            </p:extLst>
          </p:nvPr>
        </p:nvGraphicFramePr>
        <p:xfrm>
          <a:off x="1430338" y="2286000"/>
          <a:ext cx="9237662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1844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0C88-D4FE-005C-11DB-6697F047AF0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Una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nuova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guerra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Europa e la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competizione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strategica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Cina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Stati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Uniti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(e UE?)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9B5D2-10E8-DD77-939D-FFA3A36FFB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38" y="910927"/>
            <a:ext cx="7608304" cy="510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68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32721C-7FED-849E-9BA2-226BC3EF2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590" y="457200"/>
            <a:ext cx="858281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47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4CD86B-EC36-7BB3-1E0E-78A2478D2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27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88A2DD-09E1-E73A-72C2-1C7405B911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9102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F63B58-CE38-FCE6-FA57-4683C0063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56867" y="956945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1579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0012D-B7D2-0121-59A7-C7B24632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953" y="918546"/>
            <a:ext cx="6083128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15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3C0E73-D793-5579-09D3-4D68CDA14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3" y="1239134"/>
            <a:ext cx="7746709" cy="433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06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862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202CC0-FF19-CDF1-55DC-CC18857D4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Quali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sono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state le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conseguenze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per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l’alleanza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atlantica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2B844-505F-0C4E-3B85-D251F8CD7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255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E70C54-084F-B1DC-59D8-49B2D3042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IT" sz="4800"/>
              <a:t>Due conseguenze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965663-484E-98CD-EF35-3A702F217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n-IT" sz="2400"/>
              <a:t>Ricompattamento alleanza atlantica</a:t>
            </a:r>
          </a:p>
          <a:p>
            <a:r>
              <a:rPr lang="en-IT" sz="2400"/>
              <a:t>Allontanamento orizzonte di autonomia strategica europea</a:t>
            </a:r>
          </a:p>
        </p:txBody>
      </p:sp>
    </p:spTree>
    <p:extLst>
      <p:ext uri="{BB962C8B-B14F-4D97-AF65-F5344CB8AC3E}">
        <p14:creationId xmlns:p14="http://schemas.microsoft.com/office/powerpoint/2010/main" val="2809141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CD5F-4150-9341-05A3-0BC2E03A2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IT" sz="4800"/>
              <a:t>Ricompattamento atlantico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22A44-974A-8879-BF84-910EDC0B6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n-IT" sz="2400"/>
              <a:t>Narrazione della guerra</a:t>
            </a:r>
          </a:p>
          <a:p>
            <a:r>
              <a:rPr lang="en-IT" sz="2400"/>
              <a:t>Unità fronte anti-russo</a:t>
            </a:r>
          </a:p>
          <a:p>
            <a:r>
              <a:rPr lang="en-IT" sz="2400"/>
              <a:t>Rilegittimazione e forza della NATO (Finlandia e Svezia?)</a:t>
            </a:r>
          </a:p>
        </p:txBody>
      </p:sp>
    </p:spTree>
    <p:extLst>
      <p:ext uri="{BB962C8B-B14F-4D97-AF65-F5344CB8AC3E}">
        <p14:creationId xmlns:p14="http://schemas.microsoft.com/office/powerpoint/2010/main" val="265317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4E9F8B3-8282-4A93-BBF8-3342538A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22845-E059-6AE2-9889-7B9BF04C0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IT" sz="2400"/>
              <a:t>Chi sono le vittime della globalizzazione?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EFA797-975B-41D8-BC96-56CDC2CFA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286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FB264-59C5-CCB2-6DD0-1529F11D0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729554"/>
            <a:ext cx="8476434" cy="3359621"/>
          </a:xfrm>
        </p:spPr>
        <p:txBody>
          <a:bodyPr>
            <a:normAutofit/>
          </a:bodyPr>
          <a:lstStyle/>
          <a:p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E15B2B-9301-1440-F92E-20391B197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156" y="2286000"/>
            <a:ext cx="7163194" cy="414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47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1F8139-3B9E-DCCD-2666-7329F78FF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552" y="457200"/>
            <a:ext cx="986489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14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0912CC-DAA1-9E69-CFF4-051C2634D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3" y="1239134"/>
            <a:ext cx="7746709" cy="433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75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8AC088-12A7-4141-2C78-3CCC5FAD1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A5783-0E6A-0F77-33A3-CB6C8A6D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Competizione strategica con la Cina</a:t>
            </a:r>
          </a:p>
        </p:txBody>
      </p:sp>
    </p:spTree>
    <p:extLst>
      <p:ext uri="{BB962C8B-B14F-4D97-AF65-F5344CB8AC3E}">
        <p14:creationId xmlns:p14="http://schemas.microsoft.com/office/powerpoint/2010/main" val="1005383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265911B-1E2F-489E-97EF-A15A9299E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19D4F1-CE65-4D74-A168-F27C15F1B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umeri azionari su un display digitale">
            <a:extLst>
              <a:ext uri="{FF2B5EF4-FFF2-40B4-BE49-F238E27FC236}">
                <a16:creationId xmlns:a16="http://schemas.microsoft.com/office/drawing/2014/main" id="{004EFB1A-D5FB-4E70-AE6D-C23FDD2BCC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6095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B6221E-483A-6C10-BDA8-027E4E0C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25718"/>
            <a:ext cx="4057650" cy="4770783"/>
          </a:xfrm>
        </p:spPr>
        <p:txBody>
          <a:bodyPr anchor="ctr">
            <a:normAutofit/>
          </a:bodyPr>
          <a:lstStyle/>
          <a:p>
            <a:pPr algn="ctr"/>
            <a:r>
              <a:rPr lang="en-IT">
                <a:solidFill>
                  <a:srgbClr val="FFFFFF"/>
                </a:solidFill>
              </a:rPr>
              <a:t>Cina: attore cruciale del sistema internazionale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98183-B6A5-267C-DF4C-D52934F38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9972" y="762000"/>
            <a:ext cx="3825025" cy="5334000"/>
          </a:xfrm>
        </p:spPr>
        <p:txBody>
          <a:bodyPr anchor="ctr">
            <a:normAutofit/>
          </a:bodyPr>
          <a:lstStyle/>
          <a:p>
            <a:r>
              <a:rPr lang="it-IT">
                <a:effectLst/>
                <a:latin typeface="Beirut" pitchFamily="2" charset="-78"/>
                <a:ea typeface="Times New Roman" panose="02020603050405020304" pitchFamily="18" charset="0"/>
                <a:cs typeface="Beirut" pitchFamily="2" charset="-78"/>
              </a:rPr>
              <a:t>le dimensioni potenziali del suo mercato </a:t>
            </a:r>
            <a:endParaRPr lang="it-IT">
              <a:latin typeface="Beirut" pitchFamily="2" charset="-78"/>
              <a:ea typeface="Times New Roman" panose="02020603050405020304" pitchFamily="18" charset="0"/>
              <a:cs typeface="Beirut" pitchFamily="2" charset="-78"/>
            </a:endParaRPr>
          </a:p>
          <a:p>
            <a:r>
              <a:rPr lang="it-IT">
                <a:effectLst/>
                <a:latin typeface="Beirut" pitchFamily="2" charset="-78"/>
                <a:ea typeface="Times New Roman" panose="02020603050405020304" pitchFamily="18" charset="0"/>
                <a:cs typeface="Beirut" pitchFamily="2" charset="-78"/>
              </a:rPr>
              <a:t>flusso di investimenti</a:t>
            </a:r>
          </a:p>
          <a:p>
            <a:r>
              <a:rPr lang="it-IT">
                <a:effectLst/>
                <a:latin typeface="Beirut" pitchFamily="2" charset="-78"/>
                <a:ea typeface="Times New Roman" panose="02020603050405020304" pitchFamily="18" charset="0"/>
                <a:cs typeface="Beirut" pitchFamily="2" charset="-78"/>
              </a:rPr>
              <a:t>ampiezza dell’espansione commerciale</a:t>
            </a:r>
          </a:p>
          <a:p>
            <a:r>
              <a:rPr lang="it-IT">
                <a:effectLst/>
                <a:latin typeface="Beirut" pitchFamily="2" charset="-78"/>
                <a:ea typeface="Times New Roman" panose="02020603050405020304" pitchFamily="18" charset="0"/>
                <a:cs typeface="Beirut" pitchFamily="2" charset="-78"/>
              </a:rPr>
              <a:t>attivismo diplomatico sia nel teatro indo-pacifico che sui tavoli negoziali internazionali</a:t>
            </a:r>
            <a:endParaRPr lang="en-IT">
              <a:latin typeface="Beirut" pitchFamily="2" charset="-78"/>
              <a:cs typeface="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3371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4E9F8B3-8282-4A93-BBF8-3342538A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A9B9C-E242-CEA1-E54B-D01B03333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>
            <a:normAutofit/>
          </a:bodyPr>
          <a:lstStyle/>
          <a:p>
            <a:r>
              <a:rPr lang="en-IT"/>
              <a:t>Cina: sfida strutturale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EFA797-975B-41D8-BC96-56CDC2CFA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286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391F1-6667-1F6A-B1E9-948AFAEFB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729554"/>
            <a:ext cx="8476434" cy="335962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it-IT" sz="1700">
                <a:effectLst/>
                <a:latin typeface="Beirut" pitchFamily="2" charset="-78"/>
                <a:ea typeface="Times New Roman" panose="02020603050405020304" pitchFamily="18" charset="0"/>
                <a:cs typeface="Beirut" pitchFamily="2" charset="-78"/>
              </a:rPr>
              <a:t> richiesta di riforma del sistema finanziario fondato sul predominio del dollaro statunitense</a:t>
            </a:r>
          </a:p>
          <a:p>
            <a:pPr>
              <a:lnSpc>
                <a:spcPct val="120000"/>
              </a:lnSpc>
            </a:pPr>
            <a:r>
              <a:rPr lang="it-IT" sz="1700">
                <a:effectLst/>
                <a:latin typeface="Beirut" pitchFamily="2" charset="-78"/>
                <a:ea typeface="Times New Roman" panose="02020603050405020304" pitchFamily="18" charset="0"/>
                <a:cs typeface="Beirut" pitchFamily="2" charset="-78"/>
              </a:rPr>
              <a:t>uso di investimenti senza condizionalità (soprattutto in Africa) </a:t>
            </a:r>
          </a:p>
          <a:p>
            <a:pPr>
              <a:lnSpc>
                <a:spcPct val="120000"/>
              </a:lnSpc>
            </a:pPr>
            <a:r>
              <a:rPr lang="it-IT" sz="1700">
                <a:effectLst/>
                <a:latin typeface="Beirut" pitchFamily="2" charset="-78"/>
                <a:ea typeface="Times New Roman" panose="02020603050405020304" pitchFamily="18" charset="0"/>
                <a:cs typeface="Beirut" pitchFamily="2" charset="-78"/>
              </a:rPr>
              <a:t>la fame di risorse primarie</a:t>
            </a:r>
          </a:p>
          <a:p>
            <a:pPr>
              <a:lnSpc>
                <a:spcPct val="120000"/>
              </a:lnSpc>
            </a:pPr>
            <a:r>
              <a:rPr lang="it-IT" sz="1700">
                <a:effectLst/>
                <a:latin typeface="Beirut" pitchFamily="2" charset="-78"/>
                <a:ea typeface="Times New Roman" panose="02020603050405020304" pitchFamily="18" charset="0"/>
                <a:cs typeface="Beirut" pitchFamily="2" charset="-78"/>
              </a:rPr>
              <a:t>programmi d’investimenti infrastrutturali globali </a:t>
            </a:r>
          </a:p>
          <a:p>
            <a:pPr>
              <a:lnSpc>
                <a:spcPct val="120000"/>
              </a:lnSpc>
            </a:pPr>
            <a:endParaRPr lang="it-IT" sz="1700">
              <a:latin typeface="Beirut" pitchFamily="2" charset="-78"/>
              <a:ea typeface="Times New Roman" panose="02020603050405020304" pitchFamily="18" charset="0"/>
              <a:cs typeface="Beirut" pitchFamily="2" charset="-7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t-IT" sz="1700">
                <a:effectLst/>
                <a:latin typeface="Beirut" pitchFamily="2" charset="-78"/>
                <a:ea typeface="Times New Roman" panose="02020603050405020304" pitchFamily="18" charset="0"/>
                <a:cs typeface="Beirut" pitchFamily="2" charset="-78"/>
              </a:rPr>
              <a:t>Ambizione di ridefinire un ordine globale che adotti regole condivise da un numero maggiore di attori</a:t>
            </a:r>
            <a:endParaRPr lang="en-IT" sz="1700">
              <a:effectLst/>
              <a:latin typeface="Beirut" pitchFamily="2" charset="-78"/>
              <a:ea typeface="Times New Roman" panose="02020603050405020304" pitchFamily="18" charset="0"/>
              <a:cs typeface="Beirut" pitchFamily="2" charset="-78"/>
            </a:endParaRPr>
          </a:p>
          <a:p>
            <a:pPr>
              <a:lnSpc>
                <a:spcPct val="120000"/>
              </a:lnSpc>
            </a:pPr>
            <a:endParaRPr lang="en-IT" sz="1700">
              <a:latin typeface="Beirut" pitchFamily="2" charset="-78"/>
              <a:cs typeface="Beir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4657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3B19-D6F7-7925-2A64-A710437A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62001"/>
            <a:ext cx="9144000" cy="869092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IT" sz="2400"/>
              <a:t>Cina nella rete </a:t>
            </a:r>
            <a:r>
              <a:rPr lang="en-GB" sz="2400"/>
              <a:t>di interdipendenze globali</a:t>
            </a:r>
            <a:endParaRPr lang="en-IT" sz="24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6ACB6E-B425-C507-7488-82625C79E1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9001493"/>
              </p:ext>
            </p:extLst>
          </p:nvPr>
        </p:nvGraphicFramePr>
        <p:xfrm>
          <a:off x="1430338" y="2286000"/>
          <a:ext cx="9237662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3746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497FA-E2B7-5373-D9E2-7445EDFFFC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2639" y="561203"/>
            <a:ext cx="9932691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Posizione americana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65049-E449-D857-292D-7B974ED28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935" y="2260365"/>
            <a:ext cx="4481866" cy="2982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A5E6E-8725-1C15-8241-A17D8B90C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724" y="2495384"/>
            <a:ext cx="4486215" cy="25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96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8033F-2CA7-07C6-BA49-8C73842FC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1147481"/>
            <a:ext cx="4244341" cy="25329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Posizione</a:t>
            </a:r>
            <a:r>
              <a:rPr lang="en-US" dirty="0"/>
              <a:t> </a:t>
            </a:r>
            <a:r>
              <a:rPr lang="en-US" dirty="0" err="1"/>
              <a:t>europea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738BEF-1509-49AB-94B0-7D2B62188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9412" y="756110"/>
            <a:ext cx="5360305" cy="53603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70BBF7-BEC7-1DCB-87FF-A471183E57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817125" y="2142441"/>
            <a:ext cx="3756211" cy="257311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56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8106620-225D-429A-AAE7-CD0545EF1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25A190-83D7-918F-E1E1-90BF1C961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762000"/>
            <a:ext cx="10668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85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709097-1D5E-461B-A75A-2CB4E0B1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E7CE3D-756A-41A4-9B20-2A2FC3A1E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2D341-2D4B-B6F2-4C44-4851556589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520"/>
            <a:ext cx="12191980" cy="6855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D4FEC5-A121-BA71-29E2-B5CD03069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>
            <a:normAutofit/>
          </a:bodyPr>
          <a:lstStyle/>
          <a:p>
            <a:endParaRPr lang="en-IT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7CF948-9F12-4674-98E3-7A7FE57A1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286000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03C6-7683-7229-E7AB-B74F9706C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55" y="2743200"/>
            <a:ext cx="7955077" cy="3352800"/>
          </a:xfrm>
        </p:spPr>
        <p:txBody>
          <a:bodyPr>
            <a:normAutofit/>
          </a:bodyPr>
          <a:lstStyle/>
          <a:p>
            <a:r>
              <a:rPr lang="en-IT" sz="2800" b="1" dirty="0">
                <a:solidFill>
                  <a:srgbClr val="FFFFFF"/>
                </a:solidFill>
              </a:rPr>
              <a:t>Declino relativo G7</a:t>
            </a:r>
          </a:p>
          <a:p>
            <a:r>
              <a:rPr lang="en-IT" sz="2800" b="1" dirty="0">
                <a:solidFill>
                  <a:srgbClr val="FFFFFF"/>
                </a:solidFill>
              </a:rPr>
              <a:t>Ascesa Cina</a:t>
            </a:r>
          </a:p>
        </p:txBody>
      </p:sp>
    </p:spTree>
    <p:extLst>
      <p:ext uri="{BB962C8B-B14F-4D97-AF65-F5344CB8AC3E}">
        <p14:creationId xmlns:p14="http://schemas.microsoft.com/office/powerpoint/2010/main" val="280851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5BEBF3-DFCD-47AA-B145-ADA107FAA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6DB852-6DC6-3D87-4073-3D28B29FC1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00" y="1524000"/>
            <a:ext cx="3810000" cy="21564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Nazionalismo escludente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B2C96-8270-2F84-2389-8C5C37854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901352" y="762000"/>
            <a:ext cx="2479909" cy="2479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B453EF-4808-EBDB-9C3D-EF7DC1EEB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247" y="3563634"/>
            <a:ext cx="2722975" cy="25323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55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484F82-1AAA-837A-1559-4BF27663D2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12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462EF-009A-6BF7-EF54-16C92DAFBC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76" y="557186"/>
            <a:ext cx="4013020" cy="2228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7E453-A946-E8BC-BA3B-29D4CFD3E6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43467" y="2957665"/>
            <a:ext cx="4010830" cy="3343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21174B-0291-86C0-0717-0C2078ED2E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6823" y="557189"/>
            <a:ext cx="6701710" cy="57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03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5BE1F7E-8D81-425E-A546-F57DADBDB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A45BE-CE15-177C-D0C8-BBC9DE807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62000" y="762000"/>
            <a:ext cx="10668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57801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Earth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268</Words>
  <Application>Microsoft Macintosh PowerPoint</Application>
  <PresentationFormat>Widescreen</PresentationFormat>
  <Paragraphs>46</Paragraphs>
  <Slides>37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4" baseType="lpstr">
      <vt:lpstr>Aptos</vt:lpstr>
      <vt:lpstr>Arial</vt:lpstr>
      <vt:lpstr>Beirut</vt:lpstr>
      <vt:lpstr>Times New Roman</vt:lpstr>
      <vt:lpstr>Trade Gothic Next Cond</vt:lpstr>
      <vt:lpstr>Trade Gothic Next Light</vt:lpstr>
      <vt:lpstr>PortalVTI</vt:lpstr>
      <vt:lpstr>2008-2016</vt:lpstr>
      <vt:lpstr>Argomenti di oggi</vt:lpstr>
      <vt:lpstr>Chi sono le vittime della globalizzazione?</vt:lpstr>
      <vt:lpstr>Presentazione standard di PowerPoint</vt:lpstr>
      <vt:lpstr>Presentazione standard di PowerPoint</vt:lpstr>
      <vt:lpstr>Nazionalismo escludente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OSTILITÀ DELL’EST EUROPA</vt:lpstr>
      <vt:lpstr>Presentazione standard di PowerPoint</vt:lpstr>
      <vt:lpstr>Forze e partiti “populisti”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Una nuova guerra in Europa e la competizione strategica tra Cina e Stati Uniti (e UE?)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Quali sono state le conseguenze per l’alleanza atlantica?</vt:lpstr>
      <vt:lpstr>Due conseguenze</vt:lpstr>
      <vt:lpstr>Ricompattamento atlantico</vt:lpstr>
      <vt:lpstr>Presentazione standard di PowerPoint</vt:lpstr>
      <vt:lpstr>Presentazione standard di PowerPoint</vt:lpstr>
      <vt:lpstr>Competizione strategica con la Cina</vt:lpstr>
      <vt:lpstr>Cina: attore cruciale del sistema internazionale</vt:lpstr>
      <vt:lpstr>Cina: sfida strutturale</vt:lpstr>
      <vt:lpstr>Cina nella rete di interdipendenze globali</vt:lpstr>
      <vt:lpstr>Posizione americana</vt:lpstr>
      <vt:lpstr>Posizione europea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2008-2016</dc:title>
  <dc:creator>Alessandra Bitumi</dc:creator>
  <cp:lastModifiedBy>Alessandra Bitumi</cp:lastModifiedBy>
  <cp:revision>8</cp:revision>
  <dcterms:created xsi:type="dcterms:W3CDTF">2023-04-03T10:02:38Z</dcterms:created>
  <dcterms:modified xsi:type="dcterms:W3CDTF">2024-04-18T19:32:38Z</dcterms:modified>
</cp:coreProperties>
</file>