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3" r:id="rId1"/>
  </p:sldMasterIdLst>
  <p:sldIdLst>
    <p:sldId id="304" r:id="rId2"/>
    <p:sldId id="283" r:id="rId3"/>
    <p:sldId id="282" r:id="rId4"/>
    <p:sldId id="292" r:id="rId5"/>
    <p:sldId id="291" r:id="rId6"/>
    <p:sldId id="308" r:id="rId7"/>
    <p:sldId id="289" r:id="rId8"/>
    <p:sldId id="309" r:id="rId9"/>
    <p:sldId id="310" r:id="rId10"/>
    <p:sldId id="287" r:id="rId11"/>
    <p:sldId id="311" r:id="rId12"/>
    <p:sldId id="303" r:id="rId13"/>
    <p:sldId id="312" r:id="rId14"/>
    <p:sldId id="313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smtClean="0"/>
              <a:t>4/27/2023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10931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4/27/2023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265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4/27/2023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0378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4/27/2023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236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4/27/2023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91470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4/27/2023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662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smtClean="0"/>
              <a:t>4/27/2023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706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4/27/2023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639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4/27/2023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912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4/27/2023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147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4/27/2023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8492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smtClean="0"/>
              <a:pPr/>
              <a:t>4/27/2023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0679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A021E18-4BC2-9D9F-36E6-8BE91CE283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3917" y="4895946"/>
            <a:ext cx="7772400" cy="1635277"/>
          </a:xfrm>
        </p:spPr>
        <p:txBody>
          <a:bodyPr>
            <a:noAutofit/>
          </a:bodyPr>
          <a:lstStyle/>
          <a:p>
            <a:r>
              <a:rPr lang="it-IT" sz="2800" b="1" dirty="0">
                <a:solidFill>
                  <a:schemeClr val="accent1"/>
                </a:solidFill>
              </a:rPr>
              <a:t>Lezione 2</a:t>
            </a:r>
            <a:br>
              <a:rPr lang="it-IT" sz="2800" b="1" dirty="0">
                <a:solidFill>
                  <a:schemeClr val="accent1"/>
                </a:solidFill>
              </a:rPr>
            </a:br>
            <a:br>
              <a:rPr lang="it-IT" sz="2800" b="1" dirty="0">
                <a:solidFill>
                  <a:schemeClr val="accent1"/>
                </a:solidFill>
              </a:rPr>
            </a:br>
            <a:r>
              <a:rPr lang="it-IT" sz="2800" b="1" dirty="0">
                <a:solidFill>
                  <a:schemeClr val="accent2"/>
                </a:solidFill>
              </a:rPr>
              <a:t>LE PRINCIPALI FASI DI SVILUPPO DI UN PIANO DI MARKETING DIGITALE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93F351BD-1031-8248-7097-8991799E0B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65797" y="4882829"/>
            <a:ext cx="2868990" cy="1540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9577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524560-5693-6C28-B76B-F050A213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400" y="228600"/>
            <a:ext cx="11518900" cy="6286500"/>
          </a:xfrm>
        </p:spPr>
        <p:txBody>
          <a:bodyPr>
            <a:normAutofit/>
          </a:bodyPr>
          <a:lstStyle/>
          <a:p>
            <a:pPr algn="ctr"/>
            <a:r>
              <a:rPr lang="it-IT" sz="4000" cap="none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</a:rPr>
              <a:t>L'azienda può monitorare i social media anche per trovare il modo di distinguersi dai concorrenti e rivolgersi a un pubblico che potrebbe aver trascurato.</a:t>
            </a:r>
            <a:endParaRPr lang="it-IT" sz="40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979466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9D6DD36-50FE-47C1-8D00-3D3C4187E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0F9ADC11-F6B8-4B69-8AC7-50377071A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77C4FC30-B5C3-47C2-B8E7-93106C428B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105862B-0C5A-4A14-8804-4EC82F8E5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632" y="486184"/>
            <a:ext cx="3248522" cy="588563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9365198-CF4B-47A0-AFF6-FF5D2339FC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7745" y="486184"/>
            <a:ext cx="7794722" cy="58856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9524560-5693-6C28-B76B-F050A213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9626" y="858475"/>
            <a:ext cx="6984459" cy="51410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it-IT" sz="2800" b="1" cap="none" dirty="0">
                <a:solidFill>
                  <a:schemeClr val="bg1"/>
                </a:solidFill>
              </a:rPr>
              <a:t>Fase 5: create un piano dei contenuti e un cronoprogramma per le azioni sui social</a:t>
            </a:r>
            <a:br>
              <a:rPr lang="it-IT" sz="2800" cap="none" dirty="0">
                <a:solidFill>
                  <a:schemeClr val="bg1"/>
                </a:solidFill>
              </a:rPr>
            </a:br>
            <a:br>
              <a:rPr lang="it-IT" sz="2800" cap="none" dirty="0">
                <a:solidFill>
                  <a:schemeClr val="bg1"/>
                </a:solidFill>
              </a:rPr>
            </a:br>
            <a:r>
              <a:rPr lang="it-IT" sz="2800" cap="none" dirty="0">
                <a:solidFill>
                  <a:schemeClr val="bg1"/>
                </a:solidFill>
              </a:rPr>
              <a:t>il piano di social media marketing dovrebbe includere un piano di </a:t>
            </a:r>
            <a:r>
              <a:rPr lang="it-IT" sz="2800" cap="none" dirty="0" err="1">
                <a:solidFill>
                  <a:schemeClr val="bg1"/>
                </a:solidFill>
              </a:rPr>
              <a:t>content</a:t>
            </a:r>
            <a:r>
              <a:rPr lang="it-IT" sz="2800" cap="none" dirty="0">
                <a:solidFill>
                  <a:schemeClr val="bg1"/>
                </a:solidFill>
              </a:rPr>
              <a:t> marketing.</a:t>
            </a:r>
            <a:endParaRPr lang="en-US" sz="2600" spc="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67163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27" name="Straight Connector 5126">
            <a:extLst>
              <a:ext uri="{FF2B5EF4-FFF2-40B4-BE49-F238E27FC236}">
                <a16:creationId xmlns:a16="http://schemas.microsoft.com/office/drawing/2014/main" id="{988A901F-2380-409D-B12F-3A0FDAFAE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9" name="Rectangle 5128">
            <a:extLst>
              <a:ext uri="{FF2B5EF4-FFF2-40B4-BE49-F238E27FC236}">
                <a16:creationId xmlns:a16="http://schemas.microsoft.com/office/drawing/2014/main" id="{14CD50C8-2F85-4F12-A5B5-9336E254A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5122" name="Picture 2" descr="Cos'è un piano marketing per ristorante e come attuarlo">
            <a:extLst>
              <a:ext uri="{FF2B5EF4-FFF2-40B4-BE49-F238E27FC236}">
                <a16:creationId xmlns:a16="http://schemas.microsoft.com/office/drawing/2014/main" id="{A685B755-39CA-4BB0-BF22-99BD53EF3F4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91" t="16712" b="6680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31" name="Rectangle 5130">
            <a:extLst>
              <a:ext uri="{FF2B5EF4-FFF2-40B4-BE49-F238E27FC236}">
                <a16:creationId xmlns:a16="http://schemas.microsoft.com/office/drawing/2014/main" id="{014CD94B-6292-41B3-B053-01121CE906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59968"/>
            <a:ext cx="12192000" cy="2298032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50DFF2CE-306F-544E-D840-1DB0EEB80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2800" spc="200">
                <a:solidFill>
                  <a:srgbClr val="FFFFFF"/>
                </a:solidFill>
              </a:rPr>
              <a:t>Il piano di content marketing dovrebbe rispondere alle seguenti domande:</a:t>
            </a:r>
            <a:br>
              <a:rPr lang="en-US" sz="2800" spc="200">
                <a:solidFill>
                  <a:srgbClr val="FFFFFF"/>
                </a:solidFill>
              </a:rPr>
            </a:br>
            <a:endParaRPr lang="en-US" sz="2800" b="1" spc="200">
              <a:solidFill>
                <a:srgbClr val="FFFFFF"/>
              </a:solidFill>
            </a:endParaRPr>
          </a:p>
        </p:txBody>
      </p:sp>
      <p:cxnSp>
        <p:nvCxnSpPr>
          <p:cNvPr id="5133" name="Straight Connector 5132">
            <a:extLst>
              <a:ext uri="{FF2B5EF4-FFF2-40B4-BE49-F238E27FC236}">
                <a16:creationId xmlns:a16="http://schemas.microsoft.com/office/drawing/2014/main" id="{69BDC10B-3439-4B01-9129-15D8245B05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38474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164" name="Straight Connector 6154">
            <a:extLst>
              <a:ext uri="{FF2B5EF4-FFF2-40B4-BE49-F238E27FC236}">
                <a16:creationId xmlns:a16="http://schemas.microsoft.com/office/drawing/2014/main" id="{988A901F-2380-409D-B12F-3A0FDAFAE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65" name="Rectangle 6156">
            <a:extLst>
              <a:ext uri="{FF2B5EF4-FFF2-40B4-BE49-F238E27FC236}">
                <a16:creationId xmlns:a16="http://schemas.microsoft.com/office/drawing/2014/main" id="{14CD50C8-2F85-4F12-A5B5-9336E254A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66" name="Rectangle 6158">
            <a:extLst>
              <a:ext uri="{FF2B5EF4-FFF2-40B4-BE49-F238E27FC236}">
                <a16:creationId xmlns:a16="http://schemas.microsoft.com/office/drawing/2014/main" id="{D466ED9E-26EA-40AB-B919-DFF8A428A3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726" cy="6858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67" name="Rectangle 6160">
            <a:extLst>
              <a:ext uri="{FF2B5EF4-FFF2-40B4-BE49-F238E27FC236}">
                <a16:creationId xmlns:a16="http://schemas.microsoft.com/office/drawing/2014/main" id="{DDCCBFA3-DA3F-4995-BA0B-C86251B294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50DFF2CE-306F-544E-D840-1DB0EEB80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862" y="731520"/>
            <a:ext cx="4887482" cy="5066857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r"/>
            <a:br>
              <a:rPr lang="en-US" sz="1400" spc="200">
                <a:solidFill>
                  <a:srgbClr val="FFFFFF"/>
                </a:solidFill>
              </a:rPr>
            </a:br>
            <a:r>
              <a:rPr lang="en-US" sz="1400" spc="200">
                <a:solidFill>
                  <a:srgbClr val="FFFFFF"/>
                </a:solidFill>
              </a:rPr>
              <a:t> </a:t>
            </a:r>
            <a:br>
              <a:rPr lang="en-US" sz="1400" spc="200">
                <a:solidFill>
                  <a:srgbClr val="FFFFFF"/>
                </a:solidFill>
              </a:rPr>
            </a:br>
            <a:r>
              <a:rPr lang="en-US" sz="2400" b="1" spc="200">
                <a:solidFill>
                  <a:srgbClr val="FFFFFF"/>
                </a:solidFill>
              </a:rPr>
              <a:t>• Quali tipi di contenuti l'azienda intende pubblicare e promuovere sui social?</a:t>
            </a:r>
            <a:br>
              <a:rPr lang="en-US" sz="2400" b="1" spc="200">
                <a:solidFill>
                  <a:srgbClr val="FFFFFF"/>
                </a:solidFill>
              </a:rPr>
            </a:br>
            <a:r>
              <a:rPr lang="en-US" sz="2400" b="1" spc="200">
                <a:solidFill>
                  <a:srgbClr val="FFFFFF"/>
                </a:solidFill>
              </a:rPr>
              <a:t> </a:t>
            </a:r>
            <a:br>
              <a:rPr lang="en-US" sz="2400" b="1" spc="200">
                <a:solidFill>
                  <a:srgbClr val="FFFFFF"/>
                </a:solidFill>
              </a:rPr>
            </a:br>
            <a:r>
              <a:rPr lang="en-US" sz="2400" b="1" spc="200">
                <a:solidFill>
                  <a:srgbClr val="FFFFFF"/>
                </a:solidFill>
              </a:rPr>
              <a:t>• Chi creerà i contenuti?</a:t>
            </a:r>
            <a:br>
              <a:rPr lang="en-US" sz="2400" b="1" spc="200">
                <a:solidFill>
                  <a:srgbClr val="FFFFFF"/>
                </a:solidFill>
              </a:rPr>
            </a:br>
            <a:r>
              <a:rPr lang="en-US" sz="2400" b="1" spc="200">
                <a:solidFill>
                  <a:srgbClr val="FFFFFF"/>
                </a:solidFill>
              </a:rPr>
              <a:t> </a:t>
            </a:r>
            <a:br>
              <a:rPr lang="en-US" sz="2400" b="1" spc="200">
                <a:solidFill>
                  <a:srgbClr val="FFFFFF"/>
                </a:solidFill>
              </a:rPr>
            </a:br>
            <a:r>
              <a:rPr lang="en-US" sz="2400" b="1" spc="200">
                <a:solidFill>
                  <a:srgbClr val="FFFFFF"/>
                </a:solidFill>
              </a:rPr>
              <a:t>• Con quale frequenza l'azienda pubblicherà i contenuti?</a:t>
            </a:r>
            <a:br>
              <a:rPr lang="en-US" sz="2400" b="1" spc="200">
                <a:solidFill>
                  <a:srgbClr val="FFFFFF"/>
                </a:solidFill>
              </a:rPr>
            </a:br>
            <a:br>
              <a:rPr lang="en-US" sz="2400" b="1" spc="200">
                <a:solidFill>
                  <a:srgbClr val="FFFFFF"/>
                </a:solidFill>
              </a:rPr>
            </a:br>
            <a:r>
              <a:rPr lang="en-US" sz="2400" b="1" spc="200">
                <a:solidFill>
                  <a:srgbClr val="FFFFFF"/>
                </a:solidFill>
              </a:rPr>
              <a:t> </a:t>
            </a:r>
            <a:br>
              <a:rPr lang="en-US" sz="2400" b="1" spc="200">
                <a:solidFill>
                  <a:srgbClr val="FFFFFF"/>
                </a:solidFill>
              </a:rPr>
            </a:br>
            <a:r>
              <a:rPr lang="en-US" sz="2400" b="1" spc="200">
                <a:solidFill>
                  <a:srgbClr val="FFFFFF"/>
                </a:solidFill>
              </a:rPr>
              <a:t>•Qual è la target audience per ciascun tipo di contenuti?</a:t>
            </a:r>
            <a:br>
              <a:rPr lang="en-US" sz="2400" b="1" spc="200">
                <a:solidFill>
                  <a:srgbClr val="FFFFFF"/>
                </a:solidFill>
              </a:rPr>
            </a:br>
            <a:r>
              <a:rPr lang="en-US" sz="2400" b="1" spc="200">
                <a:solidFill>
                  <a:srgbClr val="FFFFFF"/>
                </a:solidFill>
              </a:rPr>
              <a:t> </a:t>
            </a:r>
            <a:br>
              <a:rPr lang="en-US" sz="2400" b="1" spc="200">
                <a:solidFill>
                  <a:srgbClr val="FFFFFF"/>
                </a:solidFill>
              </a:rPr>
            </a:br>
            <a:r>
              <a:rPr lang="en-US" sz="2400" b="1" spc="200">
                <a:solidFill>
                  <a:srgbClr val="FFFFFF"/>
                </a:solidFill>
              </a:rPr>
              <a:t>• In che modo l'azienda promuoverà i contenuti?</a:t>
            </a:r>
            <a:endParaRPr lang="en-US" sz="2400" b="1" spc="200" dirty="0">
              <a:solidFill>
                <a:srgbClr val="FFFFFF"/>
              </a:solidFill>
            </a:endParaRPr>
          </a:p>
        </p:txBody>
      </p:sp>
      <p:cxnSp>
        <p:nvCxnSpPr>
          <p:cNvPr id="6163" name="Straight Connector 6162">
            <a:extLst>
              <a:ext uri="{FF2B5EF4-FFF2-40B4-BE49-F238E27FC236}">
                <a16:creationId xmlns:a16="http://schemas.microsoft.com/office/drawing/2014/main" id="{F9239814-858E-4E48-99D2-C6BD49B77D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6679" y="3765314"/>
            <a:ext cx="3931920" cy="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50" name="Picture 6" descr="Jugglery Illustrationen und Clip-Art. 85 Jugglery Lizenzfreie ...">
            <a:extLst>
              <a:ext uri="{FF2B5EF4-FFF2-40B4-BE49-F238E27FC236}">
                <a16:creationId xmlns:a16="http://schemas.microsoft.com/office/drawing/2014/main" id="{CAC8A0C5-1BFB-4398-8999-81D8BEBF357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25" r="1" b="1"/>
          <a:stretch/>
        </p:blipFill>
        <p:spPr bwMode="auto">
          <a:xfrm>
            <a:off x="6197600" y="1859280"/>
            <a:ext cx="5459470" cy="557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04200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9D6DD36-50FE-47C1-8D00-3D3C4187E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0F9ADC11-F6B8-4B69-8AC7-50377071A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77C4FC30-B5C3-47C2-B8E7-93106C428B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105862B-0C5A-4A14-8804-4EC82F8E5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632" y="486184"/>
            <a:ext cx="3248522" cy="588563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9365198-CF4B-47A0-AFF6-FF5D2339FC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7745" y="486184"/>
            <a:ext cx="7794722" cy="58856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9524560-5693-6C28-B76B-F050A213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9626" y="858475"/>
            <a:ext cx="6984459" cy="51410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it-IT" sz="2800" b="1" cap="none" dirty="0">
                <a:solidFill>
                  <a:schemeClr val="bg1"/>
                </a:solidFill>
                <a:latin typeface="Segoe UI" panose="020B0502040204020203" pitchFamily="34" charset="0"/>
              </a:rPr>
              <a:t>Fase 6: sperimentate, valutate e modificate il vostro piano di social media marketing </a:t>
            </a:r>
            <a:br>
              <a:rPr lang="it-IT" sz="2800" cap="none" dirty="0">
                <a:solidFill>
                  <a:schemeClr val="bg1"/>
                </a:solidFill>
                <a:latin typeface="Segoe UI" panose="020B0502040204020203" pitchFamily="34" charset="0"/>
              </a:rPr>
            </a:br>
            <a:br>
              <a:rPr lang="it-IT" sz="2800" cap="none" dirty="0">
                <a:solidFill>
                  <a:schemeClr val="bg1"/>
                </a:solidFill>
                <a:latin typeface="Segoe UI" panose="020B0502040204020203" pitchFamily="34" charset="0"/>
              </a:rPr>
            </a:br>
            <a:r>
              <a:rPr lang="it-IT" sz="2800" cap="none" dirty="0">
                <a:solidFill>
                  <a:schemeClr val="bg1"/>
                </a:solidFill>
                <a:latin typeface="Segoe UI" panose="020B0502040204020203" pitchFamily="34" charset="0"/>
              </a:rPr>
              <a:t>Per scoprire quali modifiche dovete apportare alla vostra strategia di social media marketing, dovreste costantemente sottoporla a test, ad esempio dei sondaggi.</a:t>
            </a:r>
            <a:endParaRPr lang="en-US" sz="2600" spc="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865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9D6DD36-50FE-47C1-8D00-3D3C4187E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0F9ADC11-F6B8-4B69-8AC7-50377071A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77C4FC30-B5C3-47C2-B8E7-93106C428B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105862B-0C5A-4A14-8804-4EC82F8E5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632" y="486184"/>
            <a:ext cx="3248522" cy="588563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9365198-CF4B-47A0-AFF6-FF5D2339FC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7745" y="486184"/>
            <a:ext cx="7794722" cy="58856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9524560-5693-6C28-B76B-F050A213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9626" y="858475"/>
            <a:ext cx="6984459" cy="51410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000" b="1" i="1" spc="200" dirty="0" err="1">
                <a:solidFill>
                  <a:srgbClr val="FFFFFF"/>
                </a:solidFill>
              </a:rPr>
              <a:t>Fase</a:t>
            </a:r>
            <a:r>
              <a:rPr lang="en-US" sz="3000" b="1" i="1" spc="200" dirty="0">
                <a:solidFill>
                  <a:srgbClr val="FFFFFF"/>
                </a:solidFill>
              </a:rPr>
              <a:t> 1: individuate </a:t>
            </a:r>
            <a:r>
              <a:rPr lang="en-US" sz="3000" b="1" i="1" spc="200" dirty="0" err="1">
                <a:solidFill>
                  <a:srgbClr val="FFFFFF"/>
                </a:solidFill>
              </a:rPr>
              <a:t>gli</a:t>
            </a:r>
            <a:r>
              <a:rPr lang="en-US" sz="3000" b="1" i="1" spc="200" dirty="0">
                <a:solidFill>
                  <a:srgbClr val="FFFFFF"/>
                </a:solidFill>
              </a:rPr>
              <a:t> </a:t>
            </a:r>
            <a:r>
              <a:rPr lang="en-US" sz="3000" b="1" i="1" spc="200" dirty="0" err="1">
                <a:solidFill>
                  <a:srgbClr val="FFFFFF"/>
                </a:solidFill>
              </a:rPr>
              <a:t>obiettivi</a:t>
            </a:r>
            <a:r>
              <a:rPr lang="en-US" sz="3000" b="1" i="1" spc="200" dirty="0">
                <a:solidFill>
                  <a:srgbClr val="FFFFFF"/>
                </a:solidFill>
              </a:rPr>
              <a:t> del social media marketing</a:t>
            </a:r>
            <a:br>
              <a:rPr lang="en-US" sz="3300" spc="200" dirty="0">
                <a:solidFill>
                  <a:srgbClr val="FFFFFF"/>
                </a:solidFill>
              </a:rPr>
            </a:br>
            <a:br>
              <a:rPr lang="en-US" sz="3300" spc="200" dirty="0">
                <a:solidFill>
                  <a:srgbClr val="FFFFFF"/>
                </a:solidFill>
              </a:rPr>
            </a:br>
            <a:br>
              <a:rPr lang="en-US" sz="3300" spc="200" dirty="0">
                <a:solidFill>
                  <a:srgbClr val="FFFFFF"/>
                </a:solidFill>
              </a:rPr>
            </a:br>
            <a:r>
              <a:rPr lang="en-US" sz="2300" spc="200" dirty="0">
                <a:solidFill>
                  <a:srgbClr val="FFFFFF"/>
                </a:solidFill>
              </a:rPr>
              <a:t>Il primo </a:t>
            </a:r>
            <a:r>
              <a:rPr lang="en-US" sz="2300" spc="200" dirty="0" err="1">
                <a:solidFill>
                  <a:srgbClr val="FFFFFF"/>
                </a:solidFill>
              </a:rPr>
              <a:t>passo</a:t>
            </a:r>
            <a:r>
              <a:rPr lang="en-US" sz="2300" spc="200" dirty="0">
                <a:solidFill>
                  <a:srgbClr val="FFFFFF"/>
                </a:solidFill>
              </a:rPr>
              <a:t> per </a:t>
            </a:r>
            <a:r>
              <a:rPr lang="en-US" sz="2300" spc="200" dirty="0" err="1">
                <a:solidFill>
                  <a:srgbClr val="FFFFFF"/>
                </a:solidFill>
              </a:rPr>
              <a:t>definire</a:t>
            </a:r>
            <a:r>
              <a:rPr lang="en-US" sz="2300" spc="200" dirty="0">
                <a:solidFill>
                  <a:srgbClr val="FFFFFF"/>
                </a:solidFill>
              </a:rPr>
              <a:t> </a:t>
            </a:r>
            <a:r>
              <a:rPr lang="en-US" sz="2300" spc="200" dirty="0" err="1">
                <a:solidFill>
                  <a:srgbClr val="FFFFFF"/>
                </a:solidFill>
              </a:rPr>
              <a:t>qualunque</a:t>
            </a:r>
            <a:r>
              <a:rPr lang="en-US" sz="2300" spc="200" dirty="0">
                <a:solidFill>
                  <a:srgbClr val="FFFFFF"/>
                </a:solidFill>
              </a:rPr>
              <a:t> </a:t>
            </a:r>
            <a:r>
              <a:rPr lang="en-US" sz="2300" spc="200" dirty="0" err="1">
                <a:solidFill>
                  <a:srgbClr val="FFFFFF"/>
                </a:solidFill>
              </a:rPr>
              <a:t>strategia</a:t>
            </a:r>
            <a:r>
              <a:rPr lang="en-US" sz="2300" spc="200" dirty="0">
                <a:solidFill>
                  <a:srgbClr val="FFFFFF"/>
                </a:solidFill>
              </a:rPr>
              <a:t> di social media marketing è </a:t>
            </a:r>
            <a:r>
              <a:rPr lang="en-US" sz="2300" spc="200" dirty="0" err="1">
                <a:solidFill>
                  <a:srgbClr val="FFFFFF"/>
                </a:solidFill>
              </a:rPr>
              <a:t>stabilire</a:t>
            </a:r>
            <a:r>
              <a:rPr lang="en-US" sz="2300" spc="200" dirty="0">
                <a:solidFill>
                  <a:srgbClr val="FFFFFF"/>
                </a:solidFill>
              </a:rPr>
              <a:t> </a:t>
            </a:r>
            <a:r>
              <a:rPr lang="en-US" sz="2300" spc="200" dirty="0" err="1">
                <a:solidFill>
                  <a:srgbClr val="FFFFFF"/>
                </a:solidFill>
              </a:rPr>
              <a:t>gli</a:t>
            </a:r>
            <a:r>
              <a:rPr lang="en-US" sz="2300" spc="200" dirty="0">
                <a:solidFill>
                  <a:srgbClr val="FFFFFF"/>
                </a:solidFill>
              </a:rPr>
              <a:t> </a:t>
            </a:r>
            <a:r>
              <a:rPr lang="en-US" sz="2300" spc="200" dirty="0" err="1">
                <a:solidFill>
                  <a:srgbClr val="FFFFFF"/>
                </a:solidFill>
              </a:rPr>
              <a:t>obiettivi</a:t>
            </a:r>
            <a:r>
              <a:rPr lang="en-US" sz="2300" spc="200" dirty="0">
                <a:solidFill>
                  <a:srgbClr val="FFFFFF"/>
                </a:solidFill>
              </a:rPr>
              <a:t> e le </a:t>
            </a:r>
            <a:r>
              <a:rPr lang="en-US" sz="2300" spc="200" dirty="0" err="1">
                <a:solidFill>
                  <a:srgbClr val="FFFFFF"/>
                </a:solidFill>
              </a:rPr>
              <a:t>finalità</a:t>
            </a:r>
            <a:r>
              <a:rPr lang="en-US" sz="2300" spc="200" dirty="0">
                <a:solidFill>
                  <a:srgbClr val="FFFFFF"/>
                </a:solidFill>
              </a:rPr>
              <a:t> </a:t>
            </a:r>
            <a:r>
              <a:rPr lang="en-US" sz="2300" spc="200" dirty="0" err="1">
                <a:solidFill>
                  <a:srgbClr val="FFFFFF"/>
                </a:solidFill>
              </a:rPr>
              <a:t>che</a:t>
            </a:r>
            <a:r>
              <a:rPr lang="en-US" sz="2300" spc="200" dirty="0">
                <a:solidFill>
                  <a:srgbClr val="FFFFFF"/>
                </a:solidFill>
              </a:rPr>
              <a:t> </a:t>
            </a:r>
            <a:r>
              <a:rPr lang="en-US" sz="2300" spc="200" dirty="0" err="1">
                <a:solidFill>
                  <a:srgbClr val="FFFFFF"/>
                </a:solidFill>
              </a:rPr>
              <a:t>l'impresa</a:t>
            </a:r>
            <a:r>
              <a:rPr lang="en-US" sz="2300" spc="200" dirty="0">
                <a:solidFill>
                  <a:srgbClr val="FFFFFF"/>
                </a:solidFill>
              </a:rPr>
              <a:t> </a:t>
            </a:r>
            <a:r>
              <a:rPr lang="en-US" sz="2300" spc="200" dirty="0" err="1">
                <a:solidFill>
                  <a:srgbClr val="FFFFFF"/>
                </a:solidFill>
              </a:rPr>
              <a:t>intende</a:t>
            </a:r>
            <a:r>
              <a:rPr lang="en-US" sz="2300" spc="200" dirty="0">
                <a:solidFill>
                  <a:srgbClr val="FFFFFF"/>
                </a:solidFill>
              </a:rPr>
              <a:t> </a:t>
            </a:r>
            <a:r>
              <a:rPr lang="en-US" sz="2300" spc="200" dirty="0" err="1">
                <a:solidFill>
                  <a:srgbClr val="FFFFFF"/>
                </a:solidFill>
              </a:rPr>
              <a:t>raggiungere</a:t>
            </a:r>
            <a:r>
              <a:rPr lang="en-US" sz="2300" spc="200" dirty="0">
                <a:solidFill>
                  <a:srgbClr val="FFFFFF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19239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103" name="Straight Connector 4102">
            <a:extLst>
              <a:ext uri="{FF2B5EF4-FFF2-40B4-BE49-F238E27FC236}">
                <a16:creationId xmlns:a16="http://schemas.microsoft.com/office/drawing/2014/main" id="{988A901F-2380-409D-B12F-3A0FDAFAE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5" name="Rectangle 4104">
            <a:extLst>
              <a:ext uri="{FF2B5EF4-FFF2-40B4-BE49-F238E27FC236}">
                <a16:creationId xmlns:a16="http://schemas.microsoft.com/office/drawing/2014/main" id="{14CD50C8-2F85-4F12-A5B5-9336E254A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4107" name="Rectangle 4106">
            <a:extLst>
              <a:ext uri="{FF2B5EF4-FFF2-40B4-BE49-F238E27FC236}">
                <a16:creationId xmlns:a16="http://schemas.microsoft.com/office/drawing/2014/main" id="{B8D726A5-7900-41B4-8D49-49B4A2010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 descr="Smart working: approccio agile alle risorse umane">
            <a:extLst>
              <a:ext uri="{FF2B5EF4-FFF2-40B4-BE49-F238E27FC236}">
                <a16:creationId xmlns:a16="http://schemas.microsoft.com/office/drawing/2014/main" id="{58A57FA6-CAB5-158A-0ADD-D7553BC522A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 amt="4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12" r="-1" b="4559"/>
          <a:stretch/>
        </p:blipFill>
        <p:spPr bwMode="auto">
          <a:xfrm>
            <a:off x="20" y="-1"/>
            <a:ext cx="1218893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B9524560-5693-6C28-B76B-F050A213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43467"/>
            <a:ext cx="7164674" cy="557106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3000" spc="200" dirty="0" err="1">
                <a:solidFill>
                  <a:schemeClr val="tx1"/>
                </a:solidFill>
              </a:rPr>
              <a:t>Quando</a:t>
            </a:r>
            <a:r>
              <a:rPr lang="en-US" sz="3000" spc="200" dirty="0">
                <a:solidFill>
                  <a:schemeClr val="tx1"/>
                </a:solidFill>
              </a:rPr>
              <a:t> </a:t>
            </a:r>
            <a:r>
              <a:rPr lang="en-US" sz="3000" spc="200" dirty="0" err="1">
                <a:solidFill>
                  <a:schemeClr val="tx1"/>
                </a:solidFill>
              </a:rPr>
              <a:t>definisce</a:t>
            </a:r>
            <a:r>
              <a:rPr lang="en-US" sz="3000" spc="200" dirty="0">
                <a:solidFill>
                  <a:schemeClr val="tx1"/>
                </a:solidFill>
              </a:rPr>
              <a:t> </a:t>
            </a:r>
            <a:r>
              <a:rPr lang="en-US" sz="3000" spc="200" dirty="0" err="1">
                <a:solidFill>
                  <a:schemeClr val="tx1"/>
                </a:solidFill>
              </a:rPr>
              <a:t>i</a:t>
            </a:r>
            <a:r>
              <a:rPr lang="en-US" sz="3000" spc="200" dirty="0">
                <a:solidFill>
                  <a:schemeClr val="tx1"/>
                </a:solidFill>
              </a:rPr>
              <a:t> </a:t>
            </a:r>
            <a:r>
              <a:rPr lang="en-US" sz="3000" spc="200" dirty="0" err="1">
                <a:solidFill>
                  <a:schemeClr val="tx1"/>
                </a:solidFill>
              </a:rPr>
              <a:t>propri</a:t>
            </a:r>
            <a:r>
              <a:rPr lang="en-US" sz="3000" spc="200" dirty="0">
                <a:solidFill>
                  <a:schemeClr val="tx1"/>
                </a:solidFill>
              </a:rPr>
              <a:t> </a:t>
            </a:r>
            <a:r>
              <a:rPr lang="en-US" sz="3000" spc="200" dirty="0" err="1">
                <a:solidFill>
                  <a:schemeClr val="tx1"/>
                </a:solidFill>
              </a:rPr>
              <a:t>obiettivi</a:t>
            </a:r>
            <a:r>
              <a:rPr lang="en-US" sz="3000" spc="200" dirty="0">
                <a:solidFill>
                  <a:schemeClr val="tx1"/>
                </a:solidFill>
              </a:rPr>
              <a:t>, </a:t>
            </a:r>
            <a:r>
              <a:rPr lang="en-US" sz="3000" spc="200" dirty="0" err="1">
                <a:solidFill>
                  <a:schemeClr val="tx1"/>
                </a:solidFill>
              </a:rPr>
              <a:t>l'azienda</a:t>
            </a:r>
            <a:r>
              <a:rPr lang="en-US" sz="3000" spc="200" dirty="0">
                <a:solidFill>
                  <a:schemeClr val="tx1"/>
                </a:solidFill>
              </a:rPr>
              <a:t> </a:t>
            </a:r>
            <a:r>
              <a:rPr lang="en-US" sz="3000" spc="200" dirty="0" err="1">
                <a:solidFill>
                  <a:schemeClr val="tx1"/>
                </a:solidFill>
              </a:rPr>
              <a:t>dovrebbe</a:t>
            </a:r>
            <a:r>
              <a:rPr lang="en-US" sz="3000" spc="200" dirty="0">
                <a:solidFill>
                  <a:schemeClr val="tx1"/>
                </a:solidFill>
              </a:rPr>
              <a:t> </a:t>
            </a:r>
            <a:r>
              <a:rPr lang="en-US" sz="3000" spc="200" dirty="0" err="1">
                <a:solidFill>
                  <a:schemeClr val="tx1"/>
                </a:solidFill>
              </a:rPr>
              <a:t>anche</a:t>
            </a:r>
            <a:r>
              <a:rPr lang="en-US" sz="3000" spc="200" dirty="0">
                <a:solidFill>
                  <a:schemeClr val="tx1"/>
                </a:solidFill>
              </a:rPr>
              <a:t> </a:t>
            </a:r>
            <a:r>
              <a:rPr lang="en-US" sz="3000" spc="200" dirty="0" err="1">
                <a:solidFill>
                  <a:schemeClr val="tx1"/>
                </a:solidFill>
              </a:rPr>
              <a:t>utilizzare</a:t>
            </a:r>
            <a:r>
              <a:rPr lang="en-US" sz="3000" spc="200" dirty="0">
                <a:solidFill>
                  <a:schemeClr val="tx1"/>
                </a:solidFill>
              </a:rPr>
              <a:t> </a:t>
            </a:r>
            <a:r>
              <a:rPr lang="en-US" sz="3000" spc="200" dirty="0" err="1">
                <a:solidFill>
                  <a:schemeClr val="tx1"/>
                </a:solidFill>
              </a:rPr>
              <a:t>l'approcciO</a:t>
            </a:r>
            <a:r>
              <a:rPr lang="en-US" sz="3000" spc="200" dirty="0">
                <a:solidFill>
                  <a:schemeClr val="tx1"/>
                </a:solidFill>
              </a:rPr>
              <a:t> </a:t>
            </a:r>
            <a:r>
              <a:rPr lang="en-US" sz="4000" b="1" spc="200" dirty="0">
                <a:solidFill>
                  <a:schemeClr val="tx1"/>
                </a:solidFill>
                <a:highlight>
                  <a:srgbClr val="FFFF00"/>
                </a:highlight>
              </a:rPr>
              <a:t>SMART</a:t>
            </a:r>
            <a:r>
              <a:rPr lang="en-US" sz="4000" spc="200" dirty="0">
                <a:solidFill>
                  <a:schemeClr val="tx1"/>
                </a:solidFill>
              </a:rPr>
              <a:t>:</a:t>
            </a:r>
            <a:r>
              <a:rPr lang="en-US" sz="5600" spc="200" dirty="0">
                <a:solidFill>
                  <a:schemeClr val="tx1"/>
                </a:solidFill>
              </a:rPr>
              <a:t> </a:t>
            </a:r>
          </a:p>
        </p:txBody>
      </p:sp>
      <p:cxnSp>
        <p:nvCxnSpPr>
          <p:cNvPr id="4109" name="Straight Connector 4108">
            <a:extLst>
              <a:ext uri="{FF2B5EF4-FFF2-40B4-BE49-F238E27FC236}">
                <a16:creationId xmlns:a16="http://schemas.microsoft.com/office/drawing/2014/main" id="{46E49661-E258-450C-8150-A91A6B30D1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39605" y="1828800"/>
            <a:ext cx="0" cy="32004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64047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524560-5693-6C28-B76B-F050A213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964" y="438150"/>
            <a:ext cx="9720072" cy="5981700"/>
          </a:xfrm>
        </p:spPr>
        <p:txBody>
          <a:bodyPr>
            <a:normAutofit/>
          </a:bodyPr>
          <a:lstStyle/>
          <a:p>
            <a:pPr fontAlgn="base"/>
            <a:r>
              <a:rPr lang="it-IT" sz="3500" cap="none" dirty="0">
                <a:solidFill>
                  <a:schemeClr val="accent2"/>
                </a:solidFill>
                <a:latin typeface="inherit"/>
              </a:rPr>
              <a:t>• </a:t>
            </a:r>
            <a:r>
              <a:rPr lang="it-IT" sz="3500" b="1" cap="none" dirty="0">
                <a:solidFill>
                  <a:schemeClr val="accent2"/>
                </a:solidFill>
                <a:latin typeface="inherit"/>
              </a:rPr>
              <a:t>Specifico (</a:t>
            </a:r>
            <a:r>
              <a:rPr lang="it-IT" sz="3500" b="1" cap="none" dirty="0" err="1">
                <a:solidFill>
                  <a:schemeClr val="accent2"/>
                </a:solidFill>
                <a:latin typeface="inherit"/>
              </a:rPr>
              <a:t>specific</a:t>
            </a:r>
            <a:r>
              <a:rPr lang="it-IT" sz="3500" b="1" cap="none" dirty="0">
                <a:solidFill>
                  <a:schemeClr val="accent2"/>
                </a:solidFill>
                <a:latin typeface="inherit"/>
              </a:rPr>
              <a:t>): </a:t>
            </a:r>
            <a:r>
              <a:rPr lang="it-IT" sz="3500" cap="none" dirty="0">
                <a:solidFill>
                  <a:schemeClr val="accent2"/>
                </a:solidFill>
                <a:latin typeface="inherit"/>
              </a:rPr>
              <a:t>individuare un'area di miglioramento specifica. </a:t>
            </a:r>
            <a:br>
              <a:rPr lang="it-IT" sz="3500" cap="none" dirty="0">
                <a:solidFill>
                  <a:schemeClr val="accent2"/>
                </a:solidFill>
                <a:latin typeface="inherit"/>
              </a:rPr>
            </a:br>
            <a:br>
              <a:rPr lang="it-IT" sz="3500" cap="none" dirty="0">
                <a:solidFill>
                  <a:schemeClr val="accent2"/>
                </a:solidFill>
                <a:latin typeface="inherit"/>
              </a:rPr>
            </a:br>
            <a:r>
              <a:rPr lang="it-IT" sz="3500" cap="none" dirty="0">
                <a:solidFill>
                  <a:schemeClr val="accent2"/>
                </a:solidFill>
                <a:latin typeface="inherit"/>
              </a:rPr>
              <a:t>• </a:t>
            </a:r>
            <a:r>
              <a:rPr lang="it-IT" sz="3500" b="1" cap="none" dirty="0">
                <a:solidFill>
                  <a:schemeClr val="accent2"/>
                </a:solidFill>
                <a:latin typeface="inherit"/>
              </a:rPr>
              <a:t>Misurabile (</a:t>
            </a:r>
            <a:r>
              <a:rPr lang="it-IT" sz="3500" b="1" cap="none" dirty="0" err="1">
                <a:solidFill>
                  <a:schemeClr val="accent2"/>
                </a:solidFill>
                <a:latin typeface="inherit"/>
              </a:rPr>
              <a:t>measurable</a:t>
            </a:r>
            <a:r>
              <a:rPr lang="it-IT" sz="3500" b="1" cap="none" dirty="0">
                <a:solidFill>
                  <a:schemeClr val="accent2"/>
                </a:solidFill>
                <a:latin typeface="inherit"/>
              </a:rPr>
              <a:t>): </a:t>
            </a:r>
            <a:r>
              <a:rPr lang="it-IT" sz="3500" cap="none" dirty="0">
                <a:solidFill>
                  <a:schemeClr val="accent2"/>
                </a:solidFill>
                <a:latin typeface="inherit"/>
              </a:rPr>
              <a:t>quantificare, o almeno proporre, un indicatore dei progressi compiuti.</a:t>
            </a:r>
            <a:br>
              <a:rPr lang="it-IT" sz="3500" cap="none" dirty="0">
                <a:solidFill>
                  <a:schemeClr val="accent2"/>
                </a:solidFill>
                <a:latin typeface="inherit"/>
              </a:rPr>
            </a:br>
            <a:br>
              <a:rPr lang="it-IT" sz="3500" cap="none" dirty="0">
                <a:solidFill>
                  <a:schemeClr val="accent2"/>
                </a:solidFill>
                <a:latin typeface="inherit"/>
              </a:rPr>
            </a:br>
            <a:r>
              <a:rPr lang="it-IT" sz="3500" cap="none" dirty="0">
                <a:solidFill>
                  <a:schemeClr val="accent2"/>
                </a:solidFill>
                <a:latin typeface="inherit"/>
              </a:rPr>
              <a:t>• </a:t>
            </a:r>
            <a:r>
              <a:rPr lang="it-IT" sz="3500" b="1" cap="none" dirty="0">
                <a:solidFill>
                  <a:schemeClr val="accent2"/>
                </a:solidFill>
                <a:latin typeface="inherit"/>
              </a:rPr>
              <a:t>Realizzabile (</a:t>
            </a:r>
            <a:r>
              <a:rPr lang="it-IT" sz="3500" b="1" cap="none" dirty="0" err="1">
                <a:solidFill>
                  <a:schemeClr val="accent2"/>
                </a:solidFill>
                <a:latin typeface="inherit"/>
              </a:rPr>
              <a:t>achievable</a:t>
            </a:r>
            <a:r>
              <a:rPr lang="it-IT" sz="3500" b="1" cap="none" dirty="0">
                <a:solidFill>
                  <a:schemeClr val="accent2"/>
                </a:solidFill>
                <a:latin typeface="inherit"/>
              </a:rPr>
              <a:t>): </a:t>
            </a:r>
            <a:r>
              <a:rPr lang="it-IT" sz="3500" cap="none" dirty="0">
                <a:solidFill>
                  <a:schemeClr val="accent2"/>
                </a:solidFill>
                <a:latin typeface="inherit"/>
              </a:rPr>
              <a:t>concordare l'obiettivo e allinearlo con i più generali obiettivi aziendali. </a:t>
            </a:r>
            <a:endParaRPr lang="it-IT" sz="35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20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524560-5693-6C28-B76B-F050A213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4700" y="482600"/>
            <a:ext cx="10909300" cy="5981700"/>
          </a:xfrm>
        </p:spPr>
        <p:txBody>
          <a:bodyPr>
            <a:normAutofit/>
          </a:bodyPr>
          <a:lstStyle/>
          <a:p>
            <a:r>
              <a:rPr lang="it-IT" sz="3500" cap="none" dirty="0">
                <a:solidFill>
                  <a:schemeClr val="accent2"/>
                </a:solidFill>
              </a:rPr>
              <a:t>• </a:t>
            </a:r>
            <a:r>
              <a:rPr lang="it-IT" sz="3500" b="1" cap="none" dirty="0">
                <a:solidFill>
                  <a:schemeClr val="accent2"/>
                </a:solidFill>
              </a:rPr>
              <a:t>Realistico (</a:t>
            </a:r>
            <a:r>
              <a:rPr lang="it-IT" sz="3500" b="1" cap="none" dirty="0" err="1">
                <a:solidFill>
                  <a:schemeClr val="accent2"/>
                </a:solidFill>
              </a:rPr>
              <a:t>realistic</a:t>
            </a:r>
            <a:r>
              <a:rPr lang="it-IT" sz="3500" b="1" cap="none" dirty="0">
                <a:solidFill>
                  <a:schemeClr val="accent2"/>
                </a:solidFill>
              </a:rPr>
              <a:t>): </a:t>
            </a:r>
            <a:r>
              <a:rPr lang="it-IT" sz="3500" cap="none" dirty="0">
                <a:solidFill>
                  <a:schemeClr val="accent2"/>
                </a:solidFill>
              </a:rPr>
              <a:t>indicare quali risultati possono essere realisticamente raggiunti sulla base delle risorse disponibili.</a:t>
            </a:r>
            <a:br>
              <a:rPr lang="it-IT" sz="3500" cap="none" dirty="0">
                <a:solidFill>
                  <a:schemeClr val="accent2"/>
                </a:solidFill>
              </a:rPr>
            </a:br>
            <a:br>
              <a:rPr lang="it-IT" sz="3500" cap="none" dirty="0">
                <a:solidFill>
                  <a:schemeClr val="accent2"/>
                </a:solidFill>
              </a:rPr>
            </a:br>
            <a:r>
              <a:rPr lang="it-IT" sz="3500" cap="none" dirty="0">
                <a:solidFill>
                  <a:schemeClr val="accent2"/>
                </a:solidFill>
              </a:rPr>
              <a:t>• </a:t>
            </a:r>
            <a:r>
              <a:rPr lang="it-IT" sz="3500" b="1" cap="none" dirty="0">
                <a:solidFill>
                  <a:schemeClr val="accent2"/>
                </a:solidFill>
              </a:rPr>
              <a:t>Correlato al tempo (time-</a:t>
            </a:r>
            <a:r>
              <a:rPr lang="it-IT" sz="3500" b="1" cap="none" dirty="0" err="1">
                <a:solidFill>
                  <a:schemeClr val="accent2"/>
                </a:solidFill>
              </a:rPr>
              <a:t>related</a:t>
            </a:r>
            <a:r>
              <a:rPr lang="it-IT" sz="3500" b="1" cap="none" dirty="0">
                <a:solidFill>
                  <a:schemeClr val="accent2"/>
                </a:solidFill>
              </a:rPr>
              <a:t>): </a:t>
            </a:r>
            <a:r>
              <a:rPr lang="it-IT" sz="3500" cap="none" dirty="0">
                <a:solidFill>
                  <a:schemeClr val="accent2"/>
                </a:solidFill>
              </a:rPr>
              <a:t>specificare quando sarà possibile raggiungere i risultati.</a:t>
            </a:r>
          </a:p>
        </p:txBody>
      </p:sp>
    </p:spTree>
    <p:extLst>
      <p:ext uri="{BB962C8B-B14F-4D97-AF65-F5344CB8AC3E}">
        <p14:creationId xmlns:p14="http://schemas.microsoft.com/office/powerpoint/2010/main" val="2952768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9D6DD36-50FE-47C1-8D00-3D3C4187E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0F9ADC11-F6B8-4B69-8AC7-50377071A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77C4FC30-B5C3-47C2-B8E7-93106C428B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105862B-0C5A-4A14-8804-4EC82F8E5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632" y="486184"/>
            <a:ext cx="3248522" cy="588563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9365198-CF4B-47A0-AFF6-FF5D2339FC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7745" y="486184"/>
            <a:ext cx="7794722" cy="58856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9524560-5693-6C28-B76B-F050A213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9626" y="858475"/>
            <a:ext cx="6984459" cy="51410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it-IT" sz="4000" b="1" cap="none" dirty="0">
                <a:solidFill>
                  <a:schemeClr val="bg1"/>
                </a:solidFill>
                <a:latin typeface="Segoe UI" panose="020B0502040204020203" pitchFamily="34" charset="0"/>
              </a:rPr>
              <a:t>Fase 2: fate un audit dei social media </a:t>
            </a:r>
            <a:br>
              <a:rPr lang="it-IT" sz="3600" cap="none" dirty="0">
                <a:solidFill>
                  <a:schemeClr val="bg1"/>
                </a:solidFill>
                <a:latin typeface="Segoe UI" panose="020B0502040204020203" pitchFamily="34" charset="0"/>
              </a:rPr>
            </a:br>
            <a:br>
              <a:rPr lang="it-IT" sz="3600" cap="none" dirty="0">
                <a:solidFill>
                  <a:schemeClr val="bg1"/>
                </a:solidFill>
                <a:latin typeface="Segoe UI" panose="020B0502040204020203" pitchFamily="34" charset="0"/>
              </a:rPr>
            </a:br>
            <a:r>
              <a:rPr lang="it-IT" sz="3600" cap="none" dirty="0">
                <a:solidFill>
                  <a:schemeClr val="bg1"/>
                </a:solidFill>
                <a:latin typeface="Segoe UI" panose="020B0502040204020203" pitchFamily="34" charset="0"/>
              </a:rPr>
              <a:t>Prima di definire il proprio piano di social media marketing, l'azienda deve valutare l'utilizzo attuale dei social e la sua efficacia.</a:t>
            </a:r>
            <a:endParaRPr lang="en-US" sz="2500" spc="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61865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524560-5693-6C28-B76B-F050A213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100" y="482600"/>
            <a:ext cx="10998200" cy="5981700"/>
          </a:xfrm>
        </p:spPr>
        <p:txBody>
          <a:bodyPr>
            <a:normAutofit/>
          </a:bodyPr>
          <a:lstStyle/>
          <a:p>
            <a:r>
              <a:rPr lang="it-IT" sz="3500" i="1" cap="none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Ciò significa capire </a:t>
            </a:r>
            <a:br>
              <a:rPr lang="it-IT" sz="3500" i="1" cap="none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it-IT" sz="3500" i="1" cap="none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3500" i="1" cap="none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it-IT" sz="3500" cap="none" dirty="0">
                <a:solidFill>
                  <a:schemeClr val="accent2"/>
                </a:solidFill>
              </a:rPr>
              <a:t>chi si connette attualmente con l'azienda e il suo brand attraverso i social, </a:t>
            </a:r>
            <a:br>
              <a:rPr lang="it-IT" sz="3500" cap="none" dirty="0">
                <a:solidFill>
                  <a:schemeClr val="accent2"/>
                </a:solidFill>
              </a:rPr>
            </a:br>
            <a:br>
              <a:rPr lang="it-IT" sz="3500" cap="none" dirty="0">
                <a:solidFill>
                  <a:schemeClr val="accent2"/>
                </a:solidFill>
              </a:rPr>
            </a:br>
            <a:r>
              <a:rPr lang="it-IT" sz="3500" cap="none" dirty="0">
                <a:solidFill>
                  <a:schemeClr val="accent2"/>
                </a:solidFill>
              </a:rPr>
              <a:t>- quali social sono utilizzati dal target aziendale e</a:t>
            </a:r>
            <a:br>
              <a:rPr lang="it-IT" sz="3500" cap="none" dirty="0">
                <a:solidFill>
                  <a:schemeClr val="accent2"/>
                </a:solidFill>
              </a:rPr>
            </a:br>
            <a:r>
              <a:rPr lang="it-IT" sz="3500" cap="none" dirty="0">
                <a:solidFill>
                  <a:schemeClr val="accent2"/>
                </a:solidFill>
              </a:rPr>
              <a:t>per quali aspetti la presenza aziendale sui social è paragonabile a quella dei concorrenti.</a:t>
            </a:r>
          </a:p>
        </p:txBody>
      </p:sp>
    </p:spTree>
    <p:extLst>
      <p:ext uri="{BB962C8B-B14F-4D97-AF65-F5344CB8AC3E}">
        <p14:creationId xmlns:p14="http://schemas.microsoft.com/office/powerpoint/2010/main" val="317818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9D6DD36-50FE-47C1-8D00-3D3C4187E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0F9ADC11-F6B8-4B69-8AC7-50377071A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77C4FC30-B5C3-47C2-B8E7-93106C428B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105862B-0C5A-4A14-8804-4EC82F8E5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632" y="486184"/>
            <a:ext cx="3248522" cy="588563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9365198-CF4B-47A0-AFF6-FF5D2339FC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7745" y="486184"/>
            <a:ext cx="7794722" cy="58856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9524560-5693-6C28-B76B-F050A213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9626" y="858475"/>
            <a:ext cx="6984459" cy="51410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it-IT" sz="4000" b="1" cap="none" dirty="0">
                <a:solidFill>
                  <a:schemeClr val="bg1"/>
                </a:solidFill>
                <a:latin typeface="Segoe UI" panose="020B0502040204020203" pitchFamily="34" charset="0"/>
              </a:rPr>
              <a:t>Fase 3: scegliete le piattaforme social più funzionali su cui lavorare</a:t>
            </a:r>
            <a:br>
              <a:rPr lang="it-IT" sz="4000" cap="none" dirty="0">
                <a:solidFill>
                  <a:schemeClr val="bg1"/>
                </a:solidFill>
                <a:latin typeface="Segoe UI" panose="020B0502040204020203" pitchFamily="34" charset="0"/>
              </a:rPr>
            </a:br>
            <a:br>
              <a:rPr lang="it-IT" sz="4000" cap="none" dirty="0">
                <a:solidFill>
                  <a:schemeClr val="bg1"/>
                </a:solidFill>
                <a:latin typeface="Segoe UI" panose="020B0502040204020203" pitchFamily="34" charset="0"/>
              </a:rPr>
            </a:br>
            <a:r>
              <a:rPr lang="it-IT" sz="3000" cap="none" dirty="0">
                <a:solidFill>
                  <a:schemeClr val="bg1"/>
                </a:solidFill>
                <a:latin typeface="Segoe UI" panose="020B0502040204020203" pitchFamily="34" charset="0"/>
              </a:rPr>
              <a:t>Una volta terminata la verifica dei social media, è ora di scegliere il tipo di presenza online. Scegliete le piattaforme che si sposano al meglio con la mission e gli obiettivi social dell'azienda</a:t>
            </a:r>
            <a:r>
              <a:rPr lang="it-IT" sz="4000" cap="none" dirty="0">
                <a:solidFill>
                  <a:schemeClr val="bg1"/>
                </a:solidFill>
                <a:latin typeface="Segoe UI" panose="020B0502040204020203" pitchFamily="34" charset="0"/>
              </a:rPr>
              <a:t>.</a:t>
            </a:r>
            <a:endParaRPr lang="en-US" sz="2500" spc="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653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9D6DD36-50FE-47C1-8D00-3D3C4187E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0F9ADC11-F6B8-4B69-8AC7-50377071A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77C4FC30-B5C3-47C2-B8E7-93106C428B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105862B-0C5A-4A14-8804-4EC82F8E5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632" y="486184"/>
            <a:ext cx="3248522" cy="588563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9365198-CF4B-47A0-AFF6-FF5D2339FC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7745" y="486184"/>
            <a:ext cx="7794722" cy="58856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9524560-5693-6C28-B76B-F050A213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9626" y="858475"/>
            <a:ext cx="6984459" cy="51410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it-IT" sz="2600" b="1" cap="none" dirty="0">
                <a:solidFill>
                  <a:schemeClr val="bg1"/>
                </a:solidFill>
                <a:latin typeface="Segoe UI" panose="020B0502040204020203" pitchFamily="34" charset="0"/>
              </a:rPr>
              <a:t>Fase 4: fatevi ispirare dai social leader di settore, dai concorrenti e dagli opinion leader delle community online </a:t>
            </a:r>
            <a:br>
              <a:rPr lang="it-IT" sz="2600" cap="none" dirty="0">
                <a:solidFill>
                  <a:schemeClr val="bg1"/>
                </a:solidFill>
                <a:latin typeface="Segoe UI" panose="020B0502040204020203" pitchFamily="34" charset="0"/>
              </a:rPr>
            </a:br>
            <a:br>
              <a:rPr lang="it-IT" sz="2600" cap="none" dirty="0">
                <a:solidFill>
                  <a:schemeClr val="bg1"/>
                </a:solidFill>
                <a:latin typeface="Segoe UI" panose="020B0502040204020203" pitchFamily="34" charset="0"/>
              </a:rPr>
            </a:br>
            <a:r>
              <a:rPr lang="it-IT" sz="2600" cap="none" dirty="0">
                <a:solidFill>
                  <a:schemeClr val="bg1"/>
                </a:solidFill>
                <a:latin typeface="Segoe UI" panose="020B0502040204020203" pitchFamily="34" charset="0"/>
              </a:rPr>
              <a:t>Se l'azienda non sa quali tipologie di contenuti e informazioni otterranno l'engagement maggiore, può trarre ispirazione dai contenuti condivisi da altre imprese operanti nel suo settore. </a:t>
            </a:r>
            <a:endParaRPr lang="en-US" sz="2600" spc="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55284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Arancione rosso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Trebuchet MS">
      <a:maj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ntegral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132</TotalTime>
  <Words>504</Words>
  <Application>Microsoft Office PowerPoint</Application>
  <PresentationFormat>Widescreen</PresentationFormat>
  <Paragraphs>14</Paragraphs>
  <Slides>14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20" baseType="lpstr">
      <vt:lpstr>inherit</vt:lpstr>
      <vt:lpstr>Segoe UI</vt:lpstr>
      <vt:lpstr>Trebuchet MS</vt:lpstr>
      <vt:lpstr>Tw Cen MT</vt:lpstr>
      <vt:lpstr>Wingdings 3</vt:lpstr>
      <vt:lpstr>Integrale</vt:lpstr>
      <vt:lpstr>Lezione 2  LE PRINCIPALI FASI DI SVILUPPO DI UN PIANO DI MARKETING DIGITALE</vt:lpstr>
      <vt:lpstr>Fase 1: individuate gli obiettivi del social media marketing   Il primo passo per definire qualunque strategia di social media marketing è stabilire gli obiettivi e le finalità che l'impresa intende raggiungere.</vt:lpstr>
      <vt:lpstr>Quando definisce i propri obiettivi, l'azienda dovrebbe anche utilizzare l'approcciO SMART: </vt:lpstr>
      <vt:lpstr>• Specifico (specific): individuare un'area di miglioramento specifica.   • Misurabile (measurable): quantificare, o almeno proporre, un indicatore dei progressi compiuti.  • Realizzabile (achievable): concordare l'obiettivo e allinearlo con i più generali obiettivi aziendali. </vt:lpstr>
      <vt:lpstr>• Realistico (realistic): indicare quali risultati possono essere realisticamente raggiunti sulla base delle risorse disponibili.  • Correlato al tempo (time-related): specificare quando sarà possibile raggiungere i risultati.</vt:lpstr>
      <vt:lpstr>Fase 2: fate un audit dei social media   Prima di definire il proprio piano di social media marketing, l'azienda deve valutare l'utilizzo attuale dei social e la sua efficacia.</vt:lpstr>
      <vt:lpstr>Ciò significa capire   - chi si connette attualmente con l'azienda e il suo brand attraverso i social,   - quali social sono utilizzati dal target aziendale e per quali aspetti la presenza aziendale sui social è paragonabile a quella dei concorrenti.</vt:lpstr>
      <vt:lpstr>Fase 3: scegliete le piattaforme social più funzionali su cui lavorare  Una volta terminata la verifica dei social media, è ora di scegliere il tipo di presenza online. Scegliete le piattaforme che si sposano al meglio con la mission e gli obiettivi social dell'azienda.</vt:lpstr>
      <vt:lpstr>Fase 4: fatevi ispirare dai social leader di settore, dai concorrenti e dagli opinion leader delle community online   Se l'azienda non sa quali tipologie di contenuti e informazioni otterranno l'engagement maggiore, può trarre ispirazione dai contenuti condivisi da altre imprese operanti nel suo settore. </vt:lpstr>
      <vt:lpstr>L'azienda può monitorare i social media anche per trovare il modo di distinguersi dai concorrenti e rivolgersi a un pubblico che potrebbe aver trascurato.</vt:lpstr>
      <vt:lpstr>Fase 5: create un piano dei contenuti e un cronoprogramma per le azioni sui social  il piano di social media marketing dovrebbe includere un piano di content marketing.</vt:lpstr>
      <vt:lpstr>Il piano di content marketing dovrebbe rispondere alle seguenti domande: </vt:lpstr>
      <vt:lpstr>   • Quali tipi di contenuti l'azienda intende pubblicare e promuovere sui social?   • Chi creerà i contenuti?   • Con quale frequenza l'azienda pubblicherà i contenuti?    •Qual è la target audience per ciascun tipo di contenuti?   • In che modo l'azienda promuoverà i contenuti?</vt:lpstr>
      <vt:lpstr>Fase 6: sperimentate, valutate e modificate il vostro piano di social media marketing   Per scoprire quali modifiche dovete apportare alla vostra strategia di social media marketing, dovreste costantemente sottoporla a test, ad esempio dei sondaggi.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pietropaolo garofalo</dc:creator>
  <cp:lastModifiedBy>Rossana Piccolo</cp:lastModifiedBy>
  <cp:revision>11</cp:revision>
  <dcterms:created xsi:type="dcterms:W3CDTF">2023-04-01T14:58:36Z</dcterms:created>
  <dcterms:modified xsi:type="dcterms:W3CDTF">2023-04-27T09:28:31Z</dcterms:modified>
</cp:coreProperties>
</file>