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</p:sldMasterIdLst>
  <p:notesMasterIdLst>
    <p:notesMasterId r:id="rId13"/>
  </p:notesMasterIdLst>
  <p:sldIdLst>
    <p:sldId id="256" r:id="rId2"/>
    <p:sldId id="266" r:id="rId3"/>
    <p:sldId id="267" r:id="rId4"/>
    <p:sldId id="257" r:id="rId5"/>
    <p:sldId id="270" r:id="rId6"/>
    <p:sldId id="268" r:id="rId7"/>
    <p:sldId id="258" r:id="rId8"/>
    <p:sldId id="260" r:id="rId9"/>
    <p:sldId id="269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Questrial" pitchFamily="2" charset="0"/>
      <p:regular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F71083-E42B-47F6-92C8-A9A251D81E62}">
  <a:tblStyle styleId="{F4F71083-E42B-47F6-92C8-A9A251D81E62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8EC"/>
          </a:solidFill>
        </a:fill>
      </a:tcStyle>
    </a:wholeTbl>
    <a:band1H>
      <a:tcTxStyle/>
      <a:tcStyle>
        <a:tcBdr/>
        <a:fill>
          <a:solidFill>
            <a:srgbClr val="F4CE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CE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7C681D-405D-483E-AD8F-4E0C71FC6F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18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4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378d696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378d696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5378d696b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00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37ae978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37ae978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437ae978e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781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378d696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378d696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378d696b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2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3835bbad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3835bbad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43835bbade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79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73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8262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245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8721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2807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782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7006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8141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1028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8510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4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7935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597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439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9096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099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5040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3450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726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4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3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Rectangle 75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64771" y="1027734"/>
            <a:ext cx="3181744" cy="394325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CD</a:t>
            </a:r>
            <a:r>
              <a:rPr lang="it-IT" sz="3000" b="0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L</a:t>
            </a: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 BIOTECNOLOGIE</a:t>
            </a: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INSEGNAMENTO DI</a:t>
            </a: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METODOLOGIE BIOCHIMICHE</a:t>
            </a: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it-IT" sz="3000" b="0" i="0" u="none" strike="noStrike" cap="none" dirty="0">
              <a:solidFill>
                <a:srgbClr val="FE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05209" y="5189400"/>
            <a:ext cx="2834152" cy="54426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rPr lang="it-IT" sz="1400" b="1" i="1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A.A. 2021</a:t>
            </a:r>
            <a:r>
              <a:rPr lang="it-IT" sz="1400" b="1" i="1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/22</a:t>
            </a:r>
            <a:endParaRPr lang="it-IT" sz="1400" b="1" i="1" u="none" strike="noStrike" cap="none" dirty="0">
              <a:solidFill>
                <a:srgbClr val="FE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69" name="Google Shape;69;p13"/>
          <p:cNvGraphicFramePr/>
          <p:nvPr>
            <p:extLst>
              <p:ext uri="{D42A27DB-BD31-4B8C-83A1-F6EECF244321}">
                <p14:modId xmlns:p14="http://schemas.microsoft.com/office/powerpoint/2010/main" val="1404983144"/>
              </p:ext>
            </p:extLst>
          </p:nvPr>
        </p:nvGraphicFramePr>
        <p:xfrm>
          <a:off x="3751724" y="1531801"/>
          <a:ext cx="5115490" cy="3794396"/>
        </p:xfrm>
        <a:graphic>
          <a:graphicData uri="http://schemas.openxmlformats.org/drawingml/2006/table">
            <a:tbl>
              <a:tblPr firstRow="1" bandRow="1">
                <a:noFill/>
                <a:tableStyleId>{F4F71083-E42B-47F6-92C8-A9A251D81E62}</a:tableStyleId>
              </a:tblPr>
              <a:tblGrid>
                <a:gridCol w="216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4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9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</a:rPr>
                        <a:t>Dott.ssa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</a:rPr>
                        <a:t>Cinzia</a:t>
                      </a:r>
                      <a:r>
                        <a:rPr lang="it-IT" sz="2800" baseline="0" dirty="0">
                          <a:solidFill>
                            <a:srgbClr val="FF0000"/>
                          </a:solidFill>
                        </a:rPr>
                        <a:t> Rapino</a:t>
                      </a:r>
                      <a:endParaRPr lang="it-IT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COLLABORATORI: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Dott.ssa Camilla Di Meo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Dott.ssa Sara Standoli</a:t>
                      </a:r>
                    </a:p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Dott.ssa Clotilde B. Angelucci</a:t>
                      </a:r>
                    </a:p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Dott.ssa </a:t>
                      </a:r>
                      <a:r>
                        <a:rPr lang="it-IT" sz="1900" i="1" dirty="0" err="1">
                          <a:solidFill>
                            <a:schemeClr val="tx1"/>
                          </a:solidFill>
                        </a:rPr>
                        <a:t>Annalaura</a:t>
                      </a: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 Sabatucci</a:t>
                      </a:r>
                    </a:p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None/>
                      </a:pPr>
                      <a:endParaRPr lang="it-IT" sz="1900" dirty="0">
                        <a:solidFill>
                          <a:schemeClr val="tx1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6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900">
                        <a:solidFill>
                          <a:srgbClr val="FFFFFF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None/>
                      </a:pPr>
                      <a:endParaRPr lang="it-IT" sz="1900" dirty="0">
                        <a:solidFill>
                          <a:schemeClr val="lt2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139909" y="246234"/>
            <a:ext cx="4899066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LIBRI DI TESTO</a:t>
            </a:r>
            <a:endParaRPr dirty="0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142" y="3760153"/>
            <a:ext cx="1979458" cy="2765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6156836" y="2563374"/>
            <a:ext cx="2987164" cy="134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Approfondimenti </a:t>
            </a:r>
            <a:r>
              <a:rPr lang="it-IT" i="1" dirty="0"/>
              <a:t>(copia disponibile in biblioteca per prestito)</a:t>
            </a:r>
            <a:endParaRPr i="1" dirty="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299" y="3760153"/>
            <a:ext cx="1974520" cy="2765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3779299" y="3189768"/>
            <a:ext cx="19332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Esercizi</a:t>
            </a: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2" y="3236820"/>
            <a:ext cx="2777287" cy="32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0968" y="1383272"/>
            <a:ext cx="6664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online.universita.zanichelli.it/</a:t>
            </a:r>
            <a:r>
              <a:rPr lang="it-IT" b="1" dirty="0" err="1">
                <a:solidFill>
                  <a:schemeClr val="tx1"/>
                </a:solidFill>
              </a:rPr>
              <a:t>maccarrone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 A questo indirizzo sono disponibili le risorse multimediali di complemento al libro. Per accedere alle risorse protette è necessario registrarsi su my.zanichelli.it inserendo la chiave di attivazione personale contenuta nel libro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1231050" y="1252748"/>
            <a:ext cx="6408600" cy="3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 SLIDES CON LE LEZIONI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CALENDARI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GLI ESITI DE</a:t>
            </a:r>
            <a:r>
              <a:rPr lang="it-IT" sz="1800" b="1" dirty="0">
                <a:solidFill>
                  <a:srgbClr val="C00000"/>
                </a:solidFill>
              </a:rPr>
              <a:t>LLE PROVE DI AUTOVALUTAZIONE E DEGLI ESAMI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SARANNO PUBBLICATI SUL SITO E-LEARNING 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14"/>
          <p:cNvSpPr txBox="1"/>
          <p:nvPr/>
        </p:nvSpPr>
        <p:spPr>
          <a:xfrm rot="16199480">
            <a:off x="-2374379" y="3081912"/>
            <a:ext cx="5949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/>
              <a:t>PROGRAMMA</a:t>
            </a:r>
            <a:endParaRPr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1119120" y="659023"/>
            <a:ext cx="72438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Prerequisiti</a:t>
            </a:r>
          </a:p>
          <a:p>
            <a:r>
              <a:rPr lang="it-IT" sz="2400" dirty="0"/>
              <a:t> </a:t>
            </a:r>
          </a:p>
          <a:p>
            <a:r>
              <a:rPr lang="it-IT" dirty="0"/>
              <a:t>Sono richieste nozioni di fisica e chimica oltre che di biochimica</a:t>
            </a:r>
          </a:p>
          <a:p>
            <a:r>
              <a:rPr lang="it-IT" dirty="0"/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Obiettivi</a:t>
            </a:r>
          </a:p>
          <a:p>
            <a:r>
              <a:rPr lang="it-IT" dirty="0"/>
              <a:t>Alla fine del corso, gli allievi dovrebbero raggiungere i seguenti obiettivi:</a:t>
            </a:r>
            <a:br>
              <a:rPr lang="it-IT" dirty="0"/>
            </a:br>
            <a:r>
              <a:rPr lang="it-IT" dirty="0"/>
              <a:t>- Impadronirsi del nucleo di conoscenze che formano le "Metodologie biochimiche", sviluppando le capacità concettuali e pratiche per comprendere e sfruttare i principi fondamentali delle analisi del laboratorio biochimico.</a:t>
            </a:r>
            <a:br>
              <a:rPr lang="it-IT" dirty="0"/>
            </a:br>
            <a:r>
              <a:rPr lang="it-IT" dirty="0"/>
              <a:t>- Apprezzare i principi teorici della moderna tecnologia delle macromolecole biologiche con particolare attenzione alle proteine, acquisendo in parallelo una concreta esperienza nella loro applicazione pratica.</a:t>
            </a:r>
            <a:br>
              <a:rPr lang="it-IT" dirty="0"/>
            </a:br>
            <a:r>
              <a:rPr lang="it-IT" dirty="0"/>
              <a:t>- Conoscere a fondo le applicazioni della proteomica.</a:t>
            </a:r>
            <a:br>
              <a:rPr lang="it-IT" dirty="0"/>
            </a:br>
            <a:r>
              <a:rPr lang="it-IT" dirty="0"/>
              <a:t>- Apprendere l'uso degli strumenti di Internet per le metodologie biochimiche.</a:t>
            </a:r>
          </a:p>
        </p:txBody>
      </p:sp>
    </p:spTree>
    <p:extLst>
      <p:ext uri="{BB962C8B-B14F-4D97-AF65-F5344CB8AC3E}">
        <p14:creationId xmlns:p14="http://schemas.microsoft.com/office/powerpoint/2010/main" val="395754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2913" y="115193"/>
            <a:ext cx="81438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UNITA’ DIDATTICA 1:</a:t>
            </a:r>
          </a:p>
          <a:p>
            <a:r>
              <a:rPr lang="it-IT" sz="1400" b="1" dirty="0"/>
              <a:t> 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Introduzione alle metodologie biochimiche. </a:t>
            </a:r>
            <a:r>
              <a:rPr lang="it-IT" sz="1400" dirty="0"/>
              <a:t>La salute e la sicurezza in laboratorio. Le capacità professionali. Le unità di misura. Allestimento del laboratorio. Utilizzo della strumentazione di base del laboratorio di biochimica: </a:t>
            </a:r>
            <a:r>
              <a:rPr lang="it-IT" sz="1400" dirty="0" err="1"/>
              <a:t>pH</a:t>
            </a:r>
            <a:r>
              <a:rPr lang="it-IT" sz="1400" dirty="0"/>
              <a:t> metri e bilance. Laboratorio per colture cellulari. La preparazione e la ripartizione delle soluzioni, preparazione di tamponi biologici.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Tecniche </a:t>
            </a:r>
            <a:r>
              <a:rPr lang="it-IT" sz="1400" b="1" dirty="0" err="1"/>
              <a:t>centrifugative</a:t>
            </a:r>
            <a:r>
              <a:rPr lang="it-IT" sz="1400" b="1" dirty="0"/>
              <a:t>. </a:t>
            </a:r>
            <a:r>
              <a:rPr lang="it-IT" sz="1400" dirty="0"/>
              <a:t>I principi generali della sedimentazione. Le centrifughe. I rotori. L'ultracentrifugazione. La separazione in gradiente di densità.</a:t>
            </a:r>
            <a:r>
              <a:rPr lang="it-IT" sz="14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 Tecniche spettroscopiche.</a:t>
            </a:r>
            <a:r>
              <a:rPr lang="it-IT" sz="1400" dirty="0"/>
              <a:t> Interazione delle radiazioni elettromagnetiche con campioni biologici. La spettroscopia delle proteine nell'ultravioletto e nel visibile. La </a:t>
            </a:r>
            <a:r>
              <a:rPr lang="it-IT" sz="1400" dirty="0" err="1"/>
              <a:t>spettrofluorimetria</a:t>
            </a:r>
            <a:r>
              <a:rPr lang="it-IT" sz="1400" dirty="0"/>
              <a:t>.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-</a:t>
            </a:r>
            <a:r>
              <a:rPr lang="it-IT" sz="1400" b="1" dirty="0"/>
              <a:t>Tecniche radiochimiche. </a:t>
            </a:r>
            <a:r>
              <a:rPr lang="it-IT" sz="1400" dirty="0"/>
              <a:t>La radioattività. Il decadimento radioattivo. Le interazioni della radioattività con la materia. La rilevazione e la misura della radioattività. Il conteggio della radioattività e l'analisi dei dati. Le applicazioni dei radioisotopi in biomedicina.</a:t>
            </a:r>
          </a:p>
          <a:p>
            <a:endParaRPr lang="it-IT" sz="1400" dirty="0"/>
          </a:p>
          <a:p>
            <a:r>
              <a:rPr lang="it-IT" sz="1400" dirty="0">
                <a:solidFill>
                  <a:srgbClr val="FF0000"/>
                </a:solidFill>
              </a:rPr>
              <a:t>UNITA’ DIDATTICA 2:</a:t>
            </a:r>
          </a:p>
          <a:p>
            <a:r>
              <a:rPr lang="it-IT" sz="14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 Tecniche cromatografiche. </a:t>
            </a:r>
            <a:r>
              <a:rPr lang="it-IT" sz="1400" dirty="0"/>
              <a:t>I principi generali ed i coefficienti di distribuzione. La cromatografia liquida a bassa pressione e la cromatografia liquida ad alta risoluzione. I tipi di cromatografia: di adsorbimento, di partizione, a scambio ionico, a esclusione molecolare (permeazione), di affinità. La cromatografia gas-liquido (GLC). La cromatografia su strato sottile (TLC).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 </a:t>
            </a:r>
            <a:r>
              <a:rPr lang="it-IT" sz="1400" b="1" dirty="0"/>
              <a:t>Tecniche elettroforetiche. </a:t>
            </a:r>
            <a:r>
              <a:rPr lang="it-IT" sz="1400" dirty="0"/>
              <a:t>I principi generali. I materiali di supporto. L'elettroforesi delle proteine.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Tecniche immunochimiche: </a:t>
            </a:r>
            <a:r>
              <a:rPr lang="it-IT" sz="1400" dirty="0"/>
              <a:t>Richiami di struttura di anticorpi e reazione antigene-anticorpo. Produzione di anticorpi policlonali e monoclonali. Immunoprecipitazione, immunodiffusione. Sistemi di dosaggio immunologico basati sulla marcatura di antigeni o anticorpi con isotopi radioattivi (RIA), enzimi (EMIT, ELISA), sostanze fluorescenti (FIA) e luminescenti (CLIA). Esempi di dosaggi </a:t>
            </a:r>
            <a:r>
              <a:rPr lang="it-IT" sz="1400" dirty="0" err="1"/>
              <a:t>immunometrici</a:t>
            </a:r>
            <a:r>
              <a:rPr lang="it-IT" sz="1400" dirty="0"/>
              <a:t>. L'</a:t>
            </a:r>
            <a:r>
              <a:rPr lang="it-IT" sz="1400" dirty="0" err="1"/>
              <a:t>immunoisto</a:t>
            </a:r>
            <a:r>
              <a:rPr lang="it-IT" sz="1400" dirty="0"/>
              <a:t>/citochimica.</a:t>
            </a:r>
          </a:p>
        </p:txBody>
      </p:sp>
      <p:sp>
        <p:nvSpPr>
          <p:cNvPr id="3" name="Google Shape;76;p14"/>
          <p:cNvSpPr txBox="1"/>
          <p:nvPr/>
        </p:nvSpPr>
        <p:spPr>
          <a:xfrm rot="16199480">
            <a:off x="-2374379" y="3081912"/>
            <a:ext cx="5949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/>
              <a:t>PROGRAMMA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16122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2208068" y="5554980"/>
            <a:ext cx="6512511" cy="1143000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t" anchorCtr="0">
            <a:normAutofit lnSpcReduction="10000"/>
          </a:bodyPr>
          <a:lstStyle/>
          <a:p>
            <a:pPr marL="320040" lvl="0" indent="-32004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it-IT" sz="3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CALENDARIO DELLE LEZIONI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298636-2A69-46D0-8D74-B128595C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" y="570271"/>
            <a:ext cx="8534400" cy="44933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;p14">
            <a:extLst>
              <a:ext uri="{FF2B5EF4-FFF2-40B4-BE49-F238E27FC236}">
                <a16:creationId xmlns:a16="http://schemas.microsoft.com/office/drawing/2014/main" id="{C91C7E62-C10D-4541-8B40-DBE83F9BC0D4}"/>
              </a:ext>
            </a:extLst>
          </p:cNvPr>
          <p:cNvSpPr txBox="1"/>
          <p:nvPr/>
        </p:nvSpPr>
        <p:spPr>
          <a:xfrm>
            <a:off x="2208068" y="5554980"/>
            <a:ext cx="6512511" cy="1143000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t" anchorCtr="0">
            <a:normAutofit lnSpcReduction="10000"/>
          </a:bodyPr>
          <a:lstStyle/>
          <a:p>
            <a:pPr marL="320040" lvl="0" indent="-32004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it-IT" sz="3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CALENDARIO DELLE LEZIONI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51EE93-CF8C-445E-B681-1D3D9675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5" y="635252"/>
            <a:ext cx="8535034" cy="41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903156-5A6E-4AD6-BB62-09A7E316BCC6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143000" y="731838"/>
            <a:ext cx="7302910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Corso di 7 CF (TOT ORE 56) collocato nel II semestre del secondo anno del </a:t>
            </a:r>
            <a:r>
              <a:rPr lang="it-IT" dirty="0" err="1"/>
              <a:t>CdS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E’ vincolante  aver superato il modulo di </a:t>
            </a:r>
            <a:r>
              <a:rPr lang="it-IT" b="1" dirty="0"/>
              <a:t>biochimica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corso è articolato in lezioni frontali, mediante </a:t>
            </a:r>
            <a:r>
              <a:rPr lang="it-IT" b="1" dirty="0"/>
              <a:t>presentazioni in ppt (divise in due unità didattiche) ed esercitazioni in laboratorio</a:t>
            </a:r>
            <a:endParaRPr lang="it-IT" dirty="0"/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La modalità di </a:t>
            </a:r>
            <a:r>
              <a:rPr lang="it-IT" b="1" dirty="0"/>
              <a:t>esame finale è di tipo orale</a:t>
            </a:r>
            <a:r>
              <a:rPr lang="it-IT" dirty="0"/>
              <a:t> con  </a:t>
            </a:r>
            <a:r>
              <a:rPr lang="it-IT" b="1" dirty="0"/>
              <a:t>verifiche di profitto </a:t>
            </a:r>
            <a:r>
              <a:rPr lang="it-IT" b="1" i="1" dirty="0"/>
              <a:t>in itinere</a:t>
            </a:r>
            <a:r>
              <a:rPr lang="it-IT" b="1" dirty="0"/>
              <a:t> </a:t>
            </a:r>
            <a:r>
              <a:rPr lang="it-IT" dirty="0"/>
              <a:t>(prove scritte di autovalutazione) al termine di ciascuna unità didattica.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docente, ad inizio corso,  fornisce agli studenti il materiale didattico (ppt usate a lezioni, articoli scientifici ecc.) attraverso la </a:t>
            </a:r>
            <a:r>
              <a:rPr lang="it-IT" b="1" dirty="0"/>
              <a:t>piattaforma e-learning</a:t>
            </a:r>
            <a:endParaRPr lang="it-IT" dirty="0"/>
          </a:p>
          <a:p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AE4F85-D874-4EA6-9A3D-2E442D74F807}"/>
              </a:ext>
            </a:extLst>
          </p:cNvPr>
          <p:cNvSpPr txBox="1"/>
          <p:nvPr/>
        </p:nvSpPr>
        <p:spPr>
          <a:xfrm>
            <a:off x="196645" y="98323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INFORMAZIONI CORSO</a:t>
            </a:r>
          </a:p>
        </p:txBody>
      </p:sp>
    </p:spTree>
    <p:extLst>
      <p:ext uri="{BB962C8B-B14F-4D97-AF65-F5344CB8AC3E}">
        <p14:creationId xmlns:p14="http://schemas.microsoft.com/office/powerpoint/2010/main" val="208776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C00000"/>
                </a:solidFill>
              </a:rPr>
              <a:t>ESERCITAZIONI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ore di INTRODUZIONE verranno svolte in aula e sono valide per tutti i gruppi.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Le esercitazioni si svolgeranno nel laboratorio Motti.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Portare: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. camice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. quaderno di laboratorio e penna.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u="sng" dirty="0"/>
              <a:t>Il materiale fornito durante le esercitazioni serve per preparare l’esame</a:t>
            </a:r>
            <a:endParaRPr u="sng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734913" y="1768792"/>
            <a:ext cx="7561053" cy="4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Appelli: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PROVA ORALE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 dirty="0"/>
              <a:t>Ammessi</a:t>
            </a:r>
            <a:r>
              <a:rPr lang="it-IT" sz="1400" b="1" dirty="0"/>
              <a:t>: calcolatrice, penna, matita, gomma, documento di riconoscimento. </a:t>
            </a:r>
          </a:p>
          <a:p>
            <a:pPr lvl="0"/>
            <a:r>
              <a:rPr lang="it-IT" sz="1400" b="1" dirty="0"/>
              <a:t>TIPOLOGIA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 dirty="0"/>
              <a:t>Non ammessi</a:t>
            </a:r>
            <a:r>
              <a:rPr lang="it-IT" sz="1400" b="1" dirty="0"/>
              <a:t>: borse, cellulari, </a:t>
            </a:r>
            <a:r>
              <a:rPr lang="it-IT" sz="1400" b="1" dirty="0" err="1"/>
              <a:t>pad</a:t>
            </a:r>
            <a:r>
              <a:rPr lang="it-IT" sz="1400" b="1" dirty="0"/>
              <a:t>, i-</a:t>
            </a:r>
            <a:r>
              <a:rPr lang="it-IT" sz="1400" b="1" dirty="0" err="1"/>
              <a:t>watch</a:t>
            </a:r>
            <a:r>
              <a:rPr lang="it-IT" sz="1400" b="1" dirty="0"/>
              <a:t>, astucci.</a:t>
            </a:r>
            <a:endParaRPr sz="1400" b="1" dirty="0"/>
          </a:p>
        </p:txBody>
      </p:sp>
      <p:sp>
        <p:nvSpPr>
          <p:cNvPr id="3" name="Google Shape;89;p16"/>
          <p:cNvSpPr txBox="1">
            <a:spLocks noGrp="1"/>
          </p:cNvSpPr>
          <p:nvPr>
            <p:ph type="title"/>
          </p:nvPr>
        </p:nvSpPr>
        <p:spPr>
          <a:xfrm>
            <a:off x="118851" y="0"/>
            <a:ext cx="4045200" cy="1585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C00000"/>
                </a:solidFill>
              </a:rPr>
              <a:t>Modalità d’esame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" name="Google Shape;91;p16">
            <a:extLst>
              <a:ext uri="{FF2B5EF4-FFF2-40B4-BE49-F238E27FC236}">
                <a16:creationId xmlns:a16="http://schemas.microsoft.com/office/drawing/2014/main" id="{E563199E-AFC9-4A69-8658-AE240A032137}"/>
              </a:ext>
            </a:extLst>
          </p:cNvPr>
          <p:cNvSpPr txBox="1">
            <a:spLocks/>
          </p:cNvSpPr>
          <p:nvPr/>
        </p:nvSpPr>
        <p:spPr>
          <a:xfrm>
            <a:off x="4584699" y="965600"/>
            <a:ext cx="4691276" cy="307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9100">
              <a:spcBef>
                <a:spcPts val="0"/>
              </a:spcBef>
              <a:spcAft>
                <a:spcPts val="0"/>
              </a:spcAft>
              <a:buSzPts val="3000"/>
              <a:buFont typeface="Georgia" pitchFamily="18" charset="0"/>
              <a:buChar char="●"/>
            </a:pPr>
            <a:r>
              <a:rPr lang="it-IT" sz="2400" dirty="0"/>
              <a:t>2 unità didattiche</a:t>
            </a:r>
          </a:p>
          <a:p>
            <a:pPr marL="457200" indent="-419100">
              <a:spcBef>
                <a:spcPts val="1600"/>
              </a:spcBef>
              <a:spcAft>
                <a:spcPts val="0"/>
              </a:spcAft>
              <a:buSzPts val="3000"/>
              <a:buFont typeface="Georgia" pitchFamily="18" charset="0"/>
              <a:buChar char="●"/>
            </a:pPr>
            <a:r>
              <a:rPr lang="it-IT" sz="2400" dirty="0"/>
              <a:t>2 prove </a:t>
            </a:r>
            <a:r>
              <a:rPr lang="it-IT" sz="2400" i="1" dirty="0"/>
              <a:t>in itinere</a:t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5EB313A-8435-48E1-B81C-6349A2C48916}"/>
              </a:ext>
            </a:extLst>
          </p:cNvPr>
          <p:cNvSpPr/>
          <p:nvPr/>
        </p:nvSpPr>
        <p:spPr>
          <a:xfrm>
            <a:off x="303540" y="0"/>
            <a:ext cx="801605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err="1">
                <a:solidFill>
                  <a:srgbClr val="FF0000"/>
                </a:solidFill>
              </a:rPr>
              <a:t>Modalita'</a:t>
            </a:r>
            <a:r>
              <a:rPr lang="it-IT" sz="2000" b="1" dirty="0">
                <a:solidFill>
                  <a:srgbClr val="FF0000"/>
                </a:solidFill>
              </a:rPr>
              <a:t> Di Valutazione </a:t>
            </a:r>
            <a:endParaRPr lang="it-IT" sz="2000" b="1" i="1" u="sng" dirty="0">
              <a:solidFill>
                <a:srgbClr val="FF0000"/>
              </a:solidFill>
            </a:endParaRP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L’esame richiede il superamento di prove di autovalutazione in itinere (2)</a:t>
            </a:r>
            <a:r>
              <a:rPr lang="it-IT" dirty="0"/>
              <a:t> o, in caso di insufficienza in queste ultime, di un </a:t>
            </a:r>
            <a:r>
              <a:rPr lang="it-IT" b="1" dirty="0"/>
              <a:t>esame orale finale </a:t>
            </a:r>
            <a:r>
              <a:rPr lang="it-IT" dirty="0"/>
              <a:t>su tutti gli argomenti del corso. Il voto finale risulta dalla media dei voti ottenuti nelle due prove (test di autovalutazione).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/>
              <a:t>Le prove in itinere si tengono durante il  II semestre al termine delle unità didattiche e contengono una serie di domande a risposta multipla e aperta, limitate agli argomenti specifici delle unità. La risposta sbagliata o non data vale 0 punti. Le prove in itinere si intendono superate con un voto medio uguale o maggiore di 18/30.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In caso di insufficienza di una sola prova di autovalutazione, quest’ultima potrà essere recuperata all’orale</a:t>
            </a:r>
            <a:r>
              <a:rPr lang="it-IT" dirty="0"/>
              <a:t>, in caso contrario, al termine del semestre, lo studente è tenuto a sostenere un esame finale consistente sugli argomenti dell'intero corso.  Il voto ottenuto nella prova scritta (i.e. prove in itinere) sarà mantenuto per un periodo non superiore a un anno dalla data del suo superamento.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dirty="0"/>
              <a:t>La eventuale prova orale, </a:t>
            </a:r>
            <a:r>
              <a:rPr lang="it-IT" dirty="0"/>
              <a:t>da sostenersi solo se non si è superato una sola prova di autovalutazione, o in caso si voglia innalzare il voto, </a:t>
            </a:r>
            <a:r>
              <a:rPr lang="it-IT" b="1" dirty="0"/>
              <a:t>verte sulla prova non superata o sull’intero programma del modulo, rispettivamente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87128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986</Words>
  <Application>Microsoft Office PowerPoint</Application>
  <PresentationFormat>Presentazione su schermo (4:3)</PresentationFormat>
  <Paragraphs>90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Wingdings</vt:lpstr>
      <vt:lpstr>Calibri</vt:lpstr>
      <vt:lpstr>Wingdings 3</vt:lpstr>
      <vt:lpstr>Questrial</vt:lpstr>
      <vt:lpstr>Arial</vt:lpstr>
      <vt:lpstr>Century Gothic</vt:lpstr>
      <vt:lpstr>Georgia</vt:lpstr>
      <vt:lpstr>Filo</vt:lpstr>
      <vt:lpstr>CDL BIOTECNOLOGIE  INSEGNAMENTO DI METODOLOGIE BIOCHIMICHE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ESERCITAZIONI </vt:lpstr>
      <vt:lpstr>Modalità d’esame</vt:lpstr>
      <vt:lpstr>Presentazione standard di PowerPoint</vt:lpstr>
      <vt:lpstr>LIBRI DI TESTO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C.D.L. BIOTECNOLOGIE  INSEGNAMENTO DI METODOLOGIE BIOCHIMICHE</dc:title>
  <dc:creator>Maccarrone Mauro</dc:creator>
  <cp:lastModifiedBy>cinzia rapino</cp:lastModifiedBy>
  <cp:revision>27</cp:revision>
  <dcterms:modified xsi:type="dcterms:W3CDTF">2022-03-07T11:28:06Z</dcterms:modified>
</cp:coreProperties>
</file>