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0" r:id="rId1"/>
    <p:sldMasterId id="2147483698" r:id="rId2"/>
    <p:sldMasterId id="2147483702" r:id="rId3"/>
    <p:sldMasterId id="2147483706" r:id="rId4"/>
    <p:sldMasterId id="2147483709" r:id="rId5"/>
    <p:sldMasterId id="2147483712" r:id="rId6"/>
    <p:sldMasterId id="2147483715" r:id="rId7"/>
    <p:sldMasterId id="2147483717" r:id="rId8"/>
  </p:sldMasterIdLst>
  <p:notesMasterIdLst>
    <p:notesMasterId r:id="rId73"/>
  </p:notesMasterIdLst>
  <p:handoutMasterIdLst>
    <p:handoutMasterId r:id="rId74"/>
  </p:handoutMasterIdLst>
  <p:sldIdLst>
    <p:sldId id="257" r:id="rId9"/>
    <p:sldId id="259" r:id="rId10"/>
    <p:sldId id="277" r:id="rId11"/>
    <p:sldId id="333" r:id="rId12"/>
    <p:sldId id="334" r:id="rId13"/>
    <p:sldId id="384" r:id="rId14"/>
    <p:sldId id="335" r:id="rId15"/>
    <p:sldId id="382" r:id="rId16"/>
    <p:sldId id="383" r:id="rId17"/>
    <p:sldId id="339" r:id="rId18"/>
    <p:sldId id="378" r:id="rId19"/>
    <p:sldId id="385" r:id="rId20"/>
    <p:sldId id="38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77" r:id="rId35"/>
    <p:sldId id="361" r:id="rId36"/>
    <p:sldId id="362" r:id="rId37"/>
    <p:sldId id="363" r:id="rId38"/>
    <p:sldId id="364" r:id="rId39"/>
    <p:sldId id="365" r:id="rId40"/>
    <p:sldId id="366" r:id="rId41"/>
    <p:sldId id="367" r:id="rId42"/>
    <p:sldId id="368" r:id="rId43"/>
    <p:sldId id="369" r:id="rId44"/>
    <p:sldId id="370" r:id="rId45"/>
    <p:sldId id="371" r:id="rId46"/>
    <p:sldId id="372" r:id="rId47"/>
    <p:sldId id="373" r:id="rId48"/>
    <p:sldId id="374" r:id="rId49"/>
    <p:sldId id="375" r:id="rId50"/>
    <p:sldId id="376" r:id="rId51"/>
    <p:sldId id="315" r:id="rId52"/>
    <p:sldId id="322" r:id="rId53"/>
    <p:sldId id="316" r:id="rId54"/>
    <p:sldId id="323" r:id="rId55"/>
    <p:sldId id="324" r:id="rId56"/>
    <p:sldId id="325" r:id="rId57"/>
    <p:sldId id="281" r:id="rId58"/>
    <p:sldId id="282" r:id="rId59"/>
    <p:sldId id="298" r:id="rId60"/>
    <p:sldId id="299" r:id="rId61"/>
    <p:sldId id="295" r:id="rId62"/>
    <p:sldId id="381" r:id="rId63"/>
    <p:sldId id="379" r:id="rId64"/>
    <p:sldId id="380" r:id="rId65"/>
    <p:sldId id="326" r:id="rId66"/>
    <p:sldId id="327" r:id="rId67"/>
    <p:sldId id="328" r:id="rId68"/>
    <p:sldId id="329" r:id="rId69"/>
    <p:sldId id="302" r:id="rId70"/>
    <p:sldId id="303" r:id="rId71"/>
    <p:sldId id="304" r:id="rId72"/>
  </p:sldIdLst>
  <p:sldSz cx="9144000" cy="6858000" type="screen4x3"/>
  <p:notesSz cx="6858000" cy="9144000"/>
  <p:embeddedFontLst>
    <p:embeddedFont>
      <p:font typeface="Century Gothic" panose="020B0502020202020204" pitchFamily="34" charset="0"/>
      <p:regular r:id="rId75"/>
      <p:bold r:id="rId76"/>
      <p:italic r:id="rId77"/>
      <p:boldItalic r:id="rId78"/>
    </p:embeddedFont>
    <p:embeddedFont>
      <p:font typeface="Book Antiqua" panose="02040602050305030304" pitchFamily="18" charset="0"/>
      <p:regular r:id="rId79"/>
      <p:bold r:id="rId80"/>
      <p:italic r:id="rId81"/>
      <p:boldItalic r:id="rId82"/>
    </p:embeddedFont>
    <p:embeddedFont>
      <p:font typeface="Calibri" panose="020F0502020204030204" pitchFamily="34" charset="0"/>
      <p:regular r:id="rId83"/>
      <p:bold r:id="rId84"/>
      <p:italic r:id="rId85"/>
      <p:boldItalic r:id="rId86"/>
    </p:embeddedFont>
    <p:embeddedFont>
      <p:font typeface="Impact" panose="020B0806030902050204" pitchFamily="34" charset="0"/>
      <p:regular r:id="rId87"/>
    </p:embeddedFont>
    <p:embeddedFont>
      <p:font typeface="Verdana" panose="020B0604030504040204" pitchFamily="34" charset="0"/>
      <p:regular r:id="rId88"/>
      <p:bold r:id="rId89"/>
      <p:italic r:id="rId90"/>
      <p:boldItalic r:id="rId91"/>
    </p:embeddedFont>
    <p:embeddedFont>
      <p:font typeface="Tahoma" panose="020B0604030504040204" pitchFamily="34" charset="0"/>
      <p:regular r:id="rId92"/>
      <p:bold r:id="rId93"/>
    </p:embeddedFont>
    <p:embeddedFont>
      <p:font typeface="Candara" panose="020E0502030303020204" pitchFamily="34" charset="0"/>
      <p:regular r:id="rId94"/>
      <p:bold r:id="rId95"/>
      <p:italic r:id="rId96"/>
      <p:boldItalic r:id="rId97"/>
    </p:embeddedFont>
    <p:embeddedFont>
      <p:font typeface="Tw Cen MT" panose="020B0602020104020603" pitchFamily="34" charset="0"/>
      <p:regular r:id="rId98"/>
      <p:bold r:id="rId99"/>
      <p:italic r:id="rId100"/>
      <p:boldItalic r:id="rId101"/>
    </p:embeddedFont>
  </p:embeddedFontLst>
  <p:custDataLst>
    <p:tags r:id="rId10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initials="K" lastIdx="7" clrIdx="0"/>
  <p:cmAuthor id="1" name="Bonilla, Edgar" initials="EB" lastIdx="3" clrIdx="1"/>
  <p:cmAuthor id="2" name="Solina Lindahl" initials="SL"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C0000"/>
    <a:srgbClr val="FFCC9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266" y="7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93" d="100"/>
          <a:sy n="93" d="100"/>
        </p:scale>
        <p:origin x="-425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font" Target="fonts/font10.fntdata"/><Relationship Id="rId89" Type="http://schemas.openxmlformats.org/officeDocument/2006/relationships/font" Target="fonts/font15.fntdata"/><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07" Type="http://schemas.openxmlformats.org/officeDocument/2006/relationships/tableStyles" Target="tableStyles.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handoutMaster" Target="handoutMasters/handoutMaster1.xml"/><Relationship Id="rId79" Type="http://schemas.openxmlformats.org/officeDocument/2006/relationships/font" Target="fonts/font5.fntdata"/><Relationship Id="rId87" Type="http://schemas.openxmlformats.org/officeDocument/2006/relationships/font" Target="fonts/font13.fntdata"/><Relationship Id="rId102"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font" Target="fonts/font8.fntdata"/><Relationship Id="rId90" Type="http://schemas.openxmlformats.org/officeDocument/2006/relationships/font" Target="fonts/font16.fntdata"/><Relationship Id="rId95" Type="http://schemas.openxmlformats.org/officeDocument/2006/relationships/font" Target="fonts/font21.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font" Target="fonts/font3.fntdata"/><Relationship Id="rId100" Type="http://schemas.openxmlformats.org/officeDocument/2006/relationships/font" Target="fonts/font26.fntdata"/><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font" Target="fonts/font6.fntdata"/><Relationship Id="rId85" Type="http://schemas.openxmlformats.org/officeDocument/2006/relationships/font" Target="fonts/font11.fntdata"/><Relationship Id="rId93" Type="http://schemas.openxmlformats.org/officeDocument/2006/relationships/font" Target="fonts/font19.fntdata"/><Relationship Id="rId98" Type="http://schemas.openxmlformats.org/officeDocument/2006/relationships/font" Target="fonts/font24.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91" Type="http://schemas.openxmlformats.org/officeDocument/2006/relationships/font" Target="fonts/font17.fntdata"/><Relationship Id="rId96"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notesMaster" Target="notesMasters/notesMaster1.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94" Type="http://schemas.openxmlformats.org/officeDocument/2006/relationships/font" Target="fonts/font20.fntdata"/><Relationship Id="rId99" Type="http://schemas.openxmlformats.org/officeDocument/2006/relationships/font" Target="fonts/font25.fntdata"/><Relationship Id="rId101" Type="http://schemas.openxmlformats.org/officeDocument/2006/relationships/font" Target="fonts/font27.fntdata"/><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font" Target="fonts/font2.fntdata"/><Relationship Id="rId97" Type="http://schemas.openxmlformats.org/officeDocument/2006/relationships/font" Target="fonts/font23.fntdata"/><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295C77-B6E4-6C47-9981-61B6BA873A1E}" type="datetimeFigureOut">
              <a:rPr lang="en-US" smtClean="0"/>
              <a:t>3/5/2018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3C1954-4F7E-EF4F-BF20-38D059C612AD}" type="slidenum">
              <a:rPr lang="en-US" smtClean="0"/>
              <a:t>‹#›</a:t>
            </a:fld>
            <a:endParaRPr lang="en-US"/>
          </a:p>
        </p:txBody>
      </p:sp>
    </p:spTree>
    <p:extLst>
      <p:ext uri="{BB962C8B-B14F-4D97-AF65-F5344CB8AC3E}">
        <p14:creationId xmlns:p14="http://schemas.microsoft.com/office/powerpoint/2010/main" val="14792067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FF3F72-17AD-42F8-9D9E-048CFDF5FD59}" type="datetimeFigureOut">
              <a:rPr lang="en-US" smtClean="0"/>
              <a:t>3/5/2018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r>
              <a:rPr lang="en-US" dirty="0" smtClean="0"/>
              <a:t>All image credits courtesy of Morgue File and/or </a:t>
            </a:r>
            <a:r>
              <a:rPr lang="en-US" dirty="0" err="1" smtClean="0"/>
              <a:t>FreeImages.com</a:t>
            </a:r>
            <a:r>
              <a:rPr lang="en-US" dirty="0" smtClean="0"/>
              <a:t> unless otherwise specified</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E6992-C7BB-4BC6-9372-48858F6451B7}" type="slidenum">
              <a:rPr lang="en-US" smtClean="0"/>
              <a:t>‹#›</a:t>
            </a:fld>
            <a:endParaRPr lang="en-US"/>
          </a:p>
        </p:txBody>
      </p:sp>
    </p:spTree>
    <p:extLst>
      <p:ext uri="{BB962C8B-B14F-4D97-AF65-F5344CB8AC3E}">
        <p14:creationId xmlns:p14="http://schemas.microsoft.com/office/powerpoint/2010/main" val="25739402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marR="0" indent="0" algn="l" defTabSz="914400" rtl="0" eaLnBrk="1" fontAlgn="auto" latinLnBrk="0" hangingPunct="1">
      <a:lnSpc>
        <a:spcPct val="100000"/>
      </a:lnSpc>
      <a:spcBef>
        <a:spcPts val="0"/>
      </a:spcBef>
      <a:spcAft>
        <a:spcPts val="0"/>
      </a:spcAft>
      <a:buClrTx/>
      <a:buSzTx/>
      <a:buFontTx/>
      <a:buNone/>
      <a:tabLst/>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68CE6992-C7BB-4BC6-9372-48858F6451B7}" type="slidenum">
              <a:rPr lang="en-US" smtClean="0"/>
              <a:t>1</a:t>
            </a:fld>
            <a:endParaRPr lang="en-US"/>
          </a:p>
        </p:txBody>
      </p:sp>
    </p:spTree>
    <p:extLst>
      <p:ext uri="{BB962C8B-B14F-4D97-AF65-F5344CB8AC3E}">
        <p14:creationId xmlns:p14="http://schemas.microsoft.com/office/powerpoint/2010/main" val="2356383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04E74-7775-4731-9C74-DBE0398617C1}" type="slidenum">
              <a:rPr lang="en-US" altLang="en-US"/>
              <a:pPr/>
              <a:t>10</a:t>
            </a:fld>
            <a:endParaRPr lang="en-US" alt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951207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04E74-7775-4731-9C74-DBE0398617C1}" type="slidenum">
              <a:rPr lang="en-US" altLang="en-US"/>
              <a:pPr/>
              <a:t>11</a:t>
            </a:fld>
            <a:endParaRPr lang="en-US" alt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523662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04E74-7775-4731-9C74-DBE0398617C1}" type="slidenum">
              <a:rPr lang="en-US" altLang="en-US"/>
              <a:pPr/>
              <a:t>12</a:t>
            </a:fld>
            <a:endParaRPr lang="en-US" alt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35596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77EA5-ECBA-48E4-8E6E-838376010055}" type="slidenum">
              <a:rPr lang="en-US" altLang="en-US"/>
              <a:pPr/>
              <a:t>13</a:t>
            </a:fld>
            <a:endParaRPr lang="en-US" alt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632245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BD581E-1AF1-4DEC-BAFF-B9D5738142F8}" type="slidenum">
              <a:rPr lang="en-US" altLang="en-US"/>
              <a:pPr/>
              <a:t>14</a:t>
            </a:fld>
            <a:endParaRPr lang="en-US" alt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264459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003939-C2E2-455A-B8D3-E06F3E384CF7}" type="slidenum">
              <a:rPr lang="en-US" altLang="en-US"/>
              <a:pPr/>
              <a:t>15</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564522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1641FC-B818-4834-B15A-CB9461C335E9}" type="slidenum">
              <a:rPr lang="en-US" altLang="en-US"/>
              <a:pPr/>
              <a:t>16</a:t>
            </a:fld>
            <a:endParaRPr lang="en-US" alt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222820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CE0E7-69AB-46E1-9CAC-596171692194}" type="slidenum">
              <a:rPr lang="en-US" altLang="en-US"/>
              <a:pPr/>
              <a:t>17</a:t>
            </a:fld>
            <a:endParaRPr lang="en-US" alt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59139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038160-93FB-47B3-8FB4-259DC09932B5}" type="slidenum">
              <a:rPr lang="en-US" altLang="en-US"/>
              <a:pPr/>
              <a:t>18</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776782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D4843E-8EA1-4BB7-97F9-FDF5E4438AE4}" type="slidenum">
              <a:rPr lang="en-US" altLang="en-US"/>
              <a:pPr/>
              <a:t>19</a:t>
            </a:fld>
            <a:endParaRPr lang="en-US" alt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465005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CE6992-C7BB-4BC6-9372-48858F6451B7}" type="slidenum">
              <a:rPr lang="en-US" smtClean="0"/>
              <a:t>2</a:t>
            </a:fld>
            <a:endParaRPr lang="en-US"/>
          </a:p>
        </p:txBody>
      </p:sp>
    </p:spTree>
    <p:extLst>
      <p:ext uri="{BB962C8B-B14F-4D97-AF65-F5344CB8AC3E}">
        <p14:creationId xmlns:p14="http://schemas.microsoft.com/office/powerpoint/2010/main" val="4229111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84999-56E4-4CC1-B174-FF337A6D5864}" type="slidenum">
              <a:rPr lang="en-US" altLang="en-US"/>
              <a:pPr/>
              <a:t>20</a:t>
            </a:fld>
            <a:endParaRPr lang="en-US" alt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539283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9BAF75-A12F-4CCA-B01C-967689F3C677}" type="slidenum">
              <a:rPr lang="en-US" altLang="en-US"/>
              <a:pPr/>
              <a:t>21</a:t>
            </a:fld>
            <a:endParaRPr lang="en-US" alt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478741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562E72-16A3-4AEE-9937-F702F209F8EA}" type="slidenum">
              <a:rPr lang="en-US" altLang="en-US"/>
              <a:pPr/>
              <a:t>22</a:t>
            </a:fld>
            <a:endParaRPr lang="en-US" alt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822331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0874E-513A-4747-8856-87BD9A586BFF}" type="slidenum">
              <a:rPr lang="en-US" altLang="en-US"/>
              <a:pPr/>
              <a:t>23</a:t>
            </a:fld>
            <a:endParaRPr lang="en-US" alt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479672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FFA712-BDAD-478A-A193-FF83836EBF21}" type="slidenum">
              <a:rPr lang="en-US" altLang="en-US"/>
              <a:pPr/>
              <a:t>24</a:t>
            </a:fld>
            <a:endParaRPr lang="en-US" alt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840576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AEAD5B-0D1B-4FB6-ACF2-944F57E639D7}" type="slidenum">
              <a:rPr lang="en-US" altLang="en-US"/>
              <a:pPr/>
              <a:t>25</a:t>
            </a:fld>
            <a:endParaRPr lang="en-US" alt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539885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5B7C85-ECB9-4FBC-86BD-8A5C4B193E4D}" type="slidenum">
              <a:rPr lang="en-US" altLang="en-US"/>
              <a:pPr/>
              <a:t>26</a:t>
            </a:fld>
            <a:endParaRPr lang="en-US" alt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025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3009267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C210F5-6620-4F59-B14C-BAE2C92A2C06}" type="slidenum">
              <a:rPr lang="en-US" altLang="en-US"/>
              <a:pPr/>
              <a:t>28</a:t>
            </a:fld>
            <a:endParaRPr lang="en-US" alt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451926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7F2CD7-BAE2-4146-BA14-3A91047F8AA0}" type="slidenum">
              <a:rPr lang="en-US" altLang="en-US"/>
              <a:pPr/>
              <a:t>29</a:t>
            </a:fld>
            <a:endParaRPr lang="en-US" alt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33005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68CE6992-C7BB-4BC6-9372-48858F6451B7}" type="slidenum">
              <a:rPr lang="en-US" smtClean="0"/>
              <a:t>3</a:t>
            </a:fld>
            <a:endParaRPr lang="en-US"/>
          </a:p>
        </p:txBody>
      </p:sp>
    </p:spTree>
    <p:extLst>
      <p:ext uri="{BB962C8B-B14F-4D97-AF65-F5344CB8AC3E}">
        <p14:creationId xmlns:p14="http://schemas.microsoft.com/office/powerpoint/2010/main" val="2076847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FA51F1-B427-4081-BB0F-88392397828A}" type="slidenum">
              <a:rPr lang="en-US" altLang="en-US"/>
              <a:pPr/>
              <a:t>30</a:t>
            </a:fld>
            <a:endParaRPr lang="en-US" alt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566409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7EB67-7374-40AE-8900-90F7EED8CDBC}" type="slidenum">
              <a:rPr lang="en-US" altLang="en-US"/>
              <a:pPr/>
              <a:t>31</a:t>
            </a:fld>
            <a:endParaRPr lang="en-US" alt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544365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6DE24-C98B-4AC1-9F10-127E28BD923A}" type="slidenum">
              <a:rPr lang="en-US" altLang="en-US"/>
              <a:pPr/>
              <a:t>32</a:t>
            </a:fld>
            <a:endParaRPr lang="en-US" alt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841153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CC009-728A-4913-9CBB-0B1F93944B3D}" type="slidenum">
              <a:rPr lang="en-US" altLang="en-US"/>
              <a:pPr/>
              <a:t>33</a:t>
            </a:fld>
            <a:endParaRPr lang="en-US" alt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748903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EB85D-A285-40A0-83F0-9BB73BB00791}" type="slidenum">
              <a:rPr lang="en-US" altLang="en-US"/>
              <a:pPr/>
              <a:t>34</a:t>
            </a:fld>
            <a:endParaRPr lang="en-US" alt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397784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9EEB6-E69D-4272-A454-AE56A15E232E}" type="slidenum">
              <a:rPr lang="en-US" altLang="en-US"/>
              <a:pPr/>
              <a:t>35</a:t>
            </a:fld>
            <a:endParaRPr lang="en-US" alt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826521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30E6A-38CC-4AD2-AE91-8BCDA9D51319}" type="slidenum">
              <a:rPr lang="en-US" altLang="en-US"/>
              <a:pPr/>
              <a:t>36</a:t>
            </a:fld>
            <a:endParaRPr lang="en-US" alt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9884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59C54-546E-4362-A3AC-4C2906125DED}" type="slidenum">
              <a:rPr lang="en-US" altLang="en-US"/>
              <a:pPr/>
              <a:t>37</a:t>
            </a:fld>
            <a:endParaRPr lang="en-US" alt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6897473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EEBC1E-8F21-446F-BAF4-07F834D0E57D}" type="slidenum">
              <a:rPr lang="en-US" altLang="en-US"/>
              <a:pPr/>
              <a:t>38</a:t>
            </a:fld>
            <a:endParaRPr lang="en-US" alt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440759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2C004-2993-46DB-A576-9F84EB94EE18}" type="slidenum">
              <a:rPr lang="en-US" altLang="en-US"/>
              <a:pPr/>
              <a:t>39</a:t>
            </a:fld>
            <a:endParaRPr lang="en-US" alt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93508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1C20D-9624-41A1-8F19-BA6A168CF21E}" type="slidenum">
              <a:rPr lang="en-US" altLang="en-US"/>
              <a:pPr/>
              <a:t>4</a:t>
            </a:fld>
            <a:endParaRPr lang="en-US" alt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3803691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773EF-1919-49CE-9E03-DF42BA40E5A2}" type="slidenum">
              <a:rPr lang="en-US" altLang="en-US"/>
              <a:pPr/>
              <a:t>40</a:t>
            </a:fld>
            <a:endParaRPr lang="en-US" alt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982490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ADDAE3-AE20-449A-8115-21786F6214BE}" type="slidenum">
              <a:rPr lang="en-US" altLang="en-US"/>
              <a:pPr/>
              <a:t>41</a:t>
            </a:fld>
            <a:endParaRPr lang="en-US" alt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5752304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48656-ED49-4A49-90A9-295F86C1A3AD}" type="slidenum">
              <a:rPr lang="en-US" altLang="en-US"/>
              <a:pPr/>
              <a:t>42</a:t>
            </a:fld>
            <a:endParaRPr lang="en-US" alt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9725982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E6D8EE-A33C-4047-99DB-D96A0623B581}" type="slidenum">
              <a:rPr lang="en-US" altLang="en-US"/>
              <a:pPr/>
              <a:t>43</a:t>
            </a:fld>
            <a:endParaRPr lang="en-US" alt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764836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CE6992-C7BB-4BC6-9372-48858F6451B7}" type="slidenum">
              <a:rPr lang="en-US" smtClean="0"/>
              <a:t>44</a:t>
            </a:fld>
            <a:endParaRPr lang="en-US"/>
          </a:p>
        </p:txBody>
      </p:sp>
    </p:spTree>
    <p:extLst>
      <p:ext uri="{BB962C8B-B14F-4D97-AF65-F5344CB8AC3E}">
        <p14:creationId xmlns:p14="http://schemas.microsoft.com/office/powerpoint/2010/main" val="8148128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CE6992-C7BB-4BC6-9372-48858F6451B7}" type="slidenum">
              <a:rPr lang="en-US" smtClean="0"/>
              <a:t>45</a:t>
            </a:fld>
            <a:endParaRPr lang="en-US"/>
          </a:p>
        </p:txBody>
      </p:sp>
    </p:spTree>
    <p:extLst>
      <p:ext uri="{BB962C8B-B14F-4D97-AF65-F5344CB8AC3E}">
        <p14:creationId xmlns:p14="http://schemas.microsoft.com/office/powerpoint/2010/main" val="2424301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CE6992-C7BB-4BC6-9372-48858F6451B7}" type="slidenum">
              <a:rPr lang="en-US" smtClean="0"/>
              <a:t>46</a:t>
            </a:fld>
            <a:endParaRPr lang="en-US"/>
          </a:p>
        </p:txBody>
      </p:sp>
    </p:spTree>
    <p:extLst>
      <p:ext uri="{BB962C8B-B14F-4D97-AF65-F5344CB8AC3E}">
        <p14:creationId xmlns:p14="http://schemas.microsoft.com/office/powerpoint/2010/main" val="39863662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CE6992-C7BB-4BC6-9372-48858F6451B7}" type="slidenum">
              <a:rPr lang="en-US" smtClean="0"/>
              <a:t>47</a:t>
            </a:fld>
            <a:endParaRPr lang="en-US"/>
          </a:p>
        </p:txBody>
      </p:sp>
    </p:spTree>
    <p:extLst>
      <p:ext uri="{BB962C8B-B14F-4D97-AF65-F5344CB8AC3E}">
        <p14:creationId xmlns:p14="http://schemas.microsoft.com/office/powerpoint/2010/main" val="1655422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CE6992-C7BB-4BC6-9372-48858F6451B7}" type="slidenum">
              <a:rPr lang="en-US" smtClean="0"/>
              <a:t>48</a:t>
            </a:fld>
            <a:endParaRPr lang="en-US"/>
          </a:p>
        </p:txBody>
      </p:sp>
    </p:spTree>
    <p:extLst>
      <p:ext uri="{BB962C8B-B14F-4D97-AF65-F5344CB8AC3E}">
        <p14:creationId xmlns:p14="http://schemas.microsoft.com/office/powerpoint/2010/main" val="15669855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CE6992-C7BB-4BC6-9372-48858F6451B7}" type="slidenum">
              <a:rPr lang="en-US" smtClean="0"/>
              <a:t>49</a:t>
            </a:fld>
            <a:endParaRPr lang="en-US"/>
          </a:p>
        </p:txBody>
      </p:sp>
    </p:spTree>
    <p:extLst>
      <p:ext uri="{BB962C8B-B14F-4D97-AF65-F5344CB8AC3E}">
        <p14:creationId xmlns:p14="http://schemas.microsoft.com/office/powerpoint/2010/main" val="3646265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B68D1-82C8-4121-9CF6-F7CF1D4AEDC8}" type="slidenum">
              <a:rPr lang="en-US" altLang="en-US"/>
              <a:pPr/>
              <a:t>5</a:t>
            </a:fld>
            <a:endParaRPr lang="en-US"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2077526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68CE6992-C7BB-4BC6-9372-48858F6451B7}" type="slidenum">
              <a:rPr lang="en-US" smtClean="0"/>
              <a:t>50</a:t>
            </a:fld>
            <a:endParaRPr lang="en-US"/>
          </a:p>
        </p:txBody>
      </p:sp>
    </p:spTree>
    <p:extLst>
      <p:ext uri="{BB962C8B-B14F-4D97-AF65-F5344CB8AC3E}">
        <p14:creationId xmlns:p14="http://schemas.microsoft.com/office/powerpoint/2010/main" val="35191995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68CE6992-C7BB-4BC6-9372-48858F6451B7}" type="slidenum">
              <a:rPr lang="en-US" smtClean="0"/>
              <a:t>51</a:t>
            </a:fld>
            <a:endParaRPr lang="en-US"/>
          </a:p>
        </p:txBody>
      </p:sp>
    </p:spTree>
    <p:extLst>
      <p:ext uri="{BB962C8B-B14F-4D97-AF65-F5344CB8AC3E}">
        <p14:creationId xmlns:p14="http://schemas.microsoft.com/office/powerpoint/2010/main" val="6777726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CE6992-C7BB-4BC6-9372-48858F6451B7}" type="slidenum">
              <a:rPr lang="en-US" smtClean="0"/>
              <a:t>52</a:t>
            </a:fld>
            <a:endParaRPr lang="en-US"/>
          </a:p>
        </p:txBody>
      </p:sp>
    </p:spTree>
    <p:extLst>
      <p:ext uri="{BB962C8B-B14F-4D97-AF65-F5344CB8AC3E}">
        <p14:creationId xmlns:p14="http://schemas.microsoft.com/office/powerpoint/2010/main" val="7854130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68CE6992-C7BB-4BC6-9372-48858F6451B7}" type="slidenum">
              <a:rPr lang="en-US" smtClean="0"/>
              <a:t>53</a:t>
            </a:fld>
            <a:endParaRPr lang="en-US"/>
          </a:p>
        </p:txBody>
      </p:sp>
    </p:spTree>
    <p:extLst>
      <p:ext uri="{BB962C8B-B14F-4D97-AF65-F5344CB8AC3E}">
        <p14:creationId xmlns:p14="http://schemas.microsoft.com/office/powerpoint/2010/main" val="40261509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Slide Image Placeholder 1"/>
          <p:cNvSpPr>
            <a:spLocks noGrp="1" noRot="1" noChangeAspect="1" noTextEdit="1"/>
          </p:cNvSpPr>
          <p:nvPr>
            <p:ph type="sldImg"/>
          </p:nvPr>
        </p:nvSpPr>
        <p:spPr>
          <a:ln/>
        </p:spPr>
      </p:sp>
      <p:sp>
        <p:nvSpPr>
          <p:cNvPr id="512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image credits courtesy of Morgue File and/or </a:t>
            </a:r>
            <a:r>
              <a:rPr lang="en-US" dirty="0" err="1"/>
              <a:t>FreeImages.com</a:t>
            </a:r>
            <a:r>
              <a:rPr lang="en-US" dirty="0"/>
              <a:t> unless otherwise specified</a:t>
            </a:r>
          </a:p>
          <a:p>
            <a:pPr eaLnBrk="1" hangingPunct="1"/>
            <a:endParaRPr lang="en-US" dirty="0" smtClean="0">
              <a:latin typeface="Arial" pitchFamily="34" charset="0"/>
            </a:endParaRPr>
          </a:p>
        </p:txBody>
      </p:sp>
      <p:sp>
        <p:nvSpPr>
          <p:cNvPr id="5120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algn="r" eaLnBrk="1" hangingPunct="1">
              <a:lnSpc>
                <a:spcPct val="100000"/>
              </a:lnSpc>
              <a:spcBef>
                <a:spcPct val="0"/>
              </a:spcBef>
              <a:buClrTx/>
              <a:buSzTx/>
              <a:buFontTx/>
              <a:buNone/>
            </a:pPr>
            <a:fld id="{2AD7F4A3-9AE4-45AF-B050-0DE53D58935A}" type="slidenum">
              <a:rPr lang="en-US" sz="1200">
                <a:cs typeface="Arial" pitchFamily="34" charset="0"/>
              </a:rPr>
              <a:pPr algn="r" eaLnBrk="1" hangingPunct="1">
                <a:lnSpc>
                  <a:spcPct val="100000"/>
                </a:lnSpc>
                <a:spcBef>
                  <a:spcPct val="0"/>
                </a:spcBef>
                <a:buClrTx/>
                <a:buSzTx/>
                <a:buFontTx/>
                <a:buNone/>
              </a:pPr>
              <a:t>54</a:t>
            </a:fld>
            <a:endParaRPr lang="en-US" sz="1200">
              <a:cs typeface="Arial" pitchFamily="34" charset="0"/>
            </a:endParaRPr>
          </a:p>
        </p:txBody>
      </p:sp>
    </p:spTree>
    <p:extLst>
      <p:ext uri="{BB962C8B-B14F-4D97-AF65-F5344CB8AC3E}">
        <p14:creationId xmlns:p14="http://schemas.microsoft.com/office/powerpoint/2010/main" val="6225706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Slide Image Placeholder 1"/>
          <p:cNvSpPr>
            <a:spLocks noGrp="1" noRot="1" noChangeAspect="1" noTextEdit="1"/>
          </p:cNvSpPr>
          <p:nvPr>
            <p:ph type="sldImg"/>
          </p:nvPr>
        </p:nvSpPr>
        <p:spPr>
          <a:ln/>
        </p:spPr>
      </p:sp>
      <p:sp>
        <p:nvSpPr>
          <p:cNvPr id="514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5140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algn="r" eaLnBrk="1" hangingPunct="1">
              <a:lnSpc>
                <a:spcPct val="100000"/>
              </a:lnSpc>
              <a:spcBef>
                <a:spcPct val="0"/>
              </a:spcBef>
              <a:buClrTx/>
              <a:buSzTx/>
              <a:buFontTx/>
              <a:buNone/>
            </a:pPr>
            <a:fld id="{EF34FE1E-E2C9-4854-8B54-BDBDCBA44A79}" type="slidenum">
              <a:rPr lang="en-US" sz="1200">
                <a:cs typeface="Arial" pitchFamily="34" charset="0"/>
              </a:rPr>
              <a:pPr algn="r" eaLnBrk="1" hangingPunct="1">
                <a:lnSpc>
                  <a:spcPct val="100000"/>
                </a:lnSpc>
                <a:spcBef>
                  <a:spcPct val="0"/>
                </a:spcBef>
                <a:buClrTx/>
                <a:buSzTx/>
                <a:buFontTx/>
                <a:buNone/>
              </a:pPr>
              <a:t>55</a:t>
            </a:fld>
            <a:endParaRPr lang="en-US" sz="1200">
              <a:cs typeface="Arial" pitchFamily="34" charset="0"/>
            </a:endParaRPr>
          </a:p>
        </p:txBody>
      </p:sp>
    </p:spTree>
    <p:extLst>
      <p:ext uri="{BB962C8B-B14F-4D97-AF65-F5344CB8AC3E}">
        <p14:creationId xmlns:p14="http://schemas.microsoft.com/office/powerpoint/2010/main" val="26237800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Slide Image Placeholder 1"/>
          <p:cNvSpPr>
            <a:spLocks noGrp="1" noRot="1" noChangeAspect="1" noTextEdit="1"/>
          </p:cNvSpPr>
          <p:nvPr>
            <p:ph type="sldImg"/>
          </p:nvPr>
        </p:nvSpPr>
        <p:spPr>
          <a:ln/>
        </p:spPr>
      </p:sp>
      <p:sp>
        <p:nvSpPr>
          <p:cNvPr id="514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5140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algn="r" eaLnBrk="1" hangingPunct="1">
              <a:lnSpc>
                <a:spcPct val="100000"/>
              </a:lnSpc>
              <a:spcBef>
                <a:spcPct val="0"/>
              </a:spcBef>
              <a:buClrTx/>
              <a:buSzTx/>
              <a:buFontTx/>
              <a:buNone/>
            </a:pPr>
            <a:fld id="{EF34FE1E-E2C9-4854-8B54-BDBDCBA44A79}" type="slidenum">
              <a:rPr lang="en-US" sz="1200">
                <a:cs typeface="Arial" pitchFamily="34" charset="0"/>
              </a:rPr>
              <a:pPr algn="r" eaLnBrk="1" hangingPunct="1">
                <a:lnSpc>
                  <a:spcPct val="100000"/>
                </a:lnSpc>
                <a:spcBef>
                  <a:spcPct val="0"/>
                </a:spcBef>
                <a:buClrTx/>
                <a:buSzTx/>
                <a:buFontTx/>
                <a:buNone/>
              </a:pPr>
              <a:t>56</a:t>
            </a:fld>
            <a:endParaRPr lang="en-US" sz="1200">
              <a:cs typeface="Arial" pitchFamily="34" charset="0"/>
            </a:endParaRPr>
          </a:p>
        </p:txBody>
      </p:sp>
    </p:spTree>
    <p:extLst>
      <p:ext uri="{BB962C8B-B14F-4D97-AF65-F5344CB8AC3E}">
        <p14:creationId xmlns:p14="http://schemas.microsoft.com/office/powerpoint/2010/main" val="6566445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Tree>
    <p:extLst>
      <p:ext uri="{BB962C8B-B14F-4D97-AF65-F5344CB8AC3E}">
        <p14:creationId xmlns:p14="http://schemas.microsoft.com/office/powerpoint/2010/main" val="26387104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68CE6992-C7BB-4BC6-9372-48858F6451B7}" type="slidenum">
              <a:rPr lang="en-US" smtClean="0"/>
              <a:t>58</a:t>
            </a:fld>
            <a:endParaRPr lang="en-US"/>
          </a:p>
        </p:txBody>
      </p:sp>
    </p:spTree>
    <p:extLst>
      <p:ext uri="{BB962C8B-B14F-4D97-AF65-F5344CB8AC3E}">
        <p14:creationId xmlns:p14="http://schemas.microsoft.com/office/powerpoint/2010/main" val="13006038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68CE6992-C7BB-4BC6-9372-48858F6451B7}" type="slidenum">
              <a:rPr lang="en-US" smtClean="0"/>
              <a:t>59</a:t>
            </a:fld>
            <a:endParaRPr lang="en-US"/>
          </a:p>
        </p:txBody>
      </p:sp>
    </p:spTree>
    <p:extLst>
      <p:ext uri="{BB962C8B-B14F-4D97-AF65-F5344CB8AC3E}">
        <p14:creationId xmlns:p14="http://schemas.microsoft.com/office/powerpoint/2010/main" val="3969650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04E74-7775-4731-9C74-DBE0398617C1}" type="slidenum">
              <a:rPr lang="en-US" altLang="en-US"/>
              <a:pPr/>
              <a:t>6</a:t>
            </a:fld>
            <a:endParaRPr lang="en-US" alt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4173882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68CE6992-C7BB-4BC6-9372-48858F6451B7}" type="slidenum">
              <a:rPr lang="en-US" smtClean="0"/>
              <a:t>60</a:t>
            </a:fld>
            <a:endParaRPr lang="en-US"/>
          </a:p>
        </p:txBody>
      </p:sp>
    </p:spTree>
    <p:extLst>
      <p:ext uri="{BB962C8B-B14F-4D97-AF65-F5344CB8AC3E}">
        <p14:creationId xmlns:p14="http://schemas.microsoft.com/office/powerpoint/2010/main" val="31439668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68CE6992-C7BB-4BC6-9372-48858F6451B7}" type="slidenum">
              <a:rPr lang="en-US" smtClean="0"/>
              <a:t>61</a:t>
            </a:fld>
            <a:endParaRPr lang="en-US"/>
          </a:p>
        </p:txBody>
      </p:sp>
    </p:spTree>
    <p:extLst>
      <p:ext uri="{BB962C8B-B14F-4D97-AF65-F5344CB8AC3E}">
        <p14:creationId xmlns:p14="http://schemas.microsoft.com/office/powerpoint/2010/main" val="1732951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Slide Image Placeholder 1"/>
          <p:cNvSpPr>
            <a:spLocks noGrp="1" noRot="1" noChangeAspect="1" noTextEdit="1"/>
          </p:cNvSpPr>
          <p:nvPr>
            <p:ph type="sldImg"/>
          </p:nvPr>
        </p:nvSpPr>
        <p:spPr>
          <a:ln/>
        </p:spPr>
      </p:sp>
      <p:sp>
        <p:nvSpPr>
          <p:cNvPr id="532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image credits courtesy of Morgue File and/or </a:t>
            </a:r>
            <a:r>
              <a:rPr lang="en-US" dirty="0" err="1"/>
              <a:t>FreeImages.com</a:t>
            </a:r>
            <a:r>
              <a:rPr lang="en-US" dirty="0"/>
              <a:t> unless otherwise specified</a:t>
            </a:r>
          </a:p>
          <a:p>
            <a:pPr eaLnBrk="1" hangingPunct="1"/>
            <a:endParaRPr lang="en-US" dirty="0" smtClean="0">
              <a:latin typeface="Arial" pitchFamily="34" charset="0"/>
            </a:endParaRPr>
          </a:p>
        </p:txBody>
      </p:sp>
      <p:sp>
        <p:nvSpPr>
          <p:cNvPr id="5324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algn="r" eaLnBrk="1" hangingPunct="1">
              <a:lnSpc>
                <a:spcPct val="100000"/>
              </a:lnSpc>
              <a:spcBef>
                <a:spcPct val="0"/>
              </a:spcBef>
              <a:buClrTx/>
              <a:buSzTx/>
              <a:buFontTx/>
              <a:buNone/>
            </a:pPr>
            <a:fld id="{8E143693-5F0F-4F68-ACCE-4B354C72B94B}" type="slidenum">
              <a:rPr lang="en-US" sz="1200">
                <a:cs typeface="Arial" pitchFamily="34" charset="0"/>
              </a:rPr>
              <a:pPr algn="r" eaLnBrk="1" hangingPunct="1">
                <a:lnSpc>
                  <a:spcPct val="100000"/>
                </a:lnSpc>
                <a:spcBef>
                  <a:spcPct val="0"/>
                </a:spcBef>
                <a:buClrTx/>
                <a:buSzTx/>
                <a:buFontTx/>
                <a:buNone/>
              </a:pPr>
              <a:t>62</a:t>
            </a:fld>
            <a:endParaRPr lang="en-US" sz="1200">
              <a:cs typeface="Arial" pitchFamily="34" charset="0"/>
            </a:endParaRPr>
          </a:p>
        </p:txBody>
      </p:sp>
    </p:spTree>
    <p:extLst>
      <p:ext uri="{BB962C8B-B14F-4D97-AF65-F5344CB8AC3E}">
        <p14:creationId xmlns:p14="http://schemas.microsoft.com/office/powerpoint/2010/main" val="42445597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Slide Image Placeholder 1"/>
          <p:cNvSpPr>
            <a:spLocks noGrp="1" noRot="1" noChangeAspect="1" noTextEdit="1"/>
          </p:cNvSpPr>
          <p:nvPr>
            <p:ph type="sldImg"/>
          </p:nvPr>
        </p:nvSpPr>
        <p:spPr>
          <a:ln/>
        </p:spPr>
      </p:sp>
      <p:sp>
        <p:nvSpPr>
          <p:cNvPr id="530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image credits courtesy of Morgue File and/or </a:t>
            </a:r>
            <a:r>
              <a:rPr lang="en-US" dirty="0" err="1"/>
              <a:t>FreeImages.com</a:t>
            </a:r>
            <a:r>
              <a:rPr lang="en-US" dirty="0"/>
              <a:t> unless otherwise specified</a:t>
            </a:r>
          </a:p>
          <a:p>
            <a:pPr eaLnBrk="1" hangingPunct="1"/>
            <a:endParaRPr lang="en-US" dirty="0" smtClean="0">
              <a:latin typeface="Arial" pitchFamily="34" charset="0"/>
            </a:endParaRPr>
          </a:p>
        </p:txBody>
      </p:sp>
      <p:sp>
        <p:nvSpPr>
          <p:cNvPr id="5304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algn="r" eaLnBrk="1" hangingPunct="1">
              <a:lnSpc>
                <a:spcPct val="100000"/>
              </a:lnSpc>
              <a:spcBef>
                <a:spcPct val="0"/>
              </a:spcBef>
              <a:buClrTx/>
              <a:buSzTx/>
              <a:buFontTx/>
              <a:buNone/>
            </a:pPr>
            <a:fld id="{F306C9E8-C2AA-4E64-A630-AFA7451D62D9}" type="slidenum">
              <a:rPr lang="en-US" sz="1200">
                <a:cs typeface="Arial" pitchFamily="34" charset="0"/>
              </a:rPr>
              <a:pPr algn="r" eaLnBrk="1" hangingPunct="1">
                <a:lnSpc>
                  <a:spcPct val="100000"/>
                </a:lnSpc>
                <a:spcBef>
                  <a:spcPct val="0"/>
                </a:spcBef>
                <a:buClrTx/>
                <a:buSzTx/>
                <a:buFontTx/>
                <a:buNone/>
              </a:pPr>
              <a:t>63</a:t>
            </a:fld>
            <a:endParaRPr lang="en-US" sz="1200">
              <a:cs typeface="Arial" pitchFamily="34" charset="0"/>
            </a:endParaRPr>
          </a:p>
        </p:txBody>
      </p:sp>
    </p:spTree>
    <p:extLst>
      <p:ext uri="{BB962C8B-B14F-4D97-AF65-F5344CB8AC3E}">
        <p14:creationId xmlns:p14="http://schemas.microsoft.com/office/powerpoint/2010/main" val="29574382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68CE6992-C7BB-4BC6-9372-48858F6451B7}" type="slidenum">
              <a:rPr lang="en-US" smtClean="0"/>
              <a:t>64</a:t>
            </a:fld>
            <a:endParaRPr lang="en-US"/>
          </a:p>
        </p:txBody>
      </p:sp>
    </p:spTree>
    <p:extLst>
      <p:ext uri="{BB962C8B-B14F-4D97-AF65-F5344CB8AC3E}">
        <p14:creationId xmlns:p14="http://schemas.microsoft.com/office/powerpoint/2010/main" val="4206472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0854C-B100-46DE-B52C-3349ECAB2E4F}" type="slidenum">
              <a:rPr lang="en-US" altLang="en-US"/>
              <a:pPr/>
              <a:t>7</a:t>
            </a:fld>
            <a:endParaRPr lang="en-US" alt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054310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F1E2A7-9B60-4CA3-80E3-72AE12FA256C}" type="slidenum">
              <a:rPr lang="en-US" altLang="en-US"/>
              <a:pPr/>
              <a:t>8</a:t>
            </a:fld>
            <a:endParaRPr lang="en-US" alt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47464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C7D77-9E71-4A62-BFAD-F474BBFB9F84}" type="slidenum">
              <a:rPr lang="en-US" altLang="en-US"/>
              <a:pPr/>
              <a:t>9</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935201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krugman.blogs.nytimes.com/" TargetMode="Externa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hyperlink" Target="http://www.gregmankiw.blogspot.com/" TargetMode="External"/><Relationship Id="rId1" Type="http://schemas.openxmlformats.org/officeDocument/2006/relationships/slideMaster" Target="../slideMasters/slideMaster3.xml"/><Relationship Id="rId6" Type="http://schemas.openxmlformats.org/officeDocument/2006/relationships/hyperlink" Target="http://www.freakonomics.com/blog/" TargetMode="Externa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hyperlink" Target="http://research.stlouisfed.org/fred2/" TargetMode="External"/><Relationship Id="rId4" Type="http://schemas.openxmlformats.org/officeDocument/2006/relationships/hyperlink" Target="http://marginalrevolution.com/" TargetMode="External"/><Relationship Id="rId9"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28800" y="2438400"/>
            <a:ext cx="5245100" cy="3932581"/>
          </a:xfrm>
          <a:prstGeom prst="rect">
            <a:avLst/>
          </a:prstGeom>
        </p:spPr>
      </p:pic>
      <p:sp>
        <p:nvSpPr>
          <p:cNvPr id="7" name="Content Placeholder 2"/>
          <p:cNvSpPr>
            <a:spLocks noGrp="1"/>
          </p:cNvSpPr>
          <p:nvPr>
            <p:ph idx="1"/>
          </p:nvPr>
        </p:nvSpPr>
        <p:spPr>
          <a:xfrm>
            <a:off x="457200" y="1143000"/>
            <a:ext cx="8686800" cy="1371600"/>
          </a:xfrm>
        </p:spPr>
        <p:txBody>
          <a:bodyPr>
            <a:noAutofit/>
          </a:bodyPr>
          <a:lstStyle>
            <a:lvl1pPr>
              <a:defRPr sz="3200" baseline="0">
                <a:latin typeface="Century Gothic"/>
                <a:cs typeface="Century Gothic"/>
              </a:defRPr>
            </a:lvl1pPr>
            <a:lvl2pPr>
              <a:defRPr sz="2800" baseline="0">
                <a:latin typeface="Century Gothic"/>
                <a:cs typeface="Century Gothic"/>
              </a:defRPr>
            </a:lvl2pPr>
            <a:lvl3pPr>
              <a:defRPr sz="2400" baseline="0">
                <a:latin typeface="Candara" pitchFamily="34" charset="0"/>
              </a:defRPr>
            </a:lvl3pPr>
            <a:lvl4pPr>
              <a:defRPr sz="2000" baseline="0">
                <a:latin typeface="Candara" pitchFamily="34" charset="0"/>
              </a:defRPr>
            </a:lvl4pPr>
            <a:lvl5pPr>
              <a:defRPr sz="2000" baseline="0">
                <a:latin typeface="Candara" pitchFamily="34" charset="0"/>
              </a:defRPr>
            </a:lvl5pPr>
          </a:lstStyle>
          <a:p>
            <a:pPr lvl="0"/>
            <a:r>
              <a:rPr lang="en-US" smtClean="0"/>
              <a:t>Click to edit Master text styles</a:t>
            </a:r>
          </a:p>
          <a:p>
            <a:pPr lvl="1"/>
            <a:r>
              <a:rPr lang="en-US" smtClean="0"/>
              <a:t>Second level</a:t>
            </a:r>
          </a:p>
        </p:txBody>
      </p:sp>
      <p:sp>
        <p:nvSpPr>
          <p:cNvPr id="9"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403844364"/>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2" name="Straight Connector 1"/>
          <p:cNvCxnSpPr/>
          <p:nvPr/>
        </p:nvCxnSpPr>
        <p:spPr>
          <a:xfrm>
            <a:off x="0" y="6019800"/>
            <a:ext cx="9144000" cy="0"/>
          </a:xfrm>
          <a:prstGeom prst="line">
            <a:avLst/>
          </a:prstGeom>
          <a:ln w="57150" cmpd="sng">
            <a:solidFill>
              <a:srgbClr val="F8EF59"/>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2286000"/>
            <a:ext cx="9144000" cy="0"/>
          </a:xfrm>
          <a:prstGeom prst="line">
            <a:avLst/>
          </a:prstGeom>
          <a:ln w="57150" cmpd="sng">
            <a:solidFill>
              <a:srgbClr val="F8EF59"/>
            </a:solidFill>
            <a:prstDash val="dash"/>
          </a:ln>
        </p:spPr>
        <p:style>
          <a:lnRef idx="1">
            <a:schemeClr val="accent1"/>
          </a:lnRef>
          <a:fillRef idx="0">
            <a:schemeClr val="accent1"/>
          </a:fillRef>
          <a:effectRef idx="0">
            <a:schemeClr val="accent1"/>
          </a:effectRef>
          <a:fontRef idx="minor">
            <a:schemeClr val="tx1"/>
          </a:fontRef>
        </p:style>
      </p:cxnSp>
      <p:sp>
        <p:nvSpPr>
          <p:cNvPr id="5" name="TextBox 9"/>
          <p:cNvSpPr txBox="1">
            <a:spLocks noChangeArrowheads="1"/>
          </p:cNvSpPr>
          <p:nvPr/>
        </p:nvSpPr>
        <p:spPr bwMode="auto">
          <a:xfrm>
            <a:off x="0" y="1490246"/>
            <a:ext cx="9144000" cy="338554"/>
          </a:xfrm>
          <a:prstGeom prst="rect">
            <a:avLst/>
          </a:prstGeom>
          <a:solidFill>
            <a:srgbClr val="CCFF33">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600" b="0" i="0" spc="300" dirty="0" smtClean="0">
                <a:solidFill>
                  <a:srgbClr val="F79646"/>
                </a:solidFill>
                <a:latin typeface="+mn-lt"/>
              </a:rPr>
              <a:t>SOME GOOD BLOGS AND OTHER SITES TO GET THE JUICES FLOWING:</a:t>
            </a:r>
            <a:endParaRPr lang="en-US" sz="1600" b="0" i="0" spc="300" dirty="0">
              <a:solidFill>
                <a:srgbClr val="F79646"/>
              </a:solidFill>
              <a:latin typeface="+mn-lt"/>
            </a:endParaRPr>
          </a:p>
        </p:txBody>
      </p:sp>
      <p:sp>
        <p:nvSpPr>
          <p:cNvPr id="6" name="Title 1"/>
          <p:cNvSpPr txBox="1">
            <a:spLocks/>
          </p:cNvSpPr>
          <p:nvPr/>
        </p:nvSpPr>
        <p:spPr>
          <a:xfrm>
            <a:off x="0" y="0"/>
            <a:ext cx="7391400" cy="784225"/>
          </a:xfrm>
          <a:prstGeom prst="rect">
            <a:avLst/>
          </a:prstGeom>
          <a:noFill/>
          <a:effectLst/>
        </p:spPr>
        <p:txBody>
          <a:bodyPr/>
          <a:lstStyle>
            <a:lvl1pPr>
              <a:defRPr sz="3600">
                <a:solidFill>
                  <a:schemeClr val="accent1">
                    <a:lumMod val="60000"/>
                    <a:lumOff val="40000"/>
                  </a:schemeClr>
                </a:solidFill>
                <a:effectLst>
                  <a:outerShdw blurRad="38100" dist="38100" dir="2700000" algn="tl">
                    <a:srgbClr val="000000">
                      <a:alpha val="43137"/>
                    </a:srgbClr>
                  </a:outerShdw>
                </a:effectLst>
              </a:defRPr>
            </a:lvl1pPr>
          </a:lstStyle>
          <a:p>
            <a:pPr>
              <a:defRPr/>
            </a:pPr>
            <a:r>
              <a:rPr lang="en-US" sz="4800" b="0" dirty="0" smtClean="0">
                <a:solidFill>
                  <a:schemeClr val="accent6"/>
                </a:solidFill>
                <a:effectLst>
                  <a:innerShdw blurRad="63500" dist="50800" dir="13500000">
                    <a:prstClr val="black">
                      <a:alpha val="50000"/>
                    </a:prstClr>
                  </a:innerShdw>
                </a:effectLst>
                <a:latin typeface="Century Gothic" pitchFamily="34" charset="0"/>
                <a:cs typeface="Arial" pitchFamily="34" charset="0"/>
              </a:rPr>
              <a:t>FOOD FOR</a:t>
            </a:r>
            <a:r>
              <a:rPr lang="en-US" sz="4800" b="0" baseline="0" dirty="0" smtClean="0">
                <a:solidFill>
                  <a:schemeClr val="accent6"/>
                </a:solidFill>
                <a:effectLst>
                  <a:innerShdw blurRad="63500" dist="50800" dir="13500000">
                    <a:prstClr val="black">
                      <a:alpha val="50000"/>
                    </a:prstClr>
                  </a:innerShdw>
                </a:effectLst>
                <a:latin typeface="Century Gothic" pitchFamily="34" charset="0"/>
                <a:cs typeface="Arial" pitchFamily="34" charset="0"/>
              </a:rPr>
              <a:t> </a:t>
            </a:r>
            <a:r>
              <a:rPr lang="en-US" sz="4800" b="0" dirty="0" smtClean="0">
                <a:solidFill>
                  <a:schemeClr val="accent6"/>
                </a:solidFill>
                <a:effectLst>
                  <a:innerShdw blurRad="63500" dist="50800" dir="13500000">
                    <a:prstClr val="black">
                      <a:alpha val="50000"/>
                    </a:prstClr>
                  </a:innerShdw>
                </a:effectLst>
                <a:latin typeface="Century Gothic" pitchFamily="34" charset="0"/>
                <a:cs typeface="Arial" pitchFamily="34" charset="0"/>
              </a:rPr>
              <a:t>THOUGHT….</a:t>
            </a:r>
            <a:endParaRPr lang="en-US" sz="4800" b="0" dirty="0">
              <a:solidFill>
                <a:schemeClr val="accent6"/>
              </a:solidFill>
              <a:effectLst>
                <a:innerShdw blurRad="63500" dist="50800" dir="13500000">
                  <a:prstClr val="black">
                    <a:alpha val="50000"/>
                  </a:prstClr>
                </a:innerShdw>
              </a:effectLst>
              <a:latin typeface="Century Gothic" pitchFamily="34" charset="0"/>
              <a:cs typeface="Arial" pitchFamily="34" charset="0"/>
            </a:endParaRPr>
          </a:p>
        </p:txBody>
      </p:sp>
      <p:pic>
        <p:nvPicPr>
          <p:cNvPr id="7" name="Picture 2">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4572000"/>
            <a:ext cx="2724150" cy="517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45213" y="3048000"/>
            <a:ext cx="2998787" cy="539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a:hlinkClick r:id="rId6"/>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00400" y="2971800"/>
            <a:ext cx="2686050" cy="657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pic>
        <p:nvPicPr>
          <p:cNvPr id="15" name="Picture 14" descr="Screen Shot 2014-12-20 at 8.46.54 PM.png">
            <a:hlinkClick r:id="rId8"/>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674" y="2971800"/>
            <a:ext cx="2692400" cy="592126"/>
          </a:xfrm>
          <a:prstGeom prst="rect">
            <a:avLst/>
          </a:prstGeom>
          <a:ln>
            <a:noFill/>
          </a:ln>
          <a:effectLst>
            <a:outerShdw blurRad="292100" dist="139700" dir="2700000" algn="tl" rotWithShape="0">
              <a:srgbClr val="333333">
                <a:alpha val="65000"/>
              </a:srgbClr>
            </a:outerShdw>
          </a:effectLst>
        </p:spPr>
      </p:pic>
      <p:pic>
        <p:nvPicPr>
          <p:cNvPr id="16" name="Picture 15" descr="Screen Shot 2014-12-20 at 8.49.18 PM.png">
            <a:hlinkClick r:id="rId10"/>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905000" y="4343400"/>
            <a:ext cx="2336800" cy="841691"/>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960000">
            <a:off x="8016447" y="97714"/>
            <a:ext cx="787093" cy="1328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51745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912813" indent="-571500">
              <a:buClr>
                <a:schemeClr val="accent3"/>
              </a:buClr>
              <a:buFont typeface="Wingdings" charset="2"/>
              <a:buChar char="§"/>
              <a:defRPr b="1">
                <a:solidFill>
                  <a:schemeClr val="tx1"/>
                </a:solidFill>
                <a:latin typeface="Century Gothic"/>
                <a:cs typeface="Century Gothic"/>
              </a:defRPr>
            </a:lvl1pPr>
            <a:lvl2pPr marL="1200150" indent="-457200">
              <a:buClr>
                <a:schemeClr val="accent3"/>
              </a:buClr>
              <a:buFont typeface="Wingdings" charset="2"/>
              <a:buChar char="§"/>
              <a:defRPr b="1">
                <a:solidFill>
                  <a:schemeClr val="tx1"/>
                </a:solidFill>
                <a:latin typeface="Century Gothic"/>
                <a:cs typeface="Century Gothic"/>
              </a:defRPr>
            </a:lvl2pPr>
            <a:lvl3pPr marL="1371600" indent="-457200">
              <a:buClr>
                <a:schemeClr val="accent3"/>
              </a:buClr>
              <a:buFont typeface="Wingdings" charset="2"/>
              <a:buChar char="§"/>
              <a:defRPr b="1">
                <a:solidFill>
                  <a:schemeClr val="tx1"/>
                </a:solidFill>
                <a:latin typeface="Century Gothic"/>
                <a:cs typeface="Century Gothic"/>
              </a:defRPr>
            </a:lvl3pPr>
            <a:lvl4pPr marL="1714500" indent="-342900">
              <a:buClr>
                <a:schemeClr val="accent3"/>
              </a:buClr>
              <a:buFont typeface="Wingdings" charset="2"/>
              <a:buChar char="§"/>
              <a:defRPr b="1">
                <a:solidFill>
                  <a:schemeClr val="tx1"/>
                </a:solidFill>
                <a:latin typeface="Century Gothic"/>
                <a:cs typeface="Century Gothic"/>
              </a:defRPr>
            </a:lvl4pPr>
            <a:lvl5pPr marL="2171700" indent="-342900">
              <a:buClr>
                <a:schemeClr val="accent3"/>
              </a:buClr>
              <a:buFont typeface="Wingdings" charset="2"/>
              <a:buChar char="§"/>
              <a:defRPr b="1">
                <a:solidFill>
                  <a:schemeClr val="tx1"/>
                </a:solidFill>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ight Arrow 8">
            <a:hlinkClick r:id="" action="ppaction://noaction"/>
          </p:cNvPr>
          <p:cNvSpPr/>
          <p:nvPr userDrawn="1"/>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smtClean="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pic>
        <p:nvPicPr>
          <p:cNvPr id="10" name="Picture 9">
            <a:hlinkClick r:id="" action="ppaction://noaction"/>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74496" y="6028188"/>
            <a:ext cx="1143000" cy="856979"/>
          </a:xfrm>
          <a:prstGeom prst="rect">
            <a:avLst/>
          </a:prstGeom>
        </p:spPr>
      </p:pic>
      <p:cxnSp>
        <p:nvCxnSpPr>
          <p:cNvPr id="15" name="Straight Connector 14"/>
          <p:cNvCxnSpPr/>
          <p:nvPr userDrawn="1"/>
        </p:nvCxnSpPr>
        <p:spPr>
          <a:xfrm>
            <a:off x="0" y="1219200"/>
            <a:ext cx="9144000" cy="0"/>
          </a:xfrm>
          <a:prstGeom prst="line">
            <a:avLst/>
          </a:prstGeom>
          <a:ln w="76200" cmpd="sng">
            <a:solidFill>
              <a:srgbClr val="F8EF59">
                <a:alpha val="49000"/>
              </a:srgbClr>
            </a:solidFill>
            <a:prstDash val="solid"/>
          </a:ln>
        </p:spPr>
        <p:style>
          <a:lnRef idx="1">
            <a:schemeClr val="accent5"/>
          </a:lnRef>
          <a:fillRef idx="0">
            <a:schemeClr val="accent5"/>
          </a:fillRef>
          <a:effectRef idx="0">
            <a:schemeClr val="accent5"/>
          </a:effectRef>
          <a:fontRef idx="minor">
            <a:schemeClr val="tx1"/>
          </a:fontRef>
        </p:style>
      </p:cxnSp>
      <p:cxnSp>
        <p:nvCxnSpPr>
          <p:cNvPr id="16" name="Straight Connector 15"/>
          <p:cNvCxnSpPr/>
          <p:nvPr userDrawn="1"/>
        </p:nvCxnSpPr>
        <p:spPr>
          <a:xfrm>
            <a:off x="0" y="5791200"/>
            <a:ext cx="9144000" cy="0"/>
          </a:xfrm>
          <a:prstGeom prst="line">
            <a:avLst/>
          </a:prstGeom>
          <a:ln w="76200" cmpd="sng">
            <a:solidFill>
              <a:srgbClr val="F8EF59">
                <a:alpha val="49000"/>
              </a:srgbClr>
            </a:solidFill>
            <a:prstDash val="solid"/>
          </a:ln>
        </p:spPr>
        <p:style>
          <a:lnRef idx="1">
            <a:schemeClr val="accent5"/>
          </a:lnRef>
          <a:fillRef idx="0">
            <a:schemeClr val="accent5"/>
          </a:fillRef>
          <a:effectRef idx="0">
            <a:schemeClr val="accent5"/>
          </a:effectRef>
          <a:fontRef idx="minor">
            <a:schemeClr val="tx1"/>
          </a:fontRef>
        </p:style>
      </p:cxnSp>
      <p:sp>
        <p:nvSpPr>
          <p:cNvPr id="11"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4" name="Down Arrow Callout 3"/>
          <p:cNvSpPr/>
          <p:nvPr userDrawn="1"/>
        </p:nvSpPr>
        <p:spPr>
          <a:xfrm>
            <a:off x="0" y="-29407"/>
            <a:ext cx="3200400" cy="1676400"/>
          </a:xfrm>
          <a:prstGeom prst="downArrowCallout">
            <a:avLst>
              <a:gd name="adj1" fmla="val 32640"/>
              <a:gd name="adj2" fmla="val 28183"/>
              <a:gd name="adj3" fmla="val 25000"/>
              <a:gd name="adj4" fmla="val 61794"/>
            </a:avLst>
          </a:prstGeom>
          <a:solidFill>
            <a:schemeClr val="accent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 name="TextBox 4"/>
          <p:cNvSpPr txBox="1"/>
          <p:nvPr userDrawn="1"/>
        </p:nvSpPr>
        <p:spPr>
          <a:xfrm>
            <a:off x="0" y="0"/>
            <a:ext cx="3200400" cy="830997"/>
          </a:xfrm>
          <a:prstGeom prst="rect">
            <a:avLst/>
          </a:prstGeom>
          <a:noFill/>
        </p:spPr>
        <p:txBody>
          <a:bodyPr wrap="square" rtlCol="0">
            <a:spAutoFit/>
          </a:bodyPr>
          <a:lstStyle/>
          <a:p>
            <a:r>
              <a:rPr lang="en-US" sz="2400" b="1" dirty="0" smtClean="0">
                <a:solidFill>
                  <a:schemeClr val="bg1"/>
                </a:solidFill>
                <a:effectLst/>
              </a:rPr>
              <a:t>     What you will learn in this chapter</a:t>
            </a:r>
            <a:endParaRPr lang="en-US" sz="2400" b="1" dirty="0">
              <a:solidFill>
                <a:schemeClr val="bg1"/>
              </a:solidFill>
              <a:effectLst/>
            </a:endParaRPr>
          </a:p>
        </p:txBody>
      </p:sp>
      <p:sp>
        <p:nvSpPr>
          <p:cNvPr id="6" name="Isosceles Triangle 5"/>
          <p:cNvSpPr/>
          <p:nvPr userDrawn="1"/>
        </p:nvSpPr>
        <p:spPr>
          <a:xfrm rot="5400000">
            <a:off x="95250" y="95250"/>
            <a:ext cx="304799" cy="266700"/>
          </a:xfrm>
          <a:prstGeom prst="triangle">
            <a:avLst>
              <a:gd name="adj" fmla="val 5259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817337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406293393"/>
      </p:ext>
    </p:extLst>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29852625"/>
      </p:ext>
    </p:extLst>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andara" pitchFamily="34" charset="0"/>
              </a:defRPr>
            </a:lvl1pPr>
            <a:lvl2pPr>
              <a:defRPr sz="3200" baseline="0">
                <a:latin typeface="Candara" pitchFamily="34" charset="0"/>
              </a:defRPr>
            </a:lvl2pPr>
            <a:lvl3pPr>
              <a:defRPr sz="2800" baseline="0">
                <a:latin typeface="Candara" pitchFamily="34" charset="0"/>
              </a:defRPr>
            </a:lvl3pPr>
            <a:lvl4pPr>
              <a:defRPr sz="2400" baseline="0">
                <a:latin typeface="Candara" pitchFamily="34" charset="0"/>
              </a:defRPr>
            </a:lvl4pPr>
            <a:lvl5pPr>
              <a:defRPr sz="2400" baseline="0">
                <a:latin typeface="Candar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40984043"/>
      </p:ext>
    </p:extLst>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912159916"/>
      </p:ext>
    </p:extLst>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359308934"/>
      </p:ext>
    </p:extLst>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08443429"/>
      </p:ext>
    </p:extLst>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7671972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txBox="1">
            <a:spLocks/>
          </p:cNvSpPr>
          <p:nvPr userDrawn="1"/>
        </p:nvSpPr>
        <p:spPr>
          <a:xfrm>
            <a:off x="1" y="392043"/>
            <a:ext cx="3263366" cy="8382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a:lstStyle>
          <a:p>
            <a:r>
              <a:rPr lang="en-US" smtClean="0">
                <a:solidFill>
                  <a:srgbClr val="4BACC6">
                    <a:lumMod val="75000"/>
                  </a:srgbClr>
                </a:solidFill>
              </a:rPr>
              <a:t>ECONOMICS</a:t>
            </a:r>
            <a:endParaRPr lang="en-US" dirty="0">
              <a:solidFill>
                <a:srgbClr val="4BACC6">
                  <a:lumMod val="75000"/>
                </a:srgbClr>
              </a:solidFill>
            </a:endParaRPr>
          </a:p>
        </p:txBody>
      </p:sp>
      <p:sp>
        <p:nvSpPr>
          <p:cNvPr id="7" name="Footer Placeholder 1"/>
          <p:cNvSpPr>
            <a:spLocks noGrp="1"/>
          </p:cNvSpPr>
          <p:nvPr>
            <p:ph type="ftr" sz="quarter" idx="3"/>
          </p:nvPr>
        </p:nvSpPr>
        <p:spPr>
          <a:xfrm>
            <a:off x="1455229" y="6603259"/>
            <a:ext cx="7096993" cy="228600"/>
          </a:xfrm>
          <a:prstGeom prst="rect">
            <a:avLst/>
          </a:prstGeom>
        </p:spPr>
        <p:txBody>
          <a:bodyPr/>
          <a:lstStyle>
            <a:lvl1pPr>
              <a:defRPr>
                <a:solidFill>
                  <a:schemeClr val="bg1">
                    <a:lumMod val="50000"/>
                  </a:schemeClr>
                </a:solidFill>
              </a:defRPr>
            </a:lvl1p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03214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prstGeom prst="rect">
            <a:avLst/>
          </a:prstGeo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2171700" y="6629400"/>
            <a:ext cx="4800600" cy="228600"/>
          </a:xfrm>
          <a:prstGeom prst="rect">
            <a:avLst/>
          </a:prstGeom>
        </p:spPr>
        <p:txBody>
          <a:bodyPr/>
          <a:lstStyle>
            <a:lvl1pPr algn="ctr">
              <a:defRPr sz="1100" i="0" cap="small" spc="400" baseline="0" smtClean="0">
                <a:solidFill>
                  <a:schemeClr val="tx1">
                    <a:lumMod val="50000"/>
                    <a:lumOff val="50000"/>
                  </a:schemeClr>
                </a:solidFill>
              </a:defRPr>
            </a:lvl1pPr>
          </a:lstStyle>
          <a:p>
            <a:pPr>
              <a:defRPr/>
            </a:pPr>
            <a:r>
              <a:rPr lang="en-US" smtClean="0"/>
              <a:t>Copyright 2015 Worth Publishers </a:t>
            </a:r>
            <a:endParaRPr lang="en-US" dirty="0"/>
          </a:p>
        </p:txBody>
      </p:sp>
    </p:spTree>
    <p:extLst>
      <p:ext uri="{BB962C8B-B14F-4D97-AF65-F5344CB8AC3E}">
        <p14:creationId xmlns:p14="http://schemas.microsoft.com/office/powerpoint/2010/main" val="40088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2171700" y="6629400"/>
            <a:ext cx="4800600" cy="228600"/>
          </a:xfrm>
          <a:prstGeom prst="rect">
            <a:avLst/>
          </a:prstGeom>
        </p:spPr>
        <p:txBody>
          <a:bodyPr/>
          <a:lstStyle>
            <a:lvl1pPr algn="ctr">
              <a:defRPr sz="1100" i="0" cap="small" spc="400" baseline="0" smtClean="0">
                <a:solidFill>
                  <a:schemeClr val="tx1">
                    <a:lumMod val="50000"/>
                    <a:lumOff val="50000"/>
                  </a:schemeClr>
                </a:solidFill>
              </a:defRPr>
            </a:lvl1pPr>
          </a:lstStyle>
          <a:p>
            <a:pPr>
              <a:defRPr/>
            </a:pPr>
            <a:r>
              <a:rPr lang="en-US" smtClean="0"/>
              <a:t>Copyright 2015 Worth Publishers </a:t>
            </a:r>
            <a:endParaRPr lang="en-US" dirty="0"/>
          </a:p>
        </p:txBody>
      </p:sp>
    </p:spTree>
    <p:extLst>
      <p:ext uri="{BB962C8B-B14F-4D97-AF65-F5344CB8AC3E}">
        <p14:creationId xmlns:p14="http://schemas.microsoft.com/office/powerpoint/2010/main" val="17671972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2171700" y="6629400"/>
            <a:ext cx="4800600" cy="228600"/>
          </a:xfrm>
          <a:prstGeom prst="rect">
            <a:avLst/>
          </a:prstGeom>
        </p:spPr>
        <p:txBody>
          <a:bodyPr/>
          <a:lstStyle>
            <a:lvl1pPr algn="ctr">
              <a:defRPr sz="1100" i="0" cap="small" spc="400" baseline="0" smtClean="0">
                <a:solidFill>
                  <a:schemeClr val="tx1">
                    <a:lumMod val="50000"/>
                    <a:lumOff val="50000"/>
                  </a:schemeClr>
                </a:solidFill>
              </a:defRPr>
            </a:lvl1pPr>
          </a:lstStyle>
          <a:p>
            <a:pPr>
              <a:defRPr/>
            </a:pPr>
            <a:r>
              <a:rPr lang="en-US" smtClean="0"/>
              <a:t>Copyright 2015 Worth Publishers </a:t>
            </a:r>
            <a:endParaRPr lang="en-US" dirty="0"/>
          </a:p>
        </p:txBody>
      </p:sp>
    </p:spTree>
    <p:extLst>
      <p:ext uri="{BB962C8B-B14F-4D97-AF65-F5344CB8AC3E}">
        <p14:creationId xmlns:p14="http://schemas.microsoft.com/office/powerpoint/2010/main" val="329852625"/>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382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0088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382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pic>
        <p:nvPicPr>
          <p:cNvPr id="5" name="Picture 4" descr="Screen Shot 2014-12-20 at 5.27.50 PM.png"/>
          <p:cNvPicPr>
            <a:picLocks noChangeAspect="1"/>
          </p:cNvPicPr>
          <p:nvPr userDrawn="1"/>
        </p:nvPicPr>
        <p:blipFill>
          <a:blip r:embed="rId2">
            <a:alphaModFix amt="20000"/>
            <a:extLst>
              <a:ext uri="{28A0092B-C50C-407E-A947-70E740481C1C}">
                <a14:useLocalDpi xmlns:a14="http://schemas.microsoft.com/office/drawing/2010/main"/>
              </a:ext>
            </a:extLst>
          </a:blip>
          <a:stretch>
            <a:fillRect/>
          </a:stretch>
        </p:blipFill>
        <p:spPr>
          <a:xfrm>
            <a:off x="0" y="2925592"/>
            <a:ext cx="3985858" cy="3924300"/>
          </a:xfrm>
          <a:prstGeom prst="rect">
            <a:avLst/>
          </a:prstGeom>
        </p:spPr>
      </p:pic>
    </p:spTree>
    <p:extLst>
      <p:ext uri="{BB962C8B-B14F-4D97-AF65-F5344CB8AC3E}">
        <p14:creationId xmlns:p14="http://schemas.microsoft.com/office/powerpoint/2010/main" val="4061332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0600" y="-31750"/>
            <a:ext cx="8153400" cy="946150"/>
          </a:xfrm>
          <a:noFill/>
        </p:spPr>
        <p:txBody>
          <a:bodyPr>
            <a:normAutofit/>
          </a:bodyPr>
          <a:lstStyle>
            <a:lvl1pPr algn="l">
              <a:defRPr sz="4400" b="0" spc="0" baseline="0">
                <a:solidFill>
                  <a:schemeClr val="accent6"/>
                </a:solidFill>
                <a:effectLst>
                  <a:innerShdw blurRad="63500" dist="50800" dir="13500000">
                    <a:prstClr val="black">
                      <a:alpha val="50000"/>
                    </a:prstClr>
                  </a:innerShdw>
                </a:effectLst>
              </a:defRPr>
            </a:lvl1pPr>
          </a:lstStyle>
          <a:p>
            <a:r>
              <a:rPr lang="en-US" dirty="0" smtClean="0"/>
              <a:t>TAKE A LOOK…..</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133"/>
            <a:ext cx="990600" cy="1104743"/>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28800" y="2438400"/>
            <a:ext cx="5245100" cy="3932581"/>
          </a:xfrm>
          <a:prstGeom prst="rect">
            <a:avLst/>
          </a:prstGeom>
        </p:spPr>
      </p:pic>
      <p:sp>
        <p:nvSpPr>
          <p:cNvPr id="8"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927267147"/>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a:xfrm>
            <a:off x="6553200" y="6248400"/>
            <a:ext cx="2133600" cy="457200"/>
          </a:xfrm>
          <a:prstGeom prst="rect">
            <a:avLst/>
          </a:prstGeom>
        </p:spPr>
        <p:txBody>
          <a:bodyPr/>
          <a:lstStyle>
            <a:lvl1pPr>
              <a:defRPr/>
            </a:lvl1pPr>
          </a:lstStyle>
          <a:p>
            <a:fld id="{3E534CD5-8254-4228-AEE4-BC8B6DF839A3}" type="slidenum">
              <a:rPr lang="en-US" altLang="en-US"/>
              <a:pPr/>
              <a:t>‹#›</a:t>
            </a:fld>
            <a:endParaRPr lang="en-US" altLang="en-US"/>
          </a:p>
        </p:txBody>
      </p:sp>
    </p:spTree>
    <p:extLst>
      <p:ext uri="{BB962C8B-B14F-4D97-AF65-F5344CB8AC3E}">
        <p14:creationId xmlns:p14="http://schemas.microsoft.com/office/powerpoint/2010/main" val="363244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4763" y="5410200"/>
            <a:ext cx="9136063" cy="1447800"/>
          </a:xfrm>
          <a:prstGeom prst="rect">
            <a:avLst/>
          </a:prstGeom>
          <a:solidFill>
            <a:schemeClr val="tx1">
              <a:alpha val="81000"/>
            </a:schemeClr>
          </a:solidFill>
        </p:spPr>
        <p:txBody>
          <a:bodyPr anchor="ctr">
            <a:normAutofit/>
          </a:bodyPr>
          <a:lstStyle/>
          <a:p>
            <a:pPr algn="r">
              <a:defRPr/>
            </a:pPr>
            <a:endParaRPr lang="en-US" sz="4800" spc="50" dirty="0">
              <a:latin typeface="Candara" pitchFamily="34" charset="0"/>
              <a:ea typeface="Tahoma" pitchFamily="34" charset="0"/>
              <a:cs typeface="Tahoma" pitchFamily="34" charset="0"/>
            </a:endParaRPr>
          </a:p>
        </p:txBody>
      </p:sp>
      <p:sp>
        <p:nvSpPr>
          <p:cNvPr id="6" name="TextBox 5"/>
          <p:cNvSpPr txBox="1"/>
          <p:nvPr/>
        </p:nvSpPr>
        <p:spPr>
          <a:xfrm>
            <a:off x="261938" y="5181600"/>
            <a:ext cx="2405062" cy="1569660"/>
          </a:xfrm>
          <a:prstGeom prst="rect">
            <a:avLst/>
          </a:prstGeom>
          <a:noFill/>
        </p:spPr>
        <p:txBody>
          <a:bodyPr wrap="square">
            <a:spAutoFit/>
          </a:bodyPr>
          <a:lstStyle/>
          <a:p>
            <a:pPr>
              <a:defRPr/>
            </a:pPr>
            <a:r>
              <a:rPr lang="en-US" sz="9600" b="1" spc="-300" dirty="0" smtClean="0">
                <a:solidFill>
                  <a:schemeClr val="bg1"/>
                </a:solidFill>
                <a:effectLst>
                  <a:outerShdw blurRad="38100" dist="38100" dir="2700000" algn="tl">
                    <a:srgbClr val="000000">
                      <a:alpha val="43137"/>
                    </a:srgbClr>
                  </a:outerShdw>
                </a:effectLst>
                <a:latin typeface="Tw Cen MT"/>
                <a:ea typeface="Tahoma" pitchFamily="34" charset="0"/>
                <a:cs typeface="Tw Cen MT"/>
              </a:rPr>
              <a:t>10</a:t>
            </a:r>
            <a:endParaRPr lang="en-US" sz="9600" b="1" spc="-300" dirty="0">
              <a:solidFill>
                <a:schemeClr val="bg1"/>
              </a:solidFill>
              <a:effectLst>
                <a:outerShdw blurRad="38100" dist="38100" dir="2700000" algn="tl">
                  <a:srgbClr val="000000">
                    <a:alpha val="43137"/>
                  </a:srgbClr>
                </a:outerShdw>
              </a:effectLst>
              <a:latin typeface="Tw Cen MT"/>
              <a:ea typeface="Tahoma" pitchFamily="34" charset="0"/>
              <a:cs typeface="Tw Cen MT"/>
            </a:endParaRPr>
          </a:p>
        </p:txBody>
      </p:sp>
      <p:sp>
        <p:nvSpPr>
          <p:cNvPr id="7" name="TextBox 6"/>
          <p:cNvSpPr txBox="1"/>
          <p:nvPr/>
        </p:nvSpPr>
        <p:spPr>
          <a:xfrm rot="16200000">
            <a:off x="-418306" y="5981184"/>
            <a:ext cx="1358900" cy="369332"/>
          </a:xfrm>
          <a:prstGeom prst="rect">
            <a:avLst/>
          </a:prstGeom>
          <a:noFill/>
        </p:spPr>
        <p:txBody>
          <a:bodyPr>
            <a:spAutoFit/>
          </a:bodyPr>
          <a:lstStyle/>
          <a:p>
            <a:pPr>
              <a:defRPr/>
            </a:pPr>
            <a:r>
              <a:rPr lang="en-US" b="1" kern="0" cap="all" spc="300" dirty="0">
                <a:solidFill>
                  <a:schemeClr val="bg1">
                    <a:lumMod val="75000"/>
                  </a:schemeClr>
                </a:solidFill>
                <a:latin typeface="Tw Cen MT"/>
                <a:ea typeface="+mj-ea"/>
                <a:cs typeface="Tw Cen MT"/>
              </a:rPr>
              <a:t>Chapter</a:t>
            </a:r>
            <a:endParaRPr lang="en-US" sz="2000" b="1" kern="0" cap="all" spc="300" dirty="0">
              <a:solidFill>
                <a:schemeClr val="bg1">
                  <a:lumMod val="75000"/>
                </a:schemeClr>
              </a:solidFill>
              <a:latin typeface="Tw Cen MT"/>
              <a:ea typeface="+mj-ea"/>
              <a:cs typeface="Tw Cen MT"/>
            </a:endParaRPr>
          </a:p>
        </p:txBody>
      </p:sp>
      <p:sp>
        <p:nvSpPr>
          <p:cNvPr id="8" name="TextBox 7"/>
          <p:cNvSpPr txBox="1"/>
          <p:nvPr/>
        </p:nvSpPr>
        <p:spPr>
          <a:xfrm>
            <a:off x="0" y="-15356"/>
            <a:ext cx="7696200" cy="307777"/>
          </a:xfrm>
          <a:prstGeom prst="rect">
            <a:avLst/>
          </a:prstGeom>
          <a:noFill/>
        </p:spPr>
        <p:txBody>
          <a:bodyPr wrap="square">
            <a:spAutoFit/>
          </a:bodyPr>
          <a:lstStyle/>
          <a:p>
            <a:pPr algn="l">
              <a:defRPr/>
            </a:pPr>
            <a:r>
              <a:rPr lang="en-US" sz="1400" b="1" i="0" kern="0" cap="small" spc="400" dirty="0" smtClean="0">
                <a:solidFill>
                  <a:schemeClr val="tx1">
                    <a:lumMod val="50000"/>
                    <a:lumOff val="50000"/>
                  </a:schemeClr>
                </a:solidFill>
                <a:latin typeface="Tw Cen MT" pitchFamily="34" charset="0"/>
              </a:rPr>
              <a:t>Slides </a:t>
            </a:r>
            <a:r>
              <a:rPr lang="en-US" sz="1400" b="1" i="0" kern="0" cap="small" spc="400" dirty="0">
                <a:solidFill>
                  <a:schemeClr val="tx1">
                    <a:lumMod val="50000"/>
                    <a:lumOff val="50000"/>
                  </a:schemeClr>
                </a:solidFill>
                <a:latin typeface="Tw Cen MT" pitchFamily="34" charset="0"/>
              </a:rPr>
              <a:t>by Solina Lindahl</a:t>
            </a:r>
          </a:p>
        </p:txBody>
      </p:sp>
      <p:sp>
        <p:nvSpPr>
          <p:cNvPr id="12" name="Title 1"/>
          <p:cNvSpPr txBox="1">
            <a:spLocks/>
          </p:cNvSpPr>
          <p:nvPr userDrawn="1"/>
        </p:nvSpPr>
        <p:spPr>
          <a:xfrm>
            <a:off x="1295400" y="5638800"/>
            <a:ext cx="7772400" cy="1219200"/>
          </a:xfrm>
          <a:prstGeom prst="rect">
            <a:avLst/>
          </a:prstGeom>
          <a:noFill/>
        </p:spPr>
        <p:txBody>
          <a:bodyPr>
            <a:noAutofit/>
          </a:bodyPr>
          <a:lstStyle>
            <a:lvl1pPr algn="r" defTabSz="914400" rtl="0" eaLnBrk="1" latinLnBrk="0" hangingPunct="1">
              <a:spcBef>
                <a:spcPct val="0"/>
              </a:spcBef>
              <a:buNone/>
              <a:defRPr lang="en-US" sz="5400" b="1" i="0" u="none" strike="noStrike" kern="1200" cap="none" spc="100" baseline="0" smtClean="0">
                <a:solidFill>
                  <a:srgbClr val="FF3300"/>
                </a:solidFill>
                <a:effectLst/>
                <a:latin typeface="Candara" pitchFamily="34" charset="0"/>
                <a:ea typeface="+mj-ea"/>
                <a:cs typeface="+mj-cs"/>
              </a:defRPr>
            </a:lvl1pPr>
          </a:lstStyle>
          <a:p>
            <a:r>
              <a:rPr lang="en-US" sz="4800" b="1" kern="0" spc="500" dirty="0" smtClean="0">
                <a:latin typeface="Tw Cen MT"/>
                <a:cs typeface="Tw Cen MT"/>
              </a:rPr>
              <a:t>The Rational Consumer</a:t>
            </a:r>
            <a:endParaRPr lang="en-US" sz="4800" b="1" kern="0" spc="500" dirty="0">
              <a:latin typeface="Tw Cen MT"/>
              <a:cs typeface="Tw Cen MT"/>
            </a:endParaRPr>
          </a:p>
        </p:txBody>
      </p:sp>
    </p:spTree>
    <p:extLst>
      <p:ext uri="{BB962C8B-B14F-4D97-AF65-F5344CB8AC3E}">
        <p14:creationId xmlns:p14="http://schemas.microsoft.com/office/powerpoint/2010/main" val="42208709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slide" Target="../slides/slid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 Target="../slides/slide3.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slide" Target="../slides/slid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 Target="../slides/slide3.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slide" Target="../slides/slide2.xml"/><Relationship Id="rId4" Type="http://schemas.openxmlformats.org/officeDocument/2006/relationships/slide" Target="../slides/slide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slide" Target="../slides/slide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slide" Target="../slides/slide2.xml"/><Relationship Id="rId4" Type="http://schemas.openxmlformats.org/officeDocument/2006/relationships/slide" Target="../slides/slide3.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7.xml"/><Relationship Id="rId1" Type="http://schemas.openxmlformats.org/officeDocument/2006/relationships/slideLayout" Target="../slideLayouts/slideLayout18.xml"/><Relationship Id="rId5" Type="http://schemas.openxmlformats.org/officeDocument/2006/relationships/slide" Target="../slides/slide2.xml"/><Relationship Id="rId4" Type="http://schemas.openxmlformats.org/officeDocument/2006/relationships/slide" Target="../slides/slide3.xml"/></Relationships>
</file>

<file path=ppt/slideMasters/_rels/slideMaster8.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theme" Target="../theme/theme8.xml"/><Relationship Id="rId1" Type="http://schemas.openxmlformats.org/officeDocument/2006/relationships/slideLayout" Target="../slideLayouts/slideLayout19.xml"/><Relationship Id="rId4" Type="http://schemas.openxmlformats.org/officeDocument/2006/relationships/slide" Target="../slides/slid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830388"/>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6"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latin typeface="Candara" pitchFamily="34" charset="0"/>
                <a:hlinkClick r:id="rId7" action="ppaction://hlinksldjump"/>
              </a:rPr>
              <a:t>Back to Table of content</a:t>
            </a:r>
            <a:r>
              <a:rPr lang="en-US" sz="800" b="1" dirty="0" smtClean="0">
                <a:latin typeface="Candara" pitchFamily="34" charset="0"/>
                <a:hlinkClick r:id="rId6" action="ppaction://hlinksldjump"/>
              </a:rPr>
              <a:t>s</a:t>
            </a:r>
            <a:endParaRPr lang="en-US" sz="800" b="1" dirty="0" smtClean="0">
              <a:latin typeface="Candara" pitchFamily="34" charset="0"/>
            </a:endParaRPr>
          </a:p>
          <a:p>
            <a:endParaRPr lang="en-US" sz="1000" dirty="0">
              <a:latin typeface="Candara" pitchFamily="34" charset="0"/>
            </a:endParaRPr>
          </a:p>
        </p:txBody>
      </p:sp>
      <p:sp>
        <p:nvSpPr>
          <p:cNvPr id="10" name="Right Arrow 9"/>
          <p:cNvSpPr/>
          <p:nvPr/>
        </p:nvSpPr>
        <p:spPr>
          <a:xfrm>
            <a:off x="0" y="0"/>
            <a:ext cx="8991600" cy="1161633"/>
          </a:xfrm>
          <a:prstGeom prst="rightArrow">
            <a:avLst>
              <a:gd name="adj1" fmla="val 50000"/>
              <a:gd name="adj2" fmla="val 78749"/>
            </a:avLst>
          </a:prstGeom>
          <a:solidFill>
            <a:srgbClr val="CBF577">
              <a:alpha val="66000"/>
            </a:srgbClr>
          </a:solidFill>
          <a:ln>
            <a:noFill/>
          </a:ln>
        </p:spPr>
        <p:txBody>
          <a:bodyPr wrap="square">
            <a:spAutoFit/>
          </a:bodyPr>
          <a:lstStyle/>
          <a:p>
            <a:pPr algn="l" fontAlgn="auto">
              <a:spcBef>
                <a:spcPts val="0"/>
              </a:spcBef>
              <a:spcAft>
                <a:spcPts val="0"/>
              </a:spcAft>
              <a:defRPr/>
            </a:pPr>
            <a:r>
              <a:rPr lang="en-US" sz="3200" b="0" spc="60" dirty="0" smtClean="0">
                <a:ln w="9000" cmpd="sng">
                  <a:noFill/>
                  <a:prstDash val="solid"/>
                </a:ln>
                <a:solidFill>
                  <a:schemeClr val="accent6">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APPLICATION VIDEO</a:t>
            </a:r>
            <a:endParaRPr lang="en-US" sz="3200" b="0" spc="60" dirty="0">
              <a:ln w="9000" cmpd="sng">
                <a:noFill/>
                <a:prstDash val="solid"/>
              </a:ln>
              <a:solidFill>
                <a:schemeClr val="accent6">
                  <a:lumMod val="75000"/>
                </a:schemeClr>
              </a:solidFill>
              <a:effectLst>
                <a:innerShdw blurRad="63500" dist="50800" dir="13500000">
                  <a:prstClr val="black">
                    <a:alpha val="50000"/>
                  </a:prstClr>
                </a:innerShdw>
              </a:effectLst>
              <a:latin typeface="Century Gothic" pitchFamily="34" charset="0"/>
              <a:cs typeface="Courier New" pitchFamily="49" charset="0"/>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6" r:id="rId3"/>
    <p:sldLayoutId id="2147483697" r:id="rId4"/>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fade">
                                      <p:cBhvr>
                                        <p:cTn id="7" dur="500"/>
                                        <p:tgtEl>
                                          <p:spTgt spid="1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6">
                                            <p:txEl>
                                              <p:pRg st="1" end="1"/>
                                            </p:txEl>
                                          </p:spTgt>
                                        </p:tgtEl>
                                        <p:attrNameLst>
                                          <p:attrName>style.visibility</p:attrName>
                                        </p:attrNameLst>
                                      </p:cBhvr>
                                      <p:to>
                                        <p:strVal val="visible"/>
                                      </p:to>
                                    </p:set>
                                    <p:animEffect transition="in" filter="fade">
                                      <p:cBhvr>
                                        <p:cTn id="12" dur="500"/>
                                        <p:tgtEl>
                                          <p:spTgt spid="10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6">
                                            <p:txEl>
                                              <p:pRg st="2" end="2"/>
                                            </p:txEl>
                                          </p:spTgt>
                                        </p:tgtEl>
                                        <p:attrNameLst>
                                          <p:attrName>style.visibility</p:attrName>
                                        </p:attrNameLst>
                                      </p:cBhvr>
                                      <p:to>
                                        <p:strVal val="visible"/>
                                      </p:to>
                                    </p:set>
                                    <p:animEffect transition="in" filter="fade">
                                      <p:cBhvr>
                                        <p:cTn id="17" dur="500"/>
                                        <p:tgtEl>
                                          <p:spTgt spid="10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6">
                                            <p:txEl>
                                              <p:pRg st="3" end="3"/>
                                            </p:txEl>
                                          </p:spTgt>
                                        </p:tgtEl>
                                        <p:attrNameLst>
                                          <p:attrName>style.visibility</p:attrName>
                                        </p:attrNameLst>
                                      </p:cBhvr>
                                      <p:to>
                                        <p:strVal val="visible"/>
                                      </p:to>
                                    </p:set>
                                    <p:animEffect transition="in" filter="fade">
                                      <p:cBhvr>
                                        <p:cTn id="22" dur="500"/>
                                        <p:tgtEl>
                                          <p:spTgt spid="10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6">
                                            <p:txEl>
                                              <p:pRg st="4" end="4"/>
                                            </p:txEl>
                                          </p:spTgt>
                                        </p:tgtEl>
                                        <p:attrNameLst>
                                          <p:attrName>style.visibility</p:attrName>
                                        </p:attrNameLst>
                                      </p:cBhvr>
                                      <p:to>
                                        <p:strVal val="visible"/>
                                      </p:to>
                                    </p:set>
                                    <p:animEffect transition="in" filter="fade">
                                      <p:cBhvr>
                                        <p:cTn id="27" dur="500"/>
                                        <p:tgtEl>
                                          <p:spTgt spid="10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tmplLst>
          <p:tmpl lvl="1">
            <p:tnLst>
              <p:par>
                <p:cTn presetID="10"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Lst>
      </p:bldP>
    </p:bldLst>
  </p:timing>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spc="1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spc="1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76200"/>
            <a:ext cx="9144000" cy="838200"/>
          </a:xfrm>
          <a:prstGeom prst="rect">
            <a:avLst/>
          </a:prstGeom>
          <a:no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990600"/>
            <a:ext cx="88392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Oval 10"/>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6"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latin typeface="Candara" pitchFamily="34" charset="0"/>
                <a:hlinkClick r:id="rId7" action="ppaction://hlinksldjump"/>
              </a:rPr>
              <a:t>Back to Table of contents</a:t>
            </a:r>
            <a:endParaRPr lang="en-US" sz="800" b="1" dirty="0" smtClean="0">
              <a:latin typeface="Candara" pitchFamily="34" charset="0"/>
            </a:endParaRPr>
          </a:p>
          <a:p>
            <a:endParaRPr lang="en-US" sz="1000" dirty="0">
              <a:latin typeface="Candara" pitchFamily="34" charset="0"/>
            </a:endParaRPr>
          </a:p>
        </p:txBody>
      </p:sp>
      <p:sp>
        <p:nvSpPr>
          <p:cNvPr id="9"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27468067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19"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p:titleStyle>
    <p:bodyStyle>
      <a:lvl1pPr marL="0" indent="0" algn="l" defTabSz="914400" rtl="0" eaLnBrk="1" latinLnBrk="0" hangingPunct="1">
        <a:spcBef>
          <a:spcPct val="20000"/>
        </a:spcBef>
        <a:buFontTx/>
        <a:buNone/>
        <a:defRPr sz="3200" b="1" kern="1200">
          <a:solidFill>
            <a:schemeClr val="tx1"/>
          </a:solidFill>
          <a:latin typeface="Century Gothic"/>
          <a:ea typeface="+mn-ea"/>
          <a:cs typeface="Century Gothic"/>
        </a:defRPr>
      </a:lvl1pPr>
      <a:lvl2pPr marL="457200" indent="0" algn="l" defTabSz="914400" rtl="0" eaLnBrk="1" latinLnBrk="0" hangingPunct="1">
        <a:spcBef>
          <a:spcPct val="20000"/>
        </a:spcBef>
        <a:buFontTx/>
        <a:buNone/>
        <a:defRPr sz="2800" b="1" kern="1200">
          <a:solidFill>
            <a:schemeClr val="tx1"/>
          </a:solidFill>
          <a:latin typeface="Century Gothic"/>
          <a:ea typeface="+mn-ea"/>
          <a:cs typeface="Century Gothic"/>
        </a:defRPr>
      </a:lvl2pPr>
      <a:lvl3pPr marL="914400" indent="0" algn="l" defTabSz="914400" rtl="0" eaLnBrk="1" latinLnBrk="0" hangingPunct="1">
        <a:spcBef>
          <a:spcPct val="20000"/>
        </a:spcBef>
        <a:buFontTx/>
        <a:buNone/>
        <a:defRPr sz="2400" b="1" kern="1200">
          <a:solidFill>
            <a:schemeClr val="tx1"/>
          </a:solidFill>
          <a:latin typeface="Century Gothic"/>
          <a:ea typeface="+mn-ea"/>
          <a:cs typeface="Century Gothic"/>
        </a:defRPr>
      </a:lvl3pPr>
      <a:lvl4pPr marL="1371600" indent="0" algn="l" defTabSz="914400" rtl="0" eaLnBrk="1" latinLnBrk="0" hangingPunct="1">
        <a:spcBef>
          <a:spcPct val="20000"/>
        </a:spcBef>
        <a:buFontTx/>
        <a:buNone/>
        <a:defRPr sz="2000" b="1" kern="1200">
          <a:solidFill>
            <a:schemeClr val="tx1"/>
          </a:solidFill>
          <a:latin typeface="Century Gothic"/>
          <a:ea typeface="+mn-ea"/>
          <a:cs typeface="Century Gothic"/>
        </a:defRPr>
      </a:lvl4pPr>
      <a:lvl5pPr marL="1828800" indent="0" algn="l" defTabSz="914400" rtl="0" eaLnBrk="1" latinLnBrk="0" hangingPunct="1">
        <a:spcBef>
          <a:spcPct val="20000"/>
        </a:spcBef>
        <a:buFontTx/>
        <a:buNone/>
        <a:defRPr sz="2000" b="1"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iming>
    <p:tnLst>
      <p:par>
        <p:cTn id="1" dur="indefinite" restart="never" nodeType="tmRoot"/>
      </p:par>
    </p:tnLst>
  </p:timing>
  <p:hf sldNum="0" hdr="0" dt="0"/>
  <p:txStyles>
    <p:titleStyle>
      <a:lvl1pPr algn="ctr" rtl="0" eaLnBrk="1" fontAlgn="base" hangingPunct="1">
        <a:spcBef>
          <a:spcPct val="0"/>
        </a:spcBef>
        <a:spcAft>
          <a:spcPct val="0"/>
        </a:spcAft>
        <a:defRPr sz="4400" b="1" kern="1200">
          <a:solidFill>
            <a:schemeClr val="tx1"/>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entury Gothic" pitchFamily="34" charset="0"/>
        </a:defRPr>
      </a:lvl2pPr>
      <a:lvl3pPr algn="ctr" rtl="0" eaLnBrk="1" fontAlgn="base" hangingPunct="1">
        <a:spcBef>
          <a:spcPct val="0"/>
        </a:spcBef>
        <a:spcAft>
          <a:spcPct val="0"/>
        </a:spcAft>
        <a:defRPr sz="4400">
          <a:solidFill>
            <a:schemeClr val="tx1"/>
          </a:solidFill>
          <a:latin typeface="Century Gothic" pitchFamily="34" charset="0"/>
        </a:defRPr>
      </a:lvl3pPr>
      <a:lvl4pPr algn="ctr" rtl="0" eaLnBrk="1" fontAlgn="base" hangingPunct="1">
        <a:spcBef>
          <a:spcPct val="0"/>
        </a:spcBef>
        <a:spcAft>
          <a:spcPct val="0"/>
        </a:spcAft>
        <a:defRPr sz="4400">
          <a:solidFill>
            <a:schemeClr val="tx1"/>
          </a:solidFill>
          <a:latin typeface="Century Gothic" pitchFamily="34" charset="0"/>
        </a:defRPr>
      </a:lvl4pPr>
      <a:lvl5pPr algn="ctr" rtl="0" eaLnBrk="1" fontAlgn="base" hangingPunct="1">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ight Arrow 8"/>
          <p:cNvSpPr/>
          <p:nvPr/>
        </p:nvSpPr>
        <p:spPr>
          <a:xfrm>
            <a:off x="0" y="0"/>
            <a:ext cx="8991600" cy="1161633"/>
          </a:xfrm>
          <a:prstGeom prst="rightArrow">
            <a:avLst>
              <a:gd name="adj1" fmla="val 50000"/>
              <a:gd name="adj2" fmla="val 78749"/>
            </a:avLst>
          </a:prstGeom>
          <a:solidFill>
            <a:srgbClr val="CBF577">
              <a:alpha val="66000"/>
            </a:srgbClr>
          </a:solidFill>
          <a:ln>
            <a:noFill/>
          </a:ln>
        </p:spPr>
        <p:txBody>
          <a:bodyPr wrap="square">
            <a:spAutoFit/>
          </a:bodyPr>
          <a:lstStyle/>
          <a:p>
            <a:pPr algn="l" fontAlgn="auto">
              <a:spcBef>
                <a:spcPts val="0"/>
              </a:spcBef>
              <a:spcAft>
                <a:spcPts val="0"/>
              </a:spcAft>
              <a:defRPr/>
            </a:pPr>
            <a:r>
              <a:rPr lang="en-US" sz="3200" b="0" spc="60" dirty="0" smtClean="0">
                <a:ln w="9000" cmpd="sng">
                  <a:noFill/>
                  <a:prstDash val="solid"/>
                </a:ln>
                <a:solidFill>
                  <a:schemeClr val="accent6">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PRACTICE QUESTION</a:t>
            </a:r>
            <a:endParaRPr lang="en-US" sz="3200" b="0" spc="60" dirty="0">
              <a:ln w="9000" cmpd="sng">
                <a:noFill/>
                <a:prstDash val="solid"/>
              </a:ln>
              <a:solidFill>
                <a:schemeClr val="accent6">
                  <a:lumMod val="75000"/>
                </a:schemeClr>
              </a:solidFill>
              <a:effectLst>
                <a:innerShdw blurRad="63500" dist="50800" dir="13500000">
                  <a:prstClr val="black">
                    <a:alpha val="50000"/>
                  </a:prstClr>
                </a:innerShdw>
              </a:effectLst>
              <a:latin typeface="Century Gothic" pitchFamily="34" charset="0"/>
              <a:cs typeface="Courier New" pitchFamily="49" charset="0"/>
            </a:endParaRPr>
          </a:p>
        </p:txBody>
      </p:sp>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latin typeface="Candara" pitchFamily="34" charset="0"/>
                <a:hlinkClick r:id="rId5" action="ppaction://hlinksldjump"/>
              </a:rPr>
              <a:t>Back to Table of contents</a:t>
            </a:r>
            <a:endParaRPr lang="en-US" sz="800" b="1" dirty="0" smtClean="0">
              <a:latin typeface="Candara" pitchFamily="34" charset="0"/>
            </a:endParaRPr>
          </a:p>
          <a:p>
            <a:endParaRPr lang="en-US" sz="1000" dirty="0">
              <a:latin typeface="Candara" pitchFamily="34" charset="0"/>
            </a:endParaRPr>
          </a:p>
        </p:txBody>
      </p:sp>
      <p:sp>
        <p:nvSpPr>
          <p:cNvPr id="8" name="Right Arrow 7">
            <a:hlinkClick r:id="" action="ppaction://noaction"/>
          </p:cNvPr>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smtClean="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0"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Lst>
  <p:transition>
    <p:fade thruBlk="1"/>
  </p:transition>
  <p:timing>
    <p:tnLst>
      <p:par>
        <p:cTn id="1" dur="indefinite" restart="never" nodeType="tmRoot"/>
      </p:par>
    </p:tnLst>
  </p:timing>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spc="1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spc="1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Oval 9"/>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latin typeface="Candara" pitchFamily="34" charset="0"/>
                <a:hlinkClick r:id="rId4" action="ppaction://hlinksldjump"/>
              </a:rPr>
              <a:t>Back to Table of contents</a:t>
            </a:r>
            <a:endParaRPr lang="en-US" sz="800" b="1" dirty="0" smtClean="0">
              <a:latin typeface="Candara" pitchFamily="34" charset="0"/>
            </a:endParaRPr>
          </a:p>
          <a:p>
            <a:endParaRPr lang="en-US" sz="1000" dirty="0">
              <a:latin typeface="Candara" pitchFamily="34" charset="0"/>
            </a:endParaRPr>
          </a:p>
        </p:txBody>
      </p:sp>
      <p:sp>
        <p:nvSpPr>
          <p:cNvPr id="8" name="Right Arrow 7">
            <a:hlinkClick r:id="" action="ppaction://noaction"/>
          </p:cNvPr>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smtClean="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2"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11" name="Right Arrow 10"/>
          <p:cNvSpPr/>
          <p:nvPr/>
        </p:nvSpPr>
        <p:spPr>
          <a:xfrm>
            <a:off x="0" y="0"/>
            <a:ext cx="8991600" cy="1161633"/>
          </a:xfrm>
          <a:prstGeom prst="rightArrow">
            <a:avLst>
              <a:gd name="adj1" fmla="val 50000"/>
              <a:gd name="adj2" fmla="val 78749"/>
            </a:avLst>
          </a:prstGeom>
          <a:solidFill>
            <a:schemeClr val="accent5">
              <a:lumMod val="40000"/>
              <a:lumOff val="60000"/>
              <a:alpha val="66000"/>
            </a:schemeClr>
          </a:solidFill>
          <a:ln>
            <a:noFill/>
          </a:ln>
        </p:spPr>
        <p:txBody>
          <a:bodyPr wrap="square">
            <a:spAutoFit/>
          </a:bodyPr>
          <a:lstStyle/>
          <a:p>
            <a:pPr algn="l" fontAlgn="auto">
              <a:spcBef>
                <a:spcPts val="0"/>
              </a:spcBef>
              <a:spcAft>
                <a:spcPts val="0"/>
              </a:spcAft>
              <a:defRPr/>
            </a:pPr>
            <a:r>
              <a:rPr lang="en-US" sz="3200" b="0" spc="60" dirty="0" smtClean="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BUSINESS</a:t>
            </a:r>
            <a:r>
              <a:rPr lang="en-US" sz="3200" b="0" spc="60" baseline="0" dirty="0" smtClean="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rPr>
              <a:t> CASE</a:t>
            </a:r>
            <a:endParaRPr lang="en-US" sz="3200" b="0" spc="60" dirty="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endParaRPr>
          </a:p>
        </p:txBody>
      </p:sp>
    </p:spTree>
    <p:extLst>
      <p:ext uri="{BB962C8B-B14F-4D97-AF65-F5344CB8AC3E}">
        <p14:creationId xmlns:p14="http://schemas.microsoft.com/office/powerpoint/2010/main" val="3055139934"/>
      </p:ext>
    </p:extLst>
  </p:cSld>
  <p:clrMap bg1="lt1" tx1="dk1" bg2="lt2" tx2="dk2" accent1="accent1" accent2="accent2" accent3="accent3" accent4="accent4" accent5="accent5" accent6="accent6" hlink="hlink" folHlink="folHlink"/>
  <p:sldLayoutIdLst>
    <p:sldLayoutId id="2147483710" r:id="rId1"/>
    <p:sldLayoutId id="2147483711" r:id="rId2"/>
  </p:sldLayoutIdLst>
  <p:transition>
    <p:fade thruBlk="1"/>
  </p:transition>
  <p:timing>
    <p:tnLst>
      <p:par>
        <p:cTn id="1" dur="indefinite" restart="never" nodeType="tmRoot"/>
      </p:par>
    </p:tnLst>
  </p:timing>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spc="1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spc="1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Oval 12"/>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latin typeface="Candara" pitchFamily="34" charset="0"/>
                <a:hlinkClick r:id="rId5" action="ppaction://hlinksldjump"/>
              </a:rPr>
              <a:t>Back to Table of contents</a:t>
            </a:r>
            <a:endParaRPr lang="en-US" sz="800" b="1" dirty="0" smtClean="0">
              <a:latin typeface="Candara" pitchFamily="34" charset="0"/>
            </a:endParaRPr>
          </a:p>
          <a:p>
            <a:endParaRPr lang="en-US" sz="1000" dirty="0">
              <a:latin typeface="Candara" pitchFamily="34" charset="0"/>
            </a:endParaRPr>
          </a:p>
        </p:txBody>
      </p:sp>
      <p:sp>
        <p:nvSpPr>
          <p:cNvPr id="11" name="Right Arrow 10">
            <a:hlinkClick r:id="" action="ppaction://noaction"/>
          </p:cNvPr>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smtClean="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5"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12" name="Right Arrow 11"/>
          <p:cNvSpPr/>
          <p:nvPr/>
        </p:nvSpPr>
        <p:spPr>
          <a:xfrm>
            <a:off x="0" y="0"/>
            <a:ext cx="8991600" cy="1161633"/>
          </a:xfrm>
          <a:prstGeom prst="rightArrow">
            <a:avLst>
              <a:gd name="adj1" fmla="val 50000"/>
              <a:gd name="adj2" fmla="val 78749"/>
            </a:avLst>
          </a:prstGeom>
          <a:solidFill>
            <a:schemeClr val="bg2">
              <a:lumMod val="90000"/>
              <a:alpha val="66000"/>
            </a:schemeClr>
          </a:solidFill>
          <a:ln>
            <a:noFill/>
          </a:ln>
        </p:spPr>
        <p:txBody>
          <a:bodyPr wrap="square">
            <a:spAutoFit/>
          </a:bodyPr>
          <a:lstStyle/>
          <a:p>
            <a:pPr algn="l" fontAlgn="auto">
              <a:spcBef>
                <a:spcPts val="0"/>
              </a:spcBef>
              <a:spcAft>
                <a:spcPts val="0"/>
              </a:spcAft>
              <a:defRPr/>
            </a:pPr>
            <a:r>
              <a:rPr lang="en-US" sz="3200" b="0" spc="60" dirty="0" smtClean="0">
                <a:ln w="9000" cmpd="sng">
                  <a:noFill/>
                  <a:prstDash val="solid"/>
                </a:ln>
                <a:solidFill>
                  <a:schemeClr val="accent6">
                    <a:lumMod val="50000"/>
                  </a:schemeClr>
                </a:solidFill>
                <a:effectLst>
                  <a:innerShdw blurRad="63500" dist="50800" dir="13500000">
                    <a:prstClr val="black">
                      <a:alpha val="50000"/>
                    </a:prstClr>
                  </a:innerShdw>
                </a:effectLst>
                <a:latin typeface="Century Gothic" pitchFamily="34" charset="0"/>
                <a:cs typeface="Courier New" pitchFamily="49" charset="0"/>
              </a:rPr>
              <a:t>LEARN BY DOING: DISCUSS</a:t>
            </a:r>
            <a:endParaRPr lang="en-US" sz="3200" b="0" spc="60" dirty="0">
              <a:ln w="9000" cmpd="sng">
                <a:noFill/>
                <a:prstDash val="solid"/>
              </a:ln>
              <a:solidFill>
                <a:schemeClr val="accent6">
                  <a:lumMod val="50000"/>
                </a:schemeClr>
              </a:solidFill>
              <a:effectLst>
                <a:innerShdw blurRad="63500" dist="50800" dir="13500000">
                  <a:prstClr val="black">
                    <a:alpha val="50000"/>
                  </a:prstClr>
                </a:innerShdw>
              </a:effectLst>
              <a:latin typeface="Century Gothic" pitchFamily="34" charset="0"/>
              <a:cs typeface="Courier New" pitchFamily="49" charset="0"/>
            </a:endParaRPr>
          </a:p>
        </p:txBody>
      </p:sp>
    </p:spTree>
    <p:extLst>
      <p:ext uri="{BB962C8B-B14F-4D97-AF65-F5344CB8AC3E}">
        <p14:creationId xmlns:p14="http://schemas.microsoft.com/office/powerpoint/2010/main" val="3999456525"/>
      </p:ext>
    </p:extLst>
  </p:cSld>
  <p:clrMap bg1="lt1" tx1="dk1" bg2="lt2" tx2="dk2" accent1="accent1" accent2="accent2" accent3="accent3" accent4="accent4" accent5="accent5" accent6="accent6" hlink="hlink" folHlink="folHlink"/>
  <p:sldLayoutIdLst>
    <p:sldLayoutId id="2147483713" r:id="rId1"/>
    <p:sldLayoutId id="2147483714" r:id="rId2"/>
  </p:sldLayoutIdLst>
  <p:transition>
    <p:fade thruBlk="1"/>
  </p:transition>
  <p:timing>
    <p:tnLst>
      <p:par>
        <p:cTn id="1" dur="indefinite" restart="never" nodeType="tmRoot"/>
      </p:par>
    </p:tnLst>
  </p:timing>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andara" pitchFamily="34" charset="0"/>
          <a:ea typeface="+mn-ea"/>
          <a:cs typeface="Tahoma" pitchFamily="34" charset="0"/>
        </a:defRPr>
      </a:lvl1pPr>
      <a:lvl2pPr marL="457200" indent="0" algn="l" rtl="0" eaLnBrk="1" fontAlgn="base" hangingPunct="1">
        <a:spcBef>
          <a:spcPct val="20000"/>
        </a:spcBef>
        <a:spcAft>
          <a:spcPct val="0"/>
        </a:spcAft>
        <a:buFontTx/>
        <a:buNone/>
        <a:defRPr sz="3200" b="1" kern="1200" spc="100">
          <a:solidFill>
            <a:schemeClr val="tx1"/>
          </a:solidFill>
          <a:latin typeface="Candara" pitchFamily="34" charset="0"/>
          <a:ea typeface="+mn-ea"/>
          <a:cs typeface="Tahoma" pitchFamily="34" charset="0"/>
        </a:defRPr>
      </a:lvl2pPr>
      <a:lvl3pPr marL="914400" indent="0" algn="l" rtl="0" eaLnBrk="1" fontAlgn="base" hangingPunct="1">
        <a:spcBef>
          <a:spcPct val="20000"/>
        </a:spcBef>
        <a:spcAft>
          <a:spcPct val="0"/>
        </a:spcAft>
        <a:buFontTx/>
        <a:buNone/>
        <a:defRPr sz="2800" b="1" kern="1200" spc="100">
          <a:solidFill>
            <a:schemeClr val="tx1"/>
          </a:solidFill>
          <a:latin typeface="Candara" pitchFamily="34" charset="0"/>
          <a:ea typeface="+mn-ea"/>
          <a:cs typeface="Tahoma" pitchFamily="34" charset="0"/>
        </a:defRPr>
      </a:lvl3pPr>
      <a:lvl4pPr marL="1371600" indent="0" algn="l" rtl="0" eaLnBrk="1" fontAlgn="base" hangingPunct="1">
        <a:spcBef>
          <a:spcPct val="20000"/>
        </a:spcBef>
        <a:spcAft>
          <a:spcPct val="0"/>
        </a:spcAft>
        <a:buFontTx/>
        <a:buNone/>
        <a:defRPr sz="2400" b="1" kern="1200" spc="100">
          <a:solidFill>
            <a:schemeClr val="tx1"/>
          </a:solidFill>
          <a:latin typeface="Candara" pitchFamily="34" charset="0"/>
          <a:ea typeface="+mn-ea"/>
          <a:cs typeface="Tahoma" pitchFamily="34" charset="0"/>
        </a:defRPr>
      </a:lvl4pPr>
      <a:lvl5pPr marL="1828800" indent="0" algn="l" rtl="0" eaLnBrk="1" fontAlgn="base" hangingPunct="1">
        <a:spcBef>
          <a:spcPct val="20000"/>
        </a:spcBef>
        <a:spcAft>
          <a:spcPct val="0"/>
        </a:spcAft>
        <a:buFontTx/>
        <a:buNone/>
        <a:defRPr sz="2400" b="1" kern="1200" spc="100">
          <a:solidFill>
            <a:schemeClr val="tx1"/>
          </a:solidFill>
          <a:latin typeface="Candar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latin typeface="Candara" pitchFamily="34" charset="0"/>
                <a:hlinkClick r:id="rId5" action="ppaction://hlinksldjump"/>
              </a:rPr>
              <a:t>Back to Table of contents</a:t>
            </a:r>
            <a:endParaRPr lang="en-US" sz="800" b="1" dirty="0" smtClean="0">
              <a:latin typeface="Candara" pitchFamily="34" charset="0"/>
            </a:endParaRPr>
          </a:p>
          <a:p>
            <a:endParaRPr lang="en-US" sz="1000" dirty="0">
              <a:latin typeface="Candara" pitchFamily="34" charset="0"/>
            </a:endParaRPr>
          </a:p>
        </p:txBody>
      </p:sp>
      <p:sp>
        <p:nvSpPr>
          <p:cNvPr id="8"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235582923"/>
      </p:ext>
    </p:extLst>
  </p:cSld>
  <p:clrMap bg1="lt1" tx1="dk1" bg2="lt2" tx2="dk2" accent1="accent1" accent2="accent2" accent3="accent3" accent4="accent4" accent5="accent5" accent6="accent6" hlink="hlink" folHlink="folHlink"/>
  <p:sldLayoutIdLst>
    <p:sldLayoutId id="2147483716"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3600" b="1" kern="1200">
          <a:solidFill>
            <a:schemeClr val="tx1"/>
          </a:solidFill>
          <a:latin typeface="Century Gothic"/>
          <a:ea typeface="+mn-ea"/>
          <a:cs typeface="Century Gothic"/>
        </a:defRPr>
      </a:lvl1pPr>
      <a:lvl2pPr marL="457200" indent="0" algn="l" defTabSz="914400" rtl="0" eaLnBrk="1" latinLnBrk="0" hangingPunct="1">
        <a:spcBef>
          <a:spcPct val="20000"/>
        </a:spcBef>
        <a:buFontTx/>
        <a:buNone/>
        <a:defRPr sz="3200" b="1" kern="1200">
          <a:solidFill>
            <a:schemeClr val="tx1"/>
          </a:solidFill>
          <a:latin typeface="Century Gothic"/>
          <a:ea typeface="+mn-ea"/>
          <a:cs typeface="Century Gothic"/>
        </a:defRPr>
      </a:lvl2pPr>
      <a:lvl3pPr marL="914400" indent="0" algn="l" defTabSz="914400" rtl="0" eaLnBrk="1" latinLnBrk="0" hangingPunct="1">
        <a:spcBef>
          <a:spcPct val="20000"/>
        </a:spcBef>
        <a:buFontTx/>
        <a:buNone/>
        <a:defRPr sz="2800" b="1" kern="1200">
          <a:solidFill>
            <a:schemeClr val="tx1"/>
          </a:solidFill>
          <a:latin typeface="Century Gothic"/>
          <a:ea typeface="+mn-ea"/>
          <a:cs typeface="Century Gothic"/>
        </a:defRPr>
      </a:lvl3pPr>
      <a:lvl4pPr marL="1371600" indent="0" algn="l" defTabSz="914400" rtl="0" eaLnBrk="1" latinLnBrk="0" hangingPunct="1">
        <a:spcBef>
          <a:spcPct val="20000"/>
        </a:spcBef>
        <a:buFontTx/>
        <a:buNone/>
        <a:defRPr sz="2400" b="1" kern="1200">
          <a:solidFill>
            <a:schemeClr val="tx1"/>
          </a:solidFill>
          <a:latin typeface="Century Gothic"/>
          <a:ea typeface="+mn-ea"/>
          <a:cs typeface="Century Gothic"/>
        </a:defRPr>
      </a:lvl4pPr>
      <a:lvl5pPr marL="1828800" indent="0" algn="l" defTabSz="914400" rtl="0" eaLnBrk="1" latinLnBrk="0" hangingPunct="1">
        <a:spcBef>
          <a:spcPct val="20000"/>
        </a:spcBef>
        <a:buFontTx/>
        <a:buNone/>
        <a:defRPr sz="2400" b="1"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392043"/>
            <a:ext cx="3263366" cy="838200"/>
          </a:xfrm>
          <a:prstGeom prst="rect">
            <a:avLst/>
          </a:prstGeom>
          <a:noFill/>
        </p:spPr>
        <p:txBody>
          <a:bodyPr vert="horz" lIns="91440" tIns="45720" rIns="91440" bIns="45720" rtlCol="0" anchor="ctr">
            <a:noAutofit/>
          </a:bodyPr>
          <a:lstStyle/>
          <a:p>
            <a:r>
              <a:rPr lang="en-US" dirty="0" smtClean="0"/>
              <a:t>ECONOMICS</a:t>
            </a:r>
            <a:endParaRPr lang="en-US" dirty="0"/>
          </a:p>
        </p:txBody>
      </p:sp>
      <p:sp>
        <p:nvSpPr>
          <p:cNvPr id="3" name="Text Placeholder 2"/>
          <p:cNvSpPr>
            <a:spLocks noGrp="1"/>
          </p:cNvSpPr>
          <p:nvPr>
            <p:ph type="body" idx="1"/>
          </p:nvPr>
        </p:nvSpPr>
        <p:spPr>
          <a:xfrm>
            <a:off x="228600" y="1410234"/>
            <a:ext cx="88392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txBox="1">
            <a:spLocks/>
          </p:cNvSpPr>
          <p:nvPr/>
        </p:nvSpPr>
        <p:spPr>
          <a:xfrm>
            <a:off x="3854173" y="392043"/>
            <a:ext cx="2853083" cy="838200"/>
          </a:xfrm>
          <a:prstGeom prst="rect">
            <a:avLst/>
          </a:prstGeom>
          <a:noFill/>
        </p:spPr>
        <p:txBody>
          <a:bodyPr vert="horz" lIns="91440" tIns="45720" rIns="91440" bIns="45720" rtlCol="0" anchor="ctr">
            <a:noAutofit/>
          </a:bodyPr>
          <a:lstStyle>
            <a:lvl1pPr algn="r" defTabSz="914400" rtl="0" eaLnBrk="1" latinLnBrk="0" hangingPunct="1">
              <a:spcBef>
                <a:spcPct val="0"/>
              </a:spcBef>
              <a:buNone/>
              <a:defRPr sz="3600" b="1" i="1" kern="1200" cap="all" spc="-200" baseline="0">
                <a:solidFill>
                  <a:schemeClr val="accent5">
                    <a:lumMod val="75000"/>
                  </a:schemeClr>
                </a:solidFill>
                <a:latin typeface="Verdana"/>
                <a:ea typeface="+mj-ea"/>
                <a:cs typeface="Verdana"/>
              </a:defRPr>
            </a:lvl1pPr>
          </a:lstStyle>
          <a:p>
            <a:r>
              <a:rPr lang="en-US" dirty="0" smtClean="0">
                <a:solidFill>
                  <a:srgbClr val="F79646">
                    <a:lumMod val="75000"/>
                  </a:srgbClr>
                </a:solidFill>
              </a:rPr>
              <a:t>IN ACTION</a:t>
            </a:r>
            <a:endParaRPr lang="en-US" dirty="0">
              <a:solidFill>
                <a:srgbClr val="F79646">
                  <a:lumMod val="75000"/>
                </a:srgbClr>
              </a:solidFill>
            </a:endParaRPr>
          </a:p>
        </p:txBody>
      </p:sp>
      <p:sp>
        <p:nvSpPr>
          <p:cNvPr id="13" name="Oval 12"/>
          <p:cNvSpPr/>
          <p:nvPr/>
        </p:nvSpPr>
        <p:spPr>
          <a:xfrm>
            <a:off x="3263367" y="589723"/>
            <a:ext cx="474870" cy="485913"/>
          </a:xfrm>
          <a:prstGeom prst="ellipse">
            <a:avLst/>
          </a:prstGeom>
          <a:solidFill>
            <a:schemeClr val="bg1"/>
          </a:solidFill>
          <a:ln>
            <a:noFill/>
          </a:ln>
          <a:effectLst>
            <a:outerShdw blurRad="276225" dir="6960000" sx="122000" sy="12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rgbClr val="F79646">
                  <a:lumMod val="75000"/>
                </a:srgbClr>
              </a:solidFill>
              <a:latin typeface="Verdana"/>
              <a:cs typeface="Verdana"/>
            </a:endParaRPr>
          </a:p>
        </p:txBody>
      </p:sp>
      <p:sp>
        <p:nvSpPr>
          <p:cNvPr id="4" name="Isosceles Triangle 3"/>
          <p:cNvSpPr/>
          <p:nvPr/>
        </p:nvSpPr>
        <p:spPr>
          <a:xfrm rot="5400000">
            <a:off x="3379193" y="640391"/>
            <a:ext cx="337086" cy="381002"/>
          </a:xfrm>
          <a:prstGeom prst="triangle">
            <a:avLst>
              <a:gd name="adj" fmla="val 49975"/>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6" name="Straight Connector 5"/>
          <p:cNvCxnSpPr/>
          <p:nvPr/>
        </p:nvCxnSpPr>
        <p:spPr>
          <a:xfrm>
            <a:off x="0" y="11667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2700" y="4809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2"/>
          <p:cNvSpPr>
            <a:spLocks noGrp="1"/>
          </p:cNvSpPr>
          <p:nvPr>
            <p:ph type="ftr" sz="quarter" idx="3"/>
          </p:nvPr>
        </p:nvSpPr>
        <p:spPr>
          <a:xfrm>
            <a:off x="1066800" y="6553200"/>
            <a:ext cx="7543800" cy="228600"/>
          </a:xfrm>
          <a:prstGeom prst="rect">
            <a:avLst/>
          </a:prstGeom>
        </p:spPr>
        <p:txBody>
          <a:bodyPr/>
          <a:lstStyle>
            <a:lvl1pPr algn="ctr">
              <a:defRPr>
                <a:solidFill>
                  <a:srgbClr val="7F7F7F"/>
                </a:solidFill>
              </a:defRPr>
            </a:lvl1pPr>
          </a:lstStyle>
          <a:p>
            <a:pPr>
              <a:defRPr/>
            </a:pPr>
            <a:r>
              <a:rPr lang="en-US" sz="1000" kern="0" cap="all" spc="1060" smtClean="0">
                <a:latin typeface="Gill Sans"/>
                <a:cs typeface="Gill Sans"/>
              </a:rPr>
              <a:t>Copyright 2015 Worth Publishers </a:t>
            </a:r>
            <a:endParaRPr lang="en-US" sz="1000" kern="0" cap="all" spc="1060" dirty="0">
              <a:latin typeface="Gill Sans"/>
              <a:cs typeface="Gill Sans"/>
            </a:endParaRPr>
          </a:p>
        </p:txBody>
      </p:sp>
      <p:sp>
        <p:nvSpPr>
          <p:cNvPr id="11" name="Oval 10"/>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3" action="ppaction://hlinksldjump"/>
          </p:cNvPr>
          <p:cNvSpPr txBox="1"/>
          <p:nvPr/>
        </p:nvSpPr>
        <p:spPr>
          <a:xfrm>
            <a:off x="8493643" y="6262990"/>
            <a:ext cx="654998" cy="615553"/>
          </a:xfrm>
          <a:prstGeom prst="rect">
            <a:avLst/>
          </a:prstGeom>
          <a:noFill/>
        </p:spPr>
        <p:txBody>
          <a:bodyPr wrap="square" rtlCol="0">
            <a:spAutoFit/>
          </a:bodyPr>
          <a:lstStyle/>
          <a:p>
            <a:r>
              <a:rPr lang="en-US" sz="800" b="1" dirty="0" smtClean="0">
                <a:latin typeface="Candara" pitchFamily="34" charset="0"/>
                <a:hlinkClick r:id="rId4" action="ppaction://hlinksldjump"/>
              </a:rPr>
              <a:t>Back to Table of contents</a:t>
            </a:r>
            <a:endParaRPr lang="en-US" sz="800" b="1" dirty="0" smtClean="0">
              <a:latin typeface="Candara" pitchFamily="34" charset="0"/>
            </a:endParaRPr>
          </a:p>
          <a:p>
            <a:endParaRPr lang="en-US" sz="1000" dirty="0">
              <a:latin typeface="Candara" pitchFamily="34" charset="0"/>
            </a:endParaRPr>
          </a:p>
        </p:txBody>
      </p:sp>
    </p:spTree>
    <p:extLst>
      <p:ext uri="{BB962C8B-B14F-4D97-AF65-F5344CB8AC3E}">
        <p14:creationId xmlns:p14="http://schemas.microsoft.com/office/powerpoint/2010/main" val="2096068277"/>
      </p:ext>
    </p:extLst>
  </p:cSld>
  <p:clrMap bg1="lt1" tx1="dk1" bg2="lt2" tx2="dk2" accent1="accent1" accent2="accent2" accent3="accent3" accent4="accent4" accent5="accent5" accent6="accent6" hlink="hlink" folHlink="folHlink"/>
  <p:sldLayoutIdLst>
    <p:sldLayoutId id="2147483718"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p:titleStyle>
    <p:bodyStyle>
      <a:lvl1pPr marL="0" indent="0" algn="l" defTabSz="914400" rtl="0" eaLnBrk="1" latinLnBrk="0" hangingPunct="1">
        <a:spcBef>
          <a:spcPct val="20000"/>
        </a:spcBef>
        <a:buFontTx/>
        <a:buNone/>
        <a:defRPr sz="3200" b="1" kern="1200">
          <a:solidFill>
            <a:schemeClr val="tx1"/>
          </a:solidFill>
          <a:latin typeface="Candara" pitchFamily="34" charset="0"/>
          <a:ea typeface="+mn-ea"/>
          <a:cs typeface="+mn-cs"/>
        </a:defRPr>
      </a:lvl1pPr>
      <a:lvl2pPr marL="457200" indent="0" algn="l" defTabSz="914400" rtl="0" eaLnBrk="1" latinLnBrk="0" hangingPunct="1">
        <a:spcBef>
          <a:spcPct val="20000"/>
        </a:spcBef>
        <a:buFontTx/>
        <a:buNone/>
        <a:defRPr sz="2800" b="1" kern="1200">
          <a:solidFill>
            <a:schemeClr val="tx1"/>
          </a:solidFill>
          <a:latin typeface="Candara" pitchFamily="34" charset="0"/>
          <a:ea typeface="+mn-ea"/>
          <a:cs typeface="+mn-cs"/>
        </a:defRPr>
      </a:lvl2pPr>
      <a:lvl3pPr marL="914400" indent="0" algn="l" defTabSz="914400" rtl="0" eaLnBrk="1" latinLnBrk="0" hangingPunct="1">
        <a:spcBef>
          <a:spcPct val="20000"/>
        </a:spcBef>
        <a:buFontTx/>
        <a:buNone/>
        <a:defRPr sz="2400" b="1" kern="1200">
          <a:solidFill>
            <a:schemeClr val="tx1"/>
          </a:solidFill>
          <a:latin typeface="Candara" pitchFamily="34" charset="0"/>
          <a:ea typeface="+mn-ea"/>
          <a:cs typeface="+mn-cs"/>
        </a:defRPr>
      </a:lvl3pPr>
      <a:lvl4pPr marL="13716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4pPr>
      <a:lvl5pPr marL="18288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slide" Target="slide62.xml"/><Relationship Id="rId5" Type="http://schemas.openxmlformats.org/officeDocument/2006/relationships/slide" Target="slide63.xml"/><Relationship Id="rId4" Type="http://schemas.openxmlformats.org/officeDocument/2006/relationships/slide" Target="slide5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0353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1938338" y="1876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1251" name="Rectangle 3"/>
          <p:cNvSpPr>
            <a:spLocks noChangeArrowheads="1"/>
          </p:cNvSpPr>
          <p:nvPr/>
        </p:nvSpPr>
        <p:spPr bwMode="auto">
          <a:xfrm>
            <a:off x="1981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1252" name="Line 4"/>
          <p:cNvSpPr>
            <a:spLocks noChangeShapeType="1"/>
          </p:cNvSpPr>
          <p:nvPr/>
        </p:nvSpPr>
        <p:spPr bwMode="auto">
          <a:xfrm>
            <a:off x="1066800" y="6248400"/>
            <a:ext cx="6019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3" name="Line 5"/>
          <p:cNvSpPr>
            <a:spLocks noChangeShapeType="1"/>
          </p:cNvSpPr>
          <p:nvPr/>
        </p:nvSpPr>
        <p:spPr bwMode="auto">
          <a:xfrm flipV="1">
            <a:off x="1066800" y="609600"/>
            <a:ext cx="0" cy="5638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4" name="Arc 6"/>
          <p:cNvSpPr>
            <a:spLocks/>
          </p:cNvSpPr>
          <p:nvPr/>
        </p:nvSpPr>
        <p:spPr bwMode="auto">
          <a:xfrm>
            <a:off x="1717675" y="3203575"/>
            <a:ext cx="2876550" cy="2589213"/>
          </a:xfrm>
          <a:custGeom>
            <a:avLst/>
            <a:gdLst>
              <a:gd name="G0" fmla="+- 21323 0 0"/>
              <a:gd name="G1" fmla="+- 0 0 0"/>
              <a:gd name="G2" fmla="+- 21600 0 0"/>
              <a:gd name="T0" fmla="*/ 21288 w 21323"/>
              <a:gd name="T1" fmla="*/ 21600 h 21600"/>
              <a:gd name="T2" fmla="*/ 0 w 21323"/>
              <a:gd name="T3" fmla="*/ 3451 h 21600"/>
              <a:gd name="T4" fmla="*/ 21323 w 21323"/>
              <a:gd name="T5" fmla="*/ 0 h 21600"/>
            </a:gdLst>
            <a:ahLst/>
            <a:cxnLst>
              <a:cxn ang="0">
                <a:pos x="T0" y="T1"/>
              </a:cxn>
              <a:cxn ang="0">
                <a:pos x="T2" y="T3"/>
              </a:cxn>
              <a:cxn ang="0">
                <a:pos x="T4" y="T5"/>
              </a:cxn>
            </a:cxnLst>
            <a:rect l="0" t="0" r="r" b="b"/>
            <a:pathLst>
              <a:path w="21323" h="21600" fill="none" extrusionOk="0">
                <a:moveTo>
                  <a:pt x="21288" y="21599"/>
                </a:moveTo>
                <a:cubicBezTo>
                  <a:pt x="10703" y="21582"/>
                  <a:pt x="1691" y="13899"/>
                  <a:pt x="0" y="3450"/>
                </a:cubicBezTo>
              </a:path>
              <a:path w="21323" h="21600" stroke="0" extrusionOk="0">
                <a:moveTo>
                  <a:pt x="21288" y="21599"/>
                </a:moveTo>
                <a:cubicBezTo>
                  <a:pt x="10703" y="21582"/>
                  <a:pt x="1691" y="13899"/>
                  <a:pt x="0" y="3450"/>
                </a:cubicBezTo>
                <a:lnTo>
                  <a:pt x="2132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5" name="Text Box 7"/>
          <p:cNvSpPr txBox="1">
            <a:spLocks noChangeArrowheads="1"/>
          </p:cNvSpPr>
          <p:nvPr/>
        </p:nvSpPr>
        <p:spPr bwMode="auto">
          <a:xfrm>
            <a:off x="4572000" y="5589588"/>
            <a:ext cx="11128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smtClean="0">
                <a:latin typeface="Times New Roman" panose="02020603050405020304" pitchFamily="18" charset="0"/>
              </a:rPr>
              <a:t>IC</a:t>
            </a:r>
            <a:r>
              <a:rPr lang="en-GB" altLang="en-US" sz="2400" b="1" baseline="-25000" dirty="0" smtClean="0">
                <a:latin typeface="Times New Roman" panose="02020603050405020304" pitchFamily="18" charset="0"/>
              </a:rPr>
              <a:t>1</a:t>
            </a:r>
            <a:r>
              <a:rPr lang="en-GB" altLang="en-US" sz="2400" b="1" dirty="0" smtClean="0">
                <a:latin typeface="Times New Roman" panose="02020603050405020304" pitchFamily="18" charset="0"/>
              </a:rPr>
              <a:t>=10</a:t>
            </a:r>
            <a:endParaRPr lang="en-GB" altLang="en-US" sz="2400" b="1" dirty="0">
              <a:latin typeface="Times New Roman" panose="02020603050405020304" pitchFamily="18" charset="0"/>
            </a:endParaRPr>
          </a:p>
        </p:txBody>
      </p:sp>
      <p:sp>
        <p:nvSpPr>
          <p:cNvPr id="181256" name="Text Box 8"/>
          <p:cNvSpPr txBox="1">
            <a:spLocks noChangeArrowheads="1"/>
          </p:cNvSpPr>
          <p:nvPr/>
        </p:nvSpPr>
        <p:spPr bwMode="auto">
          <a:xfrm>
            <a:off x="7146924" y="6137275"/>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b="1" dirty="0" smtClean="0">
                <a:latin typeface="Times New Roman" panose="02020603050405020304" pitchFamily="18" charset="0"/>
              </a:rPr>
              <a:t>Good x</a:t>
            </a:r>
            <a:endParaRPr lang="en-GB" altLang="en-US" sz="2400" dirty="0">
              <a:latin typeface="Times New Roman" panose="02020603050405020304" pitchFamily="18" charset="0"/>
            </a:endParaRPr>
          </a:p>
        </p:txBody>
      </p:sp>
      <p:sp>
        <p:nvSpPr>
          <p:cNvPr id="181257" name="Text Box 9"/>
          <p:cNvSpPr txBox="1">
            <a:spLocks noChangeArrowheads="1"/>
          </p:cNvSpPr>
          <p:nvPr/>
        </p:nvSpPr>
        <p:spPr bwMode="auto">
          <a:xfrm>
            <a:off x="593725" y="269875"/>
            <a:ext cx="11336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smtClean="0">
                <a:latin typeface="Times New Roman" panose="02020603050405020304" pitchFamily="18" charset="0"/>
              </a:rPr>
              <a:t>Good y</a:t>
            </a:r>
            <a:endParaRPr lang="en-GB" altLang="en-US" sz="2400" b="1" dirty="0">
              <a:latin typeface="Times New Roman" panose="02020603050405020304" pitchFamily="18" charset="0"/>
            </a:endParaRPr>
          </a:p>
        </p:txBody>
      </p:sp>
      <p:sp>
        <p:nvSpPr>
          <p:cNvPr id="181261" name="Text Box 13"/>
          <p:cNvSpPr txBox="1">
            <a:spLocks noChangeArrowheads="1"/>
          </p:cNvSpPr>
          <p:nvPr/>
        </p:nvSpPr>
        <p:spPr bwMode="auto">
          <a:xfrm>
            <a:off x="2438400" y="46482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b="1" dirty="0">
                <a:latin typeface="Times New Roman" panose="02020603050405020304" pitchFamily="18" charset="0"/>
              </a:rPr>
              <a:t>•</a:t>
            </a:r>
          </a:p>
        </p:txBody>
      </p:sp>
      <p:sp>
        <p:nvSpPr>
          <p:cNvPr id="181262" name="Text Box 14"/>
          <p:cNvSpPr txBox="1">
            <a:spLocks noChangeArrowheads="1"/>
          </p:cNvSpPr>
          <p:nvPr/>
        </p:nvSpPr>
        <p:spPr bwMode="auto">
          <a:xfrm>
            <a:off x="2651125" y="46894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latin typeface="Times New Roman" panose="02020603050405020304" pitchFamily="18" charset="0"/>
              </a:rPr>
              <a:t>A</a:t>
            </a:r>
          </a:p>
        </p:txBody>
      </p:sp>
      <p:sp>
        <p:nvSpPr>
          <p:cNvPr id="19" name="Text Box 13"/>
          <p:cNvSpPr txBox="1">
            <a:spLocks noChangeArrowheads="1"/>
          </p:cNvSpPr>
          <p:nvPr/>
        </p:nvSpPr>
        <p:spPr bwMode="auto">
          <a:xfrm>
            <a:off x="1782762" y="3872609"/>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b="1" dirty="0">
                <a:latin typeface="Times New Roman" panose="02020603050405020304" pitchFamily="18" charset="0"/>
              </a:rPr>
              <a:t>•</a:t>
            </a:r>
          </a:p>
        </p:txBody>
      </p:sp>
      <p:sp>
        <p:nvSpPr>
          <p:cNvPr id="21" name="Text Box 13"/>
          <p:cNvSpPr txBox="1">
            <a:spLocks noChangeArrowheads="1"/>
          </p:cNvSpPr>
          <p:nvPr/>
        </p:nvSpPr>
        <p:spPr bwMode="auto">
          <a:xfrm>
            <a:off x="3357562" y="5170487"/>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b="1" dirty="0">
                <a:latin typeface="Times New Roman" panose="02020603050405020304" pitchFamily="18" charset="0"/>
              </a:rPr>
              <a:t>•</a:t>
            </a:r>
          </a:p>
        </p:txBody>
      </p:sp>
      <p:sp>
        <p:nvSpPr>
          <p:cNvPr id="22" name="Text Box 14"/>
          <p:cNvSpPr txBox="1">
            <a:spLocks noChangeArrowheads="1"/>
          </p:cNvSpPr>
          <p:nvPr/>
        </p:nvSpPr>
        <p:spPr bwMode="auto">
          <a:xfrm>
            <a:off x="2009775" y="3848100"/>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latin typeface="Times New Roman" panose="02020603050405020304" pitchFamily="18" charset="0"/>
              </a:rPr>
              <a:t>C</a:t>
            </a:r>
            <a:endParaRPr lang="en-GB" altLang="en-US" sz="2400" b="1" dirty="0">
              <a:latin typeface="Times New Roman" panose="02020603050405020304" pitchFamily="18" charset="0"/>
            </a:endParaRPr>
          </a:p>
        </p:txBody>
      </p:sp>
      <p:sp>
        <p:nvSpPr>
          <p:cNvPr id="23" name="Text Box 14"/>
          <p:cNvSpPr txBox="1">
            <a:spLocks noChangeArrowheads="1"/>
          </p:cNvSpPr>
          <p:nvPr/>
        </p:nvSpPr>
        <p:spPr bwMode="auto">
          <a:xfrm>
            <a:off x="3402012" y="5070475"/>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latin typeface="Times New Roman" panose="02020603050405020304" pitchFamily="18" charset="0"/>
              </a:rPr>
              <a:t>B</a:t>
            </a:r>
            <a:endParaRPr lang="en-GB" altLang="en-US" sz="2400" b="1" dirty="0">
              <a:latin typeface="Times New Roman" panose="02020603050405020304" pitchFamily="18" charset="0"/>
            </a:endParaRPr>
          </a:p>
        </p:txBody>
      </p:sp>
      <p:sp>
        <p:nvSpPr>
          <p:cNvPr id="24" name="Arc 6"/>
          <p:cNvSpPr>
            <a:spLocks/>
          </p:cNvSpPr>
          <p:nvPr/>
        </p:nvSpPr>
        <p:spPr bwMode="auto">
          <a:xfrm>
            <a:off x="2317636" y="2751087"/>
            <a:ext cx="2876550" cy="2589213"/>
          </a:xfrm>
          <a:custGeom>
            <a:avLst/>
            <a:gdLst>
              <a:gd name="G0" fmla="+- 21323 0 0"/>
              <a:gd name="G1" fmla="+- 0 0 0"/>
              <a:gd name="G2" fmla="+- 21600 0 0"/>
              <a:gd name="T0" fmla="*/ 21288 w 21323"/>
              <a:gd name="T1" fmla="*/ 21600 h 21600"/>
              <a:gd name="T2" fmla="*/ 0 w 21323"/>
              <a:gd name="T3" fmla="*/ 3451 h 21600"/>
              <a:gd name="T4" fmla="*/ 21323 w 21323"/>
              <a:gd name="T5" fmla="*/ 0 h 21600"/>
            </a:gdLst>
            <a:ahLst/>
            <a:cxnLst>
              <a:cxn ang="0">
                <a:pos x="T0" y="T1"/>
              </a:cxn>
              <a:cxn ang="0">
                <a:pos x="T2" y="T3"/>
              </a:cxn>
              <a:cxn ang="0">
                <a:pos x="T4" y="T5"/>
              </a:cxn>
            </a:cxnLst>
            <a:rect l="0" t="0" r="r" b="b"/>
            <a:pathLst>
              <a:path w="21323" h="21600" fill="none" extrusionOk="0">
                <a:moveTo>
                  <a:pt x="21288" y="21599"/>
                </a:moveTo>
                <a:cubicBezTo>
                  <a:pt x="10703" y="21582"/>
                  <a:pt x="1691" y="13899"/>
                  <a:pt x="0" y="3450"/>
                </a:cubicBezTo>
              </a:path>
              <a:path w="21323" h="21600" stroke="0" extrusionOk="0">
                <a:moveTo>
                  <a:pt x="21288" y="21599"/>
                </a:moveTo>
                <a:cubicBezTo>
                  <a:pt x="10703" y="21582"/>
                  <a:pt x="1691" y="13899"/>
                  <a:pt x="0" y="3450"/>
                </a:cubicBezTo>
                <a:lnTo>
                  <a:pt x="2132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rc 6"/>
          <p:cNvSpPr>
            <a:spLocks/>
          </p:cNvSpPr>
          <p:nvPr/>
        </p:nvSpPr>
        <p:spPr bwMode="auto">
          <a:xfrm>
            <a:off x="2968510" y="2395176"/>
            <a:ext cx="2876550" cy="2589213"/>
          </a:xfrm>
          <a:custGeom>
            <a:avLst/>
            <a:gdLst>
              <a:gd name="G0" fmla="+- 21323 0 0"/>
              <a:gd name="G1" fmla="+- 0 0 0"/>
              <a:gd name="G2" fmla="+- 21600 0 0"/>
              <a:gd name="T0" fmla="*/ 21288 w 21323"/>
              <a:gd name="T1" fmla="*/ 21600 h 21600"/>
              <a:gd name="T2" fmla="*/ 0 w 21323"/>
              <a:gd name="T3" fmla="*/ 3451 h 21600"/>
              <a:gd name="T4" fmla="*/ 21323 w 21323"/>
              <a:gd name="T5" fmla="*/ 0 h 21600"/>
            </a:gdLst>
            <a:ahLst/>
            <a:cxnLst>
              <a:cxn ang="0">
                <a:pos x="T0" y="T1"/>
              </a:cxn>
              <a:cxn ang="0">
                <a:pos x="T2" y="T3"/>
              </a:cxn>
              <a:cxn ang="0">
                <a:pos x="T4" y="T5"/>
              </a:cxn>
            </a:cxnLst>
            <a:rect l="0" t="0" r="r" b="b"/>
            <a:pathLst>
              <a:path w="21323" h="21600" fill="none" extrusionOk="0">
                <a:moveTo>
                  <a:pt x="21288" y="21599"/>
                </a:moveTo>
                <a:cubicBezTo>
                  <a:pt x="10703" y="21582"/>
                  <a:pt x="1691" y="13899"/>
                  <a:pt x="0" y="3450"/>
                </a:cubicBezTo>
              </a:path>
              <a:path w="21323" h="21600" stroke="0" extrusionOk="0">
                <a:moveTo>
                  <a:pt x="21288" y="21599"/>
                </a:moveTo>
                <a:cubicBezTo>
                  <a:pt x="10703" y="21582"/>
                  <a:pt x="1691" y="13899"/>
                  <a:pt x="0" y="3450"/>
                </a:cubicBezTo>
                <a:lnTo>
                  <a:pt x="2132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Text Box 7"/>
          <p:cNvSpPr txBox="1">
            <a:spLocks noChangeArrowheads="1"/>
          </p:cNvSpPr>
          <p:nvPr/>
        </p:nvSpPr>
        <p:spPr bwMode="auto">
          <a:xfrm>
            <a:off x="5149870" y="5094712"/>
            <a:ext cx="11128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smtClean="0">
                <a:latin typeface="Times New Roman" panose="02020603050405020304" pitchFamily="18" charset="0"/>
              </a:rPr>
              <a:t>IC</a:t>
            </a:r>
            <a:r>
              <a:rPr lang="en-GB" altLang="en-US" sz="2400" b="1" baseline="-25000" dirty="0" smtClean="0">
                <a:latin typeface="Times New Roman" panose="02020603050405020304" pitchFamily="18" charset="0"/>
              </a:rPr>
              <a:t>2</a:t>
            </a:r>
            <a:r>
              <a:rPr lang="en-GB" altLang="en-US" sz="2400" b="1" dirty="0" smtClean="0">
                <a:latin typeface="Times New Roman" panose="02020603050405020304" pitchFamily="18" charset="0"/>
              </a:rPr>
              <a:t>=20</a:t>
            </a:r>
            <a:endParaRPr lang="en-GB" altLang="en-US" sz="2400" b="1" dirty="0">
              <a:latin typeface="Times New Roman" panose="02020603050405020304" pitchFamily="18" charset="0"/>
            </a:endParaRPr>
          </a:p>
        </p:txBody>
      </p:sp>
      <p:sp>
        <p:nvSpPr>
          <p:cNvPr id="29" name="Text Box 7"/>
          <p:cNvSpPr txBox="1">
            <a:spLocks noChangeArrowheads="1"/>
          </p:cNvSpPr>
          <p:nvPr/>
        </p:nvSpPr>
        <p:spPr bwMode="auto">
          <a:xfrm>
            <a:off x="5906325" y="4668300"/>
            <a:ext cx="11128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smtClean="0">
                <a:latin typeface="Times New Roman" panose="02020603050405020304" pitchFamily="18" charset="0"/>
              </a:rPr>
              <a:t>IC</a:t>
            </a:r>
            <a:r>
              <a:rPr lang="en-GB" altLang="en-US" sz="2400" b="1" baseline="-25000" dirty="0" smtClean="0">
                <a:latin typeface="Times New Roman" panose="02020603050405020304" pitchFamily="18" charset="0"/>
              </a:rPr>
              <a:t>3</a:t>
            </a:r>
            <a:r>
              <a:rPr lang="en-GB" altLang="en-US" sz="2400" b="1" dirty="0" smtClean="0">
                <a:latin typeface="Times New Roman" panose="02020603050405020304" pitchFamily="18" charset="0"/>
              </a:rPr>
              <a:t>=30</a:t>
            </a:r>
            <a:endParaRPr lang="en-GB" altLang="en-US" sz="2400" b="1" dirty="0">
              <a:latin typeface="Times New Roman" panose="02020603050405020304" pitchFamily="18" charset="0"/>
            </a:endParaRPr>
          </a:p>
        </p:txBody>
      </p:sp>
      <p:sp>
        <p:nvSpPr>
          <p:cNvPr id="2" name="Rectangle 1"/>
          <p:cNvSpPr/>
          <p:nvPr/>
        </p:nvSpPr>
        <p:spPr>
          <a:xfrm>
            <a:off x="1977470" y="202138"/>
            <a:ext cx="7014130" cy="1200329"/>
          </a:xfrm>
          <a:prstGeom prst="rect">
            <a:avLst/>
          </a:prstGeom>
        </p:spPr>
        <p:txBody>
          <a:bodyPr wrap="square">
            <a:spAutoFit/>
          </a:bodyPr>
          <a:lstStyle/>
          <a:p>
            <a:pPr>
              <a:spcBef>
                <a:spcPct val="20000"/>
              </a:spcBef>
              <a:buClr>
                <a:schemeClr val="accent1"/>
              </a:buClr>
            </a:pPr>
            <a:r>
              <a:rPr lang="en-US" altLang="en-US" sz="2400" dirty="0" smtClean="0">
                <a:latin typeface="Century Gothic" panose="020B0502020202020204" pitchFamily="34" charset="0"/>
              </a:rPr>
              <a:t>2. The </a:t>
            </a:r>
            <a:r>
              <a:rPr lang="en-US" altLang="en-US" sz="2400" dirty="0">
                <a:latin typeface="Century Gothic" panose="020B0502020202020204" pitchFamily="34" charset="0"/>
              </a:rPr>
              <a:t>farther out an indifference curve lies – the farther is from the origin – the higher the level of total utility it indicates</a:t>
            </a:r>
          </a:p>
        </p:txBody>
      </p:sp>
    </p:spTree>
    <p:extLst>
      <p:ext uri="{BB962C8B-B14F-4D97-AF65-F5344CB8AC3E}">
        <p14:creationId xmlns:p14="http://schemas.microsoft.com/office/powerpoint/2010/main" val="3888444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1938338" y="1876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1251" name="Rectangle 3"/>
          <p:cNvSpPr>
            <a:spLocks noChangeArrowheads="1"/>
          </p:cNvSpPr>
          <p:nvPr/>
        </p:nvSpPr>
        <p:spPr bwMode="auto">
          <a:xfrm>
            <a:off x="1981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1252" name="Line 4"/>
          <p:cNvSpPr>
            <a:spLocks noChangeShapeType="1"/>
          </p:cNvSpPr>
          <p:nvPr/>
        </p:nvSpPr>
        <p:spPr bwMode="auto">
          <a:xfrm>
            <a:off x="1066800" y="6248400"/>
            <a:ext cx="6019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3" name="Line 5"/>
          <p:cNvSpPr>
            <a:spLocks noChangeShapeType="1"/>
          </p:cNvSpPr>
          <p:nvPr/>
        </p:nvSpPr>
        <p:spPr bwMode="auto">
          <a:xfrm flipV="1">
            <a:off x="1066800" y="609600"/>
            <a:ext cx="0" cy="5638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4" name="Arc 6"/>
          <p:cNvSpPr>
            <a:spLocks/>
          </p:cNvSpPr>
          <p:nvPr/>
        </p:nvSpPr>
        <p:spPr bwMode="auto">
          <a:xfrm>
            <a:off x="1717675" y="3203575"/>
            <a:ext cx="2876550" cy="2589213"/>
          </a:xfrm>
          <a:custGeom>
            <a:avLst/>
            <a:gdLst>
              <a:gd name="G0" fmla="+- 21323 0 0"/>
              <a:gd name="G1" fmla="+- 0 0 0"/>
              <a:gd name="G2" fmla="+- 21600 0 0"/>
              <a:gd name="T0" fmla="*/ 21288 w 21323"/>
              <a:gd name="T1" fmla="*/ 21600 h 21600"/>
              <a:gd name="T2" fmla="*/ 0 w 21323"/>
              <a:gd name="T3" fmla="*/ 3451 h 21600"/>
              <a:gd name="T4" fmla="*/ 21323 w 21323"/>
              <a:gd name="T5" fmla="*/ 0 h 21600"/>
            </a:gdLst>
            <a:ahLst/>
            <a:cxnLst>
              <a:cxn ang="0">
                <a:pos x="T0" y="T1"/>
              </a:cxn>
              <a:cxn ang="0">
                <a:pos x="T2" y="T3"/>
              </a:cxn>
              <a:cxn ang="0">
                <a:pos x="T4" y="T5"/>
              </a:cxn>
            </a:cxnLst>
            <a:rect l="0" t="0" r="r" b="b"/>
            <a:pathLst>
              <a:path w="21323" h="21600" fill="none" extrusionOk="0">
                <a:moveTo>
                  <a:pt x="21288" y="21599"/>
                </a:moveTo>
                <a:cubicBezTo>
                  <a:pt x="10703" y="21582"/>
                  <a:pt x="1691" y="13899"/>
                  <a:pt x="0" y="3450"/>
                </a:cubicBezTo>
              </a:path>
              <a:path w="21323" h="21600" stroke="0" extrusionOk="0">
                <a:moveTo>
                  <a:pt x="21288" y="21599"/>
                </a:moveTo>
                <a:cubicBezTo>
                  <a:pt x="10703" y="21582"/>
                  <a:pt x="1691" y="13899"/>
                  <a:pt x="0" y="3450"/>
                </a:cubicBezTo>
                <a:lnTo>
                  <a:pt x="2132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5" name="Text Box 7"/>
          <p:cNvSpPr txBox="1">
            <a:spLocks noChangeArrowheads="1"/>
          </p:cNvSpPr>
          <p:nvPr/>
        </p:nvSpPr>
        <p:spPr bwMode="auto">
          <a:xfrm>
            <a:off x="4572000" y="5589588"/>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1</a:t>
            </a:r>
            <a:endParaRPr lang="en-GB" altLang="en-US" sz="2400" b="1">
              <a:latin typeface="Times New Roman" panose="02020603050405020304" pitchFamily="18" charset="0"/>
            </a:endParaRPr>
          </a:p>
        </p:txBody>
      </p:sp>
      <p:sp>
        <p:nvSpPr>
          <p:cNvPr id="181256" name="Text Box 8"/>
          <p:cNvSpPr txBox="1">
            <a:spLocks noChangeArrowheads="1"/>
          </p:cNvSpPr>
          <p:nvPr/>
        </p:nvSpPr>
        <p:spPr bwMode="auto">
          <a:xfrm>
            <a:off x="7146925" y="6137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x</a:t>
            </a:r>
            <a:endParaRPr lang="en-GB" altLang="en-US" sz="2400">
              <a:latin typeface="Times New Roman" panose="02020603050405020304" pitchFamily="18" charset="0"/>
            </a:endParaRPr>
          </a:p>
        </p:txBody>
      </p:sp>
      <p:sp>
        <p:nvSpPr>
          <p:cNvPr id="181257" name="Text Box 9"/>
          <p:cNvSpPr txBox="1">
            <a:spLocks noChangeArrowheads="1"/>
          </p:cNvSpPr>
          <p:nvPr/>
        </p:nvSpPr>
        <p:spPr bwMode="auto">
          <a:xfrm>
            <a:off x="593725" y="269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y</a:t>
            </a:r>
          </a:p>
        </p:txBody>
      </p:sp>
      <p:sp>
        <p:nvSpPr>
          <p:cNvPr id="181258" name="Line 10"/>
          <p:cNvSpPr>
            <a:spLocks noChangeShapeType="1"/>
          </p:cNvSpPr>
          <p:nvPr/>
        </p:nvSpPr>
        <p:spPr bwMode="auto">
          <a:xfrm>
            <a:off x="2590800" y="5105400"/>
            <a:ext cx="2438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9" name="Line 11"/>
          <p:cNvSpPr>
            <a:spLocks noChangeShapeType="1"/>
          </p:cNvSpPr>
          <p:nvPr/>
        </p:nvSpPr>
        <p:spPr bwMode="auto">
          <a:xfrm flipV="1">
            <a:off x="2590800" y="2667000"/>
            <a:ext cx="0" cy="2438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60" name="Text Box 12"/>
          <p:cNvSpPr txBox="1">
            <a:spLocks noChangeArrowheads="1"/>
          </p:cNvSpPr>
          <p:nvPr/>
        </p:nvSpPr>
        <p:spPr bwMode="auto">
          <a:xfrm>
            <a:off x="2803525" y="3851275"/>
            <a:ext cx="2078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Preferred to A</a:t>
            </a:r>
          </a:p>
        </p:txBody>
      </p:sp>
      <p:sp>
        <p:nvSpPr>
          <p:cNvPr id="181261" name="Text Box 13"/>
          <p:cNvSpPr txBox="1">
            <a:spLocks noChangeArrowheads="1"/>
          </p:cNvSpPr>
          <p:nvPr/>
        </p:nvSpPr>
        <p:spPr bwMode="auto">
          <a:xfrm>
            <a:off x="2438400" y="46482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b="1">
                <a:latin typeface="Times New Roman" panose="02020603050405020304" pitchFamily="18" charset="0"/>
              </a:rPr>
              <a:t>•</a:t>
            </a:r>
          </a:p>
        </p:txBody>
      </p:sp>
      <p:sp>
        <p:nvSpPr>
          <p:cNvPr id="181262" name="Text Box 14"/>
          <p:cNvSpPr txBox="1">
            <a:spLocks noChangeArrowheads="1"/>
          </p:cNvSpPr>
          <p:nvPr/>
        </p:nvSpPr>
        <p:spPr bwMode="auto">
          <a:xfrm>
            <a:off x="2651125" y="46894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A</a:t>
            </a:r>
          </a:p>
        </p:txBody>
      </p:sp>
      <p:sp>
        <p:nvSpPr>
          <p:cNvPr id="181263" name="Line 15"/>
          <p:cNvSpPr>
            <a:spLocks noChangeShapeType="1"/>
          </p:cNvSpPr>
          <p:nvPr/>
        </p:nvSpPr>
        <p:spPr bwMode="auto">
          <a:xfrm>
            <a:off x="2590800" y="5105400"/>
            <a:ext cx="0"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64" name="Line 16"/>
          <p:cNvSpPr>
            <a:spLocks noChangeShapeType="1"/>
          </p:cNvSpPr>
          <p:nvPr/>
        </p:nvSpPr>
        <p:spPr bwMode="auto">
          <a:xfrm flipH="1">
            <a:off x="1371600" y="5105400"/>
            <a:ext cx="1219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65" name="Text Box 17"/>
          <p:cNvSpPr txBox="1">
            <a:spLocks noChangeArrowheads="1"/>
          </p:cNvSpPr>
          <p:nvPr/>
        </p:nvSpPr>
        <p:spPr bwMode="auto">
          <a:xfrm>
            <a:off x="1127125" y="5070475"/>
            <a:ext cx="1435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Less </a:t>
            </a:r>
          </a:p>
          <a:p>
            <a:r>
              <a:rPr lang="en-GB" altLang="en-US" sz="2400" b="1">
                <a:latin typeface="Times New Roman" panose="02020603050405020304" pitchFamily="18" charset="0"/>
              </a:rPr>
              <a:t>preferred</a:t>
            </a:r>
          </a:p>
        </p:txBody>
      </p:sp>
    </p:spTree>
    <p:extLst>
      <p:ext uri="{BB962C8B-B14F-4D97-AF65-F5344CB8AC3E}">
        <p14:creationId xmlns:p14="http://schemas.microsoft.com/office/powerpoint/2010/main" val="897467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1938338" y="1876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1251" name="Rectangle 3"/>
          <p:cNvSpPr>
            <a:spLocks noChangeArrowheads="1"/>
          </p:cNvSpPr>
          <p:nvPr/>
        </p:nvSpPr>
        <p:spPr bwMode="auto">
          <a:xfrm>
            <a:off x="1981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1252" name="Line 4"/>
          <p:cNvSpPr>
            <a:spLocks noChangeShapeType="1"/>
          </p:cNvSpPr>
          <p:nvPr/>
        </p:nvSpPr>
        <p:spPr bwMode="auto">
          <a:xfrm>
            <a:off x="1066800" y="6248400"/>
            <a:ext cx="6019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3" name="Line 5"/>
          <p:cNvSpPr>
            <a:spLocks noChangeShapeType="1"/>
          </p:cNvSpPr>
          <p:nvPr/>
        </p:nvSpPr>
        <p:spPr bwMode="auto">
          <a:xfrm flipV="1">
            <a:off x="1066800" y="609600"/>
            <a:ext cx="0" cy="5638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4" name="Arc 6"/>
          <p:cNvSpPr>
            <a:spLocks/>
          </p:cNvSpPr>
          <p:nvPr/>
        </p:nvSpPr>
        <p:spPr bwMode="auto">
          <a:xfrm>
            <a:off x="1717675" y="3203575"/>
            <a:ext cx="2876550" cy="2589213"/>
          </a:xfrm>
          <a:custGeom>
            <a:avLst/>
            <a:gdLst>
              <a:gd name="G0" fmla="+- 21323 0 0"/>
              <a:gd name="G1" fmla="+- 0 0 0"/>
              <a:gd name="G2" fmla="+- 21600 0 0"/>
              <a:gd name="T0" fmla="*/ 21288 w 21323"/>
              <a:gd name="T1" fmla="*/ 21600 h 21600"/>
              <a:gd name="T2" fmla="*/ 0 w 21323"/>
              <a:gd name="T3" fmla="*/ 3451 h 21600"/>
              <a:gd name="T4" fmla="*/ 21323 w 21323"/>
              <a:gd name="T5" fmla="*/ 0 h 21600"/>
            </a:gdLst>
            <a:ahLst/>
            <a:cxnLst>
              <a:cxn ang="0">
                <a:pos x="T0" y="T1"/>
              </a:cxn>
              <a:cxn ang="0">
                <a:pos x="T2" y="T3"/>
              </a:cxn>
              <a:cxn ang="0">
                <a:pos x="T4" y="T5"/>
              </a:cxn>
            </a:cxnLst>
            <a:rect l="0" t="0" r="r" b="b"/>
            <a:pathLst>
              <a:path w="21323" h="21600" fill="none" extrusionOk="0">
                <a:moveTo>
                  <a:pt x="21288" y="21599"/>
                </a:moveTo>
                <a:cubicBezTo>
                  <a:pt x="10703" y="21582"/>
                  <a:pt x="1691" y="13899"/>
                  <a:pt x="0" y="3450"/>
                </a:cubicBezTo>
              </a:path>
              <a:path w="21323" h="21600" stroke="0" extrusionOk="0">
                <a:moveTo>
                  <a:pt x="21288" y="21599"/>
                </a:moveTo>
                <a:cubicBezTo>
                  <a:pt x="10703" y="21582"/>
                  <a:pt x="1691" y="13899"/>
                  <a:pt x="0" y="3450"/>
                </a:cubicBezTo>
                <a:lnTo>
                  <a:pt x="2132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5" name="Text Box 7"/>
          <p:cNvSpPr txBox="1">
            <a:spLocks noChangeArrowheads="1"/>
          </p:cNvSpPr>
          <p:nvPr/>
        </p:nvSpPr>
        <p:spPr bwMode="auto">
          <a:xfrm>
            <a:off x="4572000" y="5589588"/>
            <a:ext cx="11128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smtClean="0">
                <a:latin typeface="Times New Roman" panose="02020603050405020304" pitchFamily="18" charset="0"/>
              </a:rPr>
              <a:t>IC</a:t>
            </a:r>
            <a:r>
              <a:rPr lang="en-GB" altLang="en-US" sz="2400" b="1" baseline="-25000" dirty="0" smtClean="0">
                <a:latin typeface="Times New Roman" panose="02020603050405020304" pitchFamily="18" charset="0"/>
              </a:rPr>
              <a:t>1</a:t>
            </a:r>
            <a:r>
              <a:rPr lang="en-GB" altLang="en-US" sz="2400" b="1" dirty="0" smtClean="0">
                <a:latin typeface="Times New Roman" panose="02020603050405020304" pitchFamily="18" charset="0"/>
              </a:rPr>
              <a:t>=10</a:t>
            </a:r>
            <a:endParaRPr lang="en-GB" altLang="en-US" sz="2400" b="1" dirty="0">
              <a:latin typeface="Times New Roman" panose="02020603050405020304" pitchFamily="18" charset="0"/>
            </a:endParaRPr>
          </a:p>
        </p:txBody>
      </p:sp>
      <p:sp>
        <p:nvSpPr>
          <p:cNvPr id="181256" name="Text Box 8"/>
          <p:cNvSpPr txBox="1">
            <a:spLocks noChangeArrowheads="1"/>
          </p:cNvSpPr>
          <p:nvPr/>
        </p:nvSpPr>
        <p:spPr bwMode="auto">
          <a:xfrm>
            <a:off x="7146924" y="6137275"/>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b="1" dirty="0" smtClean="0">
                <a:latin typeface="Times New Roman" panose="02020603050405020304" pitchFamily="18" charset="0"/>
              </a:rPr>
              <a:t>Good x</a:t>
            </a:r>
            <a:endParaRPr lang="en-GB" altLang="en-US" sz="2400" dirty="0">
              <a:latin typeface="Times New Roman" panose="02020603050405020304" pitchFamily="18" charset="0"/>
            </a:endParaRPr>
          </a:p>
        </p:txBody>
      </p:sp>
      <p:sp>
        <p:nvSpPr>
          <p:cNvPr id="181257" name="Text Box 9"/>
          <p:cNvSpPr txBox="1">
            <a:spLocks noChangeArrowheads="1"/>
          </p:cNvSpPr>
          <p:nvPr/>
        </p:nvSpPr>
        <p:spPr bwMode="auto">
          <a:xfrm>
            <a:off x="593725" y="269875"/>
            <a:ext cx="11336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smtClean="0">
                <a:latin typeface="Times New Roman" panose="02020603050405020304" pitchFamily="18" charset="0"/>
              </a:rPr>
              <a:t>Good y</a:t>
            </a:r>
            <a:endParaRPr lang="en-GB" altLang="en-US" sz="2400" b="1" dirty="0">
              <a:latin typeface="Times New Roman" panose="02020603050405020304" pitchFamily="18" charset="0"/>
            </a:endParaRPr>
          </a:p>
        </p:txBody>
      </p:sp>
      <p:sp>
        <p:nvSpPr>
          <p:cNvPr id="181261" name="Text Box 13"/>
          <p:cNvSpPr txBox="1">
            <a:spLocks noChangeArrowheads="1"/>
          </p:cNvSpPr>
          <p:nvPr/>
        </p:nvSpPr>
        <p:spPr bwMode="auto">
          <a:xfrm>
            <a:off x="2438400" y="46482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b="1" dirty="0">
                <a:latin typeface="Times New Roman" panose="02020603050405020304" pitchFamily="18" charset="0"/>
              </a:rPr>
              <a:t>•</a:t>
            </a:r>
          </a:p>
        </p:txBody>
      </p:sp>
      <p:sp>
        <p:nvSpPr>
          <p:cNvPr id="181262" name="Text Box 14"/>
          <p:cNvSpPr txBox="1">
            <a:spLocks noChangeArrowheads="1"/>
          </p:cNvSpPr>
          <p:nvPr/>
        </p:nvSpPr>
        <p:spPr bwMode="auto">
          <a:xfrm>
            <a:off x="2651125" y="46894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latin typeface="Times New Roman" panose="02020603050405020304" pitchFamily="18" charset="0"/>
              </a:rPr>
              <a:t>A</a:t>
            </a:r>
          </a:p>
        </p:txBody>
      </p:sp>
      <p:sp>
        <p:nvSpPr>
          <p:cNvPr id="19" name="Text Box 13"/>
          <p:cNvSpPr txBox="1">
            <a:spLocks noChangeArrowheads="1"/>
          </p:cNvSpPr>
          <p:nvPr/>
        </p:nvSpPr>
        <p:spPr bwMode="auto">
          <a:xfrm>
            <a:off x="1782762" y="3872609"/>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b="1" dirty="0">
                <a:latin typeface="Times New Roman" panose="02020603050405020304" pitchFamily="18" charset="0"/>
              </a:rPr>
              <a:t>•</a:t>
            </a:r>
          </a:p>
        </p:txBody>
      </p:sp>
      <p:sp>
        <p:nvSpPr>
          <p:cNvPr id="21" name="Text Box 13"/>
          <p:cNvSpPr txBox="1">
            <a:spLocks noChangeArrowheads="1"/>
          </p:cNvSpPr>
          <p:nvPr/>
        </p:nvSpPr>
        <p:spPr bwMode="auto">
          <a:xfrm>
            <a:off x="3357562" y="5170487"/>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b="1" dirty="0">
                <a:latin typeface="Times New Roman" panose="02020603050405020304" pitchFamily="18" charset="0"/>
              </a:rPr>
              <a:t>•</a:t>
            </a:r>
          </a:p>
        </p:txBody>
      </p:sp>
      <p:sp>
        <p:nvSpPr>
          <p:cNvPr id="22" name="Text Box 14"/>
          <p:cNvSpPr txBox="1">
            <a:spLocks noChangeArrowheads="1"/>
          </p:cNvSpPr>
          <p:nvPr/>
        </p:nvSpPr>
        <p:spPr bwMode="auto">
          <a:xfrm>
            <a:off x="2009775" y="3848100"/>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latin typeface="Times New Roman" panose="02020603050405020304" pitchFamily="18" charset="0"/>
              </a:rPr>
              <a:t>C</a:t>
            </a:r>
            <a:endParaRPr lang="en-GB" altLang="en-US" sz="2400" b="1" dirty="0">
              <a:latin typeface="Times New Roman" panose="02020603050405020304" pitchFamily="18" charset="0"/>
            </a:endParaRPr>
          </a:p>
        </p:txBody>
      </p:sp>
      <p:sp>
        <p:nvSpPr>
          <p:cNvPr id="23" name="Text Box 14"/>
          <p:cNvSpPr txBox="1">
            <a:spLocks noChangeArrowheads="1"/>
          </p:cNvSpPr>
          <p:nvPr/>
        </p:nvSpPr>
        <p:spPr bwMode="auto">
          <a:xfrm>
            <a:off x="3402012" y="5070475"/>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latin typeface="Times New Roman" panose="02020603050405020304" pitchFamily="18" charset="0"/>
              </a:rPr>
              <a:t>B</a:t>
            </a:r>
            <a:endParaRPr lang="en-GB" altLang="en-US" sz="2400" b="1" dirty="0">
              <a:latin typeface="Times New Roman" panose="02020603050405020304" pitchFamily="18" charset="0"/>
            </a:endParaRPr>
          </a:p>
        </p:txBody>
      </p:sp>
      <p:sp>
        <p:nvSpPr>
          <p:cNvPr id="2" name="Rectangle 1"/>
          <p:cNvSpPr/>
          <p:nvPr/>
        </p:nvSpPr>
        <p:spPr>
          <a:xfrm>
            <a:off x="1727369" y="202138"/>
            <a:ext cx="7264231" cy="2246769"/>
          </a:xfrm>
          <a:prstGeom prst="rect">
            <a:avLst/>
          </a:prstGeom>
        </p:spPr>
        <p:txBody>
          <a:bodyPr wrap="square">
            <a:spAutoFit/>
          </a:bodyPr>
          <a:lstStyle/>
          <a:p>
            <a:pPr>
              <a:spcBef>
                <a:spcPct val="0"/>
              </a:spcBef>
              <a:buClr>
                <a:schemeClr val="accent1"/>
              </a:buClr>
            </a:pPr>
            <a:r>
              <a:rPr lang="en-US" altLang="en-US" sz="2800" dirty="0">
                <a:solidFill>
                  <a:schemeClr val="accent3"/>
                </a:solidFill>
                <a:effectLst>
                  <a:innerShdw blurRad="63500" dist="50800" dir="13500000">
                    <a:prstClr val="black">
                      <a:alpha val="50000"/>
                    </a:prstClr>
                  </a:innerShdw>
                </a:effectLst>
                <a:latin typeface="Century Gothic"/>
                <a:ea typeface="+mj-ea"/>
                <a:cs typeface="Century Gothic"/>
              </a:rPr>
              <a:t>3</a:t>
            </a:r>
            <a:r>
              <a:rPr lang="en-US" altLang="en-US" sz="2800" dirty="0">
                <a:solidFill>
                  <a:schemeClr val="accent3"/>
                </a:solidFill>
                <a:effectLst>
                  <a:innerShdw blurRad="63500" dist="50800" dir="13500000">
                    <a:prstClr val="black">
                      <a:alpha val="50000"/>
                    </a:prstClr>
                  </a:innerShdw>
                </a:effectLst>
                <a:latin typeface="Century Gothic"/>
                <a:ea typeface="+mj-ea"/>
                <a:cs typeface="Century Gothic"/>
              </a:rPr>
              <a:t>. </a:t>
            </a:r>
            <a:r>
              <a:rPr lang="en-US" altLang="en-US" sz="2800" dirty="0">
                <a:solidFill>
                  <a:schemeClr val="accent3"/>
                </a:solidFill>
                <a:effectLst>
                  <a:innerShdw blurRad="63500" dist="50800" dir="13500000">
                    <a:prstClr val="black">
                      <a:alpha val="50000"/>
                    </a:prstClr>
                  </a:innerShdw>
                </a:effectLst>
                <a:latin typeface="Century Gothic"/>
                <a:ea typeface="+mj-ea"/>
                <a:cs typeface="Century Gothic"/>
              </a:rPr>
              <a:t>The indifference curves slope </a:t>
            </a:r>
            <a:r>
              <a:rPr lang="en-US" altLang="en-US" sz="2800" dirty="0" smtClean="0">
                <a:solidFill>
                  <a:schemeClr val="accent3"/>
                </a:solidFill>
                <a:effectLst>
                  <a:innerShdw blurRad="63500" dist="50800" dir="13500000">
                    <a:prstClr val="black">
                      <a:alpha val="50000"/>
                    </a:prstClr>
                  </a:innerShdw>
                </a:effectLst>
                <a:latin typeface="Century Gothic"/>
                <a:ea typeface="+mj-ea"/>
                <a:cs typeface="Century Gothic"/>
              </a:rPr>
              <a:t>downward: more is better but if A, B and C are on the same indifference curve, an increase in X must be compensated by a decrease in Y</a:t>
            </a:r>
            <a:endParaRPr lang="en-US" altLang="en-US" sz="2800" dirty="0">
              <a:solidFill>
                <a:schemeClr val="accent3"/>
              </a:solidFill>
              <a:effectLst>
                <a:innerShdw blurRad="63500" dist="50800" dir="13500000">
                  <a:prstClr val="black">
                    <a:alpha val="50000"/>
                  </a:prstClr>
                </a:innerShdw>
              </a:effectLst>
              <a:latin typeface="Century Gothic"/>
              <a:ea typeface="+mj-ea"/>
              <a:cs typeface="Century Gothic"/>
            </a:endParaRPr>
          </a:p>
        </p:txBody>
      </p:sp>
    </p:spTree>
    <p:extLst>
      <p:ext uri="{BB962C8B-B14F-4D97-AF65-F5344CB8AC3E}">
        <p14:creationId xmlns:p14="http://schemas.microsoft.com/office/powerpoint/2010/main" val="520731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938338" y="1643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5300" name="Line 4"/>
          <p:cNvSpPr>
            <a:spLocks noChangeShapeType="1"/>
          </p:cNvSpPr>
          <p:nvPr/>
        </p:nvSpPr>
        <p:spPr bwMode="auto">
          <a:xfrm>
            <a:off x="1066800" y="6248400"/>
            <a:ext cx="6019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1" name="Line 5"/>
          <p:cNvSpPr>
            <a:spLocks noChangeShapeType="1"/>
          </p:cNvSpPr>
          <p:nvPr/>
        </p:nvSpPr>
        <p:spPr bwMode="auto">
          <a:xfrm flipV="1">
            <a:off x="1066800" y="609600"/>
            <a:ext cx="0" cy="5638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2" name="Arc 6"/>
          <p:cNvSpPr>
            <a:spLocks/>
          </p:cNvSpPr>
          <p:nvPr/>
        </p:nvSpPr>
        <p:spPr bwMode="auto">
          <a:xfrm>
            <a:off x="1719263" y="3203575"/>
            <a:ext cx="4224337" cy="2663825"/>
          </a:xfrm>
          <a:custGeom>
            <a:avLst/>
            <a:gdLst>
              <a:gd name="G0" fmla="+- 21323 0 0"/>
              <a:gd name="G1" fmla="+- 0 0 0"/>
              <a:gd name="G2" fmla="+- 21600 0 0"/>
              <a:gd name="T0" fmla="*/ 20672 w 21323"/>
              <a:gd name="T1" fmla="*/ 21590 h 21590"/>
              <a:gd name="T2" fmla="*/ 0 w 21323"/>
              <a:gd name="T3" fmla="*/ 3451 h 21590"/>
              <a:gd name="T4" fmla="*/ 21323 w 21323"/>
              <a:gd name="T5" fmla="*/ 0 h 21590"/>
            </a:gdLst>
            <a:ahLst/>
            <a:cxnLst>
              <a:cxn ang="0">
                <a:pos x="T0" y="T1"/>
              </a:cxn>
              <a:cxn ang="0">
                <a:pos x="T2" y="T3"/>
              </a:cxn>
              <a:cxn ang="0">
                <a:pos x="T4" y="T5"/>
              </a:cxn>
            </a:cxnLst>
            <a:rect l="0" t="0" r="r" b="b"/>
            <a:pathLst>
              <a:path w="21323" h="21590" fill="none" extrusionOk="0">
                <a:moveTo>
                  <a:pt x="20671" y="21590"/>
                </a:moveTo>
                <a:cubicBezTo>
                  <a:pt x="10325" y="21278"/>
                  <a:pt x="1654" y="13669"/>
                  <a:pt x="0" y="3450"/>
                </a:cubicBezTo>
              </a:path>
              <a:path w="21323" h="21590" stroke="0" extrusionOk="0">
                <a:moveTo>
                  <a:pt x="20671" y="21590"/>
                </a:moveTo>
                <a:cubicBezTo>
                  <a:pt x="10325" y="21278"/>
                  <a:pt x="1654" y="13669"/>
                  <a:pt x="0" y="3450"/>
                </a:cubicBezTo>
                <a:lnTo>
                  <a:pt x="2132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3" name="Arc 7"/>
          <p:cNvSpPr>
            <a:spLocks/>
          </p:cNvSpPr>
          <p:nvPr/>
        </p:nvSpPr>
        <p:spPr bwMode="auto">
          <a:xfrm>
            <a:off x="2592388" y="2986088"/>
            <a:ext cx="2654300" cy="2197100"/>
          </a:xfrm>
          <a:custGeom>
            <a:avLst/>
            <a:gdLst>
              <a:gd name="G0" fmla="+- 20398 0 0"/>
              <a:gd name="G1" fmla="+- 0 0 0"/>
              <a:gd name="G2" fmla="+- 21600 0 0"/>
              <a:gd name="T0" fmla="*/ 20805 w 20805"/>
              <a:gd name="T1" fmla="*/ 21596 h 21600"/>
              <a:gd name="T2" fmla="*/ 0 w 20805"/>
              <a:gd name="T3" fmla="*/ 7105 h 21600"/>
              <a:gd name="T4" fmla="*/ 20398 w 20805"/>
              <a:gd name="T5" fmla="*/ 0 h 21600"/>
            </a:gdLst>
            <a:ahLst/>
            <a:cxnLst>
              <a:cxn ang="0">
                <a:pos x="T0" y="T1"/>
              </a:cxn>
              <a:cxn ang="0">
                <a:pos x="T2" y="T3"/>
              </a:cxn>
              <a:cxn ang="0">
                <a:pos x="T4" y="T5"/>
              </a:cxn>
            </a:cxnLst>
            <a:rect l="0" t="0" r="r" b="b"/>
            <a:pathLst>
              <a:path w="20805" h="21600" fill="none" extrusionOk="0">
                <a:moveTo>
                  <a:pt x="20805" y="21596"/>
                </a:moveTo>
                <a:cubicBezTo>
                  <a:pt x="20669" y="21598"/>
                  <a:pt x="20533" y="21600"/>
                  <a:pt x="20398" y="21600"/>
                </a:cubicBezTo>
                <a:cubicBezTo>
                  <a:pt x="11207" y="21600"/>
                  <a:pt x="3023" y="15784"/>
                  <a:pt x="-1" y="7105"/>
                </a:cubicBezTo>
              </a:path>
              <a:path w="20805" h="21600" stroke="0" extrusionOk="0">
                <a:moveTo>
                  <a:pt x="20805" y="21596"/>
                </a:moveTo>
                <a:cubicBezTo>
                  <a:pt x="20669" y="21598"/>
                  <a:pt x="20533" y="21600"/>
                  <a:pt x="20398" y="21600"/>
                </a:cubicBezTo>
                <a:cubicBezTo>
                  <a:pt x="11207" y="21600"/>
                  <a:pt x="3023" y="15784"/>
                  <a:pt x="-1" y="7105"/>
                </a:cubicBezTo>
                <a:lnTo>
                  <a:pt x="20398"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4" name="Text Box 8"/>
          <p:cNvSpPr txBox="1">
            <a:spLocks noChangeArrowheads="1"/>
          </p:cNvSpPr>
          <p:nvPr/>
        </p:nvSpPr>
        <p:spPr bwMode="auto">
          <a:xfrm>
            <a:off x="5318125" y="4918075"/>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2</a:t>
            </a:r>
            <a:endParaRPr lang="en-GB" altLang="en-US" sz="2400" b="1">
              <a:latin typeface="Times New Roman" panose="02020603050405020304" pitchFamily="18" charset="0"/>
            </a:endParaRPr>
          </a:p>
        </p:txBody>
      </p:sp>
      <p:sp>
        <p:nvSpPr>
          <p:cNvPr id="55305" name="Text Box 9"/>
          <p:cNvSpPr txBox="1">
            <a:spLocks noChangeArrowheads="1"/>
          </p:cNvSpPr>
          <p:nvPr/>
        </p:nvSpPr>
        <p:spPr bwMode="auto">
          <a:xfrm>
            <a:off x="7146925" y="6137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x</a:t>
            </a:r>
            <a:endParaRPr lang="en-GB" altLang="en-US" sz="2400">
              <a:latin typeface="Times New Roman" panose="02020603050405020304" pitchFamily="18" charset="0"/>
            </a:endParaRPr>
          </a:p>
        </p:txBody>
      </p:sp>
      <p:sp>
        <p:nvSpPr>
          <p:cNvPr id="55306" name="Text Box 10"/>
          <p:cNvSpPr txBox="1">
            <a:spLocks noChangeArrowheads="1"/>
          </p:cNvSpPr>
          <p:nvPr/>
        </p:nvSpPr>
        <p:spPr bwMode="auto">
          <a:xfrm>
            <a:off x="593725" y="269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y</a:t>
            </a:r>
          </a:p>
        </p:txBody>
      </p:sp>
      <p:sp>
        <p:nvSpPr>
          <p:cNvPr id="55307" name="Text Box 11"/>
          <p:cNvSpPr txBox="1">
            <a:spLocks noChangeArrowheads="1"/>
          </p:cNvSpPr>
          <p:nvPr/>
        </p:nvSpPr>
        <p:spPr bwMode="auto">
          <a:xfrm>
            <a:off x="4175125" y="3622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en-US" sz="2400" b="1">
              <a:latin typeface="Times New Roman" panose="02020603050405020304" pitchFamily="18" charset="0"/>
            </a:endParaRPr>
          </a:p>
        </p:txBody>
      </p:sp>
      <p:sp>
        <p:nvSpPr>
          <p:cNvPr id="55308" name="Line 12"/>
          <p:cNvSpPr>
            <a:spLocks noChangeShapeType="1"/>
          </p:cNvSpPr>
          <p:nvPr/>
        </p:nvSpPr>
        <p:spPr bwMode="auto">
          <a:xfrm>
            <a:off x="1752600" y="3657600"/>
            <a:ext cx="365760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9" name="Text Box 13"/>
          <p:cNvSpPr txBox="1">
            <a:spLocks noChangeArrowheads="1"/>
          </p:cNvSpPr>
          <p:nvPr/>
        </p:nvSpPr>
        <p:spPr bwMode="auto">
          <a:xfrm>
            <a:off x="1524000" y="3276600"/>
            <a:ext cx="3794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400" b="1">
                <a:latin typeface="Times New Roman" panose="02020603050405020304" pitchFamily="18" charset="0"/>
              </a:rPr>
              <a:t>•</a:t>
            </a:r>
          </a:p>
        </p:txBody>
      </p:sp>
      <p:sp>
        <p:nvSpPr>
          <p:cNvPr id="55310" name="Text Box 14"/>
          <p:cNvSpPr txBox="1">
            <a:spLocks noChangeArrowheads="1"/>
          </p:cNvSpPr>
          <p:nvPr/>
        </p:nvSpPr>
        <p:spPr bwMode="auto">
          <a:xfrm>
            <a:off x="1584325" y="31654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A</a:t>
            </a:r>
          </a:p>
        </p:txBody>
      </p:sp>
      <p:sp>
        <p:nvSpPr>
          <p:cNvPr id="55311" name="Text Box 15"/>
          <p:cNvSpPr txBox="1">
            <a:spLocks noChangeArrowheads="1"/>
          </p:cNvSpPr>
          <p:nvPr/>
        </p:nvSpPr>
        <p:spPr bwMode="auto">
          <a:xfrm>
            <a:off x="5241925" y="5434013"/>
            <a:ext cx="3794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400" b="1">
                <a:latin typeface="Times New Roman" panose="02020603050405020304" pitchFamily="18" charset="0"/>
              </a:rPr>
              <a:t>•</a:t>
            </a:r>
          </a:p>
        </p:txBody>
      </p:sp>
      <p:sp>
        <p:nvSpPr>
          <p:cNvPr id="55312" name="Text Box 16"/>
          <p:cNvSpPr txBox="1">
            <a:spLocks noChangeArrowheads="1"/>
          </p:cNvSpPr>
          <p:nvPr/>
        </p:nvSpPr>
        <p:spPr bwMode="auto">
          <a:xfrm>
            <a:off x="5165725" y="575627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B</a:t>
            </a:r>
          </a:p>
        </p:txBody>
      </p:sp>
      <p:sp>
        <p:nvSpPr>
          <p:cNvPr id="55313" name="Text Box 17"/>
          <p:cNvSpPr txBox="1">
            <a:spLocks noChangeArrowheads="1"/>
          </p:cNvSpPr>
          <p:nvPr/>
        </p:nvSpPr>
        <p:spPr bwMode="auto">
          <a:xfrm>
            <a:off x="3336925" y="42418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b="1">
                <a:latin typeface="Times New Roman" panose="02020603050405020304" pitchFamily="18" charset="0"/>
              </a:rPr>
              <a:t>•</a:t>
            </a:r>
          </a:p>
        </p:txBody>
      </p:sp>
      <p:sp>
        <p:nvSpPr>
          <p:cNvPr id="55314" name="Line 18"/>
          <p:cNvSpPr>
            <a:spLocks noChangeShapeType="1"/>
          </p:cNvSpPr>
          <p:nvPr/>
        </p:nvSpPr>
        <p:spPr bwMode="auto">
          <a:xfrm flipH="1">
            <a:off x="3581400" y="4191000"/>
            <a:ext cx="76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5" name="Text Box 19"/>
          <p:cNvSpPr txBox="1">
            <a:spLocks noChangeArrowheads="1"/>
          </p:cNvSpPr>
          <p:nvPr/>
        </p:nvSpPr>
        <p:spPr bwMode="auto">
          <a:xfrm>
            <a:off x="3413125" y="3775075"/>
            <a:ext cx="1420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(.5A, .5B)</a:t>
            </a:r>
          </a:p>
        </p:txBody>
      </p:sp>
      <p:sp>
        <p:nvSpPr>
          <p:cNvPr id="55316" name="Text Box 20"/>
          <p:cNvSpPr txBox="1">
            <a:spLocks noChangeArrowheads="1"/>
          </p:cNvSpPr>
          <p:nvPr/>
        </p:nvSpPr>
        <p:spPr bwMode="auto">
          <a:xfrm>
            <a:off x="5851525" y="5603875"/>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1</a:t>
            </a:r>
            <a:endParaRPr lang="en-GB" altLang="en-US" sz="2400" b="1">
              <a:latin typeface="Times New Roman" panose="02020603050405020304" pitchFamily="18" charset="0"/>
            </a:endParaRPr>
          </a:p>
        </p:txBody>
      </p:sp>
      <p:sp>
        <p:nvSpPr>
          <p:cNvPr id="22" name="Title 1"/>
          <p:cNvSpPr txBox="1">
            <a:spLocks/>
          </p:cNvSpPr>
          <p:nvPr/>
        </p:nvSpPr>
        <p:spPr bwMode="auto">
          <a:xfrm>
            <a:off x="1203326" y="222885"/>
            <a:ext cx="7951309" cy="838200"/>
          </a:xfrm>
          <a:prstGeom prst="rect">
            <a:avLst/>
          </a:prstGeom>
        </p:spPr>
        <p:txBody>
          <a:bodyPr wrap="square" numCol="1" anchorCtr="0" compatLnSpc="1">
            <a:prstTxWarp prst="textNoShape">
              <a:avLst/>
            </a:prstTxWarp>
            <a:noAutofit/>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pPr>
              <a:spcBef>
                <a:spcPct val="20000"/>
              </a:spcBef>
              <a:buClr>
                <a:schemeClr val="accent1"/>
              </a:buClr>
            </a:pPr>
            <a:r>
              <a:rPr lang="en-US" altLang="en-US" sz="3200" dirty="0" smtClean="0">
                <a:latin typeface="Century Gothic" panose="020B0502020202020204" pitchFamily="34" charset="0"/>
              </a:rPr>
              <a:t>4. Indifference </a:t>
            </a:r>
            <a:r>
              <a:rPr lang="en-US" altLang="en-US" sz="3200" dirty="0">
                <a:latin typeface="Century Gothic" panose="020B0502020202020204" pitchFamily="34" charset="0"/>
              </a:rPr>
              <a:t>curves have a convex </a:t>
            </a:r>
            <a:r>
              <a:rPr lang="en-US" altLang="en-US" sz="3200" dirty="0" smtClean="0">
                <a:latin typeface="Century Gothic" panose="020B0502020202020204" pitchFamily="34" charset="0"/>
              </a:rPr>
              <a:t>shape: </a:t>
            </a:r>
            <a:r>
              <a:rPr lang="en-US" altLang="en-US" sz="3200" i="1" dirty="0" err="1" smtClean="0">
                <a:latin typeface="Century Gothic" panose="020B0502020202020204" pitchFamily="34" charset="0"/>
              </a:rPr>
              <a:t>i</a:t>
            </a:r>
            <a:r>
              <a:rPr lang="en-US" altLang="en-US" sz="3200" i="1" dirty="0" smtClean="0">
                <a:latin typeface="Century Gothic" panose="020B0502020202020204" pitchFamily="34" charset="0"/>
              </a:rPr>
              <a:t>) </a:t>
            </a:r>
            <a:r>
              <a:rPr lang="en-US" altLang="en-US" sz="3200" dirty="0" smtClean="0">
                <a:latin typeface="Century Gothic" panose="020B0502020202020204" pitchFamily="34" charset="0"/>
              </a:rPr>
              <a:t>steeper slope in A, flatter slope in B; </a:t>
            </a:r>
            <a:r>
              <a:rPr lang="en-US" altLang="en-US" sz="3200" i="1" dirty="0" smtClean="0">
                <a:latin typeface="Century Gothic" panose="020B0502020202020204" pitchFamily="34" charset="0"/>
              </a:rPr>
              <a:t>ii) </a:t>
            </a:r>
            <a:r>
              <a:rPr lang="en-US" altLang="en-US" sz="3200" dirty="0" smtClean="0">
                <a:latin typeface="Century Gothic" panose="020B0502020202020204" pitchFamily="34" charset="0"/>
              </a:rPr>
              <a:t>average bundles are preferred to the extremes</a:t>
            </a:r>
            <a:endParaRPr lang="en-US" altLang="en-US" sz="3200" i="1" dirty="0">
              <a:latin typeface="Century Gothic" panose="020B0502020202020204" pitchFamily="34" charset="0"/>
            </a:endParaRPr>
          </a:p>
        </p:txBody>
      </p:sp>
    </p:spTree>
    <p:extLst>
      <p:ext uri="{BB962C8B-B14F-4D97-AF65-F5344CB8AC3E}">
        <p14:creationId xmlns:p14="http://schemas.microsoft.com/office/powerpoint/2010/main" val="1989145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4" name="Rectangle 16"/>
          <p:cNvSpPr>
            <a:spLocks noChangeArrowheads="1"/>
          </p:cNvSpPr>
          <p:nvPr/>
        </p:nvSpPr>
        <p:spPr bwMode="auto">
          <a:xfrm>
            <a:off x="381000" y="1600200"/>
            <a:ext cx="8458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There are several ways to define the </a:t>
            </a:r>
            <a:r>
              <a:rPr lang="en-GB" altLang="en-US" sz="2800" b="1" dirty="0">
                <a:latin typeface="Century Gothic" panose="020B0502020202020204" pitchFamily="34" charset="0"/>
              </a:rPr>
              <a:t>Marginal Rate of Substitution</a:t>
            </a:r>
          </a:p>
          <a:p>
            <a:pPr>
              <a:spcBef>
                <a:spcPct val="20000"/>
              </a:spcBef>
              <a:buClr>
                <a:schemeClr val="accent1"/>
              </a:buClr>
              <a:buFont typeface="Wingdings" panose="05000000000000000000" pitchFamily="2" charset="2"/>
              <a:buNone/>
            </a:pPr>
            <a:endParaRPr lang="en-GB" altLang="en-US" sz="2800" u="sng" dirty="0">
              <a:latin typeface="Century Gothic" panose="020B0502020202020204" pitchFamily="34" charset="0"/>
            </a:endParaRPr>
          </a:p>
          <a:p>
            <a:pPr>
              <a:spcBef>
                <a:spcPct val="20000"/>
              </a:spcBef>
              <a:buClr>
                <a:schemeClr val="accent1"/>
              </a:buClr>
              <a:buFont typeface="Wingdings" panose="05000000000000000000" pitchFamily="2" charset="2"/>
              <a:buNone/>
            </a:pPr>
            <a:r>
              <a:rPr lang="en-GB" altLang="en-US" sz="2800" u="sng" dirty="0">
                <a:latin typeface="Century Gothic" panose="020B0502020202020204" pitchFamily="34" charset="0"/>
              </a:rPr>
              <a:t>Definition </a:t>
            </a:r>
            <a:r>
              <a:rPr lang="en-GB" altLang="en-US" sz="2800" u="sng" dirty="0" smtClean="0">
                <a:latin typeface="Century Gothic" panose="020B0502020202020204" pitchFamily="34" charset="0"/>
              </a:rPr>
              <a:t>1</a:t>
            </a:r>
            <a:r>
              <a:rPr lang="en-GB" altLang="en-US" sz="2800" dirty="0" smtClean="0">
                <a:latin typeface="Century Gothic" panose="020B0502020202020204" pitchFamily="34" charset="0"/>
              </a:rPr>
              <a:t>: It </a:t>
            </a:r>
            <a:r>
              <a:rPr lang="en-GB" altLang="en-US" sz="2800" dirty="0">
                <a:latin typeface="Century Gothic" panose="020B0502020202020204" pitchFamily="34" charset="0"/>
              </a:rPr>
              <a:t>is the maximum rate at which the consumer would be willing to substitute a little more of good x for a little less of good y in order to leave the consumer just indifferent between consuming the old basket or the new basket</a:t>
            </a:r>
          </a:p>
          <a:p>
            <a:pPr>
              <a:spcBef>
                <a:spcPct val="20000"/>
              </a:spcBef>
              <a:buClr>
                <a:schemeClr val="accent1"/>
              </a:buClr>
              <a:buFont typeface="Wingdings" panose="05000000000000000000" pitchFamily="2" charset="2"/>
              <a:buNone/>
            </a:pPr>
            <a:endParaRPr lang="en-GB" altLang="en-US" sz="2800" dirty="0">
              <a:latin typeface="Book Antiqua" panose="02040602050305030304" pitchFamily="18" charset="0"/>
            </a:endParaRPr>
          </a:p>
        </p:txBody>
      </p:sp>
      <p:sp>
        <p:nvSpPr>
          <p:cNvPr id="5" name="Title 1"/>
          <p:cNvSpPr txBox="1">
            <a:spLocks/>
          </p:cNvSpPr>
          <p:nvPr/>
        </p:nvSpPr>
        <p:spPr bwMode="auto">
          <a:xfrm>
            <a:off x="0" y="0"/>
            <a:ext cx="9144000" cy="838200"/>
          </a:xfrm>
          <a:prstGeom prst="rect">
            <a:avLst/>
          </a:prstGeom>
        </p:spPr>
        <p:txBody>
          <a:bodyPr wrap="square" numCol="1" anchorCtr="0" compatLnSpc="1">
            <a:prstTxWarp prst="textNoShape">
              <a:avLst/>
            </a:prstTxWarp>
            <a:normAutofit/>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r>
              <a:rPr lang="en-US" sz="4000" dirty="0" smtClean="0"/>
              <a:t>MARGINAL RATE OF SUBSTITUTION</a:t>
            </a:r>
          </a:p>
        </p:txBody>
      </p:sp>
    </p:spTree>
    <p:extLst>
      <p:ext uri="{BB962C8B-B14F-4D97-AF65-F5344CB8AC3E}">
        <p14:creationId xmlns:p14="http://schemas.microsoft.com/office/powerpoint/2010/main" val="4097931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44">
                                            <p:txEl>
                                              <p:pRg st="0" end="0"/>
                                            </p:txEl>
                                          </p:spTgt>
                                        </p:tgtEl>
                                        <p:attrNameLst>
                                          <p:attrName>style.visibility</p:attrName>
                                        </p:attrNameLst>
                                      </p:cBhvr>
                                      <p:to>
                                        <p:strVal val="visible"/>
                                      </p:to>
                                    </p:set>
                                    <p:animEffect transition="in" filter="wipe(left)">
                                      <p:cBhvr>
                                        <p:cTn id="7" dur="500"/>
                                        <p:tgtEl>
                                          <p:spTgt spid="225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44">
                                            <p:txEl>
                                              <p:pRg st="2" end="2"/>
                                            </p:txEl>
                                          </p:spTgt>
                                        </p:tgtEl>
                                        <p:attrNameLst>
                                          <p:attrName>style.visibility</p:attrName>
                                        </p:attrNameLst>
                                      </p:cBhvr>
                                      <p:to>
                                        <p:strVal val="visible"/>
                                      </p:to>
                                    </p:set>
                                    <p:animEffect transition="in" filter="wipe(left)">
                                      <p:cBhvr>
                                        <p:cTn id="12" dur="500"/>
                                        <p:tgtEl>
                                          <p:spTgt spid="225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Rectangle 9"/>
          <p:cNvSpPr>
            <a:spLocks noChangeArrowheads="1"/>
          </p:cNvSpPr>
          <p:nvPr/>
        </p:nvSpPr>
        <p:spPr bwMode="auto">
          <a:xfrm>
            <a:off x="381000" y="1600200"/>
            <a:ext cx="8458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None/>
            </a:pPr>
            <a:r>
              <a:rPr lang="en-GB" altLang="en-US" sz="2800" u="sng" dirty="0">
                <a:latin typeface="Century Gothic" panose="020B0502020202020204" pitchFamily="34" charset="0"/>
              </a:rPr>
              <a:t>Definition </a:t>
            </a:r>
            <a:r>
              <a:rPr lang="en-GB" altLang="en-US" sz="2800" u="sng" dirty="0" smtClean="0">
                <a:latin typeface="Century Gothic" panose="020B0502020202020204" pitchFamily="34" charset="0"/>
              </a:rPr>
              <a:t>2</a:t>
            </a:r>
            <a:r>
              <a:rPr lang="en-GB" altLang="en-US" sz="2800" dirty="0" smtClean="0">
                <a:latin typeface="Century Gothic" panose="020B0502020202020204" pitchFamily="34" charset="0"/>
              </a:rPr>
              <a:t>:</a:t>
            </a:r>
          </a:p>
          <a:p>
            <a:pPr>
              <a:spcBef>
                <a:spcPct val="20000"/>
              </a:spcBef>
              <a:buClr>
                <a:schemeClr val="accent1"/>
              </a:buClr>
              <a:buFont typeface="Wingdings" panose="05000000000000000000" pitchFamily="2" charset="2"/>
              <a:buNone/>
            </a:pPr>
            <a:r>
              <a:rPr lang="en-GB" altLang="en-US" sz="2800" dirty="0" smtClean="0">
                <a:latin typeface="Century Gothic" panose="020B0502020202020204" pitchFamily="34" charset="0"/>
              </a:rPr>
              <a:t>It </a:t>
            </a:r>
            <a:r>
              <a:rPr lang="en-GB" altLang="en-US" sz="2800" dirty="0">
                <a:latin typeface="Century Gothic" panose="020B0502020202020204" pitchFamily="34" charset="0"/>
              </a:rPr>
              <a:t>is the negative of the slope of the indifference curve:</a:t>
            </a:r>
          </a:p>
          <a:p>
            <a:pPr lvl="1">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a:t>
            </a:r>
            <a:r>
              <a:rPr lang="en-GB" altLang="en-US" sz="2800" dirty="0" err="1">
                <a:latin typeface="Century Gothic" panose="020B0502020202020204" pitchFamily="34" charset="0"/>
              </a:rPr>
              <a:t>MRS</a:t>
            </a:r>
            <a:r>
              <a:rPr lang="en-GB" altLang="en-US" sz="2800" baseline="-25000" dirty="0" err="1">
                <a:latin typeface="Century Gothic" panose="020B0502020202020204" pitchFamily="34" charset="0"/>
              </a:rPr>
              <a:t>x,y</a:t>
            </a:r>
            <a:r>
              <a:rPr lang="en-GB" altLang="en-US" sz="2800" dirty="0">
                <a:latin typeface="Century Gothic" panose="020B0502020202020204" pitchFamily="34" charset="0"/>
              </a:rPr>
              <a:t> </a:t>
            </a:r>
            <a:r>
              <a:rPr lang="en-GB" altLang="en-US" sz="2800" dirty="0" smtClean="0">
                <a:latin typeface="Century Gothic" panose="020B0502020202020204" pitchFamily="34" charset="0"/>
              </a:rPr>
              <a:t>= -  </a:t>
            </a:r>
            <a:r>
              <a:rPr lang="en-GB" altLang="en-US" sz="2800" u="sng" dirty="0" err="1" smtClean="0">
                <a:latin typeface="Century Gothic" panose="020B0502020202020204" pitchFamily="34" charset="0"/>
              </a:rPr>
              <a:t>dy</a:t>
            </a:r>
            <a:r>
              <a:rPr lang="en-GB" altLang="en-US" sz="2800" dirty="0" smtClean="0">
                <a:latin typeface="Century Gothic" panose="020B0502020202020204" pitchFamily="34" charset="0"/>
              </a:rPr>
              <a:t>   </a:t>
            </a:r>
            <a:r>
              <a:rPr lang="en-GB" altLang="en-US" sz="2800" dirty="0">
                <a:latin typeface="Century Gothic" panose="020B0502020202020204" pitchFamily="34" charset="0"/>
              </a:rPr>
              <a:t>(for a constant level </a:t>
            </a:r>
            <a:r>
              <a:rPr lang="en-GB" altLang="en-US" sz="2800" dirty="0" smtClean="0">
                <a:latin typeface="Century Gothic" panose="020B0502020202020204" pitchFamily="34" charset="0"/>
              </a:rPr>
              <a:t>of                         </a:t>
            </a:r>
            <a:r>
              <a:rPr lang="en-GB" altLang="en-US" sz="2800" dirty="0" smtClean="0">
                <a:latin typeface="Century Gothic" panose="020B0502020202020204" pitchFamily="34" charset="0"/>
              </a:rPr>
              <a:t>                  		         dx      </a:t>
            </a:r>
            <a:r>
              <a:rPr lang="en-GB" altLang="en-US" sz="2800" dirty="0">
                <a:latin typeface="Century Gothic" panose="020B0502020202020204" pitchFamily="34" charset="0"/>
              </a:rPr>
              <a:t>preference)</a:t>
            </a:r>
          </a:p>
        </p:txBody>
      </p:sp>
      <p:sp>
        <p:nvSpPr>
          <p:cNvPr id="5" name="Title 1"/>
          <p:cNvSpPr txBox="1">
            <a:spLocks/>
          </p:cNvSpPr>
          <p:nvPr/>
        </p:nvSpPr>
        <p:spPr bwMode="auto">
          <a:xfrm>
            <a:off x="0" y="0"/>
            <a:ext cx="9144000" cy="838200"/>
          </a:xfrm>
          <a:prstGeom prst="rect">
            <a:avLst/>
          </a:prstGeom>
        </p:spPr>
        <p:txBody>
          <a:bodyPr wrap="square" numCol="1" anchorCtr="0" compatLnSpc="1">
            <a:prstTxWarp prst="textNoShape">
              <a:avLst/>
            </a:prstTxWarp>
            <a:normAutofit/>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r>
              <a:rPr lang="en-US" sz="4000" dirty="0" smtClean="0"/>
              <a:t>MARGINAL RATE OF SUBSTITUTION</a:t>
            </a:r>
          </a:p>
        </p:txBody>
      </p:sp>
    </p:spTree>
    <p:extLst>
      <p:ext uri="{BB962C8B-B14F-4D97-AF65-F5344CB8AC3E}">
        <p14:creationId xmlns:p14="http://schemas.microsoft.com/office/powerpoint/2010/main" val="886911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9">
                                            <p:txEl>
                                              <p:pRg st="0" end="0"/>
                                            </p:txEl>
                                          </p:spTgt>
                                        </p:tgtEl>
                                        <p:attrNameLst>
                                          <p:attrName>style.visibility</p:attrName>
                                        </p:attrNameLst>
                                      </p:cBhvr>
                                      <p:to>
                                        <p:strVal val="visible"/>
                                      </p:to>
                                    </p:set>
                                    <p:animEffect transition="in" filter="wipe(left)">
                                      <p:cBhvr>
                                        <p:cTn id="7" dur="500"/>
                                        <p:tgtEl>
                                          <p:spTgt spid="563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9">
                                            <p:txEl>
                                              <p:pRg st="1" end="1"/>
                                            </p:txEl>
                                          </p:spTgt>
                                        </p:tgtEl>
                                        <p:attrNameLst>
                                          <p:attrName>style.visibility</p:attrName>
                                        </p:attrNameLst>
                                      </p:cBhvr>
                                      <p:to>
                                        <p:strVal val="visible"/>
                                      </p:to>
                                    </p:set>
                                    <p:animEffect transition="in" filter="wipe(left)">
                                      <p:cBhvr>
                                        <p:cTn id="12" dur="500"/>
                                        <p:tgtEl>
                                          <p:spTgt spid="5632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6329">
                                            <p:txEl>
                                              <p:pRg st="2" end="2"/>
                                            </p:txEl>
                                          </p:spTgt>
                                        </p:tgtEl>
                                        <p:attrNameLst>
                                          <p:attrName>style.visibility</p:attrName>
                                        </p:attrNameLst>
                                      </p:cBhvr>
                                      <p:to>
                                        <p:strVal val="visible"/>
                                      </p:to>
                                    </p:set>
                                    <p:animEffect transition="in" filter="wipe(left)">
                                      <p:cBhvr>
                                        <p:cTn id="15" dur="500"/>
                                        <p:tgtEl>
                                          <p:spTgt spid="563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381000" y="1143000"/>
            <a:ext cx="80010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An indifference curve exhibits a </a:t>
            </a:r>
            <a:r>
              <a:rPr lang="en-GB" altLang="en-US" sz="2800" b="1" dirty="0">
                <a:latin typeface="Century Gothic" panose="020B0502020202020204" pitchFamily="34" charset="0"/>
              </a:rPr>
              <a:t>diminishing marginal rate of substitution</a:t>
            </a:r>
            <a:r>
              <a:rPr lang="en-GB" altLang="en-US" sz="2800" dirty="0">
                <a:latin typeface="Century Gothic" panose="020B0502020202020204" pitchFamily="34" charset="0"/>
              </a:rPr>
              <a:t>:</a:t>
            </a:r>
          </a:p>
          <a:p>
            <a:pPr>
              <a:spcBef>
                <a:spcPct val="20000"/>
              </a:spcBef>
              <a:buClr>
                <a:schemeClr val="accent1"/>
              </a:buClr>
              <a:buFont typeface="Wingdings" panose="05000000000000000000" pitchFamily="2" charset="2"/>
              <a:buNone/>
            </a:pPr>
            <a:endParaRPr lang="en-GB" altLang="en-US" sz="2800" dirty="0">
              <a:latin typeface="Century Gothic" panose="020B0502020202020204" pitchFamily="34" charset="0"/>
            </a:endParaRPr>
          </a:p>
          <a:p>
            <a:pPr>
              <a:buFontTx/>
              <a:buAutoNum type="arabicPeriod"/>
            </a:pPr>
            <a:r>
              <a:rPr lang="en-US" altLang="en-US" sz="2800" dirty="0">
                <a:latin typeface="Century Gothic" panose="020B0502020202020204" pitchFamily="34" charset="0"/>
                <a:cs typeface="Times New Roman" panose="02020603050405020304" pitchFamily="18" charset="0"/>
              </a:rPr>
              <a:t>The more of good x you have, the more you are willing to give up to get a little of good y.</a:t>
            </a:r>
          </a:p>
          <a:p>
            <a:pPr>
              <a:buFontTx/>
              <a:buAutoNum type="arabicPeriod"/>
            </a:pPr>
            <a:endParaRPr lang="en-US" altLang="en-US" sz="2800" dirty="0">
              <a:latin typeface="Century Gothic" panose="020B0502020202020204" pitchFamily="34" charset="0"/>
              <a:cs typeface="Times New Roman" panose="02020603050405020304" pitchFamily="18" charset="0"/>
            </a:endParaRPr>
          </a:p>
          <a:p>
            <a:pPr>
              <a:buFontTx/>
              <a:buAutoNum type="arabicPeriod"/>
            </a:pPr>
            <a:r>
              <a:rPr lang="en-US" altLang="en-US" sz="2800" dirty="0">
                <a:latin typeface="Century Gothic" panose="020B0502020202020204" pitchFamily="34" charset="0"/>
                <a:cs typeface="Times New Roman" panose="02020603050405020304" pitchFamily="18" charset="0"/>
              </a:rPr>
              <a:t>The indifference curves </a:t>
            </a:r>
          </a:p>
          <a:p>
            <a:pPr lvl="1">
              <a:buFontTx/>
              <a:buChar char="•"/>
            </a:pPr>
            <a:r>
              <a:rPr lang="en-US" altLang="en-US" sz="2800" dirty="0">
                <a:latin typeface="Century Gothic" panose="020B0502020202020204" pitchFamily="34" charset="0"/>
                <a:cs typeface="Times New Roman" panose="02020603050405020304" pitchFamily="18" charset="0"/>
              </a:rPr>
              <a:t>Get flatter as we move out along the horizontal axis</a:t>
            </a:r>
          </a:p>
          <a:p>
            <a:pPr lvl="1">
              <a:buFontTx/>
              <a:buChar char="•"/>
            </a:pPr>
            <a:r>
              <a:rPr lang="en-US" altLang="en-US" sz="2800" dirty="0">
                <a:latin typeface="Century Gothic" panose="020B0502020202020204" pitchFamily="34" charset="0"/>
                <a:cs typeface="Times New Roman" panose="02020603050405020304" pitchFamily="18" charset="0"/>
              </a:rPr>
              <a:t>Get steeper as we move up along the vertical axis.</a:t>
            </a:r>
            <a:endParaRPr lang="en-GB" altLang="en-US" sz="2800" dirty="0">
              <a:latin typeface="Century Gothic" panose="020B0502020202020204" pitchFamily="34" charset="0"/>
            </a:endParaRPr>
          </a:p>
        </p:txBody>
      </p:sp>
      <p:sp>
        <p:nvSpPr>
          <p:cNvPr id="6" name="Title 1"/>
          <p:cNvSpPr txBox="1">
            <a:spLocks/>
          </p:cNvSpPr>
          <p:nvPr/>
        </p:nvSpPr>
        <p:spPr bwMode="auto">
          <a:xfrm>
            <a:off x="0" y="0"/>
            <a:ext cx="9144000" cy="838200"/>
          </a:xfrm>
          <a:prstGeom prst="rect">
            <a:avLst/>
          </a:prstGeom>
        </p:spPr>
        <p:txBody>
          <a:bodyPr wrap="square" numCol="1" anchorCtr="0" compatLnSpc="1">
            <a:prstTxWarp prst="textNoShape">
              <a:avLst/>
            </a:prstTxWarp>
            <a:normAutofit fontScale="77500" lnSpcReduction="20000"/>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r>
              <a:rPr lang="en-US" sz="4000" dirty="0" smtClean="0"/>
              <a:t>DIMINISHING MARGINAL RATE OF SUBSTITUTION</a:t>
            </a:r>
          </a:p>
        </p:txBody>
      </p:sp>
    </p:spTree>
    <p:extLst>
      <p:ext uri="{BB962C8B-B14F-4D97-AF65-F5344CB8AC3E}">
        <p14:creationId xmlns:p14="http://schemas.microsoft.com/office/powerpoint/2010/main" val="947689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1794">
                                            <p:txEl>
                                              <p:pRg st="0" end="0"/>
                                            </p:txEl>
                                          </p:spTgt>
                                        </p:tgtEl>
                                        <p:attrNameLst>
                                          <p:attrName>style.visibility</p:attrName>
                                        </p:attrNameLst>
                                      </p:cBhvr>
                                      <p:to>
                                        <p:strVal val="visible"/>
                                      </p:to>
                                    </p:set>
                                    <p:animEffect transition="in" filter="wipe(left)">
                                      <p:cBhvr>
                                        <p:cTn id="7" dur="500"/>
                                        <p:tgtEl>
                                          <p:spTgt spid="1617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1794">
                                            <p:txEl>
                                              <p:pRg st="2" end="2"/>
                                            </p:txEl>
                                          </p:spTgt>
                                        </p:tgtEl>
                                        <p:attrNameLst>
                                          <p:attrName>style.visibility</p:attrName>
                                        </p:attrNameLst>
                                      </p:cBhvr>
                                      <p:to>
                                        <p:strVal val="visible"/>
                                      </p:to>
                                    </p:set>
                                    <p:animEffect transition="in" filter="wipe(left)">
                                      <p:cBhvr>
                                        <p:cTn id="12" dur="500"/>
                                        <p:tgtEl>
                                          <p:spTgt spid="16179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1794">
                                            <p:txEl>
                                              <p:pRg st="4" end="4"/>
                                            </p:txEl>
                                          </p:spTgt>
                                        </p:tgtEl>
                                        <p:attrNameLst>
                                          <p:attrName>style.visibility</p:attrName>
                                        </p:attrNameLst>
                                      </p:cBhvr>
                                      <p:to>
                                        <p:strVal val="visible"/>
                                      </p:to>
                                    </p:set>
                                    <p:animEffect transition="in" filter="wipe(left)">
                                      <p:cBhvr>
                                        <p:cTn id="17" dur="500"/>
                                        <p:tgtEl>
                                          <p:spTgt spid="161794">
                                            <p:txEl>
                                              <p:pRg st="4" end="4"/>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61794">
                                            <p:txEl>
                                              <p:pRg st="5" end="5"/>
                                            </p:txEl>
                                          </p:spTgt>
                                        </p:tgtEl>
                                        <p:attrNameLst>
                                          <p:attrName>style.visibility</p:attrName>
                                        </p:attrNameLst>
                                      </p:cBhvr>
                                      <p:to>
                                        <p:strVal val="visible"/>
                                      </p:to>
                                    </p:set>
                                    <p:animEffect transition="in" filter="wipe(left)">
                                      <p:cBhvr>
                                        <p:cTn id="20" dur="500"/>
                                        <p:tgtEl>
                                          <p:spTgt spid="161794">
                                            <p:txEl>
                                              <p:pRg st="5" end="5"/>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1794">
                                            <p:txEl>
                                              <p:pRg st="6" end="6"/>
                                            </p:txEl>
                                          </p:spTgt>
                                        </p:tgtEl>
                                        <p:attrNameLst>
                                          <p:attrName>style.visibility</p:attrName>
                                        </p:attrNameLst>
                                      </p:cBhvr>
                                      <p:to>
                                        <p:strVal val="visible"/>
                                      </p:to>
                                    </p:set>
                                    <p:animEffect transition="in" filter="wipe(left)">
                                      <p:cBhvr>
                                        <p:cTn id="23" dur="500"/>
                                        <p:tgtEl>
                                          <p:spTgt spid="1617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descr="ec202grap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89050"/>
            <a:ext cx="8001000" cy="4921250"/>
          </a:xfrm>
          <a:prstGeom prst="rect">
            <a:avLst/>
          </a:prstGeom>
          <a:noFill/>
          <a:extLst>
            <a:ext uri="{909E8E84-426E-40DD-AFC4-6F175D3DCCD1}">
              <a14:hiddenFill xmlns:a14="http://schemas.microsoft.com/office/drawing/2010/main">
                <a:solidFill>
                  <a:srgbClr val="FFFFFF"/>
                </a:solidFill>
              </a14:hiddenFill>
            </a:ext>
          </a:extLst>
        </p:spPr>
      </p:pic>
      <p:sp>
        <p:nvSpPr>
          <p:cNvPr id="23561" name="Rectangle 9"/>
          <p:cNvSpPr>
            <a:spLocks noChangeArrowheads="1"/>
          </p:cNvSpPr>
          <p:nvPr/>
        </p:nvSpPr>
        <p:spPr bwMode="auto">
          <a:xfrm>
            <a:off x="1524000" y="762000"/>
            <a:ext cx="731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u="sng" dirty="0">
                <a:latin typeface="Century Gothic" panose="020B0502020202020204" pitchFamily="34" charset="0"/>
                <a:cs typeface="Times New Roman" panose="02020603050405020304" pitchFamily="18" charset="0"/>
              </a:rPr>
              <a:t>Example:</a:t>
            </a:r>
            <a:r>
              <a:rPr lang="en-US" altLang="en-US" sz="2000" b="1" dirty="0">
                <a:latin typeface="Century Gothic" panose="020B0502020202020204" pitchFamily="34" charset="0"/>
                <a:cs typeface="Times New Roman" panose="02020603050405020304" pitchFamily="18" charset="0"/>
              </a:rPr>
              <a:t>  The Diminishing Marginal Rate of Substitution</a:t>
            </a:r>
            <a:r>
              <a:rPr lang="en-US" altLang="en-US" sz="2000" b="1" dirty="0">
                <a:latin typeface="Century Gothic" panose="020B0502020202020204" pitchFamily="34" charset="0"/>
              </a:rPr>
              <a:t> </a:t>
            </a:r>
          </a:p>
        </p:txBody>
      </p:sp>
    </p:spTree>
    <p:extLst>
      <p:ext uri="{BB962C8B-B14F-4D97-AF65-F5344CB8AC3E}">
        <p14:creationId xmlns:p14="http://schemas.microsoft.com/office/powerpoint/2010/main" val="3052175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Rectangle 7"/>
          <p:cNvSpPr>
            <a:spLocks noChangeArrowheads="1"/>
          </p:cNvSpPr>
          <p:nvPr/>
        </p:nvSpPr>
        <p:spPr bwMode="auto">
          <a:xfrm>
            <a:off x="312420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35" name="Rectangle 11"/>
          <p:cNvSpPr>
            <a:spLocks noChangeArrowheads="1"/>
          </p:cNvSpPr>
          <p:nvPr/>
        </p:nvSpPr>
        <p:spPr bwMode="auto">
          <a:xfrm>
            <a:off x="381000" y="1600200"/>
            <a:ext cx="8458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None/>
            </a:pPr>
            <a:endParaRPr lang="en-GB" altLang="en-US" sz="3200" dirty="0">
              <a:latin typeface="Book Antiqua" panose="02040602050305030304" pitchFamily="18" charset="0"/>
            </a:endParaRPr>
          </a:p>
          <a:p>
            <a:pPr>
              <a:spcBef>
                <a:spcPct val="20000"/>
              </a:spcBef>
              <a:buClr>
                <a:schemeClr val="accent1"/>
              </a:buClr>
              <a:buFont typeface="Wingdings" panose="05000000000000000000" pitchFamily="2" charset="2"/>
              <a:buNone/>
            </a:pPr>
            <a:r>
              <a:rPr lang="en-GB" altLang="en-US" sz="3200" u="sng" dirty="0" smtClean="0">
                <a:latin typeface="Century Gothic" panose="020B0502020202020204" pitchFamily="34" charset="0"/>
              </a:rPr>
              <a:t>Definition</a:t>
            </a:r>
            <a:r>
              <a:rPr lang="en-GB" altLang="en-US" sz="3200" dirty="0" smtClean="0">
                <a:latin typeface="Century Gothic" panose="020B0502020202020204" pitchFamily="34" charset="0"/>
              </a:rPr>
              <a:t>: The </a:t>
            </a:r>
            <a:r>
              <a:rPr lang="en-GB" altLang="en-US" sz="3200" dirty="0">
                <a:latin typeface="Century Gothic" panose="020B0502020202020204" pitchFamily="34" charset="0"/>
              </a:rPr>
              <a:t>utility function measures the level of satisfaction that a consumer receives from any basket of goods.</a:t>
            </a:r>
          </a:p>
          <a:p>
            <a:pPr>
              <a:spcBef>
                <a:spcPct val="20000"/>
              </a:spcBef>
              <a:buClr>
                <a:schemeClr val="accent1"/>
              </a:buClr>
              <a:buFont typeface="Wingdings" panose="05000000000000000000" pitchFamily="2" charset="2"/>
              <a:buNone/>
            </a:pPr>
            <a:endParaRPr lang="en-GB" altLang="en-US" sz="2800" dirty="0">
              <a:latin typeface="Book Antiqua" panose="02040602050305030304" pitchFamily="18" charset="0"/>
            </a:endParaRPr>
          </a:p>
          <a:p>
            <a:pPr>
              <a:spcBef>
                <a:spcPct val="20000"/>
              </a:spcBef>
              <a:buClr>
                <a:schemeClr val="accent1"/>
              </a:buClr>
              <a:buFont typeface="Wingdings" panose="05000000000000000000" pitchFamily="2" charset="2"/>
              <a:buNone/>
            </a:pPr>
            <a:endParaRPr lang="en-GB" altLang="en-US" sz="2800" dirty="0">
              <a:latin typeface="Book Antiqua" panose="02040602050305030304" pitchFamily="18" charset="0"/>
            </a:endParaRPr>
          </a:p>
        </p:txBody>
      </p:sp>
      <p:sp>
        <p:nvSpPr>
          <p:cNvPr id="6" name="Title 1"/>
          <p:cNvSpPr txBox="1">
            <a:spLocks/>
          </p:cNvSpPr>
          <p:nvPr/>
        </p:nvSpPr>
        <p:spPr bwMode="auto">
          <a:xfrm>
            <a:off x="0" y="0"/>
            <a:ext cx="9144000" cy="838200"/>
          </a:xfrm>
          <a:prstGeom prst="rect">
            <a:avLst/>
          </a:prstGeom>
        </p:spPr>
        <p:txBody>
          <a:bodyPr wrap="square" numCol="1" anchorCtr="0" compatLnSpc="1">
            <a:prstTxWarp prst="textNoShape">
              <a:avLst/>
            </a:prstTxWarp>
            <a:normAutofit/>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r>
              <a:rPr lang="en-US" sz="4000" dirty="0" smtClean="0"/>
              <a:t>THE UTILITY FUNCTION</a:t>
            </a:r>
          </a:p>
        </p:txBody>
      </p:sp>
    </p:spTree>
    <p:extLst>
      <p:ext uri="{BB962C8B-B14F-4D97-AF65-F5344CB8AC3E}">
        <p14:creationId xmlns:p14="http://schemas.microsoft.com/office/powerpoint/2010/main" val="2875671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35">
                                            <p:txEl>
                                              <p:pRg st="1" end="1"/>
                                            </p:txEl>
                                          </p:spTgt>
                                        </p:tgtEl>
                                        <p:attrNameLst>
                                          <p:attrName>style.visibility</p:attrName>
                                        </p:attrNameLst>
                                      </p:cBhvr>
                                      <p:to>
                                        <p:strVal val="visible"/>
                                      </p:to>
                                    </p:set>
                                    <p:animEffect transition="in" filter="wipe(left)">
                                      <p:cBhvr>
                                        <p:cTn id="7" dur="500"/>
                                        <p:tgtEl>
                                          <p:spTgt spid="26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312420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7941" name="Rectangle 5"/>
          <p:cNvSpPr>
            <a:spLocks noChangeArrowheads="1"/>
          </p:cNvSpPr>
          <p:nvPr/>
        </p:nvSpPr>
        <p:spPr bwMode="auto">
          <a:xfrm>
            <a:off x="381000" y="1600200"/>
            <a:ext cx="8458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None/>
            </a:pPr>
            <a:endParaRPr lang="en-GB" altLang="en-US" sz="3200" dirty="0">
              <a:latin typeface="Book Antiqua" panose="02040602050305030304" pitchFamily="18" charset="0"/>
            </a:endParaRPr>
          </a:p>
          <a:p>
            <a:pPr>
              <a:spcBef>
                <a:spcPct val="20000"/>
              </a:spcBef>
              <a:buClr>
                <a:schemeClr val="accent1"/>
              </a:buClr>
              <a:buFont typeface="Wingdings" panose="05000000000000000000" pitchFamily="2" charset="2"/>
              <a:buChar char="l"/>
            </a:pPr>
            <a:r>
              <a:rPr lang="en-GB" altLang="en-US" sz="2800" dirty="0">
                <a:latin typeface="Century Gothic" panose="020B0502020202020204" pitchFamily="34" charset="0"/>
              </a:rPr>
              <a:t>The utility function assigns a number to each basket</a:t>
            </a:r>
          </a:p>
          <a:p>
            <a:pPr lvl="1">
              <a:spcBef>
                <a:spcPct val="20000"/>
              </a:spcBef>
              <a:buClr>
                <a:schemeClr val="accent1"/>
              </a:buClr>
              <a:buFont typeface="Wingdings" panose="05000000000000000000" pitchFamily="2" charset="2"/>
              <a:buChar char="l"/>
            </a:pPr>
            <a:r>
              <a:rPr lang="en-GB" altLang="en-US" sz="2800" dirty="0">
                <a:latin typeface="Century Gothic" panose="020B0502020202020204" pitchFamily="34" charset="0"/>
              </a:rPr>
              <a:t>More preferred baskets get a higher number than less preferred baskets.</a:t>
            </a:r>
          </a:p>
          <a:p>
            <a:pPr lvl="1">
              <a:spcBef>
                <a:spcPct val="20000"/>
              </a:spcBef>
              <a:buClr>
                <a:schemeClr val="accent1"/>
              </a:buClr>
              <a:buFont typeface="Wingdings" panose="05000000000000000000" pitchFamily="2" charset="2"/>
              <a:buChar char="l"/>
            </a:pPr>
            <a:endParaRPr lang="en-GB" altLang="en-US" sz="2800" dirty="0">
              <a:latin typeface="Century Gothic" panose="020B0502020202020204" pitchFamily="34" charset="0"/>
            </a:endParaRPr>
          </a:p>
          <a:p>
            <a:pPr>
              <a:spcBef>
                <a:spcPct val="20000"/>
              </a:spcBef>
              <a:buClr>
                <a:schemeClr val="accent1"/>
              </a:buClr>
              <a:buFont typeface="Wingdings" panose="05000000000000000000" pitchFamily="2" charset="2"/>
              <a:buChar char="l"/>
            </a:pPr>
            <a:r>
              <a:rPr lang="en-GB" altLang="en-US" sz="2800" dirty="0">
                <a:latin typeface="Century Gothic" panose="020B0502020202020204" pitchFamily="34" charset="0"/>
              </a:rPr>
              <a:t>Utility is an </a:t>
            </a:r>
            <a:r>
              <a:rPr lang="en-GB" altLang="en-US" sz="2800" b="1" dirty="0">
                <a:latin typeface="Century Gothic" panose="020B0502020202020204" pitchFamily="34" charset="0"/>
              </a:rPr>
              <a:t>ordinal</a:t>
            </a:r>
            <a:r>
              <a:rPr lang="en-GB" altLang="en-US" sz="2800" dirty="0">
                <a:latin typeface="Century Gothic" panose="020B0502020202020204" pitchFamily="34" charset="0"/>
              </a:rPr>
              <a:t> concept</a:t>
            </a:r>
          </a:p>
          <a:p>
            <a:pPr lvl="1">
              <a:spcBef>
                <a:spcPct val="20000"/>
              </a:spcBef>
              <a:buClr>
                <a:schemeClr val="accent1"/>
              </a:buClr>
              <a:buFont typeface="Wingdings" panose="05000000000000000000" pitchFamily="2" charset="2"/>
              <a:buChar char="l"/>
            </a:pPr>
            <a:r>
              <a:rPr lang="en-GB" altLang="en-US" sz="2800" dirty="0">
                <a:latin typeface="Century Gothic" panose="020B0502020202020204" pitchFamily="34" charset="0"/>
              </a:rPr>
              <a:t>The precise magnitude of the number that the function assigns has no significance. </a:t>
            </a:r>
          </a:p>
        </p:txBody>
      </p:sp>
      <p:sp>
        <p:nvSpPr>
          <p:cNvPr id="6" name="Title 1"/>
          <p:cNvSpPr txBox="1">
            <a:spLocks/>
          </p:cNvSpPr>
          <p:nvPr/>
        </p:nvSpPr>
        <p:spPr bwMode="auto">
          <a:xfrm>
            <a:off x="0" y="0"/>
            <a:ext cx="9144000" cy="838200"/>
          </a:xfrm>
          <a:prstGeom prst="rect">
            <a:avLst/>
          </a:prstGeom>
        </p:spPr>
        <p:txBody>
          <a:bodyPr wrap="square" numCol="1" anchorCtr="0" compatLnSpc="1">
            <a:prstTxWarp prst="textNoShape">
              <a:avLst/>
            </a:prstTxWarp>
            <a:normAutofit/>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r>
              <a:rPr lang="en-US" sz="4000" dirty="0" smtClean="0"/>
              <a:t>THE UTILITY FUNCTION</a:t>
            </a:r>
          </a:p>
        </p:txBody>
      </p:sp>
    </p:spTree>
    <p:extLst>
      <p:ext uri="{BB962C8B-B14F-4D97-AF65-F5344CB8AC3E}">
        <p14:creationId xmlns:p14="http://schemas.microsoft.com/office/powerpoint/2010/main" val="3562533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941">
                                            <p:txEl>
                                              <p:pRg st="1" end="1"/>
                                            </p:txEl>
                                          </p:spTgt>
                                        </p:tgtEl>
                                        <p:attrNameLst>
                                          <p:attrName>style.visibility</p:attrName>
                                        </p:attrNameLst>
                                      </p:cBhvr>
                                      <p:to>
                                        <p:strVal val="visible"/>
                                      </p:to>
                                    </p:set>
                                    <p:animEffect transition="in" filter="wipe(left)">
                                      <p:cBhvr>
                                        <p:cTn id="7" dur="500"/>
                                        <p:tgtEl>
                                          <p:spTgt spid="167941">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7941">
                                            <p:txEl>
                                              <p:pRg st="2" end="2"/>
                                            </p:txEl>
                                          </p:spTgt>
                                        </p:tgtEl>
                                        <p:attrNameLst>
                                          <p:attrName>style.visibility</p:attrName>
                                        </p:attrNameLst>
                                      </p:cBhvr>
                                      <p:to>
                                        <p:strVal val="visible"/>
                                      </p:to>
                                    </p:set>
                                    <p:animEffect transition="in" filter="wipe(left)">
                                      <p:cBhvr>
                                        <p:cTn id="10" dur="500"/>
                                        <p:tgtEl>
                                          <p:spTgt spid="16794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7941">
                                            <p:txEl>
                                              <p:pRg st="4" end="4"/>
                                            </p:txEl>
                                          </p:spTgt>
                                        </p:tgtEl>
                                        <p:attrNameLst>
                                          <p:attrName>style.visibility</p:attrName>
                                        </p:attrNameLst>
                                      </p:cBhvr>
                                      <p:to>
                                        <p:strVal val="visible"/>
                                      </p:to>
                                    </p:set>
                                    <p:animEffect transition="in" filter="wipe(left)">
                                      <p:cBhvr>
                                        <p:cTn id="15" dur="500"/>
                                        <p:tgtEl>
                                          <p:spTgt spid="167941">
                                            <p:txEl>
                                              <p:pRg st="4" end="4"/>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7941">
                                            <p:txEl>
                                              <p:pRg st="5" end="5"/>
                                            </p:txEl>
                                          </p:spTgt>
                                        </p:tgtEl>
                                        <p:attrNameLst>
                                          <p:attrName>style.visibility</p:attrName>
                                        </p:attrNameLst>
                                      </p:cBhvr>
                                      <p:to>
                                        <p:strVal val="visible"/>
                                      </p:to>
                                    </p:set>
                                    <p:animEffect transition="in" filter="wipe(left)">
                                      <p:cBhvr>
                                        <p:cTn id="18" dur="500"/>
                                        <p:tgtEl>
                                          <p:spTgt spid="1679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8534400" cy="4602163"/>
          </a:xfrm>
        </p:spPr>
        <p:txBody>
          <a:bodyPr/>
          <a:lstStyle/>
          <a:p>
            <a:r>
              <a:rPr lang="en-US" sz="2400" b="0" dirty="0"/>
              <a:t>How consumers </a:t>
            </a:r>
            <a:r>
              <a:rPr lang="en-US" sz="2400" dirty="0">
                <a:hlinkClick r:id="rId3" action="ppaction://hlinksldjump"/>
              </a:rPr>
              <a:t>choose</a:t>
            </a:r>
            <a:r>
              <a:rPr lang="en-US" sz="2400" b="0" dirty="0"/>
              <a:t> to spend their income on goods and services</a:t>
            </a:r>
          </a:p>
          <a:p>
            <a:r>
              <a:rPr lang="en-US" sz="2400" b="0" dirty="0"/>
              <a:t>Why consumers make choices by maximizing </a:t>
            </a:r>
            <a:r>
              <a:rPr lang="en-US" sz="2400" dirty="0">
                <a:hlinkClick r:id="rId3" action="ppaction://hlinksldjump"/>
              </a:rPr>
              <a:t>utility,</a:t>
            </a:r>
            <a:r>
              <a:rPr lang="en-US" sz="2400" dirty="0"/>
              <a:t> </a:t>
            </a:r>
            <a:r>
              <a:rPr lang="en-US" sz="2400" b="0" dirty="0"/>
              <a:t>a measure of satisfaction from </a:t>
            </a:r>
            <a:r>
              <a:rPr lang="en-US" sz="2400" b="0" dirty="0" smtClean="0"/>
              <a:t>consumption</a:t>
            </a:r>
          </a:p>
          <a:p>
            <a:r>
              <a:rPr lang="en-US" sz="2400" b="0" dirty="0" smtClean="0"/>
              <a:t>What is the budget constraint?</a:t>
            </a:r>
            <a:endParaRPr lang="en-US" sz="2400" b="0" dirty="0"/>
          </a:p>
          <a:p>
            <a:r>
              <a:rPr lang="en-US" sz="2400" b="0" dirty="0" smtClean="0"/>
              <a:t>How </a:t>
            </a:r>
            <a:r>
              <a:rPr lang="en-US" sz="2400" b="0" dirty="0"/>
              <a:t>to use marginal analysis to find the </a:t>
            </a:r>
            <a:r>
              <a:rPr lang="en-US" sz="2400" dirty="0">
                <a:hlinkClick r:id="rId4" action="ppaction://hlinksldjump"/>
              </a:rPr>
              <a:t>optimal consumption bundle</a:t>
            </a:r>
            <a:endParaRPr lang="en-US" sz="2400" dirty="0"/>
          </a:p>
          <a:p>
            <a:r>
              <a:rPr lang="en-US" sz="2400" b="0" dirty="0"/>
              <a:t>What </a:t>
            </a:r>
            <a:r>
              <a:rPr lang="en-US" sz="2400" dirty="0">
                <a:hlinkClick r:id="rId5" action="ppaction://hlinksldjump"/>
              </a:rPr>
              <a:t>income</a:t>
            </a:r>
            <a:r>
              <a:rPr lang="en-US" sz="2400" dirty="0"/>
              <a:t> </a:t>
            </a:r>
            <a:r>
              <a:rPr lang="en-US" sz="2400" b="0" dirty="0"/>
              <a:t>and </a:t>
            </a:r>
            <a:r>
              <a:rPr lang="en-US" sz="2400" dirty="0">
                <a:hlinkClick r:id="rId6" action="ppaction://hlinksldjump"/>
              </a:rPr>
              <a:t>substitution effects </a:t>
            </a:r>
            <a:r>
              <a:rPr lang="en-US" sz="2400" b="0" dirty="0"/>
              <a:t>are</a:t>
            </a:r>
            <a:endParaRPr lang="en-US" sz="2400" dirty="0"/>
          </a:p>
        </p:txBody>
      </p:sp>
      <p:sp>
        <p:nvSpPr>
          <p:cNvPr id="7" name="Footer Placeholder 6"/>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191939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312420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9988" name="Rectangle 4"/>
          <p:cNvSpPr>
            <a:spLocks noChangeArrowheads="1"/>
          </p:cNvSpPr>
          <p:nvPr/>
        </p:nvSpPr>
        <p:spPr bwMode="auto">
          <a:xfrm>
            <a:off x="342900" y="1143000"/>
            <a:ext cx="8458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None/>
            </a:pPr>
            <a:endParaRPr lang="en-GB" altLang="en-US" sz="3200" dirty="0">
              <a:latin typeface="Book Antiqua" panose="02040602050305030304" pitchFamily="18" charset="0"/>
            </a:endParaRPr>
          </a:p>
          <a:p>
            <a:pPr>
              <a:spcBef>
                <a:spcPct val="20000"/>
              </a:spcBef>
              <a:buClr>
                <a:schemeClr val="accent1"/>
              </a:buClr>
              <a:buFont typeface="Wingdings" panose="05000000000000000000" pitchFamily="2" charset="2"/>
              <a:buChar char="l"/>
            </a:pPr>
            <a:r>
              <a:rPr lang="en-GB" altLang="en-US" sz="2800" b="1" dirty="0">
                <a:latin typeface="Century Gothic" panose="020B0502020202020204" pitchFamily="34" charset="0"/>
              </a:rPr>
              <a:t>Ordinal</a:t>
            </a:r>
            <a:r>
              <a:rPr lang="en-GB" altLang="en-US" sz="2800" dirty="0">
                <a:latin typeface="Century Gothic" panose="020B0502020202020204" pitchFamily="34" charset="0"/>
              </a:rPr>
              <a:t> </a:t>
            </a:r>
            <a:r>
              <a:rPr lang="en-GB" altLang="en-US" sz="2800" b="1" dirty="0">
                <a:latin typeface="Century Gothic" panose="020B0502020202020204" pitchFamily="34" charset="0"/>
              </a:rPr>
              <a:t>ranking</a:t>
            </a:r>
            <a:r>
              <a:rPr lang="en-GB" altLang="en-US" sz="2800" dirty="0">
                <a:latin typeface="Century Gothic" panose="020B0502020202020204" pitchFamily="34" charset="0"/>
              </a:rPr>
              <a:t> gives information about the </a:t>
            </a:r>
            <a:r>
              <a:rPr lang="en-GB" altLang="en-US" sz="2800" b="1" dirty="0">
                <a:latin typeface="Century Gothic" panose="020B0502020202020204" pitchFamily="34" charset="0"/>
              </a:rPr>
              <a:t>order</a:t>
            </a:r>
            <a:r>
              <a:rPr lang="en-GB" altLang="en-US" sz="2800" dirty="0">
                <a:latin typeface="Century Gothic" panose="020B0502020202020204" pitchFamily="34" charset="0"/>
              </a:rPr>
              <a:t> in which a consumer ranks baskets</a:t>
            </a:r>
          </a:p>
          <a:p>
            <a:pPr lvl="1">
              <a:spcBef>
                <a:spcPct val="20000"/>
              </a:spcBef>
              <a:buClr>
                <a:schemeClr val="accent1"/>
              </a:buClr>
              <a:buFont typeface="Wingdings" panose="05000000000000000000" pitchFamily="2" charset="2"/>
              <a:buChar char="l"/>
            </a:pPr>
            <a:r>
              <a:rPr lang="en-GB" altLang="en-US" sz="2800" dirty="0">
                <a:latin typeface="Century Gothic" panose="020B0502020202020204" pitchFamily="34" charset="0"/>
              </a:rPr>
              <a:t>E.g. a consumer may prefer A to B, but we cannot know </a:t>
            </a:r>
            <a:r>
              <a:rPr lang="en-GB" altLang="en-US" sz="2800" b="1" dirty="0">
                <a:latin typeface="Century Gothic" panose="020B0502020202020204" pitchFamily="34" charset="0"/>
              </a:rPr>
              <a:t>how much more</a:t>
            </a:r>
            <a:r>
              <a:rPr lang="en-GB" altLang="en-US" sz="2800" dirty="0">
                <a:latin typeface="Century Gothic" panose="020B0502020202020204" pitchFamily="34" charset="0"/>
              </a:rPr>
              <a:t> she likes A to B</a:t>
            </a:r>
          </a:p>
          <a:p>
            <a:pPr>
              <a:spcBef>
                <a:spcPct val="20000"/>
              </a:spcBef>
              <a:buClr>
                <a:schemeClr val="accent1"/>
              </a:buClr>
              <a:buFont typeface="Wingdings" panose="05000000000000000000" pitchFamily="2" charset="2"/>
              <a:buChar char="l"/>
            </a:pPr>
            <a:r>
              <a:rPr lang="en-GB" altLang="en-US" sz="2800" b="1" dirty="0">
                <a:latin typeface="Century Gothic" panose="020B0502020202020204" pitchFamily="34" charset="0"/>
              </a:rPr>
              <a:t>Cardinal ranking</a:t>
            </a:r>
            <a:r>
              <a:rPr lang="en-GB" altLang="en-US" sz="2800" dirty="0">
                <a:latin typeface="Century Gothic" panose="020B0502020202020204" pitchFamily="34" charset="0"/>
              </a:rPr>
              <a:t> gives information about the </a:t>
            </a:r>
            <a:r>
              <a:rPr lang="en-GB" altLang="en-US" sz="2800" b="1" dirty="0">
                <a:latin typeface="Century Gothic" panose="020B0502020202020204" pitchFamily="34" charset="0"/>
              </a:rPr>
              <a:t>intensity</a:t>
            </a:r>
            <a:r>
              <a:rPr lang="en-GB" altLang="en-US" sz="2800" dirty="0">
                <a:latin typeface="Century Gothic" panose="020B0502020202020204" pitchFamily="34" charset="0"/>
              </a:rPr>
              <a:t> of a consumer’s preferences.</a:t>
            </a:r>
          </a:p>
          <a:p>
            <a:pPr lvl="1">
              <a:spcBef>
                <a:spcPct val="20000"/>
              </a:spcBef>
              <a:buClr>
                <a:schemeClr val="accent1"/>
              </a:buClr>
              <a:buFont typeface="Wingdings" panose="05000000000000000000" pitchFamily="2" charset="2"/>
              <a:buChar char="l"/>
            </a:pPr>
            <a:r>
              <a:rPr lang="en-GB" altLang="en-US" sz="2800" dirty="0">
                <a:latin typeface="Century Gothic" panose="020B0502020202020204" pitchFamily="34" charset="0"/>
              </a:rPr>
              <a:t>We can measure the strength of a consumer’s preference for A over B.</a:t>
            </a:r>
          </a:p>
        </p:txBody>
      </p:sp>
      <p:sp>
        <p:nvSpPr>
          <p:cNvPr id="6" name="Title 1"/>
          <p:cNvSpPr txBox="1">
            <a:spLocks/>
          </p:cNvSpPr>
          <p:nvPr/>
        </p:nvSpPr>
        <p:spPr bwMode="auto">
          <a:xfrm>
            <a:off x="0" y="0"/>
            <a:ext cx="9144000" cy="838200"/>
          </a:xfrm>
          <a:prstGeom prst="rect">
            <a:avLst/>
          </a:prstGeom>
        </p:spPr>
        <p:txBody>
          <a:bodyPr wrap="square" numCol="1" anchorCtr="0" compatLnSpc="1">
            <a:prstTxWarp prst="textNoShape">
              <a:avLst/>
            </a:prstTxWarp>
            <a:normAutofit/>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r>
              <a:rPr lang="en-US" sz="4000" dirty="0" smtClean="0"/>
              <a:t>ORDINAL AND CARDINAL UTILITY</a:t>
            </a:r>
          </a:p>
        </p:txBody>
      </p:sp>
    </p:spTree>
    <p:extLst>
      <p:ext uri="{BB962C8B-B14F-4D97-AF65-F5344CB8AC3E}">
        <p14:creationId xmlns:p14="http://schemas.microsoft.com/office/powerpoint/2010/main" val="1583294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9988">
                                            <p:txEl>
                                              <p:pRg st="1" end="1"/>
                                            </p:txEl>
                                          </p:spTgt>
                                        </p:tgtEl>
                                        <p:attrNameLst>
                                          <p:attrName>style.visibility</p:attrName>
                                        </p:attrNameLst>
                                      </p:cBhvr>
                                      <p:to>
                                        <p:strVal val="visible"/>
                                      </p:to>
                                    </p:set>
                                    <p:animEffect transition="in" filter="wipe(left)">
                                      <p:cBhvr>
                                        <p:cTn id="7" dur="500"/>
                                        <p:tgtEl>
                                          <p:spTgt spid="169988">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9988">
                                            <p:txEl>
                                              <p:pRg st="2" end="2"/>
                                            </p:txEl>
                                          </p:spTgt>
                                        </p:tgtEl>
                                        <p:attrNameLst>
                                          <p:attrName>style.visibility</p:attrName>
                                        </p:attrNameLst>
                                      </p:cBhvr>
                                      <p:to>
                                        <p:strVal val="visible"/>
                                      </p:to>
                                    </p:set>
                                    <p:animEffect transition="in" filter="wipe(left)">
                                      <p:cBhvr>
                                        <p:cTn id="10" dur="500"/>
                                        <p:tgtEl>
                                          <p:spTgt spid="169988">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9988">
                                            <p:txEl>
                                              <p:pRg st="3" end="3"/>
                                            </p:txEl>
                                          </p:spTgt>
                                        </p:tgtEl>
                                        <p:attrNameLst>
                                          <p:attrName>style.visibility</p:attrName>
                                        </p:attrNameLst>
                                      </p:cBhvr>
                                      <p:to>
                                        <p:strVal val="visible"/>
                                      </p:to>
                                    </p:set>
                                    <p:animEffect transition="in" filter="wipe(left)">
                                      <p:cBhvr>
                                        <p:cTn id="15" dur="500"/>
                                        <p:tgtEl>
                                          <p:spTgt spid="169988">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9988">
                                            <p:txEl>
                                              <p:pRg st="4" end="4"/>
                                            </p:txEl>
                                          </p:spTgt>
                                        </p:tgtEl>
                                        <p:attrNameLst>
                                          <p:attrName>style.visibility</p:attrName>
                                        </p:attrNameLst>
                                      </p:cBhvr>
                                      <p:to>
                                        <p:strVal val="visible"/>
                                      </p:to>
                                    </p:set>
                                    <p:animEffect transition="in" filter="wipe(left)">
                                      <p:cBhvr>
                                        <p:cTn id="18" dur="500"/>
                                        <p:tgtEl>
                                          <p:spTgt spid="1699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52400" y="1143000"/>
            <a:ext cx="8686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endParaRPr lang="en-US" altLang="en-US" b="1" u="sng" dirty="0">
              <a:latin typeface="Book Antiqua" panose="02040602050305030304" pitchFamily="18" charset="0"/>
              <a:cs typeface="Times New Roman" panose="02020603050405020304" pitchFamily="18" charset="0"/>
            </a:endParaRPr>
          </a:p>
          <a:p>
            <a:r>
              <a:rPr lang="en-US" altLang="en-US" b="1" u="sng" dirty="0">
                <a:latin typeface="Century Gothic" panose="020B0502020202020204" pitchFamily="34" charset="0"/>
                <a:cs typeface="Times New Roman" panose="02020603050405020304" pitchFamily="18" charset="0"/>
              </a:rPr>
              <a:t>Example:</a:t>
            </a:r>
            <a:r>
              <a:rPr lang="en-US" altLang="en-US" dirty="0">
                <a:latin typeface="Century Gothic" panose="020B0502020202020204" pitchFamily="34" charset="0"/>
                <a:cs typeface="Times New Roman" panose="02020603050405020304" pitchFamily="18" charset="0"/>
              </a:rPr>
              <a:t> Consider the result of an exam</a:t>
            </a:r>
          </a:p>
          <a:p>
            <a:endParaRPr lang="en-US" altLang="en-US" dirty="0">
              <a:latin typeface="Century Gothic" panose="020B0502020202020204" pitchFamily="34" charset="0"/>
              <a:cs typeface="Times New Roman" panose="02020603050405020304" pitchFamily="18" charset="0"/>
            </a:endParaRPr>
          </a:p>
          <a:p>
            <a:pPr>
              <a:buFontTx/>
              <a:buChar char="•"/>
            </a:pPr>
            <a:r>
              <a:rPr lang="en-US" altLang="en-US" dirty="0">
                <a:latin typeface="Century Gothic" panose="020B0502020202020204" pitchFamily="34" charset="0"/>
                <a:cs typeface="Times New Roman" panose="02020603050405020304" pitchFamily="18" charset="0"/>
              </a:rPr>
              <a:t>An </a:t>
            </a:r>
            <a:r>
              <a:rPr lang="en-US" altLang="en-US" u="sng" dirty="0">
                <a:latin typeface="Century Gothic" panose="020B0502020202020204" pitchFamily="34" charset="0"/>
                <a:cs typeface="Times New Roman" panose="02020603050405020304" pitchFamily="18" charset="0"/>
              </a:rPr>
              <a:t>ordinal</a:t>
            </a:r>
            <a:r>
              <a:rPr lang="en-US" altLang="en-US" dirty="0">
                <a:latin typeface="Century Gothic" panose="020B0502020202020204" pitchFamily="34" charset="0"/>
                <a:cs typeface="Times New Roman" panose="02020603050405020304" pitchFamily="18" charset="0"/>
              </a:rPr>
              <a:t> ranking lists the students in order of their performance </a:t>
            </a:r>
          </a:p>
          <a:p>
            <a:pPr lvl="1"/>
            <a:r>
              <a:rPr lang="en-US" altLang="en-US" dirty="0">
                <a:latin typeface="Century Gothic" panose="020B0502020202020204" pitchFamily="34" charset="0"/>
                <a:cs typeface="Times New Roman" panose="02020603050405020304" pitchFamily="18" charset="0"/>
              </a:rPr>
              <a:t>	E.g., Harry did best, Sean did second best, Betty did third best, and so on.</a:t>
            </a:r>
          </a:p>
          <a:p>
            <a:pPr lvl="1"/>
            <a:r>
              <a:rPr lang="en-US" altLang="en-US" dirty="0">
                <a:latin typeface="Century Gothic" panose="020B0502020202020204" pitchFamily="34" charset="0"/>
                <a:cs typeface="Times New Roman" panose="02020603050405020304" pitchFamily="18" charset="0"/>
              </a:rPr>
              <a:t> </a:t>
            </a:r>
          </a:p>
          <a:p>
            <a:pPr>
              <a:buFontTx/>
              <a:buChar char="•"/>
            </a:pPr>
            <a:r>
              <a:rPr lang="en-US" altLang="en-US" dirty="0">
                <a:latin typeface="Century Gothic" panose="020B0502020202020204" pitchFamily="34" charset="0"/>
                <a:cs typeface="Times New Roman" panose="02020603050405020304" pitchFamily="18" charset="0"/>
              </a:rPr>
              <a:t>A </a:t>
            </a:r>
            <a:r>
              <a:rPr lang="en-US" altLang="en-US" u="sng" dirty="0">
                <a:latin typeface="Century Gothic" panose="020B0502020202020204" pitchFamily="34" charset="0"/>
                <a:cs typeface="Times New Roman" panose="02020603050405020304" pitchFamily="18" charset="0"/>
              </a:rPr>
              <a:t>cardinal</a:t>
            </a:r>
            <a:r>
              <a:rPr lang="en-US" altLang="en-US" dirty="0">
                <a:latin typeface="Century Gothic" panose="020B0502020202020204" pitchFamily="34" charset="0"/>
                <a:cs typeface="Times New Roman" panose="02020603050405020304" pitchFamily="18" charset="0"/>
              </a:rPr>
              <a:t> ranking gives the marks of the exam, based on an absolute marking standard </a:t>
            </a:r>
          </a:p>
          <a:p>
            <a:pPr lvl="1"/>
            <a:r>
              <a:rPr lang="en-US" altLang="en-US" dirty="0">
                <a:latin typeface="Century Gothic" panose="020B0502020202020204" pitchFamily="34" charset="0"/>
                <a:cs typeface="Times New Roman" panose="02020603050405020304" pitchFamily="18" charset="0"/>
              </a:rPr>
              <a:t>	E.g. Harry got 90, Sean got 85, Betty got 80, and so on.  </a:t>
            </a:r>
          </a:p>
        </p:txBody>
      </p:sp>
    </p:spTree>
    <p:extLst>
      <p:ext uri="{BB962C8B-B14F-4D97-AF65-F5344CB8AC3E}">
        <p14:creationId xmlns:p14="http://schemas.microsoft.com/office/powerpoint/2010/main" val="704553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animEffect transition="in" filter="wipe(left)">
                                      <p:cBhvr>
                                        <p:cTn id="7" dur="500"/>
                                        <p:tgtEl>
                                          <p:spTgt spid="276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0">
                                            <p:txEl>
                                              <p:pRg st="3" end="3"/>
                                            </p:txEl>
                                          </p:spTgt>
                                        </p:tgtEl>
                                        <p:attrNameLst>
                                          <p:attrName>style.visibility</p:attrName>
                                        </p:attrNameLst>
                                      </p:cBhvr>
                                      <p:to>
                                        <p:strVal val="visible"/>
                                      </p:to>
                                    </p:set>
                                    <p:animEffect transition="in" filter="wipe(left)">
                                      <p:cBhvr>
                                        <p:cTn id="12" dur="500"/>
                                        <p:tgtEl>
                                          <p:spTgt spid="27650">
                                            <p:txEl>
                                              <p:pRg st="3" end="3"/>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7650">
                                            <p:txEl>
                                              <p:pRg st="4" end="4"/>
                                            </p:txEl>
                                          </p:spTgt>
                                        </p:tgtEl>
                                        <p:attrNameLst>
                                          <p:attrName>style.visibility</p:attrName>
                                        </p:attrNameLst>
                                      </p:cBhvr>
                                      <p:to>
                                        <p:strVal val="visible"/>
                                      </p:to>
                                    </p:set>
                                    <p:animEffect transition="in" filter="wipe(left)">
                                      <p:cBhvr>
                                        <p:cTn id="15" dur="500"/>
                                        <p:tgtEl>
                                          <p:spTgt spid="27650">
                                            <p:txEl>
                                              <p:pRg st="4" end="4"/>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7650">
                                            <p:txEl>
                                              <p:pRg st="5" end="5"/>
                                            </p:txEl>
                                          </p:spTgt>
                                        </p:tgtEl>
                                        <p:attrNameLst>
                                          <p:attrName>style.visibility</p:attrName>
                                        </p:attrNameLst>
                                      </p:cBhvr>
                                      <p:to>
                                        <p:strVal val="visible"/>
                                      </p:to>
                                    </p:set>
                                    <p:animEffect transition="in" filter="wipe(left)">
                                      <p:cBhvr>
                                        <p:cTn id="18" dur="500"/>
                                        <p:tgtEl>
                                          <p:spTgt spid="27650">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7650">
                                            <p:txEl>
                                              <p:pRg st="6" end="6"/>
                                            </p:txEl>
                                          </p:spTgt>
                                        </p:tgtEl>
                                        <p:attrNameLst>
                                          <p:attrName>style.visibility</p:attrName>
                                        </p:attrNameLst>
                                      </p:cBhvr>
                                      <p:to>
                                        <p:strVal val="visible"/>
                                      </p:to>
                                    </p:set>
                                    <p:animEffect transition="in" filter="wipe(left)">
                                      <p:cBhvr>
                                        <p:cTn id="23" dur="500"/>
                                        <p:tgtEl>
                                          <p:spTgt spid="27650">
                                            <p:txEl>
                                              <p:pRg st="6" end="6"/>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7650">
                                            <p:txEl>
                                              <p:pRg st="7" end="7"/>
                                            </p:txEl>
                                          </p:spTgt>
                                        </p:tgtEl>
                                        <p:attrNameLst>
                                          <p:attrName>style.visibility</p:attrName>
                                        </p:attrNameLst>
                                      </p:cBhvr>
                                      <p:to>
                                        <p:strVal val="visible"/>
                                      </p:to>
                                    </p:set>
                                    <p:animEffect transition="in" filter="wipe(left)">
                                      <p:cBhvr>
                                        <p:cTn id="26" dur="500"/>
                                        <p:tgtEl>
                                          <p:spTgt spid="276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4" name="Rectangle 12"/>
          <p:cNvSpPr>
            <a:spLocks noChangeArrowheads="1"/>
          </p:cNvSpPr>
          <p:nvPr/>
        </p:nvSpPr>
        <p:spPr bwMode="auto">
          <a:xfrm>
            <a:off x="342900" y="1277937"/>
            <a:ext cx="8458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None/>
            </a:pPr>
            <a:r>
              <a:rPr lang="en-GB" altLang="en-US" sz="3200" dirty="0">
                <a:latin typeface="Century Gothic" panose="020B0502020202020204" pitchFamily="34" charset="0"/>
              </a:rPr>
              <a:t>Implications of an </a:t>
            </a:r>
            <a:r>
              <a:rPr lang="en-GB" altLang="en-US" sz="3200" b="1" dirty="0">
                <a:latin typeface="Century Gothic" panose="020B0502020202020204" pitchFamily="34" charset="0"/>
              </a:rPr>
              <a:t>ordinal utility function:</a:t>
            </a:r>
          </a:p>
          <a:p>
            <a:pPr>
              <a:spcBef>
                <a:spcPct val="20000"/>
              </a:spcBef>
              <a:buClr>
                <a:schemeClr val="accent1"/>
              </a:buClr>
              <a:buFont typeface="Wingdings" panose="05000000000000000000" pitchFamily="2" charset="2"/>
              <a:buChar char="l"/>
            </a:pPr>
            <a:r>
              <a:rPr lang="en-GB" altLang="en-US" sz="2800" dirty="0">
                <a:latin typeface="Century Gothic" panose="020B0502020202020204" pitchFamily="34" charset="0"/>
              </a:rPr>
              <a:t>Difference in magnitudes of utility have no interpretation per se</a:t>
            </a:r>
          </a:p>
          <a:p>
            <a:pPr>
              <a:spcBef>
                <a:spcPct val="20000"/>
              </a:spcBef>
              <a:buClr>
                <a:schemeClr val="accent1"/>
              </a:buClr>
              <a:buFont typeface="Wingdings" panose="05000000000000000000" pitchFamily="2" charset="2"/>
              <a:buChar char="l"/>
            </a:pPr>
            <a:r>
              <a:rPr lang="en-GB" altLang="en-US" sz="2800" dirty="0">
                <a:latin typeface="Century Gothic" panose="020B0502020202020204" pitchFamily="34" charset="0"/>
              </a:rPr>
              <a:t>Utility is </a:t>
            </a:r>
            <a:r>
              <a:rPr lang="en-GB" altLang="en-US" sz="2800" u="sng" dirty="0">
                <a:latin typeface="Century Gothic" panose="020B0502020202020204" pitchFamily="34" charset="0"/>
              </a:rPr>
              <a:t>not</a:t>
            </a:r>
            <a:r>
              <a:rPr lang="en-GB" altLang="en-US" sz="2800" dirty="0">
                <a:latin typeface="Century Gothic" panose="020B0502020202020204" pitchFamily="34" charset="0"/>
              </a:rPr>
              <a:t> comparable across individuals</a:t>
            </a:r>
          </a:p>
          <a:p>
            <a:pPr>
              <a:spcBef>
                <a:spcPct val="20000"/>
              </a:spcBef>
              <a:buClr>
                <a:schemeClr val="accent1"/>
              </a:buClr>
              <a:buFont typeface="Wingdings" panose="05000000000000000000" pitchFamily="2" charset="2"/>
              <a:buChar char="l"/>
            </a:pPr>
            <a:r>
              <a:rPr lang="en-GB" altLang="en-US" sz="2800" dirty="0">
                <a:latin typeface="Century Gothic" panose="020B0502020202020204" pitchFamily="34" charset="0"/>
              </a:rPr>
              <a:t>Any transformation of a utility function that preserves the original ranking of bundles is an equally good representation of preferences.</a:t>
            </a:r>
          </a:p>
          <a:p>
            <a:pPr>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a:t>
            </a:r>
            <a:r>
              <a:rPr lang="en-GB" altLang="en-US" sz="2800" dirty="0" err="1">
                <a:latin typeface="Century Gothic" panose="020B0502020202020204" pitchFamily="34" charset="0"/>
              </a:rPr>
              <a:t>eg</a:t>
            </a:r>
            <a:r>
              <a:rPr lang="en-GB" altLang="en-US" sz="2800" dirty="0">
                <a:latin typeface="Century Gothic" panose="020B0502020202020204" pitchFamily="34" charset="0"/>
              </a:rPr>
              <a:t>. U = </a:t>
            </a:r>
            <a:r>
              <a:rPr lang="en-GB" altLang="en-US" sz="2800" dirty="0" err="1">
                <a:latin typeface="Century Gothic" panose="020B0502020202020204" pitchFamily="34" charset="0"/>
              </a:rPr>
              <a:t>xy</a:t>
            </a:r>
            <a:r>
              <a:rPr lang="en-GB" altLang="en-US" sz="2800" dirty="0">
                <a:latin typeface="Century Gothic" panose="020B0502020202020204" pitchFamily="34" charset="0"/>
              </a:rPr>
              <a:t>	U = </a:t>
            </a:r>
            <a:r>
              <a:rPr lang="en-GB" altLang="en-US" sz="2800" dirty="0" err="1">
                <a:latin typeface="Century Gothic" panose="020B0502020202020204" pitchFamily="34" charset="0"/>
              </a:rPr>
              <a:t>xy</a:t>
            </a:r>
            <a:r>
              <a:rPr lang="en-GB" altLang="en-US" sz="2800" dirty="0">
                <a:latin typeface="Century Gothic" panose="020B0502020202020204" pitchFamily="34" charset="0"/>
              </a:rPr>
              <a:t> + 2		U = 2xy</a:t>
            </a:r>
          </a:p>
          <a:p>
            <a:pPr>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all represent the same preferences.</a:t>
            </a:r>
          </a:p>
        </p:txBody>
      </p:sp>
      <p:sp>
        <p:nvSpPr>
          <p:cNvPr id="5" name="Title 1"/>
          <p:cNvSpPr txBox="1">
            <a:spLocks/>
          </p:cNvSpPr>
          <p:nvPr/>
        </p:nvSpPr>
        <p:spPr bwMode="auto">
          <a:xfrm>
            <a:off x="0" y="0"/>
            <a:ext cx="9144000" cy="838200"/>
          </a:xfrm>
          <a:prstGeom prst="rect">
            <a:avLst/>
          </a:prstGeom>
        </p:spPr>
        <p:txBody>
          <a:bodyPr wrap="square" numCol="1" anchorCtr="0" compatLnSpc="1">
            <a:prstTxWarp prst="textNoShape">
              <a:avLst/>
            </a:prstTxWarp>
            <a:normAutofit/>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r>
              <a:rPr lang="en-US" sz="4000" dirty="0" smtClean="0"/>
              <a:t>THE UTILITY FUNCTION</a:t>
            </a:r>
          </a:p>
        </p:txBody>
      </p:sp>
    </p:spTree>
    <p:extLst>
      <p:ext uri="{BB962C8B-B14F-4D97-AF65-F5344CB8AC3E}">
        <p14:creationId xmlns:p14="http://schemas.microsoft.com/office/powerpoint/2010/main" val="2029076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84">
                                            <p:txEl>
                                              <p:pRg st="0" end="0"/>
                                            </p:txEl>
                                          </p:spTgt>
                                        </p:tgtEl>
                                        <p:attrNameLst>
                                          <p:attrName>style.visibility</p:attrName>
                                        </p:attrNameLst>
                                      </p:cBhvr>
                                      <p:to>
                                        <p:strVal val="visible"/>
                                      </p:to>
                                    </p:set>
                                    <p:animEffect transition="in" filter="wipe(left)">
                                      <p:cBhvr>
                                        <p:cTn id="7" dur="500"/>
                                        <p:tgtEl>
                                          <p:spTgt spid="286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84">
                                            <p:txEl>
                                              <p:pRg st="1" end="1"/>
                                            </p:txEl>
                                          </p:spTgt>
                                        </p:tgtEl>
                                        <p:attrNameLst>
                                          <p:attrName>style.visibility</p:attrName>
                                        </p:attrNameLst>
                                      </p:cBhvr>
                                      <p:to>
                                        <p:strVal val="visible"/>
                                      </p:to>
                                    </p:set>
                                    <p:animEffect transition="in" filter="wipe(left)">
                                      <p:cBhvr>
                                        <p:cTn id="12" dur="500"/>
                                        <p:tgtEl>
                                          <p:spTgt spid="2868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84">
                                            <p:txEl>
                                              <p:pRg st="2" end="2"/>
                                            </p:txEl>
                                          </p:spTgt>
                                        </p:tgtEl>
                                        <p:attrNameLst>
                                          <p:attrName>style.visibility</p:attrName>
                                        </p:attrNameLst>
                                      </p:cBhvr>
                                      <p:to>
                                        <p:strVal val="visible"/>
                                      </p:to>
                                    </p:set>
                                    <p:animEffect transition="in" filter="wipe(left)">
                                      <p:cBhvr>
                                        <p:cTn id="17" dur="500"/>
                                        <p:tgtEl>
                                          <p:spTgt spid="2868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84">
                                            <p:txEl>
                                              <p:pRg st="3" end="3"/>
                                            </p:txEl>
                                          </p:spTgt>
                                        </p:tgtEl>
                                        <p:attrNameLst>
                                          <p:attrName>style.visibility</p:attrName>
                                        </p:attrNameLst>
                                      </p:cBhvr>
                                      <p:to>
                                        <p:strVal val="visible"/>
                                      </p:to>
                                    </p:set>
                                    <p:animEffect transition="in" filter="wipe(left)">
                                      <p:cBhvr>
                                        <p:cTn id="22" dur="500"/>
                                        <p:tgtEl>
                                          <p:spTgt spid="2868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684">
                                            <p:txEl>
                                              <p:pRg st="4" end="4"/>
                                            </p:txEl>
                                          </p:spTgt>
                                        </p:tgtEl>
                                        <p:attrNameLst>
                                          <p:attrName>style.visibility</p:attrName>
                                        </p:attrNameLst>
                                      </p:cBhvr>
                                      <p:to>
                                        <p:strVal val="visible"/>
                                      </p:to>
                                    </p:set>
                                    <p:animEffect transition="in" filter="wipe(left)">
                                      <p:cBhvr>
                                        <p:cTn id="27" dur="500"/>
                                        <p:tgtEl>
                                          <p:spTgt spid="2868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684">
                                            <p:txEl>
                                              <p:pRg st="5" end="5"/>
                                            </p:txEl>
                                          </p:spTgt>
                                        </p:tgtEl>
                                        <p:attrNameLst>
                                          <p:attrName>style.visibility</p:attrName>
                                        </p:attrNameLst>
                                      </p:cBhvr>
                                      <p:to>
                                        <p:strVal val="visible"/>
                                      </p:to>
                                    </p:set>
                                    <p:animEffect transition="in" filter="wipe(left)">
                                      <p:cBhvr>
                                        <p:cTn id="32" dur="500"/>
                                        <p:tgtEl>
                                          <p:spTgt spid="286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1938338" y="1452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701" name="Line 5"/>
          <p:cNvSpPr>
            <a:spLocks noChangeShapeType="1"/>
          </p:cNvSpPr>
          <p:nvPr/>
        </p:nvSpPr>
        <p:spPr bwMode="auto">
          <a:xfrm>
            <a:off x="1219200" y="6248400"/>
            <a:ext cx="6019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2" name="Line 6"/>
          <p:cNvSpPr>
            <a:spLocks noChangeShapeType="1"/>
          </p:cNvSpPr>
          <p:nvPr/>
        </p:nvSpPr>
        <p:spPr bwMode="auto">
          <a:xfrm flipV="1">
            <a:off x="1219200" y="609600"/>
            <a:ext cx="0" cy="5638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3" name="Arc 7"/>
          <p:cNvSpPr>
            <a:spLocks/>
          </p:cNvSpPr>
          <p:nvPr/>
        </p:nvSpPr>
        <p:spPr bwMode="auto">
          <a:xfrm>
            <a:off x="1870075" y="3203575"/>
            <a:ext cx="3208338" cy="2589213"/>
          </a:xfrm>
          <a:custGeom>
            <a:avLst/>
            <a:gdLst>
              <a:gd name="G0" fmla="+- 21323 0 0"/>
              <a:gd name="G1" fmla="+- 0 0 0"/>
              <a:gd name="G2" fmla="+- 21600 0 0"/>
              <a:gd name="T0" fmla="*/ 23783 w 23783"/>
              <a:gd name="T1" fmla="*/ 21459 h 21600"/>
              <a:gd name="T2" fmla="*/ 0 w 23783"/>
              <a:gd name="T3" fmla="*/ 3451 h 21600"/>
              <a:gd name="T4" fmla="*/ 21323 w 23783"/>
              <a:gd name="T5" fmla="*/ 0 h 21600"/>
            </a:gdLst>
            <a:ahLst/>
            <a:cxnLst>
              <a:cxn ang="0">
                <a:pos x="T0" y="T1"/>
              </a:cxn>
              <a:cxn ang="0">
                <a:pos x="T2" y="T3"/>
              </a:cxn>
              <a:cxn ang="0">
                <a:pos x="T4" y="T5"/>
              </a:cxn>
            </a:cxnLst>
            <a:rect l="0" t="0" r="r" b="b"/>
            <a:pathLst>
              <a:path w="23783" h="21600" fill="none" extrusionOk="0">
                <a:moveTo>
                  <a:pt x="23783" y="21459"/>
                </a:moveTo>
                <a:cubicBezTo>
                  <a:pt x="22966" y="21553"/>
                  <a:pt x="22145" y="21600"/>
                  <a:pt x="21323" y="21600"/>
                </a:cubicBezTo>
                <a:cubicBezTo>
                  <a:pt x="10725" y="21600"/>
                  <a:pt x="1693" y="13912"/>
                  <a:pt x="0" y="3450"/>
                </a:cubicBezTo>
              </a:path>
              <a:path w="23783" h="21600" stroke="0" extrusionOk="0">
                <a:moveTo>
                  <a:pt x="23783" y="21459"/>
                </a:moveTo>
                <a:cubicBezTo>
                  <a:pt x="22966" y="21553"/>
                  <a:pt x="22145" y="21600"/>
                  <a:pt x="21323" y="21600"/>
                </a:cubicBezTo>
                <a:cubicBezTo>
                  <a:pt x="10725" y="21600"/>
                  <a:pt x="1693" y="13912"/>
                  <a:pt x="0" y="3450"/>
                </a:cubicBezTo>
                <a:lnTo>
                  <a:pt x="2132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5" name="Text Box 9"/>
          <p:cNvSpPr txBox="1">
            <a:spLocks noChangeArrowheads="1"/>
          </p:cNvSpPr>
          <p:nvPr/>
        </p:nvSpPr>
        <p:spPr bwMode="auto">
          <a:xfrm>
            <a:off x="5165725" y="5680075"/>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10 = xy</a:t>
            </a:r>
          </a:p>
        </p:txBody>
      </p:sp>
      <p:sp>
        <p:nvSpPr>
          <p:cNvPr id="29707" name="Text Box 11"/>
          <p:cNvSpPr txBox="1">
            <a:spLocks noChangeArrowheads="1"/>
          </p:cNvSpPr>
          <p:nvPr/>
        </p:nvSpPr>
        <p:spPr bwMode="auto">
          <a:xfrm>
            <a:off x="7299325" y="6137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x</a:t>
            </a:r>
            <a:endParaRPr lang="en-GB" altLang="en-US" sz="2400">
              <a:latin typeface="Times New Roman" panose="02020603050405020304" pitchFamily="18" charset="0"/>
            </a:endParaRPr>
          </a:p>
        </p:txBody>
      </p:sp>
      <p:sp>
        <p:nvSpPr>
          <p:cNvPr id="29708" name="Text Box 12"/>
          <p:cNvSpPr txBox="1">
            <a:spLocks noChangeArrowheads="1"/>
          </p:cNvSpPr>
          <p:nvPr/>
        </p:nvSpPr>
        <p:spPr bwMode="auto">
          <a:xfrm>
            <a:off x="746125" y="269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y</a:t>
            </a:r>
          </a:p>
        </p:txBody>
      </p:sp>
      <p:sp>
        <p:nvSpPr>
          <p:cNvPr id="29711" name="Line 15"/>
          <p:cNvSpPr>
            <a:spLocks noChangeShapeType="1"/>
          </p:cNvSpPr>
          <p:nvPr/>
        </p:nvSpPr>
        <p:spPr bwMode="auto">
          <a:xfrm>
            <a:off x="1219200" y="5715000"/>
            <a:ext cx="2743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2" name="Line 16"/>
          <p:cNvSpPr>
            <a:spLocks noChangeShapeType="1"/>
          </p:cNvSpPr>
          <p:nvPr/>
        </p:nvSpPr>
        <p:spPr bwMode="auto">
          <a:xfrm>
            <a:off x="3962400" y="5715000"/>
            <a:ext cx="0" cy="533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3" name="Line 17"/>
          <p:cNvSpPr>
            <a:spLocks noChangeShapeType="1"/>
          </p:cNvSpPr>
          <p:nvPr/>
        </p:nvSpPr>
        <p:spPr bwMode="auto">
          <a:xfrm>
            <a:off x="1219200" y="3886200"/>
            <a:ext cx="762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4" name="Line 18"/>
          <p:cNvSpPr>
            <a:spLocks noChangeShapeType="1"/>
          </p:cNvSpPr>
          <p:nvPr/>
        </p:nvSpPr>
        <p:spPr bwMode="auto">
          <a:xfrm>
            <a:off x="1981200" y="3886200"/>
            <a:ext cx="0" cy="2362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5" name="Text Box 19"/>
          <p:cNvSpPr txBox="1">
            <a:spLocks noChangeArrowheads="1"/>
          </p:cNvSpPr>
          <p:nvPr/>
        </p:nvSpPr>
        <p:spPr bwMode="auto">
          <a:xfrm>
            <a:off x="1828800" y="6172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2</a:t>
            </a:r>
          </a:p>
        </p:txBody>
      </p:sp>
      <p:sp>
        <p:nvSpPr>
          <p:cNvPr id="29716" name="Text Box 20"/>
          <p:cNvSpPr txBox="1">
            <a:spLocks noChangeArrowheads="1"/>
          </p:cNvSpPr>
          <p:nvPr/>
        </p:nvSpPr>
        <p:spPr bwMode="auto">
          <a:xfrm>
            <a:off x="974725" y="6137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0</a:t>
            </a:r>
          </a:p>
        </p:txBody>
      </p:sp>
      <p:sp>
        <p:nvSpPr>
          <p:cNvPr id="29717" name="Text Box 21"/>
          <p:cNvSpPr txBox="1">
            <a:spLocks noChangeArrowheads="1"/>
          </p:cNvSpPr>
          <p:nvPr/>
        </p:nvSpPr>
        <p:spPr bwMode="auto">
          <a:xfrm>
            <a:off x="3810000" y="6172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5</a:t>
            </a:r>
          </a:p>
        </p:txBody>
      </p:sp>
      <p:sp>
        <p:nvSpPr>
          <p:cNvPr id="29718" name="Text Box 22"/>
          <p:cNvSpPr txBox="1">
            <a:spLocks noChangeArrowheads="1"/>
          </p:cNvSpPr>
          <p:nvPr/>
        </p:nvSpPr>
        <p:spPr bwMode="auto">
          <a:xfrm>
            <a:off x="898525" y="5527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2</a:t>
            </a:r>
          </a:p>
        </p:txBody>
      </p:sp>
      <p:sp>
        <p:nvSpPr>
          <p:cNvPr id="29719" name="Text Box 23"/>
          <p:cNvSpPr txBox="1">
            <a:spLocks noChangeArrowheads="1"/>
          </p:cNvSpPr>
          <p:nvPr/>
        </p:nvSpPr>
        <p:spPr bwMode="auto">
          <a:xfrm>
            <a:off x="914400" y="3657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5</a:t>
            </a:r>
          </a:p>
        </p:txBody>
      </p:sp>
      <p:sp>
        <p:nvSpPr>
          <p:cNvPr id="29720" name="Rectangle 24"/>
          <p:cNvSpPr>
            <a:spLocks noChangeArrowheads="1"/>
          </p:cNvSpPr>
          <p:nvPr/>
        </p:nvSpPr>
        <p:spPr bwMode="auto">
          <a:xfrm>
            <a:off x="1524000" y="838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u="sng">
                <a:latin typeface="Book Antiqua" panose="02040602050305030304" pitchFamily="18" charset="0"/>
                <a:cs typeface="Times New Roman" panose="02020603050405020304" pitchFamily="18" charset="0"/>
              </a:rPr>
              <a:t>Example:</a:t>
            </a:r>
            <a:r>
              <a:rPr lang="en-US" altLang="en-US" sz="2400">
                <a:latin typeface="Book Antiqua" panose="02040602050305030304" pitchFamily="18" charset="0"/>
                <a:cs typeface="Times New Roman" panose="02020603050405020304" pitchFamily="18" charset="0"/>
              </a:rPr>
              <a:t> Utility and a single indifference curve</a:t>
            </a:r>
            <a:r>
              <a:rPr lang="en-US" altLang="en-US" sz="2400">
                <a:latin typeface="Tahoma" panose="020B0604030504040204" pitchFamily="34" charset="0"/>
              </a:rPr>
              <a:t> </a:t>
            </a:r>
          </a:p>
        </p:txBody>
      </p:sp>
    </p:spTree>
    <p:extLst>
      <p:ext uri="{BB962C8B-B14F-4D97-AF65-F5344CB8AC3E}">
        <p14:creationId xmlns:p14="http://schemas.microsoft.com/office/powerpoint/2010/main" val="323293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56" name="Rectangle 44"/>
          <p:cNvSpPr>
            <a:spLocks noChangeArrowheads="1"/>
          </p:cNvSpPr>
          <p:nvPr/>
        </p:nvSpPr>
        <p:spPr bwMode="auto">
          <a:xfrm>
            <a:off x="2090738" y="1452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57" name="Rectangle 45"/>
          <p:cNvSpPr>
            <a:spLocks noChangeArrowheads="1"/>
          </p:cNvSpPr>
          <p:nvPr/>
        </p:nvSpPr>
        <p:spPr bwMode="auto">
          <a:xfrm>
            <a:off x="1524000" y="838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u="sng">
                <a:latin typeface="Book Antiqua" panose="02040602050305030304" pitchFamily="18" charset="0"/>
                <a:cs typeface="Times New Roman" panose="02020603050405020304" pitchFamily="18" charset="0"/>
              </a:rPr>
              <a:t>Example:</a:t>
            </a:r>
            <a:r>
              <a:rPr lang="en-US" altLang="en-US" sz="2400">
                <a:latin typeface="Book Antiqua" panose="02040602050305030304" pitchFamily="18" charset="0"/>
                <a:cs typeface="Times New Roman" panose="02020603050405020304" pitchFamily="18" charset="0"/>
              </a:rPr>
              <a:t> Utility and a single indifference curve</a:t>
            </a:r>
            <a:r>
              <a:rPr lang="en-US" altLang="en-US" sz="2400">
                <a:latin typeface="Tahoma" panose="020B0604030504040204" pitchFamily="34" charset="0"/>
              </a:rPr>
              <a:t> </a:t>
            </a:r>
          </a:p>
        </p:txBody>
      </p:sp>
      <p:sp>
        <p:nvSpPr>
          <p:cNvPr id="64558" name="Line 46"/>
          <p:cNvSpPr>
            <a:spLocks noChangeShapeType="1"/>
          </p:cNvSpPr>
          <p:nvPr/>
        </p:nvSpPr>
        <p:spPr bwMode="auto">
          <a:xfrm>
            <a:off x="1219200" y="6248400"/>
            <a:ext cx="6019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9" name="Line 47"/>
          <p:cNvSpPr>
            <a:spLocks noChangeShapeType="1"/>
          </p:cNvSpPr>
          <p:nvPr/>
        </p:nvSpPr>
        <p:spPr bwMode="auto">
          <a:xfrm flipV="1">
            <a:off x="1219200" y="609600"/>
            <a:ext cx="0" cy="5638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0" name="Arc 48"/>
          <p:cNvSpPr>
            <a:spLocks/>
          </p:cNvSpPr>
          <p:nvPr/>
        </p:nvSpPr>
        <p:spPr bwMode="auto">
          <a:xfrm>
            <a:off x="1870075" y="3203575"/>
            <a:ext cx="3208338" cy="2589213"/>
          </a:xfrm>
          <a:custGeom>
            <a:avLst/>
            <a:gdLst>
              <a:gd name="G0" fmla="+- 21323 0 0"/>
              <a:gd name="G1" fmla="+- 0 0 0"/>
              <a:gd name="G2" fmla="+- 21600 0 0"/>
              <a:gd name="T0" fmla="*/ 23783 w 23783"/>
              <a:gd name="T1" fmla="*/ 21459 h 21600"/>
              <a:gd name="T2" fmla="*/ 0 w 23783"/>
              <a:gd name="T3" fmla="*/ 3451 h 21600"/>
              <a:gd name="T4" fmla="*/ 21323 w 23783"/>
              <a:gd name="T5" fmla="*/ 0 h 21600"/>
            </a:gdLst>
            <a:ahLst/>
            <a:cxnLst>
              <a:cxn ang="0">
                <a:pos x="T0" y="T1"/>
              </a:cxn>
              <a:cxn ang="0">
                <a:pos x="T2" y="T3"/>
              </a:cxn>
              <a:cxn ang="0">
                <a:pos x="T4" y="T5"/>
              </a:cxn>
            </a:cxnLst>
            <a:rect l="0" t="0" r="r" b="b"/>
            <a:pathLst>
              <a:path w="23783" h="21600" fill="none" extrusionOk="0">
                <a:moveTo>
                  <a:pt x="23783" y="21459"/>
                </a:moveTo>
                <a:cubicBezTo>
                  <a:pt x="22966" y="21553"/>
                  <a:pt x="22145" y="21600"/>
                  <a:pt x="21323" y="21600"/>
                </a:cubicBezTo>
                <a:cubicBezTo>
                  <a:pt x="10725" y="21600"/>
                  <a:pt x="1693" y="13912"/>
                  <a:pt x="0" y="3450"/>
                </a:cubicBezTo>
              </a:path>
              <a:path w="23783" h="21600" stroke="0" extrusionOk="0">
                <a:moveTo>
                  <a:pt x="23783" y="21459"/>
                </a:moveTo>
                <a:cubicBezTo>
                  <a:pt x="22966" y="21553"/>
                  <a:pt x="22145" y="21600"/>
                  <a:pt x="21323" y="21600"/>
                </a:cubicBezTo>
                <a:cubicBezTo>
                  <a:pt x="10725" y="21600"/>
                  <a:pt x="1693" y="13912"/>
                  <a:pt x="0" y="3450"/>
                </a:cubicBezTo>
                <a:lnTo>
                  <a:pt x="2132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1" name="Arc 49"/>
          <p:cNvSpPr>
            <a:spLocks/>
          </p:cNvSpPr>
          <p:nvPr/>
        </p:nvSpPr>
        <p:spPr bwMode="auto">
          <a:xfrm>
            <a:off x="2744788" y="2986088"/>
            <a:ext cx="2654300" cy="2197100"/>
          </a:xfrm>
          <a:custGeom>
            <a:avLst/>
            <a:gdLst>
              <a:gd name="G0" fmla="+- 20398 0 0"/>
              <a:gd name="G1" fmla="+- 0 0 0"/>
              <a:gd name="G2" fmla="+- 21600 0 0"/>
              <a:gd name="T0" fmla="*/ 20805 w 20805"/>
              <a:gd name="T1" fmla="*/ 21596 h 21600"/>
              <a:gd name="T2" fmla="*/ 0 w 20805"/>
              <a:gd name="T3" fmla="*/ 7105 h 21600"/>
              <a:gd name="T4" fmla="*/ 20398 w 20805"/>
              <a:gd name="T5" fmla="*/ 0 h 21600"/>
            </a:gdLst>
            <a:ahLst/>
            <a:cxnLst>
              <a:cxn ang="0">
                <a:pos x="T0" y="T1"/>
              </a:cxn>
              <a:cxn ang="0">
                <a:pos x="T2" y="T3"/>
              </a:cxn>
              <a:cxn ang="0">
                <a:pos x="T4" y="T5"/>
              </a:cxn>
            </a:cxnLst>
            <a:rect l="0" t="0" r="r" b="b"/>
            <a:pathLst>
              <a:path w="20805" h="21600" fill="none" extrusionOk="0">
                <a:moveTo>
                  <a:pt x="20805" y="21596"/>
                </a:moveTo>
                <a:cubicBezTo>
                  <a:pt x="20669" y="21598"/>
                  <a:pt x="20533" y="21600"/>
                  <a:pt x="20398" y="21600"/>
                </a:cubicBezTo>
                <a:cubicBezTo>
                  <a:pt x="11207" y="21600"/>
                  <a:pt x="3023" y="15784"/>
                  <a:pt x="-1" y="7105"/>
                </a:cubicBezTo>
              </a:path>
              <a:path w="20805" h="21600" stroke="0" extrusionOk="0">
                <a:moveTo>
                  <a:pt x="20805" y="21596"/>
                </a:moveTo>
                <a:cubicBezTo>
                  <a:pt x="20669" y="21598"/>
                  <a:pt x="20533" y="21600"/>
                  <a:pt x="20398" y="21600"/>
                </a:cubicBezTo>
                <a:cubicBezTo>
                  <a:pt x="11207" y="21600"/>
                  <a:pt x="3023" y="15784"/>
                  <a:pt x="-1" y="7105"/>
                </a:cubicBezTo>
                <a:lnTo>
                  <a:pt x="20398"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2" name="Text Box 50"/>
          <p:cNvSpPr txBox="1">
            <a:spLocks noChangeArrowheads="1"/>
          </p:cNvSpPr>
          <p:nvPr/>
        </p:nvSpPr>
        <p:spPr bwMode="auto">
          <a:xfrm>
            <a:off x="5165725" y="5680075"/>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10 = xy</a:t>
            </a:r>
          </a:p>
        </p:txBody>
      </p:sp>
      <p:sp>
        <p:nvSpPr>
          <p:cNvPr id="64563" name="Text Box 51"/>
          <p:cNvSpPr txBox="1">
            <a:spLocks noChangeArrowheads="1"/>
          </p:cNvSpPr>
          <p:nvPr/>
        </p:nvSpPr>
        <p:spPr bwMode="auto">
          <a:xfrm>
            <a:off x="5470525" y="4918075"/>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20 = xy</a:t>
            </a:r>
          </a:p>
        </p:txBody>
      </p:sp>
      <p:sp>
        <p:nvSpPr>
          <p:cNvPr id="64564" name="Text Box 52"/>
          <p:cNvSpPr txBox="1">
            <a:spLocks noChangeArrowheads="1"/>
          </p:cNvSpPr>
          <p:nvPr/>
        </p:nvSpPr>
        <p:spPr bwMode="auto">
          <a:xfrm>
            <a:off x="7299325" y="6137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x</a:t>
            </a:r>
            <a:endParaRPr lang="en-GB" altLang="en-US" sz="2400">
              <a:latin typeface="Times New Roman" panose="02020603050405020304" pitchFamily="18" charset="0"/>
            </a:endParaRPr>
          </a:p>
        </p:txBody>
      </p:sp>
      <p:sp>
        <p:nvSpPr>
          <p:cNvPr id="64565" name="Text Box 53"/>
          <p:cNvSpPr txBox="1">
            <a:spLocks noChangeArrowheads="1"/>
          </p:cNvSpPr>
          <p:nvPr/>
        </p:nvSpPr>
        <p:spPr bwMode="auto">
          <a:xfrm>
            <a:off x="746125" y="269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y</a:t>
            </a:r>
          </a:p>
        </p:txBody>
      </p:sp>
      <p:sp>
        <p:nvSpPr>
          <p:cNvPr id="64566" name="Line 54"/>
          <p:cNvSpPr>
            <a:spLocks noChangeShapeType="1"/>
          </p:cNvSpPr>
          <p:nvPr/>
        </p:nvSpPr>
        <p:spPr bwMode="auto">
          <a:xfrm flipV="1">
            <a:off x="3962400" y="4114800"/>
            <a:ext cx="609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7" name="Text Box 55"/>
          <p:cNvSpPr txBox="1">
            <a:spLocks noChangeArrowheads="1"/>
          </p:cNvSpPr>
          <p:nvPr/>
        </p:nvSpPr>
        <p:spPr bwMode="auto">
          <a:xfrm>
            <a:off x="4327525" y="3622675"/>
            <a:ext cx="282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Preference direction</a:t>
            </a:r>
          </a:p>
        </p:txBody>
      </p:sp>
      <p:sp>
        <p:nvSpPr>
          <p:cNvPr id="64568" name="Line 56"/>
          <p:cNvSpPr>
            <a:spLocks noChangeShapeType="1"/>
          </p:cNvSpPr>
          <p:nvPr/>
        </p:nvSpPr>
        <p:spPr bwMode="auto">
          <a:xfrm>
            <a:off x="1219200" y="5715000"/>
            <a:ext cx="2743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9" name="Line 57"/>
          <p:cNvSpPr>
            <a:spLocks noChangeShapeType="1"/>
          </p:cNvSpPr>
          <p:nvPr/>
        </p:nvSpPr>
        <p:spPr bwMode="auto">
          <a:xfrm>
            <a:off x="3962400" y="5715000"/>
            <a:ext cx="0" cy="533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70" name="Line 58"/>
          <p:cNvSpPr>
            <a:spLocks noChangeShapeType="1"/>
          </p:cNvSpPr>
          <p:nvPr/>
        </p:nvSpPr>
        <p:spPr bwMode="auto">
          <a:xfrm>
            <a:off x="1219200" y="3886200"/>
            <a:ext cx="762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71" name="Line 59"/>
          <p:cNvSpPr>
            <a:spLocks noChangeShapeType="1"/>
          </p:cNvSpPr>
          <p:nvPr/>
        </p:nvSpPr>
        <p:spPr bwMode="auto">
          <a:xfrm>
            <a:off x="1981200" y="3886200"/>
            <a:ext cx="0" cy="2362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72" name="Text Box 60"/>
          <p:cNvSpPr txBox="1">
            <a:spLocks noChangeArrowheads="1"/>
          </p:cNvSpPr>
          <p:nvPr/>
        </p:nvSpPr>
        <p:spPr bwMode="auto">
          <a:xfrm>
            <a:off x="1828800" y="6172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2</a:t>
            </a:r>
          </a:p>
        </p:txBody>
      </p:sp>
      <p:sp>
        <p:nvSpPr>
          <p:cNvPr id="64573" name="Text Box 61"/>
          <p:cNvSpPr txBox="1">
            <a:spLocks noChangeArrowheads="1"/>
          </p:cNvSpPr>
          <p:nvPr/>
        </p:nvSpPr>
        <p:spPr bwMode="auto">
          <a:xfrm>
            <a:off x="974725" y="6137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0</a:t>
            </a:r>
          </a:p>
        </p:txBody>
      </p:sp>
      <p:sp>
        <p:nvSpPr>
          <p:cNvPr id="64574" name="Text Box 62"/>
          <p:cNvSpPr txBox="1">
            <a:spLocks noChangeArrowheads="1"/>
          </p:cNvSpPr>
          <p:nvPr/>
        </p:nvSpPr>
        <p:spPr bwMode="auto">
          <a:xfrm>
            <a:off x="3810000" y="6172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5</a:t>
            </a:r>
          </a:p>
        </p:txBody>
      </p:sp>
      <p:sp>
        <p:nvSpPr>
          <p:cNvPr id="64575" name="Text Box 63"/>
          <p:cNvSpPr txBox="1">
            <a:spLocks noChangeArrowheads="1"/>
          </p:cNvSpPr>
          <p:nvPr/>
        </p:nvSpPr>
        <p:spPr bwMode="auto">
          <a:xfrm>
            <a:off x="898525" y="5527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2</a:t>
            </a:r>
          </a:p>
        </p:txBody>
      </p:sp>
      <p:sp>
        <p:nvSpPr>
          <p:cNvPr id="64576" name="Text Box 64"/>
          <p:cNvSpPr txBox="1">
            <a:spLocks noChangeArrowheads="1"/>
          </p:cNvSpPr>
          <p:nvPr/>
        </p:nvSpPr>
        <p:spPr bwMode="auto">
          <a:xfrm>
            <a:off x="914400" y="3657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5</a:t>
            </a:r>
          </a:p>
        </p:txBody>
      </p:sp>
    </p:spTree>
    <p:extLst>
      <p:ext uri="{BB962C8B-B14F-4D97-AF65-F5344CB8AC3E}">
        <p14:creationId xmlns:p14="http://schemas.microsoft.com/office/powerpoint/2010/main" val="1796368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57200" y="1143000"/>
            <a:ext cx="8458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None/>
            </a:pPr>
            <a:endParaRPr lang="en-GB" altLang="en-US" sz="3200" dirty="0">
              <a:latin typeface="Book Antiqua" panose="02040602050305030304" pitchFamily="18" charset="0"/>
            </a:endParaRPr>
          </a:p>
          <a:p>
            <a:pPr>
              <a:spcBef>
                <a:spcPct val="20000"/>
              </a:spcBef>
              <a:buClr>
                <a:schemeClr val="accent1"/>
              </a:buClr>
              <a:buFont typeface="Wingdings" panose="05000000000000000000" pitchFamily="2" charset="2"/>
              <a:buNone/>
            </a:pPr>
            <a:r>
              <a:rPr lang="en-GB" altLang="en-US" sz="2800" u="sng" dirty="0">
                <a:latin typeface="Century Gothic" panose="020B0502020202020204" pitchFamily="34" charset="0"/>
              </a:rPr>
              <a:t>Definition</a:t>
            </a:r>
            <a:r>
              <a:rPr lang="en-GB" altLang="en-US" sz="2800" dirty="0">
                <a:latin typeface="Century Gothic" panose="020B0502020202020204" pitchFamily="34" charset="0"/>
              </a:rPr>
              <a:t>:	The </a:t>
            </a:r>
            <a:r>
              <a:rPr lang="en-GB" altLang="en-US" sz="2800" b="1" dirty="0">
                <a:latin typeface="Century Gothic" panose="020B0502020202020204" pitchFamily="34" charset="0"/>
              </a:rPr>
              <a:t>marginal utility</a:t>
            </a:r>
            <a:r>
              <a:rPr lang="en-GB" altLang="en-US" sz="2800" dirty="0">
                <a:latin typeface="Century Gothic" panose="020B0502020202020204" pitchFamily="34" charset="0"/>
              </a:rPr>
              <a:t> of </a:t>
            </a:r>
            <a:r>
              <a:rPr lang="en-GB" altLang="en-US" sz="2800" i="1" dirty="0">
                <a:latin typeface="Century Gothic" panose="020B0502020202020204" pitchFamily="34" charset="0"/>
              </a:rPr>
              <a:t>good x</a:t>
            </a:r>
            <a:r>
              <a:rPr lang="en-GB" altLang="en-US" sz="2800" dirty="0">
                <a:latin typeface="Century Gothic" panose="020B0502020202020204" pitchFamily="34" charset="0"/>
              </a:rPr>
              <a:t> is the additional utility that the consumer gets from consuming a little more of x</a:t>
            </a:r>
          </a:p>
          <a:p>
            <a:pPr lvl="1">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a:t>
            </a:r>
            <a:r>
              <a:rPr lang="en-GB" altLang="en-US" sz="2800" dirty="0" err="1">
                <a:latin typeface="Century Gothic" panose="020B0502020202020204" pitchFamily="34" charset="0"/>
              </a:rPr>
              <a:t>MU</a:t>
            </a:r>
            <a:r>
              <a:rPr lang="en-GB" altLang="en-US" sz="2800" baseline="-25000" dirty="0" err="1">
                <a:latin typeface="Century Gothic" panose="020B0502020202020204" pitchFamily="34" charset="0"/>
              </a:rPr>
              <a:t>x</a:t>
            </a:r>
            <a:r>
              <a:rPr lang="en-GB" altLang="en-US" sz="2800" dirty="0">
                <a:latin typeface="Century Gothic" panose="020B0502020202020204" pitchFamily="34" charset="0"/>
              </a:rPr>
              <a:t> = </a:t>
            </a:r>
            <a:r>
              <a:rPr lang="en-GB" altLang="en-US" sz="2800" u="sng" dirty="0" err="1">
                <a:latin typeface="Century Gothic" panose="020B0502020202020204" pitchFamily="34" charset="0"/>
              </a:rPr>
              <a:t>dU</a:t>
            </a:r>
            <a:endParaRPr lang="en-GB" altLang="en-US" sz="2800" u="sng" dirty="0">
              <a:latin typeface="Century Gothic" panose="020B0502020202020204" pitchFamily="34" charset="0"/>
            </a:endParaRPr>
          </a:p>
          <a:p>
            <a:pPr lvl="1">
              <a:buClr>
                <a:schemeClr val="accent1"/>
              </a:buClr>
              <a:buFont typeface="Wingdings" panose="05000000000000000000" pitchFamily="2" charset="2"/>
              <a:buNone/>
            </a:pPr>
            <a:r>
              <a:rPr lang="en-GB" altLang="en-US" sz="2800" dirty="0">
                <a:latin typeface="Century Gothic" panose="020B0502020202020204" pitchFamily="34" charset="0"/>
              </a:rPr>
              <a:t>			  </a:t>
            </a:r>
            <a:r>
              <a:rPr lang="en-GB" altLang="en-US" sz="2800" dirty="0" smtClean="0">
                <a:latin typeface="Century Gothic" panose="020B0502020202020204" pitchFamily="34" charset="0"/>
              </a:rPr>
              <a:t>dx </a:t>
            </a:r>
            <a:endParaRPr lang="en-GB" altLang="en-US" sz="2800" dirty="0">
              <a:latin typeface="Century Gothic" panose="020B0502020202020204" pitchFamily="34" charset="0"/>
            </a:endParaRPr>
          </a:p>
          <a:p>
            <a:pPr lvl="1">
              <a:spcBef>
                <a:spcPct val="20000"/>
              </a:spcBef>
              <a:buClr>
                <a:schemeClr val="accent1"/>
              </a:buClr>
              <a:buFont typeface="Wingdings" panose="05000000000000000000" pitchFamily="2" charset="2"/>
              <a:buChar char="l"/>
            </a:pPr>
            <a:r>
              <a:rPr lang="en-GB" altLang="en-US" sz="2800" dirty="0">
                <a:latin typeface="Century Gothic" panose="020B0502020202020204" pitchFamily="34" charset="0"/>
              </a:rPr>
              <a:t>It </a:t>
            </a:r>
            <a:r>
              <a:rPr lang="en-GB" altLang="en-US" sz="2800" dirty="0" smtClean="0">
                <a:latin typeface="Century Gothic" panose="020B0502020202020204" pitchFamily="34" charset="0"/>
              </a:rPr>
              <a:t>is </a:t>
            </a:r>
            <a:r>
              <a:rPr lang="en-GB" altLang="en-US" sz="2800" dirty="0">
                <a:latin typeface="Century Gothic" panose="020B0502020202020204" pitchFamily="34" charset="0"/>
              </a:rPr>
              <a:t>the </a:t>
            </a:r>
            <a:r>
              <a:rPr lang="en-GB" altLang="en-US" sz="2800" dirty="0" smtClean="0">
                <a:latin typeface="Century Gothic" panose="020B0502020202020204" pitchFamily="34" charset="0"/>
              </a:rPr>
              <a:t>derivative</a:t>
            </a:r>
            <a:r>
              <a:rPr lang="en-GB" altLang="en-US" sz="2800" dirty="0" smtClean="0">
                <a:latin typeface="Century Gothic" panose="020B0502020202020204" pitchFamily="34" charset="0"/>
              </a:rPr>
              <a:t> </a:t>
            </a:r>
            <a:r>
              <a:rPr lang="en-GB" altLang="en-US" sz="2800" dirty="0">
                <a:latin typeface="Century Gothic" panose="020B0502020202020204" pitchFamily="34" charset="0"/>
              </a:rPr>
              <a:t>of the utility function with respect to x.</a:t>
            </a:r>
          </a:p>
          <a:p>
            <a:pPr lvl="1">
              <a:spcBef>
                <a:spcPct val="20000"/>
              </a:spcBef>
              <a:buClr>
                <a:schemeClr val="accent1"/>
              </a:buClr>
              <a:buFont typeface="Wingdings" panose="05000000000000000000" pitchFamily="2" charset="2"/>
              <a:buChar char="l"/>
            </a:pPr>
            <a:r>
              <a:rPr lang="en-GB" altLang="en-US" sz="2800" dirty="0">
                <a:latin typeface="Century Gothic" panose="020B0502020202020204" pitchFamily="34" charset="0"/>
              </a:rPr>
              <a:t>It assumes that the consumption of all other goods in consumer’s basket remain constant.</a:t>
            </a:r>
          </a:p>
        </p:txBody>
      </p:sp>
      <p:sp>
        <p:nvSpPr>
          <p:cNvPr id="5" name="Title 1"/>
          <p:cNvSpPr txBox="1">
            <a:spLocks/>
          </p:cNvSpPr>
          <p:nvPr/>
        </p:nvSpPr>
        <p:spPr bwMode="auto">
          <a:xfrm>
            <a:off x="0" y="0"/>
            <a:ext cx="9144000" cy="838200"/>
          </a:xfrm>
          <a:prstGeom prst="rect">
            <a:avLst/>
          </a:prstGeom>
        </p:spPr>
        <p:txBody>
          <a:bodyPr wrap="square" numCol="1" anchorCtr="0" compatLnSpc="1">
            <a:prstTxWarp prst="textNoShape">
              <a:avLst/>
            </a:prstTxWarp>
            <a:normAutofit/>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r>
              <a:rPr lang="en-US" sz="4000" dirty="0" smtClean="0"/>
              <a:t>MARGINAL UTILITY</a:t>
            </a:r>
          </a:p>
        </p:txBody>
      </p:sp>
    </p:spTree>
    <p:extLst>
      <p:ext uri="{BB962C8B-B14F-4D97-AF65-F5344CB8AC3E}">
        <p14:creationId xmlns:p14="http://schemas.microsoft.com/office/powerpoint/2010/main" val="775388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35">
                                            <p:txEl>
                                              <p:pRg st="1" end="1"/>
                                            </p:txEl>
                                          </p:spTgt>
                                        </p:tgtEl>
                                        <p:attrNameLst>
                                          <p:attrName>style.visibility</p:attrName>
                                        </p:attrNameLst>
                                      </p:cBhvr>
                                      <p:to>
                                        <p:strVal val="visible"/>
                                      </p:to>
                                    </p:set>
                                    <p:animEffect transition="in" filter="wipe(left)">
                                      <p:cBhvr>
                                        <p:cTn id="7" dur="500"/>
                                        <p:tgtEl>
                                          <p:spTgt spid="172035">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2035">
                                            <p:txEl>
                                              <p:pRg st="2" end="2"/>
                                            </p:txEl>
                                          </p:spTgt>
                                        </p:tgtEl>
                                        <p:attrNameLst>
                                          <p:attrName>style.visibility</p:attrName>
                                        </p:attrNameLst>
                                      </p:cBhvr>
                                      <p:to>
                                        <p:strVal val="visible"/>
                                      </p:to>
                                    </p:set>
                                    <p:animEffect transition="in" filter="wipe(left)">
                                      <p:cBhvr>
                                        <p:cTn id="10" dur="500"/>
                                        <p:tgtEl>
                                          <p:spTgt spid="172035">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2035">
                                            <p:txEl>
                                              <p:pRg st="3" end="3"/>
                                            </p:txEl>
                                          </p:spTgt>
                                        </p:tgtEl>
                                        <p:attrNameLst>
                                          <p:attrName>style.visibility</p:attrName>
                                        </p:attrNameLst>
                                      </p:cBhvr>
                                      <p:to>
                                        <p:strVal val="visible"/>
                                      </p:to>
                                    </p:set>
                                    <p:animEffect transition="in" filter="wipe(left)">
                                      <p:cBhvr>
                                        <p:cTn id="13" dur="500"/>
                                        <p:tgtEl>
                                          <p:spTgt spid="172035">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2035">
                                            <p:txEl>
                                              <p:pRg st="4" end="4"/>
                                            </p:txEl>
                                          </p:spTgt>
                                        </p:tgtEl>
                                        <p:attrNameLst>
                                          <p:attrName>style.visibility</p:attrName>
                                        </p:attrNameLst>
                                      </p:cBhvr>
                                      <p:to>
                                        <p:strVal val="visible"/>
                                      </p:to>
                                    </p:set>
                                    <p:animEffect transition="in" filter="wipe(left)">
                                      <p:cBhvr>
                                        <p:cTn id="16" dur="500"/>
                                        <p:tgtEl>
                                          <p:spTgt spid="172035">
                                            <p:txEl>
                                              <p:pRg st="4" end="4"/>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2035">
                                            <p:txEl>
                                              <p:pRg st="5" end="5"/>
                                            </p:txEl>
                                          </p:spTgt>
                                        </p:tgtEl>
                                        <p:attrNameLst>
                                          <p:attrName>style.visibility</p:attrName>
                                        </p:attrNameLst>
                                      </p:cBhvr>
                                      <p:to>
                                        <p:strVal val="visible"/>
                                      </p:to>
                                    </p:set>
                                    <p:animEffect transition="in" filter="wipe(left)">
                                      <p:cBhvr>
                                        <p:cTn id="19" dur="500"/>
                                        <p:tgtEl>
                                          <p:spTgt spid="172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Rectangle 8"/>
          <p:cNvSpPr>
            <a:spLocks noChangeArrowheads="1"/>
          </p:cNvSpPr>
          <p:nvPr/>
        </p:nvSpPr>
        <p:spPr bwMode="auto">
          <a:xfrm>
            <a:off x="457200" y="1244409"/>
            <a:ext cx="8458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None/>
            </a:pPr>
            <a:endParaRPr lang="en-GB" altLang="en-US" sz="3200" dirty="0">
              <a:latin typeface="Book Antiqua" panose="02040602050305030304" pitchFamily="18" charset="0"/>
            </a:endParaRPr>
          </a:p>
          <a:p>
            <a:pPr>
              <a:spcBef>
                <a:spcPct val="20000"/>
              </a:spcBef>
              <a:buClr>
                <a:schemeClr val="accent1"/>
              </a:buClr>
              <a:buFont typeface="Wingdings" panose="05000000000000000000" pitchFamily="2" charset="2"/>
              <a:buNone/>
            </a:pPr>
            <a:r>
              <a:rPr lang="en-GB" altLang="en-US" sz="2800" u="sng" dirty="0">
                <a:latin typeface="Century Gothic" panose="020B0502020202020204" pitchFamily="34" charset="0"/>
              </a:rPr>
              <a:t>Definition</a:t>
            </a:r>
            <a:r>
              <a:rPr lang="en-GB" altLang="en-US" sz="2800" dirty="0">
                <a:latin typeface="Century Gothic" panose="020B0502020202020204" pitchFamily="34" charset="0"/>
              </a:rPr>
              <a:t>:	The principle of </a:t>
            </a:r>
            <a:r>
              <a:rPr lang="en-GB" altLang="en-US" sz="2800" b="1" dirty="0">
                <a:latin typeface="Century Gothic" panose="020B0502020202020204" pitchFamily="34" charset="0"/>
              </a:rPr>
              <a:t>diminishing marginal utility</a:t>
            </a:r>
            <a:r>
              <a:rPr lang="en-GB" altLang="en-US" sz="2800" dirty="0">
                <a:latin typeface="Century Gothic" panose="020B0502020202020204" pitchFamily="34" charset="0"/>
              </a:rPr>
              <a:t> states that the marginal utility of a good falls as consumption of that good increases</a:t>
            </a:r>
            <a:r>
              <a:rPr lang="en-GB" altLang="en-US" sz="2800" dirty="0" smtClean="0">
                <a:latin typeface="Century Gothic" panose="020B0502020202020204" pitchFamily="34" charset="0"/>
              </a:rPr>
              <a:t>.</a:t>
            </a:r>
            <a:endParaRPr lang="en-GB" altLang="en-US" sz="2800" dirty="0">
              <a:latin typeface="Century Gothic" panose="020B0502020202020204" pitchFamily="34" charset="0"/>
            </a:endParaRPr>
          </a:p>
        </p:txBody>
      </p:sp>
      <p:sp>
        <p:nvSpPr>
          <p:cNvPr id="5" name="Title 1"/>
          <p:cNvSpPr txBox="1">
            <a:spLocks/>
          </p:cNvSpPr>
          <p:nvPr/>
        </p:nvSpPr>
        <p:spPr bwMode="auto">
          <a:xfrm>
            <a:off x="0" y="0"/>
            <a:ext cx="9144000" cy="838200"/>
          </a:xfrm>
          <a:prstGeom prst="rect">
            <a:avLst/>
          </a:prstGeom>
        </p:spPr>
        <p:txBody>
          <a:bodyPr wrap="square" numCol="1" anchorCtr="0" compatLnSpc="1">
            <a:prstTxWarp prst="textNoShape">
              <a:avLst/>
            </a:prstTxWarp>
            <a:normAutofit/>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r>
              <a:rPr lang="en-US" sz="4000" dirty="0" smtClean="0"/>
              <a:t>DIMINISHING MARGINAL UTILITY</a:t>
            </a:r>
          </a:p>
        </p:txBody>
      </p:sp>
    </p:spTree>
    <p:extLst>
      <p:ext uri="{BB962C8B-B14F-4D97-AF65-F5344CB8AC3E}">
        <p14:creationId xmlns:p14="http://schemas.microsoft.com/office/powerpoint/2010/main" val="1790535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8">
                                            <p:txEl>
                                              <p:pRg st="1" end="1"/>
                                            </p:txEl>
                                          </p:spTgt>
                                        </p:tgtEl>
                                        <p:attrNameLst>
                                          <p:attrName>style.visibility</p:attrName>
                                        </p:attrNameLst>
                                      </p:cBhvr>
                                      <p:to>
                                        <p:strVal val="visible"/>
                                      </p:to>
                                    </p:set>
                                    <p:animEffect transition="in" filter="wipe(left)">
                                      <p:cBhvr>
                                        <p:cTn id="7" dur="500"/>
                                        <p:tgtEl>
                                          <p:spTgt spid="307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1" name="Rectangle 3"/>
          <p:cNvSpPr>
            <a:spLocks noChangeArrowheads="1"/>
          </p:cNvSpPr>
          <p:nvPr/>
        </p:nvSpPr>
        <p:spPr bwMode="auto">
          <a:xfrm>
            <a:off x="5914043" y="1778456"/>
            <a:ext cx="3152775" cy="3733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595972" name="Rectangle 4"/>
          <p:cNvSpPr>
            <a:spLocks noChangeArrowheads="1"/>
          </p:cNvSpPr>
          <p:nvPr/>
        </p:nvSpPr>
        <p:spPr bwMode="auto">
          <a:xfrm>
            <a:off x="5914043" y="1778456"/>
            <a:ext cx="3152775" cy="592699"/>
          </a:xfrm>
          <a:prstGeom prst="rect">
            <a:avLst/>
          </a:prstGeom>
          <a:solidFill>
            <a:srgbClr val="FFF0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595973" name="Rectangle 5"/>
          <p:cNvSpPr>
            <a:spLocks noChangeArrowheads="1"/>
          </p:cNvSpPr>
          <p:nvPr/>
        </p:nvSpPr>
        <p:spPr bwMode="auto">
          <a:xfrm>
            <a:off x="5914043" y="1778456"/>
            <a:ext cx="3152775" cy="3733800"/>
          </a:xfrm>
          <a:prstGeom prst="rect">
            <a:avLst/>
          </a:prstGeom>
          <a:noFill/>
          <a:ln w="30163">
            <a:solidFill>
              <a:srgbClr val="C6B7B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595974" name="Line 6"/>
          <p:cNvSpPr>
            <a:spLocks noChangeShapeType="1"/>
          </p:cNvSpPr>
          <p:nvPr/>
        </p:nvSpPr>
        <p:spPr bwMode="auto">
          <a:xfrm>
            <a:off x="5914043" y="2371155"/>
            <a:ext cx="3152775" cy="0"/>
          </a:xfrm>
          <a:prstGeom prst="line">
            <a:avLst/>
          </a:prstGeom>
          <a:noFill/>
          <a:ln w="15875">
            <a:solidFill>
              <a:srgbClr val="BCBEC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5975" name="Rectangle 7"/>
          <p:cNvSpPr>
            <a:spLocks noChangeArrowheads="1"/>
          </p:cNvSpPr>
          <p:nvPr/>
        </p:nvSpPr>
        <p:spPr bwMode="auto">
          <a:xfrm>
            <a:off x="8157004" y="2567345"/>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15</a:t>
            </a:r>
            <a:endParaRPr lang="en-US" sz="1400" dirty="0">
              <a:latin typeface="Century Gothic"/>
              <a:cs typeface="Century Gothic"/>
            </a:endParaRPr>
          </a:p>
        </p:txBody>
      </p:sp>
      <p:sp>
        <p:nvSpPr>
          <p:cNvPr id="595976" name="Rectangle 8"/>
          <p:cNvSpPr>
            <a:spLocks noChangeArrowheads="1"/>
          </p:cNvSpPr>
          <p:nvPr/>
        </p:nvSpPr>
        <p:spPr bwMode="auto">
          <a:xfrm>
            <a:off x="8157004" y="288124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13</a:t>
            </a:r>
            <a:endParaRPr lang="en-US" sz="1400">
              <a:latin typeface="Century Gothic"/>
              <a:cs typeface="Century Gothic"/>
            </a:endParaRPr>
          </a:p>
        </p:txBody>
      </p:sp>
      <p:sp>
        <p:nvSpPr>
          <p:cNvPr id="595977" name="Rectangle 9"/>
          <p:cNvSpPr>
            <a:spLocks noChangeArrowheads="1"/>
          </p:cNvSpPr>
          <p:nvPr/>
        </p:nvSpPr>
        <p:spPr bwMode="auto">
          <a:xfrm>
            <a:off x="8157004" y="3195152"/>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11</a:t>
            </a:r>
            <a:endParaRPr lang="en-US" sz="1400">
              <a:latin typeface="Century Gothic"/>
              <a:cs typeface="Century Gothic"/>
            </a:endParaRPr>
          </a:p>
        </p:txBody>
      </p:sp>
      <p:sp>
        <p:nvSpPr>
          <p:cNvPr id="595978" name="Rectangle 10"/>
          <p:cNvSpPr>
            <a:spLocks noChangeArrowheads="1"/>
          </p:cNvSpPr>
          <p:nvPr/>
        </p:nvSpPr>
        <p:spPr bwMode="auto">
          <a:xfrm>
            <a:off x="8252897" y="3511121"/>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a:t>
            </a:r>
            <a:endParaRPr lang="en-US" sz="1400">
              <a:latin typeface="Century Gothic"/>
              <a:cs typeface="Century Gothic"/>
            </a:endParaRPr>
          </a:p>
        </p:txBody>
      </p:sp>
      <p:sp>
        <p:nvSpPr>
          <p:cNvPr id="595979" name="Rectangle 11"/>
          <p:cNvSpPr>
            <a:spLocks noChangeArrowheads="1"/>
          </p:cNvSpPr>
          <p:nvPr/>
        </p:nvSpPr>
        <p:spPr bwMode="auto">
          <a:xfrm>
            <a:off x="8252897" y="3829155"/>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a:t>
            </a:r>
            <a:endParaRPr lang="en-US" sz="1400">
              <a:latin typeface="Century Gothic"/>
              <a:cs typeface="Century Gothic"/>
            </a:endParaRPr>
          </a:p>
        </p:txBody>
      </p:sp>
      <p:sp>
        <p:nvSpPr>
          <p:cNvPr id="595980" name="Rectangle 12"/>
          <p:cNvSpPr>
            <a:spLocks noChangeArrowheads="1"/>
          </p:cNvSpPr>
          <p:nvPr/>
        </p:nvSpPr>
        <p:spPr bwMode="auto">
          <a:xfrm>
            <a:off x="8252897" y="4143058"/>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a:t>
            </a:r>
            <a:endParaRPr lang="en-US" sz="1400">
              <a:latin typeface="Century Gothic"/>
              <a:cs typeface="Century Gothic"/>
            </a:endParaRPr>
          </a:p>
        </p:txBody>
      </p:sp>
      <p:sp>
        <p:nvSpPr>
          <p:cNvPr id="595981" name="Rectangle 13"/>
          <p:cNvSpPr>
            <a:spLocks noChangeArrowheads="1"/>
          </p:cNvSpPr>
          <p:nvPr/>
        </p:nvSpPr>
        <p:spPr bwMode="auto">
          <a:xfrm>
            <a:off x="8252897" y="4456962"/>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a:t>
            </a:r>
            <a:endParaRPr lang="en-US" sz="1400">
              <a:latin typeface="Century Gothic"/>
              <a:cs typeface="Century Gothic"/>
            </a:endParaRPr>
          </a:p>
        </p:txBody>
      </p:sp>
      <p:sp>
        <p:nvSpPr>
          <p:cNvPr id="595982" name="Rectangle 14"/>
          <p:cNvSpPr>
            <a:spLocks noChangeArrowheads="1"/>
          </p:cNvSpPr>
          <p:nvPr/>
        </p:nvSpPr>
        <p:spPr bwMode="auto">
          <a:xfrm>
            <a:off x="8252897" y="4770865"/>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a:t>
            </a:r>
            <a:endParaRPr lang="en-US" sz="1400">
              <a:latin typeface="Century Gothic"/>
              <a:cs typeface="Century Gothic"/>
            </a:endParaRPr>
          </a:p>
        </p:txBody>
      </p:sp>
      <p:sp>
        <p:nvSpPr>
          <p:cNvPr id="595983" name="Rectangle 15"/>
          <p:cNvSpPr>
            <a:spLocks noChangeArrowheads="1"/>
          </p:cNvSpPr>
          <p:nvPr/>
        </p:nvSpPr>
        <p:spPr bwMode="auto">
          <a:xfrm>
            <a:off x="8157004" y="5084769"/>
            <a:ext cx="1892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a:t>
            </a:r>
            <a:endParaRPr lang="en-US" sz="1400">
              <a:latin typeface="Century Gothic"/>
              <a:cs typeface="Century Gothic"/>
            </a:endParaRPr>
          </a:p>
        </p:txBody>
      </p:sp>
      <p:sp>
        <p:nvSpPr>
          <p:cNvPr id="595984" name="Rectangle 16"/>
          <p:cNvSpPr>
            <a:spLocks noChangeArrowheads="1"/>
          </p:cNvSpPr>
          <p:nvPr/>
        </p:nvSpPr>
        <p:spPr bwMode="auto">
          <a:xfrm>
            <a:off x="7162991" y="242484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0</a:t>
            </a:r>
            <a:endParaRPr lang="en-US" sz="1400" dirty="0">
              <a:latin typeface="Century Gothic"/>
              <a:cs typeface="Century Gothic"/>
            </a:endParaRPr>
          </a:p>
        </p:txBody>
      </p:sp>
      <p:sp>
        <p:nvSpPr>
          <p:cNvPr id="595985" name="Rectangle 17"/>
          <p:cNvSpPr>
            <a:spLocks noChangeArrowheads="1"/>
          </p:cNvSpPr>
          <p:nvPr/>
        </p:nvSpPr>
        <p:spPr bwMode="auto">
          <a:xfrm>
            <a:off x="7116214" y="2738753"/>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15</a:t>
            </a:r>
            <a:endParaRPr lang="en-US" sz="1400" dirty="0">
              <a:latin typeface="Century Gothic"/>
              <a:cs typeface="Century Gothic"/>
            </a:endParaRPr>
          </a:p>
        </p:txBody>
      </p:sp>
      <p:sp>
        <p:nvSpPr>
          <p:cNvPr id="595986" name="Rectangle 18"/>
          <p:cNvSpPr>
            <a:spLocks noChangeArrowheads="1"/>
          </p:cNvSpPr>
          <p:nvPr/>
        </p:nvSpPr>
        <p:spPr bwMode="auto">
          <a:xfrm>
            <a:off x="7116214" y="3054722"/>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28</a:t>
            </a:r>
            <a:endParaRPr lang="en-US" sz="1400">
              <a:latin typeface="Century Gothic"/>
              <a:cs typeface="Century Gothic"/>
            </a:endParaRPr>
          </a:p>
        </p:txBody>
      </p:sp>
      <p:sp>
        <p:nvSpPr>
          <p:cNvPr id="595987" name="Rectangle 19"/>
          <p:cNvSpPr>
            <a:spLocks noChangeArrowheads="1"/>
          </p:cNvSpPr>
          <p:nvPr/>
        </p:nvSpPr>
        <p:spPr bwMode="auto">
          <a:xfrm>
            <a:off x="7116214" y="3368625"/>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39</a:t>
            </a:r>
            <a:endParaRPr lang="en-US" sz="1400" dirty="0">
              <a:latin typeface="Century Gothic"/>
              <a:cs typeface="Century Gothic"/>
            </a:endParaRPr>
          </a:p>
        </p:txBody>
      </p:sp>
      <p:sp>
        <p:nvSpPr>
          <p:cNvPr id="595988" name="Rectangle 20"/>
          <p:cNvSpPr>
            <a:spLocks noChangeArrowheads="1"/>
          </p:cNvSpPr>
          <p:nvPr/>
        </p:nvSpPr>
        <p:spPr bwMode="auto">
          <a:xfrm>
            <a:off x="7116214" y="368252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48</a:t>
            </a:r>
            <a:endParaRPr lang="en-US" sz="1400">
              <a:latin typeface="Century Gothic"/>
              <a:cs typeface="Century Gothic"/>
            </a:endParaRPr>
          </a:p>
        </p:txBody>
      </p:sp>
      <p:sp>
        <p:nvSpPr>
          <p:cNvPr id="595989" name="Rectangle 21"/>
          <p:cNvSpPr>
            <a:spLocks noChangeArrowheads="1"/>
          </p:cNvSpPr>
          <p:nvPr/>
        </p:nvSpPr>
        <p:spPr bwMode="auto">
          <a:xfrm>
            <a:off x="7116214" y="3994367"/>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55</a:t>
            </a:r>
            <a:endParaRPr lang="en-US" sz="1400">
              <a:latin typeface="Century Gothic"/>
              <a:cs typeface="Century Gothic"/>
            </a:endParaRPr>
          </a:p>
        </p:txBody>
      </p:sp>
      <p:sp>
        <p:nvSpPr>
          <p:cNvPr id="595990" name="Rectangle 22"/>
          <p:cNvSpPr>
            <a:spLocks noChangeArrowheads="1"/>
          </p:cNvSpPr>
          <p:nvPr/>
        </p:nvSpPr>
        <p:spPr bwMode="auto">
          <a:xfrm>
            <a:off x="7116214" y="4308271"/>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60</a:t>
            </a:r>
            <a:endParaRPr lang="en-US" sz="1400">
              <a:latin typeface="Century Gothic"/>
              <a:cs typeface="Century Gothic"/>
            </a:endParaRPr>
          </a:p>
        </p:txBody>
      </p:sp>
      <p:sp>
        <p:nvSpPr>
          <p:cNvPr id="595991" name="Rectangle 23"/>
          <p:cNvSpPr>
            <a:spLocks noChangeArrowheads="1"/>
          </p:cNvSpPr>
          <p:nvPr/>
        </p:nvSpPr>
        <p:spPr bwMode="auto">
          <a:xfrm>
            <a:off x="7116214" y="462423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63</a:t>
            </a:r>
            <a:endParaRPr lang="en-US" sz="1400">
              <a:latin typeface="Century Gothic"/>
              <a:cs typeface="Century Gothic"/>
            </a:endParaRPr>
          </a:p>
        </p:txBody>
      </p:sp>
      <p:sp>
        <p:nvSpPr>
          <p:cNvPr id="595992" name="Rectangle 24"/>
          <p:cNvSpPr>
            <a:spLocks noChangeArrowheads="1"/>
          </p:cNvSpPr>
          <p:nvPr/>
        </p:nvSpPr>
        <p:spPr bwMode="auto">
          <a:xfrm>
            <a:off x="7116214" y="4938143"/>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64</a:t>
            </a:r>
            <a:endParaRPr lang="en-US" sz="1400">
              <a:latin typeface="Century Gothic"/>
              <a:cs typeface="Century Gothic"/>
            </a:endParaRPr>
          </a:p>
        </p:txBody>
      </p:sp>
      <p:sp>
        <p:nvSpPr>
          <p:cNvPr id="595993" name="Rectangle 25"/>
          <p:cNvSpPr>
            <a:spLocks noChangeArrowheads="1"/>
          </p:cNvSpPr>
          <p:nvPr/>
        </p:nvSpPr>
        <p:spPr bwMode="auto">
          <a:xfrm>
            <a:off x="7116214" y="5256177"/>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63</a:t>
            </a:r>
            <a:endParaRPr lang="en-US" sz="1400">
              <a:latin typeface="Century Gothic"/>
              <a:cs typeface="Century Gothic"/>
            </a:endParaRPr>
          </a:p>
        </p:txBody>
      </p:sp>
      <p:sp>
        <p:nvSpPr>
          <p:cNvPr id="595994" name="Rectangle 26"/>
          <p:cNvSpPr>
            <a:spLocks noChangeArrowheads="1"/>
          </p:cNvSpPr>
          <p:nvPr/>
        </p:nvSpPr>
        <p:spPr bwMode="auto">
          <a:xfrm>
            <a:off x="6854262" y="1821824"/>
            <a:ext cx="898120" cy="43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lgn="ctr"/>
            <a:r>
              <a:rPr lang="en-US" sz="1400" dirty="0">
                <a:solidFill>
                  <a:srgbClr val="000000"/>
                </a:solidFill>
                <a:latin typeface="Century Gothic"/>
                <a:cs typeface="Century Gothic"/>
              </a:rPr>
              <a:t>Total utility (</a:t>
            </a:r>
            <a:r>
              <a:rPr lang="en-US" sz="1400" dirty="0" err="1">
                <a:solidFill>
                  <a:srgbClr val="000000"/>
                </a:solidFill>
                <a:latin typeface="Century Gothic"/>
                <a:cs typeface="Century Gothic"/>
              </a:rPr>
              <a:t>utils</a:t>
            </a:r>
            <a:r>
              <a:rPr lang="en-US" sz="1400" dirty="0">
                <a:solidFill>
                  <a:srgbClr val="000000"/>
                </a:solidFill>
                <a:latin typeface="Century Gothic"/>
                <a:cs typeface="Century Gothic"/>
              </a:rPr>
              <a:t>)</a:t>
            </a:r>
            <a:endParaRPr lang="en-US" sz="1400" dirty="0">
              <a:latin typeface="Century Gothic"/>
              <a:cs typeface="Century Gothic"/>
            </a:endParaRPr>
          </a:p>
        </p:txBody>
      </p:sp>
      <p:sp>
        <p:nvSpPr>
          <p:cNvPr id="595995" name="Rectangle 27"/>
          <p:cNvSpPr>
            <a:spLocks noChangeArrowheads="1"/>
          </p:cNvSpPr>
          <p:nvPr/>
        </p:nvSpPr>
        <p:spPr bwMode="auto">
          <a:xfrm>
            <a:off x="7772400" y="1815629"/>
            <a:ext cx="1371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lgn="ctr"/>
            <a:r>
              <a:rPr lang="en-US" sz="1400" dirty="0">
                <a:solidFill>
                  <a:srgbClr val="000000"/>
                </a:solidFill>
                <a:latin typeface="Century Gothic"/>
                <a:cs typeface="Century Gothic"/>
              </a:rPr>
              <a:t>Marginal utility per clam (</a:t>
            </a:r>
            <a:r>
              <a:rPr lang="en-US" sz="1400" dirty="0" err="1">
                <a:solidFill>
                  <a:srgbClr val="000000"/>
                </a:solidFill>
                <a:latin typeface="Century Gothic"/>
                <a:cs typeface="Century Gothic"/>
              </a:rPr>
              <a:t>utils</a:t>
            </a:r>
            <a:r>
              <a:rPr lang="en-US" sz="1400" dirty="0">
                <a:solidFill>
                  <a:srgbClr val="000000"/>
                </a:solidFill>
                <a:latin typeface="Century Gothic"/>
                <a:cs typeface="Century Gothic"/>
              </a:rPr>
              <a:t>)</a:t>
            </a:r>
            <a:endParaRPr lang="en-US" sz="1400" dirty="0">
              <a:latin typeface="Century Gothic"/>
              <a:cs typeface="Century Gothic"/>
            </a:endParaRPr>
          </a:p>
        </p:txBody>
      </p:sp>
      <p:sp>
        <p:nvSpPr>
          <p:cNvPr id="595996" name="Rectangle 28"/>
          <p:cNvSpPr>
            <a:spLocks noChangeArrowheads="1"/>
          </p:cNvSpPr>
          <p:nvPr/>
        </p:nvSpPr>
        <p:spPr bwMode="auto">
          <a:xfrm>
            <a:off x="6395847" y="242484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595997" name="Rectangle 29"/>
          <p:cNvSpPr>
            <a:spLocks noChangeArrowheads="1"/>
          </p:cNvSpPr>
          <p:nvPr/>
        </p:nvSpPr>
        <p:spPr bwMode="auto">
          <a:xfrm>
            <a:off x="6395847" y="273875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a:t>
            </a:r>
            <a:endParaRPr lang="en-US" sz="1400">
              <a:latin typeface="Century Gothic"/>
              <a:cs typeface="Century Gothic"/>
            </a:endParaRPr>
          </a:p>
        </p:txBody>
      </p:sp>
      <p:sp>
        <p:nvSpPr>
          <p:cNvPr id="595998" name="Rectangle 30"/>
          <p:cNvSpPr>
            <a:spLocks noChangeArrowheads="1"/>
          </p:cNvSpPr>
          <p:nvPr/>
        </p:nvSpPr>
        <p:spPr bwMode="auto">
          <a:xfrm>
            <a:off x="6395847" y="3054722"/>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a:t>
            </a:r>
            <a:endParaRPr lang="en-US" sz="1400">
              <a:latin typeface="Century Gothic"/>
              <a:cs typeface="Century Gothic"/>
            </a:endParaRPr>
          </a:p>
        </p:txBody>
      </p:sp>
      <p:sp>
        <p:nvSpPr>
          <p:cNvPr id="595999" name="Rectangle 31"/>
          <p:cNvSpPr>
            <a:spLocks noChangeArrowheads="1"/>
          </p:cNvSpPr>
          <p:nvPr/>
        </p:nvSpPr>
        <p:spPr bwMode="auto">
          <a:xfrm>
            <a:off x="6395847" y="3368625"/>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a:t>
            </a:r>
            <a:endParaRPr lang="en-US" sz="1400">
              <a:latin typeface="Century Gothic"/>
              <a:cs typeface="Century Gothic"/>
            </a:endParaRPr>
          </a:p>
        </p:txBody>
      </p:sp>
      <p:sp>
        <p:nvSpPr>
          <p:cNvPr id="596000" name="Rectangle 32"/>
          <p:cNvSpPr>
            <a:spLocks noChangeArrowheads="1"/>
          </p:cNvSpPr>
          <p:nvPr/>
        </p:nvSpPr>
        <p:spPr bwMode="auto">
          <a:xfrm>
            <a:off x="6395847" y="368252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a:t>
            </a:r>
            <a:endParaRPr lang="en-US" sz="1400">
              <a:latin typeface="Century Gothic"/>
              <a:cs typeface="Century Gothic"/>
            </a:endParaRPr>
          </a:p>
        </p:txBody>
      </p:sp>
      <p:sp>
        <p:nvSpPr>
          <p:cNvPr id="596001" name="Rectangle 33"/>
          <p:cNvSpPr>
            <a:spLocks noChangeArrowheads="1"/>
          </p:cNvSpPr>
          <p:nvPr/>
        </p:nvSpPr>
        <p:spPr bwMode="auto">
          <a:xfrm>
            <a:off x="6395847" y="3994367"/>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a:t>
            </a:r>
            <a:endParaRPr lang="en-US" sz="1400">
              <a:latin typeface="Century Gothic"/>
              <a:cs typeface="Century Gothic"/>
            </a:endParaRPr>
          </a:p>
        </p:txBody>
      </p:sp>
      <p:sp>
        <p:nvSpPr>
          <p:cNvPr id="596002" name="Rectangle 34"/>
          <p:cNvSpPr>
            <a:spLocks noChangeArrowheads="1"/>
          </p:cNvSpPr>
          <p:nvPr/>
        </p:nvSpPr>
        <p:spPr bwMode="auto">
          <a:xfrm>
            <a:off x="6395847" y="4308271"/>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a:t>
            </a:r>
            <a:endParaRPr lang="en-US" sz="1400">
              <a:latin typeface="Century Gothic"/>
              <a:cs typeface="Century Gothic"/>
            </a:endParaRPr>
          </a:p>
        </p:txBody>
      </p:sp>
      <p:sp>
        <p:nvSpPr>
          <p:cNvPr id="596003" name="Rectangle 35"/>
          <p:cNvSpPr>
            <a:spLocks noChangeArrowheads="1"/>
          </p:cNvSpPr>
          <p:nvPr/>
        </p:nvSpPr>
        <p:spPr bwMode="auto">
          <a:xfrm>
            <a:off x="6395847" y="462423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a:t>
            </a:r>
            <a:endParaRPr lang="en-US" sz="1400">
              <a:latin typeface="Century Gothic"/>
              <a:cs typeface="Century Gothic"/>
            </a:endParaRPr>
          </a:p>
        </p:txBody>
      </p:sp>
      <p:sp>
        <p:nvSpPr>
          <p:cNvPr id="596004" name="Rectangle 36"/>
          <p:cNvSpPr>
            <a:spLocks noChangeArrowheads="1"/>
          </p:cNvSpPr>
          <p:nvPr/>
        </p:nvSpPr>
        <p:spPr bwMode="auto">
          <a:xfrm>
            <a:off x="6395847" y="4938143"/>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a:t>
            </a:r>
            <a:endParaRPr lang="en-US" sz="1400">
              <a:latin typeface="Century Gothic"/>
              <a:cs typeface="Century Gothic"/>
            </a:endParaRPr>
          </a:p>
        </p:txBody>
      </p:sp>
      <p:sp>
        <p:nvSpPr>
          <p:cNvPr id="596005" name="Rectangle 37"/>
          <p:cNvSpPr>
            <a:spLocks noChangeArrowheads="1"/>
          </p:cNvSpPr>
          <p:nvPr/>
        </p:nvSpPr>
        <p:spPr bwMode="auto">
          <a:xfrm>
            <a:off x="6395847" y="5256177"/>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a:t>
            </a:r>
            <a:endParaRPr lang="en-US" sz="1400">
              <a:latin typeface="Century Gothic"/>
              <a:cs typeface="Century Gothic"/>
            </a:endParaRPr>
          </a:p>
        </p:txBody>
      </p:sp>
      <p:sp>
        <p:nvSpPr>
          <p:cNvPr id="596006" name="Rectangle 38"/>
          <p:cNvSpPr>
            <a:spLocks noChangeArrowheads="1"/>
          </p:cNvSpPr>
          <p:nvPr/>
        </p:nvSpPr>
        <p:spPr bwMode="auto">
          <a:xfrm>
            <a:off x="6068407" y="1817694"/>
            <a:ext cx="7858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ctr"/>
            <a:r>
              <a:rPr lang="en-US" sz="1400" dirty="0">
                <a:solidFill>
                  <a:srgbClr val="000000"/>
                </a:solidFill>
                <a:latin typeface="Century Gothic"/>
                <a:cs typeface="Century Gothic"/>
              </a:rPr>
              <a:t>Quantity of clams</a:t>
            </a:r>
            <a:endParaRPr lang="en-US" sz="1400" dirty="0">
              <a:latin typeface="Century Gothic"/>
              <a:cs typeface="Century Gothic"/>
            </a:endParaRPr>
          </a:p>
        </p:txBody>
      </p:sp>
      <p:sp>
        <p:nvSpPr>
          <p:cNvPr id="596007" name="Freeform 39"/>
          <p:cNvSpPr>
            <a:spLocks/>
          </p:cNvSpPr>
          <p:nvPr/>
        </p:nvSpPr>
        <p:spPr bwMode="auto">
          <a:xfrm>
            <a:off x="7434298" y="2521912"/>
            <a:ext cx="624474" cy="2209716"/>
          </a:xfrm>
          <a:custGeom>
            <a:avLst/>
            <a:gdLst>
              <a:gd name="T0" fmla="*/ 2 w 283"/>
              <a:gd name="T1" fmla="*/ 0 h 1195"/>
              <a:gd name="T2" fmla="*/ 283 w 283"/>
              <a:gd name="T3" fmla="*/ 82 h 1195"/>
              <a:gd name="T4" fmla="*/ 2 w 283"/>
              <a:gd name="T5" fmla="*/ 165 h 1195"/>
              <a:gd name="T6" fmla="*/ 283 w 283"/>
              <a:gd name="T7" fmla="*/ 252 h 1195"/>
              <a:gd name="T8" fmla="*/ 2 w 283"/>
              <a:gd name="T9" fmla="*/ 340 h 1195"/>
              <a:gd name="T10" fmla="*/ 283 w 283"/>
              <a:gd name="T11" fmla="*/ 427 h 1195"/>
              <a:gd name="T12" fmla="*/ 0 w 283"/>
              <a:gd name="T13" fmla="*/ 512 h 1195"/>
              <a:gd name="T14" fmla="*/ 283 w 283"/>
              <a:gd name="T15" fmla="*/ 590 h 1195"/>
              <a:gd name="T16" fmla="*/ 2 w 283"/>
              <a:gd name="T17" fmla="*/ 680 h 1195"/>
              <a:gd name="T18" fmla="*/ 283 w 283"/>
              <a:gd name="T19" fmla="*/ 758 h 1195"/>
              <a:gd name="T20" fmla="*/ 2 w 283"/>
              <a:gd name="T21" fmla="*/ 852 h 1195"/>
              <a:gd name="T22" fmla="*/ 283 w 283"/>
              <a:gd name="T23" fmla="*/ 933 h 1195"/>
              <a:gd name="T24" fmla="*/ 2 w 283"/>
              <a:gd name="T25" fmla="*/ 1020 h 1195"/>
              <a:gd name="T26" fmla="*/ 283 w 283"/>
              <a:gd name="T27" fmla="*/ 1105 h 1195"/>
              <a:gd name="T28" fmla="*/ 2 w 283"/>
              <a:gd name="T29" fmla="*/ 1195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1195">
                <a:moveTo>
                  <a:pt x="2" y="0"/>
                </a:moveTo>
                <a:lnTo>
                  <a:pt x="283" y="82"/>
                </a:lnTo>
                <a:lnTo>
                  <a:pt x="2" y="165"/>
                </a:lnTo>
                <a:lnTo>
                  <a:pt x="283" y="252"/>
                </a:lnTo>
                <a:lnTo>
                  <a:pt x="2" y="340"/>
                </a:lnTo>
                <a:lnTo>
                  <a:pt x="283" y="427"/>
                </a:lnTo>
                <a:lnTo>
                  <a:pt x="0" y="512"/>
                </a:lnTo>
                <a:lnTo>
                  <a:pt x="283" y="590"/>
                </a:lnTo>
                <a:lnTo>
                  <a:pt x="2" y="680"/>
                </a:lnTo>
                <a:lnTo>
                  <a:pt x="283" y="758"/>
                </a:lnTo>
                <a:lnTo>
                  <a:pt x="2" y="852"/>
                </a:lnTo>
                <a:lnTo>
                  <a:pt x="283" y="933"/>
                </a:lnTo>
                <a:lnTo>
                  <a:pt x="2" y="1020"/>
                </a:lnTo>
                <a:lnTo>
                  <a:pt x="283" y="1105"/>
                </a:lnTo>
                <a:lnTo>
                  <a:pt x="2" y="1195"/>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596008" name="Freeform 40"/>
          <p:cNvSpPr>
            <a:spLocks/>
          </p:cNvSpPr>
          <p:nvPr/>
        </p:nvSpPr>
        <p:spPr bwMode="auto">
          <a:xfrm>
            <a:off x="7438976" y="4731627"/>
            <a:ext cx="619796" cy="303578"/>
          </a:xfrm>
          <a:custGeom>
            <a:avLst/>
            <a:gdLst>
              <a:gd name="T0" fmla="*/ 0 w 281"/>
              <a:gd name="T1" fmla="*/ 0 h 165"/>
              <a:gd name="T2" fmla="*/ 281 w 281"/>
              <a:gd name="T3" fmla="*/ 78 h 165"/>
              <a:gd name="T4" fmla="*/ 0 w 281"/>
              <a:gd name="T5" fmla="*/ 165 h 165"/>
            </a:gdLst>
            <a:ahLst/>
            <a:cxnLst>
              <a:cxn ang="0">
                <a:pos x="T0" y="T1"/>
              </a:cxn>
              <a:cxn ang="0">
                <a:pos x="T2" y="T3"/>
              </a:cxn>
              <a:cxn ang="0">
                <a:pos x="T4" y="T5"/>
              </a:cxn>
            </a:cxnLst>
            <a:rect l="0" t="0" r="r" b="b"/>
            <a:pathLst>
              <a:path w="281" h="165">
                <a:moveTo>
                  <a:pt x="0" y="0"/>
                </a:moveTo>
                <a:lnTo>
                  <a:pt x="281" y="78"/>
                </a:lnTo>
                <a:lnTo>
                  <a:pt x="0" y="165"/>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596009" name="Freeform 41"/>
          <p:cNvSpPr>
            <a:spLocks/>
          </p:cNvSpPr>
          <p:nvPr/>
        </p:nvSpPr>
        <p:spPr bwMode="auto">
          <a:xfrm>
            <a:off x="7438976" y="5035205"/>
            <a:ext cx="619796" cy="307708"/>
          </a:xfrm>
          <a:custGeom>
            <a:avLst/>
            <a:gdLst>
              <a:gd name="T0" fmla="*/ 0 w 281"/>
              <a:gd name="T1" fmla="*/ 0 h 166"/>
              <a:gd name="T2" fmla="*/ 281 w 281"/>
              <a:gd name="T3" fmla="*/ 90 h 166"/>
              <a:gd name="T4" fmla="*/ 0 w 281"/>
              <a:gd name="T5" fmla="*/ 166 h 166"/>
            </a:gdLst>
            <a:ahLst/>
            <a:cxnLst>
              <a:cxn ang="0">
                <a:pos x="T0" y="T1"/>
              </a:cxn>
              <a:cxn ang="0">
                <a:pos x="T2" y="T3"/>
              </a:cxn>
              <a:cxn ang="0">
                <a:pos x="T4" y="T5"/>
              </a:cxn>
            </a:cxnLst>
            <a:rect l="0" t="0" r="r" b="b"/>
            <a:pathLst>
              <a:path w="281" h="166">
                <a:moveTo>
                  <a:pt x="0" y="0"/>
                </a:moveTo>
                <a:lnTo>
                  <a:pt x="281" y="90"/>
                </a:lnTo>
                <a:lnTo>
                  <a:pt x="0" y="166"/>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596010" name="Oval 42"/>
          <p:cNvSpPr>
            <a:spLocks noChangeArrowheads="1"/>
          </p:cNvSpPr>
          <p:nvPr/>
        </p:nvSpPr>
        <p:spPr bwMode="auto">
          <a:xfrm>
            <a:off x="811212" y="3432631"/>
            <a:ext cx="100013" cy="666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grpSp>
        <p:nvGrpSpPr>
          <p:cNvPr id="596011" name="Group 43"/>
          <p:cNvGrpSpPr>
            <a:grpSpLocks/>
          </p:cNvGrpSpPr>
          <p:nvPr/>
        </p:nvGrpSpPr>
        <p:grpSpPr bwMode="auto">
          <a:xfrm>
            <a:off x="860425" y="1891169"/>
            <a:ext cx="4294187" cy="1573212"/>
            <a:chOff x="643" y="1031"/>
            <a:chExt cx="2705" cy="991"/>
          </a:xfrm>
        </p:grpSpPr>
        <p:grpSp>
          <p:nvGrpSpPr>
            <p:cNvPr id="596012" name="Group 44"/>
            <p:cNvGrpSpPr>
              <a:grpSpLocks/>
            </p:cNvGrpSpPr>
            <p:nvPr/>
          </p:nvGrpSpPr>
          <p:grpSpPr bwMode="auto">
            <a:xfrm>
              <a:off x="643" y="1031"/>
              <a:ext cx="2673" cy="991"/>
              <a:chOff x="643" y="1031"/>
              <a:chExt cx="2673" cy="991"/>
            </a:xfrm>
          </p:grpSpPr>
          <p:sp>
            <p:nvSpPr>
              <p:cNvPr id="596013" name="Freeform 45"/>
              <p:cNvSpPr>
                <a:spLocks/>
              </p:cNvSpPr>
              <p:nvPr/>
            </p:nvSpPr>
            <p:spPr bwMode="auto">
              <a:xfrm>
                <a:off x="643" y="1040"/>
                <a:ext cx="2673" cy="982"/>
              </a:xfrm>
              <a:custGeom>
                <a:avLst/>
                <a:gdLst>
                  <a:gd name="T0" fmla="*/ 0 w 867"/>
                  <a:gd name="T1" fmla="*/ 462 h 462"/>
                  <a:gd name="T2" fmla="*/ 481 w 867"/>
                  <a:gd name="T3" fmla="*/ 70 h 462"/>
                  <a:gd name="T4" fmla="*/ 712 w 867"/>
                  <a:gd name="T5" fmla="*/ 9 h 462"/>
                  <a:gd name="T6" fmla="*/ 867 w 867"/>
                  <a:gd name="T7" fmla="*/ 13 h 462"/>
                </a:gdLst>
                <a:ahLst/>
                <a:cxnLst>
                  <a:cxn ang="0">
                    <a:pos x="T0" y="T1"/>
                  </a:cxn>
                  <a:cxn ang="0">
                    <a:pos x="T2" y="T3"/>
                  </a:cxn>
                  <a:cxn ang="0">
                    <a:pos x="T4" y="T5"/>
                  </a:cxn>
                  <a:cxn ang="0">
                    <a:pos x="T6" y="T7"/>
                  </a:cxn>
                </a:cxnLst>
                <a:rect l="0" t="0" r="r" b="b"/>
                <a:pathLst>
                  <a:path w="867" h="462">
                    <a:moveTo>
                      <a:pt x="0" y="462"/>
                    </a:moveTo>
                    <a:cubicBezTo>
                      <a:pt x="0" y="462"/>
                      <a:pt x="225" y="181"/>
                      <a:pt x="481" y="70"/>
                    </a:cubicBezTo>
                    <a:cubicBezTo>
                      <a:pt x="543" y="43"/>
                      <a:pt x="619" y="17"/>
                      <a:pt x="712" y="9"/>
                    </a:cubicBezTo>
                    <a:cubicBezTo>
                      <a:pt x="805" y="0"/>
                      <a:pt x="867" y="13"/>
                      <a:pt x="867" y="13"/>
                    </a:cubicBezTo>
                  </a:path>
                </a:pathLst>
              </a:custGeom>
              <a:noFill/>
              <a:ln w="30163" cap="flat">
                <a:solidFill>
                  <a:srgbClr val="64C29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596014" name="Oval 46"/>
              <p:cNvSpPr>
                <a:spLocks noChangeArrowheads="1"/>
              </p:cNvSpPr>
              <p:nvPr/>
            </p:nvSpPr>
            <p:spPr bwMode="auto">
              <a:xfrm>
                <a:off x="908" y="1773"/>
                <a:ext cx="62" cy="4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96015" name="Oval 47"/>
              <p:cNvSpPr>
                <a:spLocks noChangeArrowheads="1"/>
              </p:cNvSpPr>
              <p:nvPr/>
            </p:nvSpPr>
            <p:spPr bwMode="auto">
              <a:xfrm>
                <a:off x="1208" y="1575"/>
                <a:ext cx="61" cy="4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96016" name="Oval 48"/>
              <p:cNvSpPr>
                <a:spLocks noChangeArrowheads="1"/>
              </p:cNvSpPr>
              <p:nvPr/>
            </p:nvSpPr>
            <p:spPr bwMode="auto">
              <a:xfrm>
                <a:off x="1503" y="1410"/>
                <a:ext cx="63" cy="4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96017" name="Oval 49"/>
              <p:cNvSpPr>
                <a:spLocks noChangeArrowheads="1"/>
              </p:cNvSpPr>
              <p:nvPr/>
            </p:nvSpPr>
            <p:spPr bwMode="auto">
              <a:xfrm>
                <a:off x="1800" y="1274"/>
                <a:ext cx="61" cy="4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96018" name="Oval 50"/>
              <p:cNvSpPr>
                <a:spLocks noChangeArrowheads="1"/>
              </p:cNvSpPr>
              <p:nvPr/>
            </p:nvSpPr>
            <p:spPr bwMode="auto">
              <a:xfrm>
                <a:off x="2098" y="1168"/>
                <a:ext cx="61" cy="4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96019" name="Oval 51"/>
              <p:cNvSpPr>
                <a:spLocks noChangeArrowheads="1"/>
              </p:cNvSpPr>
              <p:nvPr/>
            </p:nvSpPr>
            <p:spPr bwMode="auto">
              <a:xfrm>
                <a:off x="2394" y="1092"/>
                <a:ext cx="62" cy="4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96020" name="Oval 52"/>
              <p:cNvSpPr>
                <a:spLocks noChangeArrowheads="1"/>
              </p:cNvSpPr>
              <p:nvPr/>
            </p:nvSpPr>
            <p:spPr bwMode="auto">
              <a:xfrm>
                <a:off x="2691" y="1046"/>
                <a:ext cx="61" cy="4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96021" name="Oval 53"/>
              <p:cNvSpPr>
                <a:spLocks noChangeArrowheads="1"/>
              </p:cNvSpPr>
              <p:nvPr/>
            </p:nvSpPr>
            <p:spPr bwMode="auto">
              <a:xfrm>
                <a:off x="2990" y="1031"/>
                <a:ext cx="62" cy="4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grpSp>
        <p:sp>
          <p:nvSpPr>
            <p:cNvPr id="596022" name="Oval 54"/>
            <p:cNvSpPr>
              <a:spLocks noChangeArrowheads="1"/>
            </p:cNvSpPr>
            <p:nvPr/>
          </p:nvSpPr>
          <p:spPr bwMode="auto">
            <a:xfrm>
              <a:off x="3286" y="1046"/>
              <a:ext cx="62" cy="4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grpSp>
      <p:sp>
        <p:nvSpPr>
          <p:cNvPr id="596023" name="Rectangle 55"/>
          <p:cNvSpPr>
            <a:spLocks noChangeArrowheads="1"/>
          </p:cNvSpPr>
          <p:nvPr/>
        </p:nvSpPr>
        <p:spPr bwMode="auto">
          <a:xfrm>
            <a:off x="4953001" y="2048331"/>
            <a:ext cx="8556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Utility function</a:t>
            </a:r>
            <a:endParaRPr lang="en-US" sz="1400" dirty="0">
              <a:latin typeface="Century Gothic"/>
              <a:cs typeface="Century Gothic"/>
            </a:endParaRPr>
          </a:p>
        </p:txBody>
      </p:sp>
      <p:sp>
        <p:nvSpPr>
          <p:cNvPr id="596024" name="Rectangle 56"/>
          <p:cNvSpPr>
            <a:spLocks noChangeArrowheads="1"/>
          </p:cNvSpPr>
          <p:nvPr/>
        </p:nvSpPr>
        <p:spPr bwMode="auto">
          <a:xfrm>
            <a:off x="4564062" y="5512256"/>
            <a:ext cx="766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Marginal </a:t>
            </a:r>
            <a:r>
              <a:rPr lang="en-US" sz="1400" dirty="0" smtClean="0">
                <a:solidFill>
                  <a:srgbClr val="000000"/>
                </a:solidFill>
                <a:latin typeface="Century Gothic"/>
                <a:cs typeface="Century Gothic"/>
              </a:rPr>
              <a:t>utility curve</a:t>
            </a:r>
            <a:endParaRPr lang="en-US" sz="1400" dirty="0">
              <a:latin typeface="Century Gothic"/>
              <a:cs typeface="Century Gothic"/>
            </a:endParaRPr>
          </a:p>
        </p:txBody>
      </p:sp>
      <p:sp>
        <p:nvSpPr>
          <p:cNvPr id="596025" name="Line 57"/>
          <p:cNvSpPr>
            <a:spLocks noChangeShapeType="1"/>
          </p:cNvSpPr>
          <p:nvPr/>
        </p:nvSpPr>
        <p:spPr bwMode="auto">
          <a:xfrm>
            <a:off x="860425" y="1781631"/>
            <a:ext cx="1174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26" name="Line 58"/>
          <p:cNvSpPr>
            <a:spLocks noChangeShapeType="1"/>
          </p:cNvSpPr>
          <p:nvPr/>
        </p:nvSpPr>
        <p:spPr bwMode="auto">
          <a:xfrm>
            <a:off x="860425" y="2019756"/>
            <a:ext cx="1174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27" name="Line 59"/>
          <p:cNvSpPr>
            <a:spLocks noChangeShapeType="1"/>
          </p:cNvSpPr>
          <p:nvPr/>
        </p:nvSpPr>
        <p:spPr bwMode="auto">
          <a:xfrm>
            <a:off x="860425" y="2261056"/>
            <a:ext cx="1174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28" name="Line 60"/>
          <p:cNvSpPr>
            <a:spLocks noChangeShapeType="1"/>
          </p:cNvSpPr>
          <p:nvPr/>
        </p:nvSpPr>
        <p:spPr bwMode="auto">
          <a:xfrm>
            <a:off x="860425" y="2502356"/>
            <a:ext cx="1174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29" name="Line 61"/>
          <p:cNvSpPr>
            <a:spLocks noChangeShapeType="1"/>
          </p:cNvSpPr>
          <p:nvPr/>
        </p:nvSpPr>
        <p:spPr bwMode="auto">
          <a:xfrm>
            <a:off x="860425" y="2742069"/>
            <a:ext cx="1174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30" name="Line 62"/>
          <p:cNvSpPr>
            <a:spLocks noChangeShapeType="1"/>
          </p:cNvSpPr>
          <p:nvPr/>
        </p:nvSpPr>
        <p:spPr bwMode="auto">
          <a:xfrm>
            <a:off x="860425" y="2981781"/>
            <a:ext cx="1174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31" name="Line 63"/>
          <p:cNvSpPr>
            <a:spLocks noChangeShapeType="1"/>
          </p:cNvSpPr>
          <p:nvPr/>
        </p:nvSpPr>
        <p:spPr bwMode="auto">
          <a:xfrm>
            <a:off x="860425" y="3221494"/>
            <a:ext cx="1174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32" name="Line 64"/>
          <p:cNvSpPr>
            <a:spLocks noChangeShapeType="1"/>
          </p:cNvSpPr>
          <p:nvPr/>
        </p:nvSpPr>
        <p:spPr bwMode="auto">
          <a:xfrm flipV="1">
            <a:off x="5103812" y="3385006"/>
            <a:ext cx="0" cy="793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33" name="Line 65"/>
          <p:cNvSpPr>
            <a:spLocks noChangeShapeType="1"/>
          </p:cNvSpPr>
          <p:nvPr/>
        </p:nvSpPr>
        <p:spPr bwMode="auto">
          <a:xfrm flipV="1">
            <a:off x="4633912" y="3385006"/>
            <a:ext cx="0" cy="793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34" name="Line 66"/>
          <p:cNvSpPr>
            <a:spLocks noChangeShapeType="1"/>
          </p:cNvSpPr>
          <p:nvPr/>
        </p:nvSpPr>
        <p:spPr bwMode="auto">
          <a:xfrm flipV="1">
            <a:off x="4160837" y="3385006"/>
            <a:ext cx="0" cy="793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35" name="Line 67"/>
          <p:cNvSpPr>
            <a:spLocks noChangeShapeType="1"/>
          </p:cNvSpPr>
          <p:nvPr/>
        </p:nvSpPr>
        <p:spPr bwMode="auto">
          <a:xfrm flipV="1">
            <a:off x="3690937" y="3385006"/>
            <a:ext cx="0" cy="793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36" name="Line 68"/>
          <p:cNvSpPr>
            <a:spLocks noChangeShapeType="1"/>
          </p:cNvSpPr>
          <p:nvPr/>
        </p:nvSpPr>
        <p:spPr bwMode="auto">
          <a:xfrm flipV="1">
            <a:off x="3214687" y="3385006"/>
            <a:ext cx="0" cy="793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37" name="Line 69"/>
          <p:cNvSpPr>
            <a:spLocks noChangeShapeType="1"/>
          </p:cNvSpPr>
          <p:nvPr/>
        </p:nvSpPr>
        <p:spPr bwMode="auto">
          <a:xfrm flipV="1">
            <a:off x="2744787" y="3385006"/>
            <a:ext cx="0" cy="793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38" name="Line 70"/>
          <p:cNvSpPr>
            <a:spLocks noChangeShapeType="1"/>
          </p:cNvSpPr>
          <p:nvPr/>
        </p:nvSpPr>
        <p:spPr bwMode="auto">
          <a:xfrm flipV="1">
            <a:off x="2274887" y="3385006"/>
            <a:ext cx="0" cy="793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39" name="Line 71"/>
          <p:cNvSpPr>
            <a:spLocks noChangeShapeType="1"/>
          </p:cNvSpPr>
          <p:nvPr/>
        </p:nvSpPr>
        <p:spPr bwMode="auto">
          <a:xfrm flipV="1">
            <a:off x="1801812" y="3385006"/>
            <a:ext cx="0" cy="793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40" name="Line 72"/>
          <p:cNvSpPr>
            <a:spLocks noChangeShapeType="1"/>
          </p:cNvSpPr>
          <p:nvPr/>
        </p:nvSpPr>
        <p:spPr bwMode="auto">
          <a:xfrm flipV="1">
            <a:off x="1330325" y="3385006"/>
            <a:ext cx="0" cy="793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41" name="Rectangle 73"/>
          <p:cNvSpPr>
            <a:spLocks noChangeArrowheads="1"/>
          </p:cNvSpPr>
          <p:nvPr/>
        </p:nvSpPr>
        <p:spPr bwMode="auto">
          <a:xfrm>
            <a:off x="4119562" y="34850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a:t>
            </a:r>
            <a:endParaRPr lang="en-US" sz="1400">
              <a:latin typeface="Century Gothic"/>
              <a:cs typeface="Century Gothic"/>
            </a:endParaRPr>
          </a:p>
        </p:txBody>
      </p:sp>
      <p:sp>
        <p:nvSpPr>
          <p:cNvPr id="596042" name="Rectangle 74"/>
          <p:cNvSpPr>
            <a:spLocks noChangeArrowheads="1"/>
          </p:cNvSpPr>
          <p:nvPr/>
        </p:nvSpPr>
        <p:spPr bwMode="auto">
          <a:xfrm>
            <a:off x="5060950" y="34850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a:t>
            </a:r>
            <a:endParaRPr lang="en-US" sz="1400">
              <a:latin typeface="Century Gothic"/>
              <a:cs typeface="Century Gothic"/>
            </a:endParaRPr>
          </a:p>
        </p:txBody>
      </p:sp>
      <p:sp>
        <p:nvSpPr>
          <p:cNvPr id="596043" name="Rectangle 75"/>
          <p:cNvSpPr>
            <a:spLocks noChangeArrowheads="1"/>
          </p:cNvSpPr>
          <p:nvPr/>
        </p:nvSpPr>
        <p:spPr bwMode="auto">
          <a:xfrm>
            <a:off x="4587875" y="34850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a:t>
            </a:r>
            <a:endParaRPr lang="en-US" sz="1400">
              <a:latin typeface="Century Gothic"/>
              <a:cs typeface="Century Gothic"/>
            </a:endParaRPr>
          </a:p>
        </p:txBody>
      </p:sp>
      <p:sp>
        <p:nvSpPr>
          <p:cNvPr id="596044" name="Rectangle 76"/>
          <p:cNvSpPr>
            <a:spLocks noChangeArrowheads="1"/>
          </p:cNvSpPr>
          <p:nvPr/>
        </p:nvSpPr>
        <p:spPr bwMode="auto">
          <a:xfrm>
            <a:off x="3644900" y="34850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a:t>
            </a:r>
            <a:endParaRPr lang="en-US" sz="1400">
              <a:latin typeface="Century Gothic"/>
              <a:cs typeface="Century Gothic"/>
            </a:endParaRPr>
          </a:p>
        </p:txBody>
      </p:sp>
      <p:sp>
        <p:nvSpPr>
          <p:cNvPr id="596045" name="Rectangle 77"/>
          <p:cNvSpPr>
            <a:spLocks noChangeArrowheads="1"/>
          </p:cNvSpPr>
          <p:nvPr/>
        </p:nvSpPr>
        <p:spPr bwMode="auto">
          <a:xfrm>
            <a:off x="3173412" y="34850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a:t>
            </a:r>
            <a:endParaRPr lang="en-US" sz="1400">
              <a:latin typeface="Century Gothic"/>
              <a:cs typeface="Century Gothic"/>
            </a:endParaRPr>
          </a:p>
        </p:txBody>
      </p:sp>
      <p:sp>
        <p:nvSpPr>
          <p:cNvPr id="596046" name="Rectangle 78"/>
          <p:cNvSpPr>
            <a:spLocks noChangeArrowheads="1"/>
          </p:cNvSpPr>
          <p:nvPr/>
        </p:nvSpPr>
        <p:spPr bwMode="auto">
          <a:xfrm>
            <a:off x="2703512" y="34850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a:t>
            </a:r>
            <a:endParaRPr lang="en-US" sz="1400">
              <a:latin typeface="Century Gothic"/>
              <a:cs typeface="Century Gothic"/>
            </a:endParaRPr>
          </a:p>
        </p:txBody>
      </p:sp>
      <p:sp>
        <p:nvSpPr>
          <p:cNvPr id="596047" name="Rectangle 79"/>
          <p:cNvSpPr>
            <a:spLocks noChangeArrowheads="1"/>
          </p:cNvSpPr>
          <p:nvPr/>
        </p:nvSpPr>
        <p:spPr bwMode="auto">
          <a:xfrm>
            <a:off x="2228850" y="34850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a:t>
            </a:r>
            <a:endParaRPr lang="en-US" sz="1400">
              <a:latin typeface="Century Gothic"/>
              <a:cs typeface="Century Gothic"/>
            </a:endParaRPr>
          </a:p>
        </p:txBody>
      </p:sp>
      <p:sp>
        <p:nvSpPr>
          <p:cNvPr id="596048" name="Rectangle 80"/>
          <p:cNvSpPr>
            <a:spLocks noChangeArrowheads="1"/>
          </p:cNvSpPr>
          <p:nvPr/>
        </p:nvSpPr>
        <p:spPr bwMode="auto">
          <a:xfrm>
            <a:off x="1760537" y="34850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a:t>
            </a:r>
            <a:endParaRPr lang="en-US" sz="1400">
              <a:latin typeface="Century Gothic"/>
              <a:cs typeface="Century Gothic"/>
            </a:endParaRPr>
          </a:p>
        </p:txBody>
      </p:sp>
      <p:sp>
        <p:nvSpPr>
          <p:cNvPr id="596049" name="Rectangle 81"/>
          <p:cNvSpPr>
            <a:spLocks noChangeArrowheads="1"/>
          </p:cNvSpPr>
          <p:nvPr/>
        </p:nvSpPr>
        <p:spPr bwMode="auto">
          <a:xfrm>
            <a:off x="1287462" y="34850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a:t>
            </a:r>
            <a:endParaRPr lang="en-US" sz="1400">
              <a:latin typeface="Century Gothic"/>
              <a:cs typeface="Century Gothic"/>
            </a:endParaRPr>
          </a:p>
        </p:txBody>
      </p:sp>
      <p:sp>
        <p:nvSpPr>
          <p:cNvPr id="596050" name="Rectangle 82"/>
          <p:cNvSpPr>
            <a:spLocks noChangeArrowheads="1"/>
          </p:cNvSpPr>
          <p:nvPr/>
        </p:nvSpPr>
        <p:spPr bwMode="auto">
          <a:xfrm>
            <a:off x="698500" y="34850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596051" name="Rectangle 83"/>
          <p:cNvSpPr>
            <a:spLocks noChangeArrowheads="1"/>
          </p:cNvSpPr>
          <p:nvPr/>
        </p:nvSpPr>
        <p:spPr bwMode="auto">
          <a:xfrm>
            <a:off x="603250" y="1703844"/>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70</a:t>
            </a:r>
            <a:endParaRPr lang="en-US" sz="1400">
              <a:latin typeface="Century Gothic"/>
              <a:cs typeface="Century Gothic"/>
            </a:endParaRPr>
          </a:p>
        </p:txBody>
      </p:sp>
      <p:sp>
        <p:nvSpPr>
          <p:cNvPr id="596052" name="Rectangle 84"/>
          <p:cNvSpPr>
            <a:spLocks noChangeArrowheads="1"/>
          </p:cNvSpPr>
          <p:nvPr/>
        </p:nvSpPr>
        <p:spPr bwMode="auto">
          <a:xfrm>
            <a:off x="603250" y="1943556"/>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60</a:t>
            </a:r>
            <a:endParaRPr lang="en-US" sz="1400">
              <a:latin typeface="Century Gothic"/>
              <a:cs typeface="Century Gothic"/>
            </a:endParaRPr>
          </a:p>
        </p:txBody>
      </p:sp>
      <p:sp>
        <p:nvSpPr>
          <p:cNvPr id="596053" name="Rectangle 85"/>
          <p:cNvSpPr>
            <a:spLocks noChangeArrowheads="1"/>
          </p:cNvSpPr>
          <p:nvPr/>
        </p:nvSpPr>
        <p:spPr bwMode="auto">
          <a:xfrm>
            <a:off x="603250" y="2186444"/>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50</a:t>
            </a:r>
            <a:endParaRPr lang="en-US" sz="1400">
              <a:latin typeface="Century Gothic"/>
              <a:cs typeface="Century Gothic"/>
            </a:endParaRPr>
          </a:p>
        </p:txBody>
      </p:sp>
      <p:sp>
        <p:nvSpPr>
          <p:cNvPr id="596054" name="Rectangle 86"/>
          <p:cNvSpPr>
            <a:spLocks noChangeArrowheads="1"/>
          </p:cNvSpPr>
          <p:nvPr/>
        </p:nvSpPr>
        <p:spPr bwMode="auto">
          <a:xfrm>
            <a:off x="603250" y="2426156"/>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40</a:t>
            </a:r>
            <a:endParaRPr lang="en-US" sz="1400">
              <a:latin typeface="Century Gothic"/>
              <a:cs typeface="Century Gothic"/>
            </a:endParaRPr>
          </a:p>
        </p:txBody>
      </p:sp>
      <p:sp>
        <p:nvSpPr>
          <p:cNvPr id="596055" name="Rectangle 87"/>
          <p:cNvSpPr>
            <a:spLocks noChangeArrowheads="1"/>
          </p:cNvSpPr>
          <p:nvPr/>
        </p:nvSpPr>
        <p:spPr bwMode="auto">
          <a:xfrm>
            <a:off x="603250" y="266586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30</a:t>
            </a:r>
            <a:endParaRPr lang="en-US" sz="1400">
              <a:latin typeface="Century Gothic"/>
              <a:cs typeface="Century Gothic"/>
            </a:endParaRPr>
          </a:p>
        </p:txBody>
      </p:sp>
      <p:sp>
        <p:nvSpPr>
          <p:cNvPr id="596056" name="Rectangle 88"/>
          <p:cNvSpPr>
            <a:spLocks noChangeArrowheads="1"/>
          </p:cNvSpPr>
          <p:nvPr/>
        </p:nvSpPr>
        <p:spPr bwMode="auto">
          <a:xfrm>
            <a:off x="603250" y="2908756"/>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20</a:t>
            </a:r>
            <a:endParaRPr lang="en-US" sz="1400">
              <a:latin typeface="Century Gothic"/>
              <a:cs typeface="Century Gothic"/>
            </a:endParaRPr>
          </a:p>
        </p:txBody>
      </p:sp>
      <p:sp>
        <p:nvSpPr>
          <p:cNvPr id="596057" name="Rectangle 89"/>
          <p:cNvSpPr>
            <a:spLocks noChangeArrowheads="1"/>
          </p:cNvSpPr>
          <p:nvPr/>
        </p:nvSpPr>
        <p:spPr bwMode="auto">
          <a:xfrm>
            <a:off x="603250" y="3150056"/>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a:t>
            </a:r>
            <a:endParaRPr lang="en-US" sz="1400">
              <a:latin typeface="Century Gothic"/>
              <a:cs typeface="Century Gothic"/>
            </a:endParaRPr>
          </a:p>
        </p:txBody>
      </p:sp>
      <p:sp>
        <p:nvSpPr>
          <p:cNvPr id="596058" name="Rectangle 90"/>
          <p:cNvSpPr>
            <a:spLocks noChangeArrowheads="1"/>
          </p:cNvSpPr>
          <p:nvPr/>
        </p:nvSpPr>
        <p:spPr bwMode="auto">
          <a:xfrm>
            <a:off x="381000" y="1092656"/>
            <a:ext cx="5254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Total utility (utils)</a:t>
            </a:r>
            <a:endParaRPr lang="en-US" sz="1400">
              <a:latin typeface="Century Gothic"/>
              <a:cs typeface="Century Gothic"/>
            </a:endParaRPr>
          </a:p>
        </p:txBody>
      </p:sp>
      <p:sp>
        <p:nvSpPr>
          <p:cNvPr id="596059" name="Rectangle 91"/>
          <p:cNvSpPr>
            <a:spLocks noChangeArrowheads="1"/>
          </p:cNvSpPr>
          <p:nvPr/>
        </p:nvSpPr>
        <p:spPr bwMode="auto">
          <a:xfrm>
            <a:off x="4411662" y="3646944"/>
            <a:ext cx="15377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 of clams</a:t>
            </a:r>
            <a:endParaRPr lang="en-US" sz="1400">
              <a:latin typeface="Century Gothic"/>
              <a:cs typeface="Century Gothic"/>
            </a:endParaRPr>
          </a:p>
        </p:txBody>
      </p:sp>
      <p:sp>
        <p:nvSpPr>
          <p:cNvPr id="596060" name="Freeform 92"/>
          <p:cNvSpPr>
            <a:spLocks/>
          </p:cNvSpPr>
          <p:nvPr/>
        </p:nvSpPr>
        <p:spPr bwMode="auto">
          <a:xfrm>
            <a:off x="860425" y="1251406"/>
            <a:ext cx="4948237" cy="2212975"/>
          </a:xfrm>
          <a:custGeom>
            <a:avLst/>
            <a:gdLst>
              <a:gd name="T0" fmla="*/ 2388 w 2388"/>
              <a:gd name="T1" fmla="*/ 1549 h 1549"/>
              <a:gd name="T2" fmla="*/ 0 w 2388"/>
              <a:gd name="T3" fmla="*/ 1549 h 1549"/>
              <a:gd name="T4" fmla="*/ 0 w 2388"/>
              <a:gd name="T5" fmla="*/ 0 h 1549"/>
            </a:gdLst>
            <a:ahLst/>
            <a:cxnLst>
              <a:cxn ang="0">
                <a:pos x="T0" y="T1"/>
              </a:cxn>
              <a:cxn ang="0">
                <a:pos x="T2" y="T3"/>
              </a:cxn>
              <a:cxn ang="0">
                <a:pos x="T4" y="T5"/>
              </a:cxn>
            </a:cxnLst>
            <a:rect l="0" t="0" r="r" b="b"/>
            <a:pathLst>
              <a:path w="2388" h="1549">
                <a:moveTo>
                  <a:pt x="2388" y="1549"/>
                </a:moveTo>
                <a:lnTo>
                  <a:pt x="0" y="1549"/>
                </a:lnTo>
                <a:lnTo>
                  <a:pt x="0" y="0"/>
                </a:ln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grpSp>
        <p:nvGrpSpPr>
          <p:cNvPr id="596061" name="Group 93"/>
          <p:cNvGrpSpPr>
            <a:grpSpLocks/>
          </p:cNvGrpSpPr>
          <p:nvPr/>
        </p:nvGrpSpPr>
        <p:grpSpPr bwMode="auto">
          <a:xfrm>
            <a:off x="968375" y="4818519"/>
            <a:ext cx="4029075" cy="1598612"/>
            <a:chOff x="711" y="2875"/>
            <a:chExt cx="2538" cy="1007"/>
          </a:xfrm>
        </p:grpSpPr>
        <p:sp>
          <p:nvSpPr>
            <p:cNvPr id="596062" name="Line 94"/>
            <p:cNvSpPr>
              <a:spLocks noChangeShapeType="1"/>
            </p:cNvSpPr>
            <p:nvPr/>
          </p:nvSpPr>
          <p:spPr bwMode="auto">
            <a:xfrm>
              <a:off x="711" y="2875"/>
              <a:ext cx="2538" cy="1007"/>
            </a:xfrm>
            <a:prstGeom prst="line">
              <a:avLst/>
            </a:prstGeom>
            <a:noFill/>
            <a:ln w="30163">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63" name="Oval 95"/>
            <p:cNvSpPr>
              <a:spLocks noChangeArrowheads="1"/>
            </p:cNvSpPr>
            <p:nvPr/>
          </p:nvSpPr>
          <p:spPr bwMode="auto">
            <a:xfrm>
              <a:off x="760" y="2886"/>
              <a:ext cx="61" cy="4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96064" name="Oval 96"/>
            <p:cNvSpPr>
              <a:spLocks noChangeArrowheads="1"/>
            </p:cNvSpPr>
            <p:nvPr/>
          </p:nvSpPr>
          <p:spPr bwMode="auto">
            <a:xfrm>
              <a:off x="1056" y="3003"/>
              <a:ext cx="62" cy="4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96065" name="Oval 97"/>
            <p:cNvSpPr>
              <a:spLocks noChangeArrowheads="1"/>
            </p:cNvSpPr>
            <p:nvPr/>
          </p:nvSpPr>
          <p:spPr bwMode="auto">
            <a:xfrm>
              <a:off x="1353" y="3122"/>
              <a:ext cx="61" cy="4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96066" name="Oval 98"/>
            <p:cNvSpPr>
              <a:spLocks noChangeArrowheads="1"/>
            </p:cNvSpPr>
            <p:nvPr/>
          </p:nvSpPr>
          <p:spPr bwMode="auto">
            <a:xfrm>
              <a:off x="1652" y="3239"/>
              <a:ext cx="61" cy="4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96067" name="Oval 99"/>
            <p:cNvSpPr>
              <a:spLocks noChangeArrowheads="1"/>
            </p:cNvSpPr>
            <p:nvPr/>
          </p:nvSpPr>
          <p:spPr bwMode="auto">
            <a:xfrm>
              <a:off x="1948" y="3356"/>
              <a:ext cx="62" cy="4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96068" name="Oval 100"/>
            <p:cNvSpPr>
              <a:spLocks noChangeArrowheads="1"/>
            </p:cNvSpPr>
            <p:nvPr/>
          </p:nvSpPr>
          <p:spPr bwMode="auto">
            <a:xfrm>
              <a:off x="2248" y="3475"/>
              <a:ext cx="61" cy="4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96069" name="Oval 101"/>
            <p:cNvSpPr>
              <a:spLocks noChangeArrowheads="1"/>
            </p:cNvSpPr>
            <p:nvPr/>
          </p:nvSpPr>
          <p:spPr bwMode="auto">
            <a:xfrm>
              <a:off x="2542" y="3592"/>
              <a:ext cx="62" cy="4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96070" name="Oval 102"/>
            <p:cNvSpPr>
              <a:spLocks noChangeArrowheads="1"/>
            </p:cNvSpPr>
            <p:nvPr/>
          </p:nvSpPr>
          <p:spPr bwMode="auto">
            <a:xfrm>
              <a:off x="2839" y="3712"/>
              <a:ext cx="61" cy="4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596071" name="Oval 103"/>
            <p:cNvSpPr>
              <a:spLocks noChangeArrowheads="1"/>
            </p:cNvSpPr>
            <p:nvPr/>
          </p:nvSpPr>
          <p:spPr bwMode="auto">
            <a:xfrm>
              <a:off x="3138" y="3829"/>
              <a:ext cx="61" cy="4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grpSp>
      <p:sp>
        <p:nvSpPr>
          <p:cNvPr id="596072" name="Line 104"/>
          <p:cNvSpPr>
            <a:spLocks noChangeShapeType="1"/>
          </p:cNvSpPr>
          <p:nvPr/>
        </p:nvSpPr>
        <p:spPr bwMode="auto">
          <a:xfrm>
            <a:off x="860425" y="4775656"/>
            <a:ext cx="1174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73" name="Line 105"/>
          <p:cNvSpPr>
            <a:spLocks noChangeShapeType="1"/>
          </p:cNvSpPr>
          <p:nvPr/>
        </p:nvSpPr>
        <p:spPr bwMode="auto">
          <a:xfrm>
            <a:off x="860425" y="4961394"/>
            <a:ext cx="1174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74" name="Line 106"/>
          <p:cNvSpPr>
            <a:spLocks noChangeShapeType="1"/>
          </p:cNvSpPr>
          <p:nvPr/>
        </p:nvSpPr>
        <p:spPr bwMode="auto">
          <a:xfrm>
            <a:off x="860425" y="5150306"/>
            <a:ext cx="1174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75" name="Line 107"/>
          <p:cNvSpPr>
            <a:spLocks noChangeShapeType="1"/>
          </p:cNvSpPr>
          <p:nvPr/>
        </p:nvSpPr>
        <p:spPr bwMode="auto">
          <a:xfrm>
            <a:off x="860425" y="5336044"/>
            <a:ext cx="1174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76" name="Line 108"/>
          <p:cNvSpPr>
            <a:spLocks noChangeShapeType="1"/>
          </p:cNvSpPr>
          <p:nvPr/>
        </p:nvSpPr>
        <p:spPr bwMode="auto">
          <a:xfrm>
            <a:off x="860425" y="5524956"/>
            <a:ext cx="1174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77" name="Line 109"/>
          <p:cNvSpPr>
            <a:spLocks noChangeShapeType="1"/>
          </p:cNvSpPr>
          <p:nvPr/>
        </p:nvSpPr>
        <p:spPr bwMode="auto">
          <a:xfrm>
            <a:off x="860425" y="5710694"/>
            <a:ext cx="1174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78" name="Line 110"/>
          <p:cNvSpPr>
            <a:spLocks noChangeShapeType="1"/>
          </p:cNvSpPr>
          <p:nvPr/>
        </p:nvSpPr>
        <p:spPr bwMode="auto">
          <a:xfrm>
            <a:off x="860425" y="5896431"/>
            <a:ext cx="1174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79" name="Line 111"/>
          <p:cNvSpPr>
            <a:spLocks noChangeShapeType="1"/>
          </p:cNvSpPr>
          <p:nvPr/>
        </p:nvSpPr>
        <p:spPr bwMode="auto">
          <a:xfrm>
            <a:off x="860425" y="6085344"/>
            <a:ext cx="1174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80" name="Line 112"/>
          <p:cNvSpPr>
            <a:spLocks noChangeShapeType="1"/>
          </p:cNvSpPr>
          <p:nvPr/>
        </p:nvSpPr>
        <p:spPr bwMode="auto">
          <a:xfrm>
            <a:off x="860425" y="6459994"/>
            <a:ext cx="11747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81" name="Line 113"/>
          <p:cNvSpPr>
            <a:spLocks noChangeShapeType="1"/>
          </p:cNvSpPr>
          <p:nvPr/>
        </p:nvSpPr>
        <p:spPr bwMode="auto">
          <a:xfrm flipV="1">
            <a:off x="4633912" y="6379031"/>
            <a:ext cx="0" cy="809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82" name="Line 114"/>
          <p:cNvSpPr>
            <a:spLocks noChangeShapeType="1"/>
          </p:cNvSpPr>
          <p:nvPr/>
        </p:nvSpPr>
        <p:spPr bwMode="auto">
          <a:xfrm flipV="1">
            <a:off x="5103812" y="6379031"/>
            <a:ext cx="0" cy="809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83" name="Line 115"/>
          <p:cNvSpPr>
            <a:spLocks noChangeShapeType="1"/>
          </p:cNvSpPr>
          <p:nvPr/>
        </p:nvSpPr>
        <p:spPr bwMode="auto">
          <a:xfrm flipV="1">
            <a:off x="4160837" y="6379031"/>
            <a:ext cx="0" cy="809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84" name="Line 116"/>
          <p:cNvSpPr>
            <a:spLocks noChangeShapeType="1"/>
          </p:cNvSpPr>
          <p:nvPr/>
        </p:nvSpPr>
        <p:spPr bwMode="auto">
          <a:xfrm flipV="1">
            <a:off x="3690937" y="6379031"/>
            <a:ext cx="0" cy="809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85" name="Line 117"/>
          <p:cNvSpPr>
            <a:spLocks noChangeShapeType="1"/>
          </p:cNvSpPr>
          <p:nvPr/>
        </p:nvSpPr>
        <p:spPr bwMode="auto">
          <a:xfrm flipV="1">
            <a:off x="3214687" y="6379031"/>
            <a:ext cx="0" cy="809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86" name="Line 118"/>
          <p:cNvSpPr>
            <a:spLocks noChangeShapeType="1"/>
          </p:cNvSpPr>
          <p:nvPr/>
        </p:nvSpPr>
        <p:spPr bwMode="auto">
          <a:xfrm flipV="1">
            <a:off x="2744787" y="6379031"/>
            <a:ext cx="0" cy="809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87" name="Line 119"/>
          <p:cNvSpPr>
            <a:spLocks noChangeShapeType="1"/>
          </p:cNvSpPr>
          <p:nvPr/>
        </p:nvSpPr>
        <p:spPr bwMode="auto">
          <a:xfrm flipV="1">
            <a:off x="2274887" y="6379031"/>
            <a:ext cx="0" cy="809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88" name="Line 120"/>
          <p:cNvSpPr>
            <a:spLocks noChangeShapeType="1"/>
          </p:cNvSpPr>
          <p:nvPr/>
        </p:nvSpPr>
        <p:spPr bwMode="auto">
          <a:xfrm flipV="1">
            <a:off x="1801812" y="6379031"/>
            <a:ext cx="0" cy="809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89" name="Line 121"/>
          <p:cNvSpPr>
            <a:spLocks noChangeShapeType="1"/>
          </p:cNvSpPr>
          <p:nvPr/>
        </p:nvSpPr>
        <p:spPr bwMode="auto">
          <a:xfrm flipV="1">
            <a:off x="1330325" y="6379031"/>
            <a:ext cx="0" cy="80963"/>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090" name="Rectangle 122"/>
          <p:cNvSpPr>
            <a:spLocks noChangeArrowheads="1"/>
          </p:cNvSpPr>
          <p:nvPr/>
        </p:nvSpPr>
        <p:spPr bwMode="auto">
          <a:xfrm>
            <a:off x="4119562" y="6479044"/>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a:t>
            </a:r>
            <a:endParaRPr lang="en-US" sz="1400">
              <a:latin typeface="Century Gothic"/>
              <a:cs typeface="Century Gothic"/>
            </a:endParaRPr>
          </a:p>
        </p:txBody>
      </p:sp>
      <p:sp>
        <p:nvSpPr>
          <p:cNvPr id="596091" name="Rectangle 123"/>
          <p:cNvSpPr>
            <a:spLocks noChangeArrowheads="1"/>
          </p:cNvSpPr>
          <p:nvPr/>
        </p:nvSpPr>
        <p:spPr bwMode="auto">
          <a:xfrm>
            <a:off x="5060950" y="6479044"/>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9</a:t>
            </a:r>
            <a:endParaRPr lang="en-US" sz="1400">
              <a:latin typeface="Century Gothic"/>
              <a:cs typeface="Century Gothic"/>
            </a:endParaRPr>
          </a:p>
        </p:txBody>
      </p:sp>
      <p:sp>
        <p:nvSpPr>
          <p:cNvPr id="596092" name="Rectangle 124"/>
          <p:cNvSpPr>
            <a:spLocks noChangeArrowheads="1"/>
          </p:cNvSpPr>
          <p:nvPr/>
        </p:nvSpPr>
        <p:spPr bwMode="auto">
          <a:xfrm>
            <a:off x="4587875" y="6479044"/>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a:t>
            </a:r>
            <a:endParaRPr lang="en-US" sz="1400">
              <a:latin typeface="Century Gothic"/>
              <a:cs typeface="Century Gothic"/>
            </a:endParaRPr>
          </a:p>
        </p:txBody>
      </p:sp>
      <p:sp>
        <p:nvSpPr>
          <p:cNvPr id="596093" name="Rectangle 125"/>
          <p:cNvSpPr>
            <a:spLocks noChangeArrowheads="1"/>
          </p:cNvSpPr>
          <p:nvPr/>
        </p:nvSpPr>
        <p:spPr bwMode="auto">
          <a:xfrm>
            <a:off x="3644900" y="6479044"/>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a:t>
            </a:r>
            <a:endParaRPr lang="en-US" sz="1400">
              <a:latin typeface="Century Gothic"/>
              <a:cs typeface="Century Gothic"/>
            </a:endParaRPr>
          </a:p>
        </p:txBody>
      </p:sp>
      <p:sp>
        <p:nvSpPr>
          <p:cNvPr id="596094" name="Rectangle 126"/>
          <p:cNvSpPr>
            <a:spLocks noChangeArrowheads="1"/>
          </p:cNvSpPr>
          <p:nvPr/>
        </p:nvSpPr>
        <p:spPr bwMode="auto">
          <a:xfrm>
            <a:off x="3173412" y="6479044"/>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a:t>
            </a:r>
            <a:endParaRPr lang="en-US" sz="1400">
              <a:latin typeface="Century Gothic"/>
              <a:cs typeface="Century Gothic"/>
            </a:endParaRPr>
          </a:p>
        </p:txBody>
      </p:sp>
      <p:sp>
        <p:nvSpPr>
          <p:cNvPr id="596095" name="Rectangle 127"/>
          <p:cNvSpPr>
            <a:spLocks noChangeArrowheads="1"/>
          </p:cNvSpPr>
          <p:nvPr/>
        </p:nvSpPr>
        <p:spPr bwMode="auto">
          <a:xfrm>
            <a:off x="2703512" y="6479044"/>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a:t>
            </a:r>
            <a:endParaRPr lang="en-US" sz="1400">
              <a:latin typeface="Century Gothic"/>
              <a:cs typeface="Century Gothic"/>
            </a:endParaRPr>
          </a:p>
        </p:txBody>
      </p:sp>
      <p:sp>
        <p:nvSpPr>
          <p:cNvPr id="596096" name="Rectangle 128"/>
          <p:cNvSpPr>
            <a:spLocks noChangeArrowheads="1"/>
          </p:cNvSpPr>
          <p:nvPr/>
        </p:nvSpPr>
        <p:spPr bwMode="auto">
          <a:xfrm>
            <a:off x="2228850" y="6479044"/>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a:t>
            </a:r>
            <a:endParaRPr lang="en-US" sz="1400">
              <a:latin typeface="Century Gothic"/>
              <a:cs typeface="Century Gothic"/>
            </a:endParaRPr>
          </a:p>
        </p:txBody>
      </p:sp>
      <p:sp>
        <p:nvSpPr>
          <p:cNvPr id="596097" name="Rectangle 129"/>
          <p:cNvSpPr>
            <a:spLocks noChangeArrowheads="1"/>
          </p:cNvSpPr>
          <p:nvPr/>
        </p:nvSpPr>
        <p:spPr bwMode="auto">
          <a:xfrm>
            <a:off x="1760537" y="6479044"/>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a:t>
            </a:r>
            <a:endParaRPr lang="en-US" sz="1400">
              <a:latin typeface="Century Gothic"/>
              <a:cs typeface="Century Gothic"/>
            </a:endParaRPr>
          </a:p>
        </p:txBody>
      </p:sp>
      <p:sp>
        <p:nvSpPr>
          <p:cNvPr id="596098" name="Rectangle 130"/>
          <p:cNvSpPr>
            <a:spLocks noChangeArrowheads="1"/>
          </p:cNvSpPr>
          <p:nvPr/>
        </p:nvSpPr>
        <p:spPr bwMode="auto">
          <a:xfrm>
            <a:off x="1287462" y="6479044"/>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a:t>
            </a:r>
            <a:endParaRPr lang="en-US" sz="1400">
              <a:latin typeface="Century Gothic"/>
              <a:cs typeface="Century Gothic"/>
            </a:endParaRPr>
          </a:p>
        </p:txBody>
      </p:sp>
      <p:sp>
        <p:nvSpPr>
          <p:cNvPr id="596099" name="Rectangle 131"/>
          <p:cNvSpPr>
            <a:spLocks noChangeArrowheads="1"/>
          </p:cNvSpPr>
          <p:nvPr/>
        </p:nvSpPr>
        <p:spPr bwMode="auto">
          <a:xfrm>
            <a:off x="603250" y="4701044"/>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16</a:t>
            </a:r>
            <a:endParaRPr lang="en-US" sz="1400">
              <a:latin typeface="Century Gothic"/>
              <a:cs typeface="Century Gothic"/>
            </a:endParaRPr>
          </a:p>
        </p:txBody>
      </p:sp>
      <p:sp>
        <p:nvSpPr>
          <p:cNvPr id="596100" name="Rectangle 132"/>
          <p:cNvSpPr>
            <a:spLocks noChangeArrowheads="1"/>
          </p:cNvSpPr>
          <p:nvPr/>
        </p:nvSpPr>
        <p:spPr bwMode="auto">
          <a:xfrm>
            <a:off x="603250" y="4888369"/>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14</a:t>
            </a:r>
            <a:endParaRPr lang="en-US" sz="1400">
              <a:latin typeface="Century Gothic"/>
              <a:cs typeface="Century Gothic"/>
            </a:endParaRPr>
          </a:p>
        </p:txBody>
      </p:sp>
      <p:sp>
        <p:nvSpPr>
          <p:cNvPr id="596101" name="Rectangle 133"/>
          <p:cNvSpPr>
            <a:spLocks noChangeArrowheads="1"/>
          </p:cNvSpPr>
          <p:nvPr/>
        </p:nvSpPr>
        <p:spPr bwMode="auto">
          <a:xfrm>
            <a:off x="603250" y="5077281"/>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12</a:t>
            </a:r>
            <a:endParaRPr lang="en-US" sz="1400">
              <a:latin typeface="Century Gothic"/>
              <a:cs typeface="Century Gothic"/>
            </a:endParaRPr>
          </a:p>
        </p:txBody>
      </p:sp>
      <p:sp>
        <p:nvSpPr>
          <p:cNvPr id="596102" name="Rectangle 134"/>
          <p:cNvSpPr>
            <a:spLocks noChangeArrowheads="1"/>
          </p:cNvSpPr>
          <p:nvPr/>
        </p:nvSpPr>
        <p:spPr bwMode="auto">
          <a:xfrm>
            <a:off x="603250" y="5259844"/>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a:t>
            </a:r>
            <a:endParaRPr lang="en-US" sz="1400">
              <a:latin typeface="Century Gothic"/>
              <a:cs typeface="Century Gothic"/>
            </a:endParaRPr>
          </a:p>
        </p:txBody>
      </p:sp>
      <p:sp>
        <p:nvSpPr>
          <p:cNvPr id="596103" name="Rectangle 135"/>
          <p:cNvSpPr>
            <a:spLocks noChangeArrowheads="1"/>
          </p:cNvSpPr>
          <p:nvPr/>
        </p:nvSpPr>
        <p:spPr bwMode="auto">
          <a:xfrm>
            <a:off x="693737" y="544716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a:t>
            </a:r>
            <a:endParaRPr lang="en-US" sz="1400">
              <a:latin typeface="Century Gothic"/>
              <a:cs typeface="Century Gothic"/>
            </a:endParaRPr>
          </a:p>
        </p:txBody>
      </p:sp>
      <p:sp>
        <p:nvSpPr>
          <p:cNvPr id="596104" name="Rectangle 136"/>
          <p:cNvSpPr>
            <a:spLocks noChangeArrowheads="1"/>
          </p:cNvSpPr>
          <p:nvPr/>
        </p:nvSpPr>
        <p:spPr bwMode="auto">
          <a:xfrm>
            <a:off x="693737" y="5636081"/>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a:t>
            </a:r>
            <a:endParaRPr lang="en-US" sz="1400">
              <a:latin typeface="Century Gothic"/>
              <a:cs typeface="Century Gothic"/>
            </a:endParaRPr>
          </a:p>
        </p:txBody>
      </p:sp>
      <p:sp>
        <p:nvSpPr>
          <p:cNvPr id="596105" name="Rectangle 137"/>
          <p:cNvSpPr>
            <a:spLocks noChangeArrowheads="1"/>
          </p:cNvSpPr>
          <p:nvPr/>
        </p:nvSpPr>
        <p:spPr bwMode="auto">
          <a:xfrm>
            <a:off x="693737" y="5821819"/>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a:t>
            </a:r>
            <a:endParaRPr lang="en-US" sz="1400">
              <a:latin typeface="Century Gothic"/>
              <a:cs typeface="Century Gothic"/>
            </a:endParaRPr>
          </a:p>
        </p:txBody>
      </p:sp>
      <p:sp>
        <p:nvSpPr>
          <p:cNvPr id="596106" name="Rectangle 138"/>
          <p:cNvSpPr>
            <a:spLocks noChangeArrowheads="1"/>
          </p:cNvSpPr>
          <p:nvPr/>
        </p:nvSpPr>
        <p:spPr bwMode="auto">
          <a:xfrm>
            <a:off x="693737" y="6009144"/>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a:t>
            </a:r>
            <a:endParaRPr lang="en-US" sz="1400">
              <a:latin typeface="Century Gothic"/>
              <a:cs typeface="Century Gothic"/>
            </a:endParaRPr>
          </a:p>
        </p:txBody>
      </p:sp>
      <p:sp>
        <p:nvSpPr>
          <p:cNvPr id="596107" name="Rectangle 139"/>
          <p:cNvSpPr>
            <a:spLocks noChangeArrowheads="1"/>
          </p:cNvSpPr>
          <p:nvPr/>
        </p:nvSpPr>
        <p:spPr bwMode="auto">
          <a:xfrm>
            <a:off x="693737" y="6198056"/>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596108" name="Rectangle 140"/>
          <p:cNvSpPr>
            <a:spLocks noChangeArrowheads="1"/>
          </p:cNvSpPr>
          <p:nvPr/>
        </p:nvSpPr>
        <p:spPr bwMode="auto">
          <a:xfrm>
            <a:off x="603250" y="6385381"/>
            <a:ext cx="1892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a:t>
            </a:r>
            <a:endParaRPr lang="en-US" sz="1400">
              <a:latin typeface="Century Gothic"/>
              <a:cs typeface="Century Gothic"/>
            </a:endParaRPr>
          </a:p>
        </p:txBody>
      </p:sp>
      <p:sp>
        <p:nvSpPr>
          <p:cNvPr id="596109" name="Rectangle 141"/>
          <p:cNvSpPr>
            <a:spLocks noChangeArrowheads="1"/>
          </p:cNvSpPr>
          <p:nvPr/>
        </p:nvSpPr>
        <p:spPr bwMode="auto">
          <a:xfrm>
            <a:off x="-76200" y="3912056"/>
            <a:ext cx="8302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r"/>
            <a:r>
              <a:rPr lang="en-US" sz="1400">
                <a:solidFill>
                  <a:srgbClr val="000000"/>
                </a:solidFill>
                <a:latin typeface="Century Gothic"/>
                <a:cs typeface="Century Gothic"/>
              </a:rPr>
              <a:t>Marginal utility per clams (utils)</a:t>
            </a:r>
            <a:endParaRPr lang="en-US" sz="1400">
              <a:latin typeface="Century Gothic"/>
              <a:cs typeface="Century Gothic"/>
            </a:endParaRPr>
          </a:p>
        </p:txBody>
      </p:sp>
      <p:sp>
        <p:nvSpPr>
          <p:cNvPr id="596110" name="Rectangle 142"/>
          <p:cNvSpPr>
            <a:spLocks noChangeArrowheads="1"/>
          </p:cNvSpPr>
          <p:nvPr/>
        </p:nvSpPr>
        <p:spPr bwMode="auto">
          <a:xfrm>
            <a:off x="5410200" y="6261556"/>
            <a:ext cx="15377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Quantity of clams</a:t>
            </a:r>
            <a:endParaRPr lang="en-US" sz="1400" dirty="0">
              <a:latin typeface="Century Gothic"/>
              <a:cs typeface="Century Gothic"/>
            </a:endParaRPr>
          </a:p>
        </p:txBody>
      </p:sp>
      <p:sp>
        <p:nvSpPr>
          <p:cNvPr id="596111" name="Rectangle 143"/>
          <p:cNvSpPr>
            <a:spLocks noChangeArrowheads="1"/>
          </p:cNvSpPr>
          <p:nvPr/>
        </p:nvSpPr>
        <p:spPr bwMode="auto">
          <a:xfrm>
            <a:off x="2216150" y="1075194"/>
            <a:ext cx="2551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(a)</a:t>
            </a:r>
            <a:endParaRPr lang="en-US" sz="1400">
              <a:latin typeface="Century Gothic"/>
              <a:cs typeface="Century Gothic"/>
            </a:endParaRPr>
          </a:p>
        </p:txBody>
      </p:sp>
      <p:sp>
        <p:nvSpPr>
          <p:cNvPr id="596112" name="Rectangle 144"/>
          <p:cNvSpPr>
            <a:spLocks noChangeArrowheads="1"/>
          </p:cNvSpPr>
          <p:nvPr/>
        </p:nvSpPr>
        <p:spPr bwMode="auto">
          <a:xfrm>
            <a:off x="2424112" y="1075194"/>
            <a:ext cx="20032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dirty="0" smtClean="0">
                <a:solidFill>
                  <a:srgbClr val="000000"/>
                </a:solidFill>
                <a:latin typeface="Century Gothic"/>
                <a:cs typeface="Century Gothic"/>
              </a:rPr>
              <a:t> Cassie’s utility function</a:t>
            </a:r>
            <a:endParaRPr lang="en-US" sz="1400" b="1" dirty="0">
              <a:latin typeface="Century Gothic"/>
              <a:cs typeface="Century Gothic"/>
            </a:endParaRPr>
          </a:p>
        </p:txBody>
      </p:sp>
      <p:sp>
        <p:nvSpPr>
          <p:cNvPr id="596113" name="Rectangle 145"/>
          <p:cNvSpPr>
            <a:spLocks noChangeArrowheads="1"/>
          </p:cNvSpPr>
          <p:nvPr/>
        </p:nvSpPr>
        <p:spPr bwMode="auto">
          <a:xfrm>
            <a:off x="1997075" y="4010481"/>
            <a:ext cx="662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a:t>
            </a:r>
            <a:endParaRPr lang="en-US" sz="1400">
              <a:latin typeface="Century Gothic"/>
              <a:cs typeface="Century Gothic"/>
            </a:endParaRPr>
          </a:p>
        </p:txBody>
      </p:sp>
      <p:sp>
        <p:nvSpPr>
          <p:cNvPr id="596114" name="Rectangle 146"/>
          <p:cNvSpPr>
            <a:spLocks noChangeArrowheads="1"/>
          </p:cNvSpPr>
          <p:nvPr/>
        </p:nvSpPr>
        <p:spPr bwMode="auto">
          <a:xfrm>
            <a:off x="2043112" y="4010481"/>
            <a:ext cx="1224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b</a:t>
            </a:r>
            <a:endParaRPr lang="en-US" sz="1400">
              <a:latin typeface="Century Gothic"/>
              <a:cs typeface="Century Gothic"/>
            </a:endParaRPr>
          </a:p>
        </p:txBody>
      </p:sp>
      <p:sp>
        <p:nvSpPr>
          <p:cNvPr id="596115" name="Rectangle 147"/>
          <p:cNvSpPr>
            <a:spLocks noChangeArrowheads="1"/>
          </p:cNvSpPr>
          <p:nvPr/>
        </p:nvSpPr>
        <p:spPr bwMode="auto">
          <a:xfrm>
            <a:off x="2139950" y="4010481"/>
            <a:ext cx="662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a:t>
            </a:r>
            <a:endParaRPr lang="en-US" sz="1400">
              <a:latin typeface="Century Gothic"/>
              <a:cs typeface="Century Gothic"/>
            </a:endParaRPr>
          </a:p>
        </p:txBody>
      </p:sp>
      <p:sp>
        <p:nvSpPr>
          <p:cNvPr id="596116" name="Rectangle 148"/>
          <p:cNvSpPr>
            <a:spLocks noChangeArrowheads="1"/>
          </p:cNvSpPr>
          <p:nvPr/>
        </p:nvSpPr>
        <p:spPr bwMode="auto">
          <a:xfrm>
            <a:off x="2220912" y="4010481"/>
            <a:ext cx="25741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dirty="0" smtClean="0">
                <a:solidFill>
                  <a:srgbClr val="000000"/>
                </a:solidFill>
                <a:latin typeface="Century Gothic"/>
                <a:cs typeface="Century Gothic"/>
              </a:rPr>
              <a:t>Cassie’s marginal utility curve</a:t>
            </a:r>
            <a:endParaRPr lang="en-US" sz="1400" b="1" dirty="0">
              <a:latin typeface="Century Gothic"/>
              <a:cs typeface="Century Gothic"/>
            </a:endParaRPr>
          </a:p>
        </p:txBody>
      </p:sp>
      <p:sp>
        <p:nvSpPr>
          <p:cNvPr id="596117" name="Line 149"/>
          <p:cNvSpPr>
            <a:spLocks noChangeShapeType="1"/>
          </p:cNvSpPr>
          <p:nvPr/>
        </p:nvSpPr>
        <p:spPr bwMode="auto">
          <a:xfrm flipV="1">
            <a:off x="860425" y="4248606"/>
            <a:ext cx="0" cy="2211388"/>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596118" name="Line 150"/>
          <p:cNvSpPr>
            <a:spLocks noChangeShapeType="1"/>
          </p:cNvSpPr>
          <p:nvPr/>
        </p:nvSpPr>
        <p:spPr bwMode="auto">
          <a:xfrm flipH="1">
            <a:off x="860425" y="6274256"/>
            <a:ext cx="4948237"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2" name="Title 1"/>
          <p:cNvSpPr>
            <a:spLocks noGrp="1"/>
          </p:cNvSpPr>
          <p:nvPr>
            <p:ph type="title"/>
          </p:nvPr>
        </p:nvSpPr>
        <p:spPr>
          <a:xfrm>
            <a:off x="0" y="0"/>
            <a:ext cx="9144000" cy="1066800"/>
          </a:xfrm>
        </p:spPr>
        <p:txBody>
          <a:bodyPr>
            <a:noAutofit/>
          </a:bodyPr>
          <a:lstStyle/>
          <a:p>
            <a:r>
              <a:rPr lang="en-US" sz="3600" dirty="0" smtClean="0"/>
              <a:t>TOTAL UTILITY AND MARGINAL UTILITY</a:t>
            </a:r>
            <a:endParaRPr lang="en-US" sz="3600" dirty="0"/>
          </a:p>
        </p:txBody>
      </p:sp>
      <p:sp>
        <p:nvSpPr>
          <p:cNvPr id="5" name="Footer Placeholder 4"/>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525059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6023"/>
                                        </p:tgtEl>
                                        <p:attrNameLst>
                                          <p:attrName>style.visibility</p:attrName>
                                        </p:attrNameLst>
                                      </p:cBhvr>
                                      <p:to>
                                        <p:strVal val="visible"/>
                                      </p:to>
                                    </p:set>
                                    <p:animEffect transition="in" filter="fade">
                                      <p:cBhvr>
                                        <p:cTn id="7" dur="500"/>
                                        <p:tgtEl>
                                          <p:spTgt spid="5960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5984"/>
                                        </p:tgtEl>
                                        <p:attrNameLst>
                                          <p:attrName>style.visibility</p:attrName>
                                        </p:attrNameLst>
                                      </p:cBhvr>
                                      <p:to>
                                        <p:strVal val="visible"/>
                                      </p:to>
                                    </p:set>
                                    <p:animEffect transition="in" filter="fade">
                                      <p:cBhvr>
                                        <p:cTn id="10" dur="500"/>
                                        <p:tgtEl>
                                          <p:spTgt spid="59598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95985"/>
                                        </p:tgtEl>
                                        <p:attrNameLst>
                                          <p:attrName>style.visibility</p:attrName>
                                        </p:attrNameLst>
                                      </p:cBhvr>
                                      <p:to>
                                        <p:strVal val="visible"/>
                                      </p:to>
                                    </p:set>
                                    <p:animEffect transition="in" filter="fade">
                                      <p:cBhvr>
                                        <p:cTn id="14" dur="500"/>
                                        <p:tgtEl>
                                          <p:spTgt spid="595985"/>
                                        </p:tgtEl>
                                      </p:cBhvr>
                                    </p:animEffect>
                                  </p:childTnLst>
                                </p:cTn>
                              </p:par>
                              <p:par>
                                <p:cTn id="15" presetID="22" presetClass="entr" presetSubtype="8" fill="hold" nodeType="withEffect">
                                  <p:stCondLst>
                                    <p:cond delay="0"/>
                                  </p:stCondLst>
                                  <p:childTnLst>
                                    <p:set>
                                      <p:cBhvr>
                                        <p:cTn id="16" dur="1" fill="hold">
                                          <p:stCondLst>
                                            <p:cond delay="0"/>
                                          </p:stCondLst>
                                        </p:cTn>
                                        <p:tgtEl>
                                          <p:spTgt spid="596011"/>
                                        </p:tgtEl>
                                        <p:attrNameLst>
                                          <p:attrName>style.visibility</p:attrName>
                                        </p:attrNameLst>
                                      </p:cBhvr>
                                      <p:to>
                                        <p:strVal val="visible"/>
                                      </p:to>
                                    </p:set>
                                    <p:animEffect transition="in" filter="wipe(left)">
                                      <p:cBhvr>
                                        <p:cTn id="17" dur="5000"/>
                                        <p:tgtEl>
                                          <p:spTgt spid="5960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5986"/>
                                        </p:tgtEl>
                                        <p:attrNameLst>
                                          <p:attrName>style.visibility</p:attrName>
                                        </p:attrNameLst>
                                      </p:cBhvr>
                                      <p:to>
                                        <p:strVal val="visible"/>
                                      </p:to>
                                    </p:set>
                                    <p:animEffect transition="in" filter="fade">
                                      <p:cBhvr>
                                        <p:cTn id="20" dur="500"/>
                                        <p:tgtEl>
                                          <p:spTgt spid="59598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95987"/>
                                        </p:tgtEl>
                                        <p:attrNameLst>
                                          <p:attrName>style.visibility</p:attrName>
                                        </p:attrNameLst>
                                      </p:cBhvr>
                                      <p:to>
                                        <p:strVal val="visible"/>
                                      </p:to>
                                    </p:set>
                                    <p:animEffect transition="in" filter="fade">
                                      <p:cBhvr>
                                        <p:cTn id="23" dur="500"/>
                                        <p:tgtEl>
                                          <p:spTgt spid="59598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95988"/>
                                        </p:tgtEl>
                                        <p:attrNameLst>
                                          <p:attrName>style.visibility</p:attrName>
                                        </p:attrNameLst>
                                      </p:cBhvr>
                                      <p:to>
                                        <p:strVal val="visible"/>
                                      </p:to>
                                    </p:set>
                                    <p:animEffect transition="in" filter="fade">
                                      <p:cBhvr>
                                        <p:cTn id="26" dur="500"/>
                                        <p:tgtEl>
                                          <p:spTgt spid="59598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95989"/>
                                        </p:tgtEl>
                                        <p:attrNameLst>
                                          <p:attrName>style.visibility</p:attrName>
                                        </p:attrNameLst>
                                      </p:cBhvr>
                                      <p:to>
                                        <p:strVal val="visible"/>
                                      </p:to>
                                    </p:set>
                                    <p:animEffect transition="in" filter="fade">
                                      <p:cBhvr>
                                        <p:cTn id="29" dur="500"/>
                                        <p:tgtEl>
                                          <p:spTgt spid="59598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95990"/>
                                        </p:tgtEl>
                                        <p:attrNameLst>
                                          <p:attrName>style.visibility</p:attrName>
                                        </p:attrNameLst>
                                      </p:cBhvr>
                                      <p:to>
                                        <p:strVal val="visible"/>
                                      </p:to>
                                    </p:set>
                                    <p:animEffect transition="in" filter="fade">
                                      <p:cBhvr>
                                        <p:cTn id="32" dur="500"/>
                                        <p:tgtEl>
                                          <p:spTgt spid="59599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95991"/>
                                        </p:tgtEl>
                                        <p:attrNameLst>
                                          <p:attrName>style.visibility</p:attrName>
                                        </p:attrNameLst>
                                      </p:cBhvr>
                                      <p:to>
                                        <p:strVal val="visible"/>
                                      </p:to>
                                    </p:set>
                                    <p:animEffect transition="in" filter="fade">
                                      <p:cBhvr>
                                        <p:cTn id="35" dur="500"/>
                                        <p:tgtEl>
                                          <p:spTgt spid="59599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95992"/>
                                        </p:tgtEl>
                                        <p:attrNameLst>
                                          <p:attrName>style.visibility</p:attrName>
                                        </p:attrNameLst>
                                      </p:cBhvr>
                                      <p:to>
                                        <p:strVal val="visible"/>
                                      </p:to>
                                    </p:set>
                                    <p:animEffect transition="in" filter="fade">
                                      <p:cBhvr>
                                        <p:cTn id="38" dur="500"/>
                                        <p:tgtEl>
                                          <p:spTgt spid="59599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95993"/>
                                        </p:tgtEl>
                                        <p:attrNameLst>
                                          <p:attrName>style.visibility</p:attrName>
                                        </p:attrNameLst>
                                      </p:cBhvr>
                                      <p:to>
                                        <p:strVal val="visible"/>
                                      </p:to>
                                    </p:set>
                                    <p:animEffect transition="in" filter="fade">
                                      <p:cBhvr>
                                        <p:cTn id="41" dur="500"/>
                                        <p:tgtEl>
                                          <p:spTgt spid="59599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95975"/>
                                        </p:tgtEl>
                                        <p:attrNameLst>
                                          <p:attrName>style.visibility</p:attrName>
                                        </p:attrNameLst>
                                      </p:cBhvr>
                                      <p:to>
                                        <p:strVal val="visible"/>
                                      </p:to>
                                    </p:set>
                                    <p:animEffect transition="in" filter="fade">
                                      <p:cBhvr>
                                        <p:cTn id="46" dur="500"/>
                                        <p:tgtEl>
                                          <p:spTgt spid="59597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95976"/>
                                        </p:tgtEl>
                                        <p:attrNameLst>
                                          <p:attrName>style.visibility</p:attrName>
                                        </p:attrNameLst>
                                      </p:cBhvr>
                                      <p:to>
                                        <p:strVal val="visible"/>
                                      </p:to>
                                    </p:set>
                                    <p:animEffect transition="in" filter="fade">
                                      <p:cBhvr>
                                        <p:cTn id="49" dur="500"/>
                                        <p:tgtEl>
                                          <p:spTgt spid="59597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5977"/>
                                        </p:tgtEl>
                                        <p:attrNameLst>
                                          <p:attrName>style.visibility</p:attrName>
                                        </p:attrNameLst>
                                      </p:cBhvr>
                                      <p:to>
                                        <p:strVal val="visible"/>
                                      </p:to>
                                    </p:set>
                                    <p:animEffect transition="in" filter="fade">
                                      <p:cBhvr>
                                        <p:cTn id="52" dur="500"/>
                                        <p:tgtEl>
                                          <p:spTgt spid="59597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95979"/>
                                        </p:tgtEl>
                                        <p:attrNameLst>
                                          <p:attrName>style.visibility</p:attrName>
                                        </p:attrNameLst>
                                      </p:cBhvr>
                                      <p:to>
                                        <p:strVal val="visible"/>
                                      </p:to>
                                    </p:set>
                                    <p:animEffect transition="in" filter="fade">
                                      <p:cBhvr>
                                        <p:cTn id="55" dur="500"/>
                                        <p:tgtEl>
                                          <p:spTgt spid="59597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95978"/>
                                        </p:tgtEl>
                                        <p:attrNameLst>
                                          <p:attrName>style.visibility</p:attrName>
                                        </p:attrNameLst>
                                      </p:cBhvr>
                                      <p:to>
                                        <p:strVal val="visible"/>
                                      </p:to>
                                    </p:set>
                                    <p:animEffect transition="in" filter="fade">
                                      <p:cBhvr>
                                        <p:cTn id="58" dur="500"/>
                                        <p:tgtEl>
                                          <p:spTgt spid="59597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95980"/>
                                        </p:tgtEl>
                                        <p:attrNameLst>
                                          <p:attrName>style.visibility</p:attrName>
                                        </p:attrNameLst>
                                      </p:cBhvr>
                                      <p:to>
                                        <p:strVal val="visible"/>
                                      </p:to>
                                    </p:set>
                                    <p:animEffect transition="in" filter="fade">
                                      <p:cBhvr>
                                        <p:cTn id="61" dur="500"/>
                                        <p:tgtEl>
                                          <p:spTgt spid="59598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95981"/>
                                        </p:tgtEl>
                                        <p:attrNameLst>
                                          <p:attrName>style.visibility</p:attrName>
                                        </p:attrNameLst>
                                      </p:cBhvr>
                                      <p:to>
                                        <p:strVal val="visible"/>
                                      </p:to>
                                    </p:set>
                                    <p:animEffect transition="in" filter="fade">
                                      <p:cBhvr>
                                        <p:cTn id="64" dur="500"/>
                                        <p:tgtEl>
                                          <p:spTgt spid="59598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95982"/>
                                        </p:tgtEl>
                                        <p:attrNameLst>
                                          <p:attrName>style.visibility</p:attrName>
                                        </p:attrNameLst>
                                      </p:cBhvr>
                                      <p:to>
                                        <p:strVal val="visible"/>
                                      </p:to>
                                    </p:set>
                                    <p:animEffect transition="in" filter="fade">
                                      <p:cBhvr>
                                        <p:cTn id="67" dur="500"/>
                                        <p:tgtEl>
                                          <p:spTgt spid="59598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95983"/>
                                        </p:tgtEl>
                                        <p:attrNameLst>
                                          <p:attrName>style.visibility</p:attrName>
                                        </p:attrNameLst>
                                      </p:cBhvr>
                                      <p:to>
                                        <p:strVal val="visible"/>
                                      </p:to>
                                    </p:set>
                                    <p:animEffect transition="in" filter="fade">
                                      <p:cBhvr>
                                        <p:cTn id="70" dur="500"/>
                                        <p:tgtEl>
                                          <p:spTgt spid="59598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96007"/>
                                        </p:tgtEl>
                                        <p:attrNameLst>
                                          <p:attrName>style.visibility</p:attrName>
                                        </p:attrNameLst>
                                      </p:cBhvr>
                                      <p:to>
                                        <p:strVal val="visible"/>
                                      </p:to>
                                    </p:set>
                                    <p:animEffect transition="in" filter="fade">
                                      <p:cBhvr>
                                        <p:cTn id="73" dur="500"/>
                                        <p:tgtEl>
                                          <p:spTgt spid="59600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96008"/>
                                        </p:tgtEl>
                                        <p:attrNameLst>
                                          <p:attrName>style.visibility</p:attrName>
                                        </p:attrNameLst>
                                      </p:cBhvr>
                                      <p:to>
                                        <p:strVal val="visible"/>
                                      </p:to>
                                    </p:set>
                                    <p:animEffect transition="in" filter="fade">
                                      <p:cBhvr>
                                        <p:cTn id="76" dur="500"/>
                                        <p:tgtEl>
                                          <p:spTgt spid="59600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96009"/>
                                        </p:tgtEl>
                                        <p:attrNameLst>
                                          <p:attrName>style.visibility</p:attrName>
                                        </p:attrNameLst>
                                      </p:cBhvr>
                                      <p:to>
                                        <p:strVal val="visible"/>
                                      </p:to>
                                    </p:set>
                                    <p:animEffect transition="in" filter="fade">
                                      <p:cBhvr>
                                        <p:cTn id="79" dur="500"/>
                                        <p:tgtEl>
                                          <p:spTgt spid="596009"/>
                                        </p:tgtEl>
                                      </p:cBhvr>
                                    </p:animEffect>
                                  </p:childTnLst>
                                </p:cTn>
                              </p:par>
                            </p:childTnLst>
                          </p:cTn>
                        </p:par>
                        <p:par>
                          <p:cTn id="80" fill="hold">
                            <p:stCondLst>
                              <p:cond delay="500"/>
                            </p:stCondLst>
                            <p:childTnLst>
                              <p:par>
                                <p:cTn id="81" presetID="22" presetClass="entr" presetSubtype="8" fill="hold" nodeType="afterEffect">
                                  <p:stCondLst>
                                    <p:cond delay="0"/>
                                  </p:stCondLst>
                                  <p:childTnLst>
                                    <p:set>
                                      <p:cBhvr>
                                        <p:cTn id="82" dur="1" fill="hold">
                                          <p:stCondLst>
                                            <p:cond delay="0"/>
                                          </p:stCondLst>
                                        </p:cTn>
                                        <p:tgtEl>
                                          <p:spTgt spid="596061"/>
                                        </p:tgtEl>
                                        <p:attrNameLst>
                                          <p:attrName>style.visibility</p:attrName>
                                        </p:attrNameLst>
                                      </p:cBhvr>
                                      <p:to>
                                        <p:strVal val="visible"/>
                                      </p:to>
                                    </p:set>
                                    <p:animEffect transition="in" filter="wipe(left)">
                                      <p:cBhvr>
                                        <p:cTn id="83" dur="5000"/>
                                        <p:tgtEl>
                                          <p:spTgt spid="596061"/>
                                        </p:tgtEl>
                                      </p:cBhvr>
                                    </p:animEffect>
                                  </p:childTnLst>
                                </p:cTn>
                              </p:par>
                            </p:childTnLst>
                          </p:cTn>
                        </p:par>
                        <p:par>
                          <p:cTn id="84" fill="hold">
                            <p:stCondLst>
                              <p:cond delay="5500"/>
                            </p:stCondLst>
                            <p:childTnLst>
                              <p:par>
                                <p:cTn id="85" presetID="10" presetClass="entr" presetSubtype="0" fill="hold" grpId="0" nodeType="afterEffect">
                                  <p:stCondLst>
                                    <p:cond delay="0"/>
                                  </p:stCondLst>
                                  <p:childTnLst>
                                    <p:set>
                                      <p:cBhvr>
                                        <p:cTn id="86" dur="1" fill="hold">
                                          <p:stCondLst>
                                            <p:cond delay="0"/>
                                          </p:stCondLst>
                                        </p:cTn>
                                        <p:tgtEl>
                                          <p:spTgt spid="596024"/>
                                        </p:tgtEl>
                                        <p:attrNameLst>
                                          <p:attrName>style.visibility</p:attrName>
                                        </p:attrNameLst>
                                      </p:cBhvr>
                                      <p:to>
                                        <p:strVal val="visible"/>
                                      </p:to>
                                    </p:set>
                                    <p:animEffect transition="in" filter="fade">
                                      <p:cBhvr>
                                        <p:cTn id="87" dur="500"/>
                                        <p:tgtEl>
                                          <p:spTgt spid="596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5" grpId="0"/>
      <p:bldP spid="595976" grpId="0"/>
      <p:bldP spid="595977" grpId="0"/>
      <p:bldP spid="595978" grpId="0"/>
      <p:bldP spid="595979" grpId="0"/>
      <p:bldP spid="595980" grpId="0"/>
      <p:bldP spid="595981" grpId="0"/>
      <p:bldP spid="595982" grpId="0"/>
      <p:bldP spid="595983" grpId="0"/>
      <p:bldP spid="595984" grpId="0"/>
      <p:bldP spid="595985" grpId="0"/>
      <p:bldP spid="595986" grpId="0"/>
      <p:bldP spid="595987" grpId="0"/>
      <p:bldP spid="595988" grpId="0"/>
      <p:bldP spid="595989" grpId="0"/>
      <p:bldP spid="595990" grpId="0"/>
      <p:bldP spid="595991" grpId="0"/>
      <p:bldP spid="595992" grpId="0"/>
      <p:bldP spid="595993" grpId="0"/>
      <p:bldP spid="596007" grpId="0" animBg="1"/>
      <p:bldP spid="596008" grpId="0" animBg="1"/>
      <p:bldP spid="596009" grpId="0" animBg="1"/>
      <p:bldP spid="596023" grpId="0"/>
      <p:bldP spid="5960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8" name="Rectangle 10"/>
          <p:cNvSpPr>
            <a:spLocks noChangeArrowheads="1"/>
          </p:cNvSpPr>
          <p:nvPr/>
        </p:nvSpPr>
        <p:spPr bwMode="auto">
          <a:xfrm>
            <a:off x="342900" y="762000"/>
            <a:ext cx="8458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None/>
            </a:pPr>
            <a:endParaRPr lang="en-GB" altLang="en-US" sz="3200" dirty="0">
              <a:latin typeface="Book Antiqua" panose="02040602050305030304" pitchFamily="18" charset="0"/>
            </a:endParaRPr>
          </a:p>
          <a:p>
            <a:pPr>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We can express the </a:t>
            </a:r>
            <a:r>
              <a:rPr lang="en-GB" altLang="en-US" sz="2800" dirty="0" err="1" smtClean="0">
                <a:latin typeface="Century Gothic" panose="020B0502020202020204" pitchFamily="34" charset="0"/>
              </a:rPr>
              <a:t>MRS</a:t>
            </a:r>
            <a:r>
              <a:rPr lang="en-GB" altLang="en-US" sz="2800" baseline="-25000" dirty="0" err="1" smtClean="0">
                <a:latin typeface="Century Gothic" panose="020B0502020202020204" pitchFamily="34" charset="0"/>
              </a:rPr>
              <a:t>x,y</a:t>
            </a:r>
            <a:r>
              <a:rPr lang="en-GB" altLang="en-US" sz="2800" dirty="0" smtClean="0">
                <a:latin typeface="Century Gothic" panose="020B0502020202020204" pitchFamily="34" charset="0"/>
              </a:rPr>
              <a:t> </a:t>
            </a:r>
            <a:r>
              <a:rPr lang="en-GB" altLang="en-US" sz="2800" dirty="0">
                <a:latin typeface="Century Gothic" panose="020B0502020202020204" pitchFamily="34" charset="0"/>
              </a:rPr>
              <a:t>for any basket as a ratio of the marginal utilities of the goods in that basket</a:t>
            </a:r>
          </a:p>
          <a:p>
            <a:pPr>
              <a:spcBef>
                <a:spcPct val="20000"/>
              </a:spcBef>
              <a:buClr>
                <a:schemeClr val="accent1"/>
              </a:buClr>
              <a:buFont typeface="Wingdings" panose="05000000000000000000" pitchFamily="2" charset="2"/>
              <a:buNone/>
            </a:pPr>
            <a:endParaRPr lang="en-GB" altLang="en-US" sz="2800" dirty="0">
              <a:latin typeface="Century Gothic" panose="020B0502020202020204" pitchFamily="34" charset="0"/>
            </a:endParaRPr>
          </a:p>
          <a:p>
            <a:pPr>
              <a:spcBef>
                <a:spcPct val="20000"/>
              </a:spcBef>
              <a:buClr>
                <a:schemeClr val="accent1"/>
              </a:buClr>
              <a:buFont typeface="Wingdings" panose="05000000000000000000" pitchFamily="2" charset="2"/>
              <a:buChar char="l"/>
            </a:pPr>
            <a:r>
              <a:rPr lang="en-GB" altLang="en-US" sz="2800" dirty="0">
                <a:latin typeface="Century Gothic" panose="020B0502020202020204" pitchFamily="34" charset="0"/>
              </a:rPr>
              <a:t>Suppose the consumer changes the level of consumption of x and y. Using differentials:</a:t>
            </a:r>
          </a:p>
          <a:p>
            <a:pPr>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a:t>
            </a:r>
            <a:r>
              <a:rPr lang="en-GB" altLang="en-US" sz="2800" dirty="0" err="1">
                <a:latin typeface="Century Gothic" panose="020B0502020202020204" pitchFamily="34" charset="0"/>
              </a:rPr>
              <a:t>dU</a:t>
            </a:r>
            <a:r>
              <a:rPr lang="en-GB" altLang="en-US" sz="2800" dirty="0">
                <a:latin typeface="Century Gothic" panose="020B0502020202020204" pitchFamily="34" charset="0"/>
              </a:rPr>
              <a:t> = </a:t>
            </a:r>
            <a:r>
              <a:rPr lang="en-GB" altLang="en-US" sz="2800" dirty="0" err="1">
                <a:latin typeface="Century Gothic" panose="020B0502020202020204" pitchFamily="34" charset="0"/>
              </a:rPr>
              <a:t>MU</a:t>
            </a:r>
            <a:r>
              <a:rPr lang="en-GB" altLang="en-US" sz="2800" baseline="-25000" dirty="0" err="1">
                <a:latin typeface="Century Gothic" panose="020B0502020202020204" pitchFamily="34" charset="0"/>
              </a:rPr>
              <a:t>x</a:t>
            </a:r>
            <a:r>
              <a:rPr lang="en-GB" altLang="en-US" sz="2800" dirty="0">
                <a:latin typeface="Century Gothic" panose="020B0502020202020204" pitchFamily="34" charset="0"/>
              </a:rPr>
              <a:t> . dx + </a:t>
            </a:r>
            <a:r>
              <a:rPr lang="en-GB" altLang="en-US" sz="2800" dirty="0" err="1">
                <a:latin typeface="Century Gothic" panose="020B0502020202020204" pitchFamily="34" charset="0"/>
              </a:rPr>
              <a:t>MU</a:t>
            </a:r>
            <a:r>
              <a:rPr lang="en-GB" altLang="en-US" sz="2800" baseline="-25000" dirty="0" err="1">
                <a:latin typeface="Century Gothic" panose="020B0502020202020204" pitchFamily="34" charset="0"/>
              </a:rPr>
              <a:t>y</a:t>
            </a:r>
            <a:r>
              <a:rPr lang="en-GB" altLang="en-US" sz="2800" dirty="0">
                <a:latin typeface="Century Gothic" panose="020B0502020202020204" pitchFamily="34" charset="0"/>
              </a:rPr>
              <a:t> . </a:t>
            </a:r>
            <a:r>
              <a:rPr lang="en-GB" altLang="en-US" sz="2800" dirty="0" err="1">
                <a:latin typeface="Century Gothic" panose="020B0502020202020204" pitchFamily="34" charset="0"/>
              </a:rPr>
              <a:t>d</a:t>
            </a:r>
            <a:r>
              <a:rPr lang="en-GB" altLang="en-US" sz="2800" dirty="0" err="1" smtClean="0">
                <a:latin typeface="Century Gothic" panose="020B0502020202020204" pitchFamily="34" charset="0"/>
              </a:rPr>
              <a:t>y</a:t>
            </a:r>
            <a:endParaRPr lang="en-GB" altLang="en-US" sz="2800" dirty="0">
              <a:latin typeface="Century Gothic" panose="020B0502020202020204" pitchFamily="34" charset="0"/>
            </a:endParaRPr>
          </a:p>
          <a:p>
            <a:pPr>
              <a:spcBef>
                <a:spcPct val="20000"/>
              </a:spcBef>
              <a:buClr>
                <a:schemeClr val="accent1"/>
              </a:buClr>
              <a:buFont typeface="Wingdings" panose="05000000000000000000" pitchFamily="2" charset="2"/>
              <a:buNone/>
            </a:pPr>
            <a:endParaRPr lang="en-GB" altLang="en-US" sz="2800" dirty="0">
              <a:latin typeface="Century Gothic" panose="020B0502020202020204" pitchFamily="34" charset="0"/>
            </a:endParaRPr>
          </a:p>
          <a:p>
            <a:pPr>
              <a:spcBef>
                <a:spcPct val="20000"/>
              </a:spcBef>
              <a:buClr>
                <a:schemeClr val="accent1"/>
              </a:buClr>
              <a:buFont typeface="Wingdings" panose="05000000000000000000" pitchFamily="2" charset="2"/>
              <a:buChar char="l"/>
            </a:pPr>
            <a:r>
              <a:rPr lang="en-GB" altLang="en-US" sz="2800" dirty="0">
                <a:latin typeface="Century Gothic" panose="020B0502020202020204" pitchFamily="34" charset="0"/>
              </a:rPr>
              <a:t>Along a particular indifference curve, </a:t>
            </a:r>
            <a:r>
              <a:rPr lang="en-GB" altLang="en-US" sz="2800" dirty="0" err="1">
                <a:latin typeface="Century Gothic" panose="020B0502020202020204" pitchFamily="34" charset="0"/>
              </a:rPr>
              <a:t>dU</a:t>
            </a:r>
            <a:r>
              <a:rPr lang="en-GB" altLang="en-US" sz="2800" dirty="0">
                <a:latin typeface="Century Gothic" panose="020B0502020202020204" pitchFamily="34" charset="0"/>
              </a:rPr>
              <a:t> = 0, so:</a:t>
            </a:r>
          </a:p>
          <a:p>
            <a:pPr lvl="1">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0 = </a:t>
            </a:r>
            <a:r>
              <a:rPr lang="en-GB" altLang="en-US" sz="2800" dirty="0" err="1">
                <a:latin typeface="Century Gothic" panose="020B0502020202020204" pitchFamily="34" charset="0"/>
              </a:rPr>
              <a:t>MU</a:t>
            </a:r>
            <a:r>
              <a:rPr lang="en-GB" altLang="en-US" sz="2800" baseline="-25000" dirty="0" err="1">
                <a:latin typeface="Century Gothic" panose="020B0502020202020204" pitchFamily="34" charset="0"/>
              </a:rPr>
              <a:t>x</a:t>
            </a:r>
            <a:r>
              <a:rPr lang="en-GB" altLang="en-US" sz="2800" dirty="0">
                <a:latin typeface="Century Gothic" panose="020B0502020202020204" pitchFamily="34" charset="0"/>
              </a:rPr>
              <a:t> . dx + </a:t>
            </a:r>
            <a:r>
              <a:rPr lang="en-GB" altLang="en-US" sz="2800" dirty="0" err="1">
                <a:latin typeface="Century Gothic" panose="020B0502020202020204" pitchFamily="34" charset="0"/>
              </a:rPr>
              <a:t>MU</a:t>
            </a:r>
            <a:r>
              <a:rPr lang="en-GB" altLang="en-US" sz="2800" baseline="-25000" dirty="0" err="1">
                <a:latin typeface="Century Gothic" panose="020B0502020202020204" pitchFamily="34" charset="0"/>
              </a:rPr>
              <a:t>y</a:t>
            </a:r>
            <a:r>
              <a:rPr lang="en-GB" altLang="en-US" sz="2800" dirty="0">
                <a:latin typeface="Century Gothic" panose="020B0502020202020204" pitchFamily="34" charset="0"/>
              </a:rPr>
              <a:t> . </a:t>
            </a:r>
            <a:r>
              <a:rPr lang="en-GB" altLang="en-US" sz="2800" dirty="0" err="1">
                <a:latin typeface="Century Gothic" panose="020B0502020202020204" pitchFamily="34" charset="0"/>
              </a:rPr>
              <a:t>dy</a:t>
            </a:r>
            <a:endParaRPr lang="en-GB" altLang="en-US" sz="2800" dirty="0">
              <a:latin typeface="Century Gothic" panose="020B0502020202020204" pitchFamily="34" charset="0"/>
            </a:endParaRPr>
          </a:p>
          <a:p>
            <a:pPr lvl="1">
              <a:spcBef>
                <a:spcPct val="20000"/>
              </a:spcBef>
              <a:buClr>
                <a:schemeClr val="accent1"/>
              </a:buClr>
              <a:buFont typeface="Wingdings" panose="05000000000000000000" pitchFamily="2" charset="2"/>
              <a:buNone/>
            </a:pPr>
            <a:endParaRPr lang="en-GB" altLang="en-US" sz="2800" dirty="0">
              <a:latin typeface="Book Antiqua" panose="02040602050305030304" pitchFamily="18" charset="0"/>
            </a:endParaRPr>
          </a:p>
        </p:txBody>
      </p:sp>
      <p:sp>
        <p:nvSpPr>
          <p:cNvPr id="5" name="Title 1"/>
          <p:cNvSpPr txBox="1">
            <a:spLocks/>
          </p:cNvSpPr>
          <p:nvPr/>
        </p:nvSpPr>
        <p:spPr bwMode="auto">
          <a:xfrm>
            <a:off x="0" y="0"/>
            <a:ext cx="9144000" cy="1143000"/>
          </a:xfrm>
          <a:prstGeom prst="rect">
            <a:avLst/>
          </a:prstGeom>
        </p:spPr>
        <p:txBody>
          <a:bodyPr wrap="square" numCol="1" anchorCtr="0" compatLnSpc="1">
            <a:prstTxWarp prst="textNoShape">
              <a:avLst/>
            </a:prstTxWarp>
            <a:normAutofit fontScale="92500" lnSpcReduction="10000"/>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r>
              <a:rPr lang="en-US" sz="4000" dirty="0" smtClean="0"/>
              <a:t>MARGINAL UTILITY AND MARGINAL RATE OF SUBSTITUTION</a:t>
            </a:r>
          </a:p>
        </p:txBody>
      </p:sp>
    </p:spTree>
    <p:extLst>
      <p:ext uri="{BB962C8B-B14F-4D97-AF65-F5344CB8AC3E}">
        <p14:creationId xmlns:p14="http://schemas.microsoft.com/office/powerpoint/2010/main" val="1256291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6138">
                                            <p:txEl>
                                              <p:pRg st="1" end="1"/>
                                            </p:txEl>
                                          </p:spTgt>
                                        </p:tgtEl>
                                        <p:attrNameLst>
                                          <p:attrName>style.visibility</p:attrName>
                                        </p:attrNameLst>
                                      </p:cBhvr>
                                      <p:to>
                                        <p:strVal val="visible"/>
                                      </p:to>
                                    </p:set>
                                    <p:animEffect transition="in" filter="wipe(left)">
                                      <p:cBhvr>
                                        <p:cTn id="7" dur="500"/>
                                        <p:tgtEl>
                                          <p:spTgt spid="17613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6138">
                                            <p:txEl>
                                              <p:pRg st="3" end="3"/>
                                            </p:txEl>
                                          </p:spTgt>
                                        </p:tgtEl>
                                        <p:attrNameLst>
                                          <p:attrName>style.visibility</p:attrName>
                                        </p:attrNameLst>
                                      </p:cBhvr>
                                      <p:to>
                                        <p:strVal val="visible"/>
                                      </p:to>
                                    </p:set>
                                    <p:animEffect transition="in" filter="wipe(left)">
                                      <p:cBhvr>
                                        <p:cTn id="12" dur="500"/>
                                        <p:tgtEl>
                                          <p:spTgt spid="17613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6138">
                                            <p:txEl>
                                              <p:pRg st="4" end="4"/>
                                            </p:txEl>
                                          </p:spTgt>
                                        </p:tgtEl>
                                        <p:attrNameLst>
                                          <p:attrName>style.visibility</p:attrName>
                                        </p:attrNameLst>
                                      </p:cBhvr>
                                      <p:to>
                                        <p:strVal val="visible"/>
                                      </p:to>
                                    </p:set>
                                    <p:animEffect transition="in" filter="wipe(left)">
                                      <p:cBhvr>
                                        <p:cTn id="17" dur="500"/>
                                        <p:tgtEl>
                                          <p:spTgt spid="17613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6138">
                                            <p:txEl>
                                              <p:pRg st="6" end="6"/>
                                            </p:txEl>
                                          </p:spTgt>
                                        </p:tgtEl>
                                        <p:attrNameLst>
                                          <p:attrName>style.visibility</p:attrName>
                                        </p:attrNameLst>
                                      </p:cBhvr>
                                      <p:to>
                                        <p:strVal val="visible"/>
                                      </p:to>
                                    </p:set>
                                    <p:animEffect transition="in" filter="wipe(left)">
                                      <p:cBhvr>
                                        <p:cTn id="22" dur="500"/>
                                        <p:tgtEl>
                                          <p:spTgt spid="176138">
                                            <p:txEl>
                                              <p:pRg st="6" end="6"/>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6138">
                                            <p:txEl>
                                              <p:pRg st="7" end="7"/>
                                            </p:txEl>
                                          </p:spTgt>
                                        </p:tgtEl>
                                        <p:attrNameLst>
                                          <p:attrName>style.visibility</p:attrName>
                                        </p:attrNameLst>
                                      </p:cBhvr>
                                      <p:to>
                                        <p:strVal val="visible"/>
                                      </p:to>
                                    </p:set>
                                    <p:animEffect transition="in" filter="wipe(left)">
                                      <p:cBhvr>
                                        <p:cTn id="25" dur="500"/>
                                        <p:tgtEl>
                                          <p:spTgt spid="1761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8"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6" name="Rectangle 14"/>
          <p:cNvSpPr>
            <a:spLocks noChangeArrowheads="1"/>
          </p:cNvSpPr>
          <p:nvPr/>
        </p:nvSpPr>
        <p:spPr bwMode="auto">
          <a:xfrm>
            <a:off x="381000" y="1600200"/>
            <a:ext cx="8458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None/>
            </a:pPr>
            <a:endParaRPr lang="en-GB" altLang="en-US" sz="3200" dirty="0">
              <a:latin typeface="Book Antiqua" panose="02040602050305030304" pitchFamily="18" charset="0"/>
            </a:endParaRPr>
          </a:p>
          <a:p>
            <a:pPr>
              <a:spcBef>
                <a:spcPct val="20000"/>
              </a:spcBef>
              <a:buClr>
                <a:schemeClr val="accent1"/>
              </a:buClr>
              <a:buFont typeface="Wingdings" panose="05000000000000000000" pitchFamily="2" charset="2"/>
              <a:buChar char="l"/>
            </a:pPr>
            <a:r>
              <a:rPr lang="en-GB" altLang="en-US" sz="2800" dirty="0">
                <a:latin typeface="Century Gothic" panose="020B0502020202020204" pitchFamily="34" charset="0"/>
              </a:rPr>
              <a:t>Solving for </a:t>
            </a:r>
            <a:r>
              <a:rPr lang="en-GB" altLang="en-US" sz="2800" dirty="0" err="1">
                <a:latin typeface="Century Gothic" panose="020B0502020202020204" pitchFamily="34" charset="0"/>
              </a:rPr>
              <a:t>dy</a:t>
            </a:r>
            <a:r>
              <a:rPr lang="en-GB" altLang="en-US" sz="2800" dirty="0">
                <a:latin typeface="Century Gothic" panose="020B0502020202020204" pitchFamily="34" charset="0"/>
              </a:rPr>
              <a:t>/dx:</a:t>
            </a:r>
          </a:p>
          <a:p>
            <a:pPr lvl="1">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a:t>
            </a:r>
            <a:r>
              <a:rPr lang="en-GB" altLang="en-US" sz="2800" dirty="0" smtClean="0">
                <a:latin typeface="Century Gothic" panose="020B0502020202020204" pitchFamily="34" charset="0"/>
              </a:rPr>
              <a:t> - </a:t>
            </a:r>
            <a:r>
              <a:rPr lang="en-GB" altLang="en-US" sz="2800" u="sng" dirty="0" err="1" smtClean="0">
                <a:latin typeface="Century Gothic" panose="020B0502020202020204" pitchFamily="34" charset="0"/>
              </a:rPr>
              <a:t>dy</a:t>
            </a:r>
            <a:r>
              <a:rPr lang="en-GB" altLang="en-US" sz="2800" dirty="0" smtClean="0">
                <a:latin typeface="Century Gothic" panose="020B0502020202020204" pitchFamily="34" charset="0"/>
              </a:rPr>
              <a:t> </a:t>
            </a:r>
            <a:r>
              <a:rPr lang="en-GB" altLang="en-US" sz="2800" dirty="0">
                <a:latin typeface="Century Gothic" panose="020B0502020202020204" pitchFamily="34" charset="0"/>
              </a:rPr>
              <a:t>= </a:t>
            </a:r>
            <a:r>
              <a:rPr lang="en-GB" altLang="en-US" sz="2800" dirty="0" smtClean="0">
                <a:latin typeface="Century Gothic" panose="020B0502020202020204" pitchFamily="34" charset="0"/>
              </a:rPr>
              <a:t> </a:t>
            </a:r>
            <a:r>
              <a:rPr lang="en-GB" altLang="en-US" sz="2800" u="sng" dirty="0" err="1" smtClean="0">
                <a:latin typeface="Century Gothic" panose="020B0502020202020204" pitchFamily="34" charset="0"/>
              </a:rPr>
              <a:t>MU</a:t>
            </a:r>
            <a:r>
              <a:rPr lang="en-GB" altLang="en-US" sz="2800" u="sng" baseline="-25000" dirty="0" err="1" smtClean="0">
                <a:latin typeface="Century Gothic" panose="020B0502020202020204" pitchFamily="34" charset="0"/>
              </a:rPr>
              <a:t>x</a:t>
            </a:r>
            <a:endParaRPr lang="en-GB" altLang="en-US" sz="2800" u="sng" dirty="0">
              <a:latin typeface="Century Gothic" panose="020B0502020202020204" pitchFamily="34" charset="0"/>
            </a:endParaRPr>
          </a:p>
          <a:p>
            <a:pPr lvl="1">
              <a:buClr>
                <a:schemeClr val="accent1"/>
              </a:buClr>
              <a:buFont typeface="Wingdings" panose="05000000000000000000" pitchFamily="2" charset="2"/>
              <a:buNone/>
            </a:pPr>
            <a:r>
              <a:rPr lang="en-GB" altLang="en-US" sz="2800" dirty="0">
                <a:latin typeface="Century Gothic" panose="020B0502020202020204" pitchFamily="34" charset="0"/>
              </a:rPr>
              <a:t>		</a:t>
            </a:r>
            <a:r>
              <a:rPr lang="en-GB" altLang="en-US" sz="2800" dirty="0" smtClean="0">
                <a:latin typeface="Century Gothic" panose="020B0502020202020204" pitchFamily="34" charset="0"/>
              </a:rPr>
              <a:t>   dx</a:t>
            </a:r>
            <a:r>
              <a:rPr lang="en-GB" altLang="en-US" sz="2800" dirty="0" smtClean="0">
                <a:latin typeface="Century Gothic" panose="020B0502020202020204" pitchFamily="34" charset="0"/>
              </a:rPr>
              <a:t>      </a:t>
            </a:r>
            <a:r>
              <a:rPr lang="en-GB" altLang="en-US" sz="2800" dirty="0" err="1" smtClean="0">
                <a:latin typeface="Century Gothic" panose="020B0502020202020204" pitchFamily="34" charset="0"/>
              </a:rPr>
              <a:t>Mu</a:t>
            </a:r>
            <a:r>
              <a:rPr lang="en-GB" altLang="en-US" sz="2800" baseline="-25000" dirty="0" err="1" smtClean="0">
                <a:latin typeface="Century Gothic" panose="020B0502020202020204" pitchFamily="34" charset="0"/>
              </a:rPr>
              <a:t>y</a:t>
            </a:r>
            <a:endParaRPr lang="en-GB" altLang="en-US" sz="2800" baseline="-25000" dirty="0">
              <a:latin typeface="Century Gothic" panose="020B0502020202020204" pitchFamily="34" charset="0"/>
            </a:endParaRPr>
          </a:p>
          <a:p>
            <a:pPr lvl="1">
              <a:buClr>
                <a:schemeClr val="accent1"/>
              </a:buClr>
              <a:buFont typeface="Wingdings" panose="05000000000000000000" pitchFamily="2" charset="2"/>
              <a:buNone/>
            </a:pPr>
            <a:endParaRPr lang="en-GB" altLang="en-US" sz="2800" baseline="-25000" dirty="0" smtClean="0">
              <a:latin typeface="Century Gothic" panose="020B0502020202020204" pitchFamily="34" charset="0"/>
            </a:endParaRPr>
          </a:p>
          <a:p>
            <a:pPr marL="457200" lvl="1" indent="0">
              <a:buClr>
                <a:schemeClr val="accent1"/>
              </a:buClr>
            </a:pPr>
            <a:r>
              <a:rPr lang="en-GB" altLang="en-US" sz="2800" dirty="0" smtClean="0">
                <a:latin typeface="Century Gothic" panose="020B0502020202020204" pitchFamily="34" charset="0"/>
              </a:rPr>
              <a:t>Since </a:t>
            </a:r>
            <a:r>
              <a:rPr lang="en-GB" altLang="en-US" sz="2800" dirty="0" err="1" smtClean="0">
                <a:latin typeface="Century Gothic" panose="020B0502020202020204" pitchFamily="34" charset="0"/>
              </a:rPr>
              <a:t>MRS</a:t>
            </a:r>
            <a:r>
              <a:rPr lang="en-GB" altLang="en-US" sz="2800" baseline="-25000" dirty="0" err="1" smtClean="0">
                <a:latin typeface="Century Gothic" panose="020B0502020202020204" pitchFamily="34" charset="0"/>
              </a:rPr>
              <a:t>x,y</a:t>
            </a:r>
            <a:r>
              <a:rPr lang="en-GB" altLang="en-US" sz="2800" baseline="-25000" dirty="0" smtClean="0">
                <a:latin typeface="Century Gothic" panose="020B0502020202020204" pitchFamily="34" charset="0"/>
              </a:rPr>
              <a:t> </a:t>
            </a:r>
            <a:r>
              <a:rPr lang="en-GB" altLang="en-US" sz="2800" dirty="0">
                <a:latin typeface="Century Gothic" panose="020B0502020202020204" pitchFamily="34" charset="0"/>
              </a:rPr>
              <a:t> </a:t>
            </a:r>
            <a:r>
              <a:rPr lang="en-GB" altLang="en-US" sz="2800" dirty="0" smtClean="0">
                <a:latin typeface="Century Gothic" panose="020B0502020202020204" pitchFamily="34" charset="0"/>
              </a:rPr>
              <a:t>=  -  </a:t>
            </a:r>
            <a:r>
              <a:rPr lang="en-GB" altLang="en-US" sz="2800" u="sng" dirty="0" err="1" smtClean="0">
                <a:latin typeface="Century Gothic" panose="020B0502020202020204" pitchFamily="34" charset="0"/>
              </a:rPr>
              <a:t>dy</a:t>
            </a:r>
            <a:endParaRPr lang="en-GB" altLang="en-US" sz="2800" u="sng" dirty="0">
              <a:latin typeface="Century Gothic" panose="020B0502020202020204" pitchFamily="34" charset="0"/>
            </a:endParaRPr>
          </a:p>
          <a:p>
            <a:pPr lvl="1">
              <a:buClr>
                <a:schemeClr val="accent1"/>
              </a:buClr>
              <a:buFont typeface="Wingdings" panose="05000000000000000000" pitchFamily="2" charset="2"/>
              <a:buNone/>
            </a:pPr>
            <a:r>
              <a:rPr lang="en-GB" altLang="en-US" sz="2800" dirty="0">
                <a:latin typeface="Century Gothic" panose="020B0502020202020204" pitchFamily="34" charset="0"/>
              </a:rPr>
              <a:t>		  </a:t>
            </a:r>
            <a:r>
              <a:rPr lang="en-GB" altLang="en-US" sz="2800" dirty="0" smtClean="0">
                <a:latin typeface="Century Gothic" panose="020B0502020202020204" pitchFamily="34" charset="0"/>
              </a:rPr>
              <a:t>              dx </a:t>
            </a:r>
          </a:p>
          <a:p>
            <a:pPr>
              <a:buClr>
                <a:schemeClr val="accent1"/>
              </a:buClr>
              <a:buFont typeface="Wingdings" panose="05000000000000000000" pitchFamily="2" charset="2"/>
              <a:buChar char="l"/>
            </a:pPr>
            <a:endParaRPr lang="en-GB" altLang="en-US" sz="2800" dirty="0">
              <a:latin typeface="Century Gothic" panose="020B0502020202020204" pitchFamily="34" charset="0"/>
            </a:endParaRPr>
          </a:p>
          <a:p>
            <a:pPr>
              <a:buClr>
                <a:schemeClr val="accent1"/>
              </a:buClr>
              <a:buFont typeface="Wingdings" panose="05000000000000000000" pitchFamily="2" charset="2"/>
              <a:buChar char="l"/>
            </a:pPr>
            <a:r>
              <a:rPr lang="en-GB" altLang="en-US" sz="2800" dirty="0" smtClean="0">
                <a:latin typeface="Century Gothic" panose="020B0502020202020204" pitchFamily="34" charset="0"/>
              </a:rPr>
              <a:t> The slope </a:t>
            </a:r>
            <a:r>
              <a:rPr lang="en-GB" altLang="en-US" sz="2800" dirty="0">
                <a:latin typeface="Century Gothic" panose="020B0502020202020204" pitchFamily="34" charset="0"/>
              </a:rPr>
              <a:t>of the indifference </a:t>
            </a:r>
            <a:r>
              <a:rPr lang="en-GB" altLang="en-US" sz="2800" dirty="0" smtClean="0">
                <a:latin typeface="Century Gothic" panose="020B0502020202020204" pitchFamily="34" charset="0"/>
              </a:rPr>
              <a:t>curve is:</a:t>
            </a:r>
            <a:endParaRPr lang="en-GB" altLang="en-US" sz="2800" dirty="0">
              <a:latin typeface="Century Gothic" panose="020B0502020202020204" pitchFamily="34" charset="0"/>
            </a:endParaRPr>
          </a:p>
          <a:p>
            <a:pPr lvl="1">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a:t>
            </a:r>
            <a:r>
              <a:rPr lang="en-GB" altLang="en-US" sz="2800" dirty="0" err="1">
                <a:latin typeface="Century Gothic" panose="020B0502020202020204" pitchFamily="34" charset="0"/>
              </a:rPr>
              <a:t>MRS</a:t>
            </a:r>
            <a:r>
              <a:rPr lang="en-GB" altLang="en-US" sz="2800" baseline="-25000" dirty="0" err="1">
                <a:latin typeface="Century Gothic" panose="020B0502020202020204" pitchFamily="34" charset="0"/>
              </a:rPr>
              <a:t>x,y</a:t>
            </a:r>
            <a:r>
              <a:rPr lang="en-GB" altLang="en-US" sz="2800" dirty="0">
                <a:latin typeface="Century Gothic" panose="020B0502020202020204" pitchFamily="34" charset="0"/>
              </a:rPr>
              <a:t> = </a:t>
            </a:r>
            <a:r>
              <a:rPr lang="en-GB" altLang="en-US" sz="2800" dirty="0">
                <a:latin typeface="Century Gothic" panose="020B0502020202020204" pitchFamily="34" charset="0"/>
              </a:rPr>
              <a:t> </a:t>
            </a:r>
            <a:r>
              <a:rPr lang="en-GB" altLang="en-US" sz="2800" dirty="0" smtClean="0">
                <a:latin typeface="Century Gothic" panose="020B0502020202020204" pitchFamily="34" charset="0"/>
              </a:rPr>
              <a:t> </a:t>
            </a:r>
            <a:r>
              <a:rPr lang="en-GB" altLang="en-US" sz="2800" u="sng" dirty="0" err="1" smtClean="0">
                <a:latin typeface="Century Gothic" panose="020B0502020202020204" pitchFamily="34" charset="0"/>
              </a:rPr>
              <a:t>MU</a:t>
            </a:r>
            <a:r>
              <a:rPr lang="en-GB" altLang="en-US" sz="2800" u="sng" baseline="-25000" dirty="0" err="1" smtClean="0">
                <a:latin typeface="Century Gothic" panose="020B0502020202020204" pitchFamily="34" charset="0"/>
              </a:rPr>
              <a:t>x</a:t>
            </a:r>
            <a:endParaRPr lang="en-GB" altLang="en-US" sz="2800" u="sng" dirty="0">
              <a:latin typeface="Century Gothic" panose="020B0502020202020204" pitchFamily="34" charset="0"/>
            </a:endParaRPr>
          </a:p>
          <a:p>
            <a:pPr lvl="1">
              <a:buClr>
                <a:schemeClr val="accent1"/>
              </a:buClr>
              <a:buFont typeface="Wingdings" panose="05000000000000000000" pitchFamily="2" charset="2"/>
              <a:buNone/>
            </a:pPr>
            <a:r>
              <a:rPr lang="en-GB" altLang="en-US" sz="2800" dirty="0">
                <a:latin typeface="Century Gothic" panose="020B0502020202020204" pitchFamily="34" charset="0"/>
              </a:rPr>
              <a:t>			     </a:t>
            </a:r>
            <a:r>
              <a:rPr lang="en-GB" altLang="en-US" sz="2800" dirty="0" smtClean="0">
                <a:latin typeface="Century Gothic" panose="020B0502020202020204" pitchFamily="34" charset="0"/>
              </a:rPr>
              <a:t>   </a:t>
            </a:r>
            <a:r>
              <a:rPr lang="en-GB" altLang="en-US" sz="2800" dirty="0" err="1" smtClean="0">
                <a:latin typeface="Century Gothic" panose="020B0502020202020204" pitchFamily="34" charset="0"/>
              </a:rPr>
              <a:t>MU</a:t>
            </a:r>
            <a:r>
              <a:rPr lang="en-GB" altLang="en-US" sz="2800" baseline="-25000" dirty="0" err="1" smtClean="0">
                <a:latin typeface="Century Gothic" panose="020B0502020202020204" pitchFamily="34" charset="0"/>
              </a:rPr>
              <a:t>y</a:t>
            </a:r>
            <a:endParaRPr lang="en-GB" altLang="en-US" sz="2800" dirty="0">
              <a:latin typeface="Century Gothic" panose="020B0502020202020204" pitchFamily="34" charset="0"/>
            </a:endParaRPr>
          </a:p>
        </p:txBody>
      </p:sp>
      <p:sp>
        <p:nvSpPr>
          <p:cNvPr id="5" name="Title 1"/>
          <p:cNvSpPr txBox="1">
            <a:spLocks/>
          </p:cNvSpPr>
          <p:nvPr/>
        </p:nvSpPr>
        <p:spPr bwMode="auto">
          <a:xfrm>
            <a:off x="0" y="0"/>
            <a:ext cx="9144000" cy="1143000"/>
          </a:xfrm>
          <a:prstGeom prst="rect">
            <a:avLst/>
          </a:prstGeom>
        </p:spPr>
        <p:txBody>
          <a:bodyPr wrap="square" numCol="1" anchorCtr="0" compatLnSpc="1">
            <a:prstTxWarp prst="textNoShape">
              <a:avLst/>
            </a:prstTxWarp>
            <a:normAutofit fontScale="92500" lnSpcReduction="10000"/>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r>
              <a:rPr lang="en-US" sz="4000" dirty="0" smtClean="0"/>
              <a:t>MARGINAL UTILITY AND MARGINAL RATE OF SUBSTITUTION</a:t>
            </a:r>
          </a:p>
        </p:txBody>
      </p:sp>
    </p:spTree>
    <p:extLst>
      <p:ext uri="{BB962C8B-B14F-4D97-AF65-F5344CB8AC3E}">
        <p14:creationId xmlns:p14="http://schemas.microsoft.com/office/powerpoint/2010/main" val="2435465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06">
                                            <p:txEl>
                                              <p:pRg st="1" end="1"/>
                                            </p:txEl>
                                          </p:spTgt>
                                        </p:tgtEl>
                                        <p:attrNameLst>
                                          <p:attrName>style.visibility</p:attrName>
                                        </p:attrNameLst>
                                      </p:cBhvr>
                                      <p:to>
                                        <p:strVal val="visible"/>
                                      </p:to>
                                    </p:set>
                                    <p:animEffect transition="in" filter="wipe(left)">
                                      <p:cBhvr>
                                        <p:cTn id="7" dur="500"/>
                                        <p:tgtEl>
                                          <p:spTgt spid="33806">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3806">
                                            <p:txEl>
                                              <p:pRg st="2" end="2"/>
                                            </p:txEl>
                                          </p:spTgt>
                                        </p:tgtEl>
                                        <p:attrNameLst>
                                          <p:attrName>style.visibility</p:attrName>
                                        </p:attrNameLst>
                                      </p:cBhvr>
                                      <p:to>
                                        <p:strVal val="visible"/>
                                      </p:to>
                                    </p:set>
                                    <p:animEffect transition="in" filter="wipe(left)">
                                      <p:cBhvr>
                                        <p:cTn id="10" dur="500"/>
                                        <p:tgtEl>
                                          <p:spTgt spid="33806">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3806">
                                            <p:txEl>
                                              <p:pRg st="3" end="3"/>
                                            </p:txEl>
                                          </p:spTgt>
                                        </p:tgtEl>
                                        <p:attrNameLst>
                                          <p:attrName>style.visibility</p:attrName>
                                        </p:attrNameLst>
                                      </p:cBhvr>
                                      <p:to>
                                        <p:strVal val="visible"/>
                                      </p:to>
                                    </p:set>
                                    <p:animEffect transition="in" filter="wipe(left)">
                                      <p:cBhvr>
                                        <p:cTn id="13" dur="500"/>
                                        <p:tgtEl>
                                          <p:spTgt spid="33806">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3806">
                                            <p:txEl>
                                              <p:pRg st="5" end="5"/>
                                            </p:txEl>
                                          </p:spTgt>
                                        </p:tgtEl>
                                        <p:attrNameLst>
                                          <p:attrName>style.visibility</p:attrName>
                                        </p:attrNameLst>
                                      </p:cBhvr>
                                      <p:to>
                                        <p:strVal val="visible"/>
                                      </p:to>
                                    </p:set>
                                    <p:animEffect transition="in" filter="wipe(left)">
                                      <p:cBhvr>
                                        <p:cTn id="16" dur="500"/>
                                        <p:tgtEl>
                                          <p:spTgt spid="33806">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3806">
                                            <p:txEl>
                                              <p:pRg st="6" end="6"/>
                                            </p:txEl>
                                          </p:spTgt>
                                        </p:tgtEl>
                                        <p:attrNameLst>
                                          <p:attrName>style.visibility</p:attrName>
                                        </p:attrNameLst>
                                      </p:cBhvr>
                                      <p:to>
                                        <p:strVal val="visible"/>
                                      </p:to>
                                    </p:set>
                                    <p:animEffect transition="in" filter="wipe(left)">
                                      <p:cBhvr>
                                        <p:cTn id="21" dur="500"/>
                                        <p:tgtEl>
                                          <p:spTgt spid="3380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806">
                                            <p:txEl>
                                              <p:pRg st="8" end="8"/>
                                            </p:txEl>
                                          </p:spTgt>
                                        </p:tgtEl>
                                        <p:attrNameLst>
                                          <p:attrName>style.visibility</p:attrName>
                                        </p:attrNameLst>
                                      </p:cBhvr>
                                      <p:to>
                                        <p:strVal val="visible"/>
                                      </p:to>
                                    </p:set>
                                    <p:animEffect transition="in" filter="wipe(left)">
                                      <p:cBhvr>
                                        <p:cTn id="26" dur="500"/>
                                        <p:tgtEl>
                                          <p:spTgt spid="33806">
                                            <p:txEl>
                                              <p:pRg st="8" end="8"/>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3806">
                                            <p:txEl>
                                              <p:pRg st="9" end="9"/>
                                            </p:txEl>
                                          </p:spTgt>
                                        </p:tgtEl>
                                        <p:attrNameLst>
                                          <p:attrName>style.visibility</p:attrName>
                                        </p:attrNameLst>
                                      </p:cBhvr>
                                      <p:to>
                                        <p:strVal val="visible"/>
                                      </p:to>
                                    </p:set>
                                    <p:animEffect transition="in" filter="wipe(left)">
                                      <p:cBhvr>
                                        <p:cTn id="29" dur="500"/>
                                        <p:tgtEl>
                                          <p:spTgt spid="33806">
                                            <p:txEl>
                                              <p:pRg st="9" end="9"/>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3806">
                                            <p:txEl>
                                              <p:pRg st="10" end="10"/>
                                            </p:txEl>
                                          </p:spTgt>
                                        </p:tgtEl>
                                        <p:attrNameLst>
                                          <p:attrName>style.visibility</p:attrName>
                                        </p:attrNameLst>
                                      </p:cBhvr>
                                      <p:to>
                                        <p:strVal val="visible"/>
                                      </p:to>
                                    </p:set>
                                    <p:animEffect transition="in" filter="wipe(left)">
                                      <p:cBhvr>
                                        <p:cTn id="32" dur="500"/>
                                        <p:tgtEl>
                                          <p:spTgt spid="3380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p:txBody>
          <a:bodyPr wrap="square" numCol="1" anchorCtr="0" compatLnSpc="1">
            <a:prstTxWarp prst="textNoShape">
              <a:avLst/>
            </a:prstTxWarp>
            <a:normAutofit/>
          </a:bodyPr>
          <a:lstStyle/>
          <a:p>
            <a:r>
              <a:rPr lang="en-US" sz="4000" dirty="0" smtClean="0"/>
              <a:t>CONSUMER CHOICE</a:t>
            </a:r>
          </a:p>
        </p:txBody>
      </p:sp>
      <p:sp>
        <p:nvSpPr>
          <p:cNvPr id="3" name="Content Placeholder 2"/>
          <p:cNvSpPr>
            <a:spLocks noGrp="1"/>
          </p:cNvSpPr>
          <p:nvPr>
            <p:ph idx="1"/>
          </p:nvPr>
        </p:nvSpPr>
        <p:spPr/>
        <p:txBody>
          <a:bodyPr>
            <a:noAutofit/>
          </a:bodyPr>
          <a:lstStyle/>
          <a:p>
            <a:pPr>
              <a:spcAft>
                <a:spcPts val="1200"/>
              </a:spcAft>
              <a:defRPr/>
            </a:pPr>
            <a:r>
              <a:rPr lang="en-US" dirty="0" smtClean="0"/>
              <a:t>How </a:t>
            </a:r>
            <a:r>
              <a:rPr lang="en-US" dirty="0"/>
              <a:t>do rational consumers choose what to spend their money on</a:t>
            </a:r>
            <a:r>
              <a:rPr lang="en-US" dirty="0" smtClean="0"/>
              <a:t>?</a:t>
            </a:r>
            <a:endParaRPr lang="en-US" dirty="0"/>
          </a:p>
          <a:p>
            <a:pPr marL="457200" indent="-457200">
              <a:spcAft>
                <a:spcPts val="1200"/>
              </a:spcAft>
              <a:buFontTx/>
              <a:buChar char="-"/>
              <a:defRPr/>
            </a:pPr>
            <a:r>
              <a:rPr lang="en-US" dirty="0" smtClean="0"/>
              <a:t>PREFERENCES</a:t>
            </a:r>
          </a:p>
          <a:p>
            <a:pPr marL="457200" indent="-457200">
              <a:spcAft>
                <a:spcPts val="1200"/>
              </a:spcAft>
              <a:buFontTx/>
              <a:buChar char="-"/>
              <a:defRPr/>
            </a:pPr>
            <a:r>
              <a:rPr lang="en-US" dirty="0" smtClean="0"/>
              <a:t>BUDGET CONSTRAINT</a:t>
            </a:r>
          </a:p>
          <a:p>
            <a:pPr>
              <a:spcAft>
                <a:spcPts val="1200"/>
              </a:spcAft>
              <a:defRPr/>
            </a:pPr>
            <a:endParaRPr lang="en-US" dirty="0" smtClean="0"/>
          </a:p>
          <a:p>
            <a:pPr>
              <a:spcAft>
                <a:spcPts val="1200"/>
              </a:spcAft>
              <a:defRPr/>
            </a:pPr>
            <a:r>
              <a:rPr lang="en-US" dirty="0" smtClean="0"/>
              <a:t>Analysis of consumption bundles composed by two goods </a:t>
            </a:r>
            <a:endParaRPr lang="en-US" dirty="0"/>
          </a:p>
          <a:p>
            <a:pPr>
              <a:spcAft>
                <a:spcPts val="1200"/>
              </a:spcAft>
              <a:defRPr/>
            </a:pPr>
            <a:endParaRPr lang="en-US" dirty="0"/>
          </a:p>
          <a:p>
            <a:pPr>
              <a:spcAft>
                <a:spcPts val="1200"/>
              </a:spcAft>
              <a:defRPr/>
            </a:pPr>
            <a:endParaRPr lang="en-US" dirty="0" smtClean="0"/>
          </a:p>
          <a:p>
            <a:pPr>
              <a:spcAft>
                <a:spcPts val="1200"/>
              </a:spcAft>
              <a:defRPr/>
            </a:pPr>
            <a:endParaRPr lang="en-US" dirty="0"/>
          </a:p>
          <a:p>
            <a:pPr>
              <a:spcAft>
                <a:spcPts val="1200"/>
              </a:spcAft>
              <a:defRPr/>
            </a:pPr>
            <a:endParaRPr lang="en-US" dirty="0"/>
          </a:p>
          <a:p>
            <a:pPr>
              <a:spcAft>
                <a:spcPts val="1200"/>
              </a:spcAft>
              <a:defRPr/>
            </a:pPr>
            <a:endParaRPr lang="en-US" sz="2800" dirty="0" smtClean="0"/>
          </a:p>
        </p:txBody>
      </p:sp>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803394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ChangeArrowheads="1"/>
          </p:cNvSpPr>
          <p:nvPr/>
        </p:nvSpPr>
        <p:spPr bwMode="auto">
          <a:xfrm>
            <a:off x="381000" y="1600200"/>
            <a:ext cx="8458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None/>
            </a:pPr>
            <a:endParaRPr lang="en-GB" altLang="en-US" sz="3200" dirty="0">
              <a:latin typeface="Book Antiqua" panose="02040602050305030304" pitchFamily="18" charset="0"/>
            </a:endParaRPr>
          </a:p>
          <a:p>
            <a:pPr>
              <a:spcBef>
                <a:spcPct val="20000"/>
              </a:spcBef>
              <a:buClr>
                <a:schemeClr val="accent1"/>
              </a:buClr>
              <a:buFont typeface="Wingdings" panose="05000000000000000000" pitchFamily="2" charset="2"/>
              <a:buChar char="l"/>
            </a:pPr>
            <a:r>
              <a:rPr lang="en-GB" altLang="en-US" sz="2800" dirty="0">
                <a:latin typeface="Century Gothic" panose="020B0502020202020204" pitchFamily="34" charset="0"/>
              </a:rPr>
              <a:t>Diminishing marginal utility implies the indifference curves are convex to the origin (implies averages preferred to extremes)</a:t>
            </a:r>
          </a:p>
        </p:txBody>
      </p:sp>
      <p:sp>
        <p:nvSpPr>
          <p:cNvPr id="5" name="Title 1"/>
          <p:cNvSpPr txBox="1">
            <a:spLocks/>
          </p:cNvSpPr>
          <p:nvPr/>
        </p:nvSpPr>
        <p:spPr bwMode="auto">
          <a:xfrm>
            <a:off x="0" y="0"/>
            <a:ext cx="9144000" cy="1143000"/>
          </a:xfrm>
          <a:prstGeom prst="rect">
            <a:avLst/>
          </a:prstGeom>
        </p:spPr>
        <p:txBody>
          <a:bodyPr wrap="square" numCol="1" anchorCtr="0" compatLnSpc="1">
            <a:prstTxWarp prst="textNoShape">
              <a:avLst/>
            </a:prstTxWarp>
            <a:normAutofit fontScale="92500" lnSpcReduction="10000"/>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r>
              <a:rPr lang="en-US" sz="4000" dirty="0" smtClean="0"/>
              <a:t>MARGINAL UTILITY AND MARGINAL RATE OF SUBSTITUTION</a:t>
            </a:r>
          </a:p>
        </p:txBody>
      </p:sp>
    </p:spTree>
    <p:extLst>
      <p:ext uri="{BB962C8B-B14F-4D97-AF65-F5344CB8AC3E}">
        <p14:creationId xmlns:p14="http://schemas.microsoft.com/office/powerpoint/2010/main" val="3626697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8180">
                                            <p:txEl>
                                              <p:pRg st="1" end="1"/>
                                            </p:txEl>
                                          </p:spTgt>
                                        </p:tgtEl>
                                        <p:attrNameLst>
                                          <p:attrName>style.visibility</p:attrName>
                                        </p:attrNameLst>
                                      </p:cBhvr>
                                      <p:to>
                                        <p:strVal val="visible"/>
                                      </p:to>
                                    </p:set>
                                    <p:animEffect transition="in" filter="wipe(left)">
                                      <p:cBhvr>
                                        <p:cTn id="7" dur="500"/>
                                        <p:tgtEl>
                                          <p:spTgt spid="1781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57200" y="685800"/>
            <a:ext cx="8001000"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u="sng" dirty="0">
                <a:latin typeface="Century Gothic" panose="020B0502020202020204" pitchFamily="34" charset="0"/>
                <a:cs typeface="Times New Roman" panose="02020603050405020304" pitchFamily="18" charset="0"/>
              </a:rPr>
              <a:t>Example:</a:t>
            </a:r>
          </a:p>
          <a:p>
            <a:pPr lvl="1" eaLnBrk="0" hangingPunct="0"/>
            <a:r>
              <a:rPr lang="en-US" altLang="en-US" dirty="0">
                <a:latin typeface="Century Gothic" panose="020B0502020202020204" pitchFamily="34" charset="0"/>
                <a:cs typeface="Times New Roman" panose="02020603050405020304" pitchFamily="18" charset="0"/>
              </a:rPr>
              <a:t>		U= (</a:t>
            </a:r>
            <a:r>
              <a:rPr lang="en-US" altLang="en-US" dirty="0" err="1">
                <a:latin typeface="Century Gothic" panose="020B0502020202020204" pitchFamily="34" charset="0"/>
                <a:cs typeface="Times New Roman" panose="02020603050405020304" pitchFamily="18" charset="0"/>
              </a:rPr>
              <a:t>xy</a:t>
            </a:r>
            <a:r>
              <a:rPr lang="en-US" altLang="en-US" dirty="0">
                <a:latin typeface="Century Gothic" panose="020B0502020202020204" pitchFamily="34" charset="0"/>
                <a:cs typeface="Times New Roman" panose="02020603050405020304" pitchFamily="18" charset="0"/>
              </a:rPr>
              <a:t>)</a:t>
            </a:r>
            <a:r>
              <a:rPr lang="en-US" altLang="en-US" baseline="30000" dirty="0">
                <a:latin typeface="Century Gothic" panose="020B0502020202020204" pitchFamily="34" charset="0"/>
                <a:cs typeface="Times New Roman" panose="02020603050405020304" pitchFamily="18" charset="0"/>
              </a:rPr>
              <a:t>0.5</a:t>
            </a:r>
          </a:p>
          <a:p>
            <a:pPr lvl="1" eaLnBrk="0" hangingPunct="0"/>
            <a:r>
              <a:rPr lang="en-US" altLang="en-US" dirty="0">
                <a:latin typeface="Century Gothic" panose="020B0502020202020204" pitchFamily="34" charset="0"/>
                <a:cs typeface="Times New Roman" panose="02020603050405020304" pitchFamily="18" charset="0"/>
              </a:rPr>
              <a:t>		</a:t>
            </a:r>
            <a:r>
              <a:rPr lang="en-US" altLang="en-US" dirty="0" err="1">
                <a:latin typeface="Century Gothic" panose="020B0502020202020204" pitchFamily="34" charset="0"/>
                <a:cs typeface="Times New Roman" panose="02020603050405020304" pitchFamily="18" charset="0"/>
              </a:rPr>
              <a:t>MU</a:t>
            </a:r>
            <a:r>
              <a:rPr lang="en-US" altLang="en-US" baseline="-30000" dirty="0" err="1">
                <a:latin typeface="Century Gothic" panose="020B0502020202020204" pitchFamily="34" charset="0"/>
                <a:cs typeface="Times New Roman" panose="02020603050405020304" pitchFamily="18" charset="0"/>
              </a:rPr>
              <a:t>x</a:t>
            </a:r>
            <a:r>
              <a:rPr lang="en-US" altLang="en-US" dirty="0">
                <a:latin typeface="Century Gothic" panose="020B0502020202020204" pitchFamily="34" charset="0"/>
                <a:cs typeface="Times New Roman" panose="02020603050405020304" pitchFamily="18" charset="0"/>
              </a:rPr>
              <a:t>=y</a:t>
            </a:r>
            <a:r>
              <a:rPr lang="en-US" altLang="en-US" baseline="30000" dirty="0">
                <a:latin typeface="Century Gothic" panose="020B0502020202020204" pitchFamily="34" charset="0"/>
                <a:cs typeface="Times New Roman" panose="02020603050405020304" pitchFamily="18" charset="0"/>
              </a:rPr>
              <a:t>0.5</a:t>
            </a:r>
            <a:r>
              <a:rPr lang="en-US" altLang="en-US" dirty="0">
                <a:latin typeface="Century Gothic" panose="020B0502020202020204" pitchFamily="34" charset="0"/>
                <a:cs typeface="Times New Roman" panose="02020603050405020304" pitchFamily="18" charset="0"/>
              </a:rPr>
              <a:t>/2x</a:t>
            </a:r>
            <a:r>
              <a:rPr lang="en-US" altLang="en-US" baseline="30000" dirty="0">
                <a:latin typeface="Century Gothic" panose="020B0502020202020204" pitchFamily="34" charset="0"/>
                <a:cs typeface="Times New Roman" panose="02020603050405020304" pitchFamily="18" charset="0"/>
              </a:rPr>
              <a:t>0.5</a:t>
            </a:r>
            <a:endParaRPr lang="en-US" altLang="en-US" dirty="0">
              <a:latin typeface="Century Gothic" panose="020B0502020202020204" pitchFamily="34" charset="0"/>
              <a:cs typeface="Times New Roman" panose="02020603050405020304" pitchFamily="18" charset="0"/>
            </a:endParaRPr>
          </a:p>
          <a:p>
            <a:pPr lvl="1" eaLnBrk="0" hangingPunct="0"/>
            <a:r>
              <a:rPr lang="en-US" altLang="en-US" dirty="0">
                <a:latin typeface="Century Gothic" panose="020B0502020202020204" pitchFamily="34" charset="0"/>
                <a:cs typeface="Times New Roman" panose="02020603050405020304" pitchFamily="18" charset="0"/>
              </a:rPr>
              <a:t>		</a:t>
            </a:r>
            <a:r>
              <a:rPr lang="en-US" altLang="en-US" dirty="0" err="1">
                <a:latin typeface="Century Gothic" panose="020B0502020202020204" pitchFamily="34" charset="0"/>
                <a:cs typeface="Times New Roman" panose="02020603050405020304" pitchFamily="18" charset="0"/>
              </a:rPr>
              <a:t>MU</a:t>
            </a:r>
            <a:r>
              <a:rPr lang="en-US" altLang="en-US" baseline="-30000" dirty="0" err="1">
                <a:latin typeface="Century Gothic" panose="020B0502020202020204" pitchFamily="34" charset="0"/>
                <a:cs typeface="Times New Roman" panose="02020603050405020304" pitchFamily="18" charset="0"/>
              </a:rPr>
              <a:t>y</a:t>
            </a:r>
            <a:r>
              <a:rPr lang="en-US" altLang="en-US" dirty="0">
                <a:latin typeface="Century Gothic" panose="020B0502020202020204" pitchFamily="34" charset="0"/>
                <a:cs typeface="Times New Roman" panose="02020603050405020304" pitchFamily="18" charset="0"/>
              </a:rPr>
              <a:t>=x</a:t>
            </a:r>
            <a:r>
              <a:rPr lang="en-US" altLang="en-US" baseline="30000" dirty="0">
                <a:latin typeface="Century Gothic" panose="020B0502020202020204" pitchFamily="34" charset="0"/>
                <a:cs typeface="Times New Roman" panose="02020603050405020304" pitchFamily="18" charset="0"/>
              </a:rPr>
              <a:t>0.5</a:t>
            </a:r>
            <a:r>
              <a:rPr lang="en-US" altLang="en-US" dirty="0">
                <a:latin typeface="Century Gothic" panose="020B0502020202020204" pitchFamily="34" charset="0"/>
                <a:cs typeface="Times New Roman" panose="02020603050405020304" pitchFamily="18" charset="0"/>
              </a:rPr>
              <a:t>/2y</a:t>
            </a:r>
            <a:r>
              <a:rPr lang="en-US" altLang="en-US" baseline="30000" dirty="0">
                <a:latin typeface="Century Gothic" panose="020B0502020202020204" pitchFamily="34" charset="0"/>
                <a:cs typeface="Times New Roman" panose="02020603050405020304" pitchFamily="18" charset="0"/>
              </a:rPr>
              <a:t>0.5</a:t>
            </a:r>
          </a:p>
          <a:p>
            <a:pPr eaLnBrk="0" hangingPunct="0"/>
            <a:endParaRPr lang="en-US" altLang="en-US" baseline="30000" dirty="0">
              <a:latin typeface="Century Gothic" panose="020B0502020202020204" pitchFamily="34" charset="0"/>
              <a:cs typeface="Times New Roman" panose="02020603050405020304" pitchFamily="18" charset="0"/>
            </a:endParaRPr>
          </a:p>
          <a:p>
            <a:pPr eaLnBrk="0" hangingPunct="0"/>
            <a:endParaRPr lang="en-US" altLang="en-US" dirty="0">
              <a:latin typeface="Century Gothic" panose="020B0502020202020204" pitchFamily="34" charset="0"/>
              <a:cs typeface="Times New Roman" panose="02020603050405020304" pitchFamily="18" charset="0"/>
            </a:endParaRPr>
          </a:p>
          <a:p>
            <a:pPr eaLnBrk="0" hangingPunct="0">
              <a:buFontTx/>
              <a:buChar char="•"/>
            </a:pPr>
            <a:r>
              <a:rPr lang="en-US" altLang="en-US" dirty="0">
                <a:latin typeface="Century Gothic" panose="020B0502020202020204" pitchFamily="34" charset="0"/>
              </a:rPr>
              <a:t>Marginal utility is positive for both </a:t>
            </a:r>
            <a:r>
              <a:rPr lang="en-US" altLang="en-US" dirty="0" smtClean="0">
                <a:latin typeface="Century Gothic" panose="020B0502020202020204" pitchFamily="34" charset="0"/>
              </a:rPr>
              <a:t>goods</a:t>
            </a:r>
          </a:p>
          <a:p>
            <a:pPr marL="0" indent="0" eaLnBrk="0" hangingPunct="0"/>
            <a:endParaRPr lang="en-US" altLang="en-US" dirty="0">
              <a:latin typeface="Century Gothic" panose="020B0502020202020204" pitchFamily="34" charset="0"/>
            </a:endParaRPr>
          </a:p>
          <a:p>
            <a:pPr eaLnBrk="0" hangingPunct="0">
              <a:buFontTx/>
              <a:buChar char="•"/>
            </a:pPr>
            <a:r>
              <a:rPr lang="en-US" altLang="en-US" dirty="0">
                <a:latin typeface="Century Gothic" panose="020B0502020202020204" pitchFamily="34" charset="0"/>
              </a:rPr>
              <a:t>Diminishing marginal utility for both goods</a:t>
            </a:r>
          </a:p>
          <a:p>
            <a:pPr lvl="1" eaLnBrk="0" hangingPunct="0">
              <a:buFont typeface="Symbol" panose="05050102010706020507" pitchFamily="18" charset="2"/>
              <a:buChar char="Þ"/>
            </a:pPr>
            <a:r>
              <a:rPr lang="en-US" altLang="en-US" dirty="0" smtClean="0">
                <a:latin typeface="Century Gothic" panose="020B0502020202020204" pitchFamily="34" charset="0"/>
              </a:rPr>
              <a:t>Averages </a:t>
            </a:r>
            <a:r>
              <a:rPr lang="en-US" altLang="en-US" dirty="0">
                <a:latin typeface="Century Gothic" panose="020B0502020202020204" pitchFamily="34" charset="0"/>
              </a:rPr>
              <a:t>preferred to </a:t>
            </a:r>
            <a:r>
              <a:rPr lang="en-US" altLang="en-US" dirty="0" smtClean="0">
                <a:latin typeface="Century Gothic" panose="020B0502020202020204" pitchFamily="34" charset="0"/>
              </a:rPr>
              <a:t>extremes</a:t>
            </a:r>
          </a:p>
          <a:p>
            <a:pPr marL="457200" lvl="1" indent="0" eaLnBrk="0" hangingPunct="0"/>
            <a:endParaRPr lang="en-US" altLang="en-US" dirty="0">
              <a:latin typeface="Century Gothic" panose="020B0502020202020204" pitchFamily="34" charset="0"/>
            </a:endParaRPr>
          </a:p>
          <a:p>
            <a:pPr eaLnBrk="0" hangingPunct="0">
              <a:buFontTx/>
              <a:buChar char="•"/>
            </a:pPr>
            <a:r>
              <a:rPr lang="en-US" altLang="en-US" dirty="0">
                <a:latin typeface="Century Gothic" panose="020B0502020202020204" pitchFamily="34" charset="0"/>
              </a:rPr>
              <a:t>Marginal rate of substitution:</a:t>
            </a:r>
          </a:p>
          <a:p>
            <a:pPr lvl="1" eaLnBrk="0" hangingPunct="0"/>
            <a:r>
              <a:rPr lang="en-GB" altLang="en-US" dirty="0">
                <a:latin typeface="Century Gothic" panose="020B0502020202020204" pitchFamily="34" charset="0"/>
              </a:rPr>
              <a:t>		</a:t>
            </a:r>
            <a:r>
              <a:rPr lang="en-GB" altLang="en-US" dirty="0" err="1">
                <a:latin typeface="Century Gothic" panose="020B0502020202020204" pitchFamily="34" charset="0"/>
              </a:rPr>
              <a:t>MRS</a:t>
            </a:r>
            <a:r>
              <a:rPr lang="en-GB" altLang="en-US" baseline="-25000" dirty="0" err="1">
                <a:latin typeface="Century Gothic" panose="020B0502020202020204" pitchFamily="34" charset="0"/>
              </a:rPr>
              <a:t>x,y</a:t>
            </a:r>
            <a:r>
              <a:rPr lang="en-GB" altLang="en-US" dirty="0">
                <a:latin typeface="Century Gothic" panose="020B0502020202020204" pitchFamily="34" charset="0"/>
              </a:rPr>
              <a:t> = </a:t>
            </a:r>
            <a:r>
              <a:rPr lang="en-GB" altLang="en-US" u="sng" dirty="0" err="1">
                <a:latin typeface="Century Gothic" panose="020B0502020202020204" pitchFamily="34" charset="0"/>
              </a:rPr>
              <a:t>MU</a:t>
            </a:r>
            <a:r>
              <a:rPr lang="en-GB" altLang="en-US" u="sng" baseline="-25000" dirty="0" err="1">
                <a:latin typeface="Century Gothic" panose="020B0502020202020204" pitchFamily="34" charset="0"/>
              </a:rPr>
              <a:t>x</a:t>
            </a:r>
            <a:r>
              <a:rPr lang="en-GB" altLang="en-US" u="sng" baseline="-25000" dirty="0">
                <a:latin typeface="Century Gothic" panose="020B0502020202020204" pitchFamily="34" charset="0"/>
              </a:rPr>
              <a:t> </a:t>
            </a:r>
            <a:r>
              <a:rPr lang="en-GB" altLang="en-US" dirty="0">
                <a:latin typeface="Century Gothic" panose="020B0502020202020204" pitchFamily="34" charset="0"/>
              </a:rPr>
              <a:t> = </a:t>
            </a:r>
            <a:r>
              <a:rPr lang="en-GB" altLang="en-US" u="sng" dirty="0">
                <a:latin typeface="Century Gothic" panose="020B0502020202020204" pitchFamily="34" charset="0"/>
              </a:rPr>
              <a:t>y</a:t>
            </a:r>
          </a:p>
          <a:p>
            <a:pPr lvl="1" eaLnBrk="0" hangingPunct="0"/>
            <a:r>
              <a:rPr lang="en-GB" altLang="en-US" dirty="0">
                <a:latin typeface="Century Gothic" panose="020B0502020202020204" pitchFamily="34" charset="0"/>
              </a:rPr>
              <a:t>			    </a:t>
            </a:r>
            <a:r>
              <a:rPr lang="en-GB" altLang="en-US" dirty="0" err="1" smtClean="0">
                <a:latin typeface="Century Gothic" panose="020B0502020202020204" pitchFamily="34" charset="0"/>
              </a:rPr>
              <a:t>MU</a:t>
            </a:r>
            <a:r>
              <a:rPr lang="en-GB" altLang="en-US" baseline="-25000" dirty="0" err="1" smtClean="0">
                <a:latin typeface="Century Gothic" panose="020B0502020202020204" pitchFamily="34" charset="0"/>
              </a:rPr>
              <a:t>y</a:t>
            </a:r>
            <a:r>
              <a:rPr lang="en-GB" altLang="en-US" baseline="-25000" dirty="0" smtClean="0">
                <a:latin typeface="Century Gothic" panose="020B0502020202020204" pitchFamily="34" charset="0"/>
              </a:rPr>
              <a:t> </a:t>
            </a:r>
            <a:r>
              <a:rPr lang="en-GB" altLang="en-US" dirty="0" smtClean="0">
                <a:latin typeface="Century Gothic" panose="020B0502020202020204" pitchFamily="34" charset="0"/>
              </a:rPr>
              <a:t>    </a:t>
            </a:r>
            <a:r>
              <a:rPr lang="en-GB" altLang="en-US" dirty="0" smtClean="0">
                <a:latin typeface="Century Gothic" panose="020B0502020202020204" pitchFamily="34" charset="0"/>
              </a:rPr>
              <a:t>x</a:t>
            </a:r>
            <a:endParaRPr lang="en-GB" altLang="en-US" dirty="0">
              <a:latin typeface="Century Gothic" panose="020B0502020202020204" pitchFamily="34" charset="0"/>
            </a:endParaRPr>
          </a:p>
        </p:txBody>
      </p:sp>
    </p:spTree>
    <p:extLst>
      <p:ext uri="{BB962C8B-B14F-4D97-AF65-F5344CB8AC3E}">
        <p14:creationId xmlns:p14="http://schemas.microsoft.com/office/powerpoint/2010/main" val="3628257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wipe(left)">
                                      <p:cBhvr>
                                        <p:cTn id="7" dur="500"/>
                                        <p:tgtEl>
                                          <p:spTgt spid="3686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866">
                                            <p:txEl>
                                              <p:pRg st="1" end="1"/>
                                            </p:txEl>
                                          </p:spTgt>
                                        </p:tgtEl>
                                        <p:attrNameLst>
                                          <p:attrName>style.visibility</p:attrName>
                                        </p:attrNameLst>
                                      </p:cBhvr>
                                      <p:to>
                                        <p:strVal val="visible"/>
                                      </p:to>
                                    </p:set>
                                    <p:animEffect transition="in" filter="wipe(left)">
                                      <p:cBhvr>
                                        <p:cTn id="10" dur="500"/>
                                        <p:tgtEl>
                                          <p:spTgt spid="36866">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6866">
                                            <p:txEl>
                                              <p:pRg st="2" end="2"/>
                                            </p:txEl>
                                          </p:spTgt>
                                        </p:tgtEl>
                                        <p:attrNameLst>
                                          <p:attrName>style.visibility</p:attrName>
                                        </p:attrNameLst>
                                      </p:cBhvr>
                                      <p:to>
                                        <p:strVal val="visible"/>
                                      </p:to>
                                    </p:set>
                                    <p:animEffect transition="in" filter="wipe(left)">
                                      <p:cBhvr>
                                        <p:cTn id="13" dur="500"/>
                                        <p:tgtEl>
                                          <p:spTgt spid="36866">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6866">
                                            <p:txEl>
                                              <p:pRg st="3" end="3"/>
                                            </p:txEl>
                                          </p:spTgt>
                                        </p:tgtEl>
                                        <p:attrNameLst>
                                          <p:attrName>style.visibility</p:attrName>
                                        </p:attrNameLst>
                                      </p:cBhvr>
                                      <p:to>
                                        <p:strVal val="visible"/>
                                      </p:to>
                                    </p:set>
                                    <p:animEffect transition="in" filter="wipe(left)">
                                      <p:cBhvr>
                                        <p:cTn id="16" dur="500"/>
                                        <p:tgtEl>
                                          <p:spTgt spid="36866">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6866">
                                            <p:txEl>
                                              <p:pRg st="6" end="6"/>
                                            </p:txEl>
                                          </p:spTgt>
                                        </p:tgtEl>
                                        <p:attrNameLst>
                                          <p:attrName>style.visibility</p:attrName>
                                        </p:attrNameLst>
                                      </p:cBhvr>
                                      <p:to>
                                        <p:strVal val="visible"/>
                                      </p:to>
                                    </p:set>
                                    <p:animEffect transition="in" filter="wipe(left)">
                                      <p:cBhvr>
                                        <p:cTn id="21" dur="500"/>
                                        <p:tgtEl>
                                          <p:spTgt spid="36866">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6866">
                                            <p:txEl>
                                              <p:pRg st="8" end="8"/>
                                            </p:txEl>
                                          </p:spTgt>
                                        </p:tgtEl>
                                        <p:attrNameLst>
                                          <p:attrName>style.visibility</p:attrName>
                                        </p:attrNameLst>
                                      </p:cBhvr>
                                      <p:to>
                                        <p:strVal val="visible"/>
                                      </p:to>
                                    </p:set>
                                    <p:animEffect transition="in" filter="wipe(left)">
                                      <p:cBhvr>
                                        <p:cTn id="26" dur="500"/>
                                        <p:tgtEl>
                                          <p:spTgt spid="36866">
                                            <p:txEl>
                                              <p:pRg st="8" end="8"/>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6866">
                                            <p:txEl>
                                              <p:pRg st="9" end="9"/>
                                            </p:txEl>
                                          </p:spTgt>
                                        </p:tgtEl>
                                        <p:attrNameLst>
                                          <p:attrName>style.visibility</p:attrName>
                                        </p:attrNameLst>
                                      </p:cBhvr>
                                      <p:to>
                                        <p:strVal val="visible"/>
                                      </p:to>
                                    </p:set>
                                    <p:animEffect transition="in" filter="wipe(left)">
                                      <p:cBhvr>
                                        <p:cTn id="29" dur="500"/>
                                        <p:tgtEl>
                                          <p:spTgt spid="36866">
                                            <p:txEl>
                                              <p:pRg st="9" end="9"/>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6866">
                                            <p:txEl>
                                              <p:pRg st="11" end="11"/>
                                            </p:txEl>
                                          </p:spTgt>
                                        </p:tgtEl>
                                        <p:attrNameLst>
                                          <p:attrName>style.visibility</p:attrName>
                                        </p:attrNameLst>
                                      </p:cBhvr>
                                      <p:to>
                                        <p:strVal val="visible"/>
                                      </p:to>
                                    </p:set>
                                    <p:animEffect transition="in" filter="wipe(left)">
                                      <p:cBhvr>
                                        <p:cTn id="34" dur="500"/>
                                        <p:tgtEl>
                                          <p:spTgt spid="36866">
                                            <p:txEl>
                                              <p:pRg st="11" end="11"/>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6866">
                                            <p:txEl>
                                              <p:pRg st="12" end="12"/>
                                            </p:txEl>
                                          </p:spTgt>
                                        </p:tgtEl>
                                        <p:attrNameLst>
                                          <p:attrName>style.visibility</p:attrName>
                                        </p:attrNameLst>
                                      </p:cBhvr>
                                      <p:to>
                                        <p:strVal val="visible"/>
                                      </p:to>
                                    </p:set>
                                    <p:animEffect transition="in" filter="wipe(left)">
                                      <p:cBhvr>
                                        <p:cTn id="37" dur="500"/>
                                        <p:tgtEl>
                                          <p:spTgt spid="36866">
                                            <p:txEl>
                                              <p:pRg st="12" end="12"/>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6866">
                                            <p:txEl>
                                              <p:pRg st="13" end="13"/>
                                            </p:txEl>
                                          </p:spTgt>
                                        </p:tgtEl>
                                        <p:attrNameLst>
                                          <p:attrName>style.visibility</p:attrName>
                                        </p:attrNameLst>
                                      </p:cBhvr>
                                      <p:to>
                                        <p:strVal val="visible"/>
                                      </p:to>
                                    </p:set>
                                    <p:animEffect transition="in" filter="wipe(left)">
                                      <p:cBhvr>
                                        <p:cTn id="40" dur="500"/>
                                        <p:tgtEl>
                                          <p:spTgt spid="3686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1717675" y="685800"/>
            <a:ext cx="65881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u="sng" dirty="0">
                <a:latin typeface="Century Gothic" panose="020B0502020202020204" pitchFamily="34" charset="0"/>
                <a:cs typeface="Times New Roman" panose="02020603050405020304" pitchFamily="18" charset="0"/>
              </a:rPr>
              <a:t>Example:</a:t>
            </a:r>
            <a:r>
              <a:rPr lang="en-US" altLang="en-US" sz="2400" dirty="0">
                <a:latin typeface="Century Gothic" panose="020B0502020202020204" pitchFamily="34" charset="0"/>
                <a:cs typeface="Times New Roman" panose="02020603050405020304" pitchFamily="18" charset="0"/>
              </a:rPr>
              <a:t>  Graphing Indifference Curves</a:t>
            </a:r>
            <a:r>
              <a:rPr lang="en-US" altLang="en-US" sz="1100" dirty="0">
                <a:latin typeface="Century Gothic" panose="020B0502020202020204" pitchFamily="34" charset="0"/>
              </a:rPr>
              <a:t> </a:t>
            </a:r>
            <a:endParaRPr lang="en-US" altLang="en-US" sz="2400" dirty="0">
              <a:latin typeface="Century Gothic" panose="020B0502020202020204" pitchFamily="34" charset="0"/>
            </a:endParaRPr>
          </a:p>
        </p:txBody>
      </p:sp>
      <p:sp>
        <p:nvSpPr>
          <p:cNvPr id="67587" name="Line 3"/>
          <p:cNvSpPr>
            <a:spLocks noChangeShapeType="1"/>
          </p:cNvSpPr>
          <p:nvPr/>
        </p:nvSpPr>
        <p:spPr bwMode="auto">
          <a:xfrm>
            <a:off x="1066800" y="6248400"/>
            <a:ext cx="6019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88" name="Line 4"/>
          <p:cNvSpPr>
            <a:spLocks noChangeShapeType="1"/>
          </p:cNvSpPr>
          <p:nvPr/>
        </p:nvSpPr>
        <p:spPr bwMode="auto">
          <a:xfrm flipV="1">
            <a:off x="1066800" y="609600"/>
            <a:ext cx="0" cy="5638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89" name="Arc 5"/>
          <p:cNvSpPr>
            <a:spLocks/>
          </p:cNvSpPr>
          <p:nvPr/>
        </p:nvSpPr>
        <p:spPr bwMode="auto">
          <a:xfrm>
            <a:off x="1717675" y="3203575"/>
            <a:ext cx="3208338" cy="2589213"/>
          </a:xfrm>
          <a:custGeom>
            <a:avLst/>
            <a:gdLst>
              <a:gd name="G0" fmla="+- 21323 0 0"/>
              <a:gd name="G1" fmla="+- 0 0 0"/>
              <a:gd name="G2" fmla="+- 21600 0 0"/>
              <a:gd name="T0" fmla="*/ 23783 w 23783"/>
              <a:gd name="T1" fmla="*/ 21459 h 21600"/>
              <a:gd name="T2" fmla="*/ 0 w 23783"/>
              <a:gd name="T3" fmla="*/ 3451 h 21600"/>
              <a:gd name="T4" fmla="*/ 21323 w 23783"/>
              <a:gd name="T5" fmla="*/ 0 h 21600"/>
            </a:gdLst>
            <a:ahLst/>
            <a:cxnLst>
              <a:cxn ang="0">
                <a:pos x="T0" y="T1"/>
              </a:cxn>
              <a:cxn ang="0">
                <a:pos x="T2" y="T3"/>
              </a:cxn>
              <a:cxn ang="0">
                <a:pos x="T4" y="T5"/>
              </a:cxn>
            </a:cxnLst>
            <a:rect l="0" t="0" r="r" b="b"/>
            <a:pathLst>
              <a:path w="23783" h="21600" fill="none" extrusionOk="0">
                <a:moveTo>
                  <a:pt x="23783" y="21459"/>
                </a:moveTo>
                <a:cubicBezTo>
                  <a:pt x="22966" y="21553"/>
                  <a:pt x="22145" y="21600"/>
                  <a:pt x="21323" y="21600"/>
                </a:cubicBezTo>
                <a:cubicBezTo>
                  <a:pt x="10725" y="21600"/>
                  <a:pt x="1693" y="13912"/>
                  <a:pt x="0" y="3450"/>
                </a:cubicBezTo>
              </a:path>
              <a:path w="23783" h="21600" stroke="0" extrusionOk="0">
                <a:moveTo>
                  <a:pt x="23783" y="21459"/>
                </a:moveTo>
                <a:cubicBezTo>
                  <a:pt x="22966" y="21553"/>
                  <a:pt x="22145" y="21600"/>
                  <a:pt x="21323" y="21600"/>
                </a:cubicBezTo>
                <a:cubicBezTo>
                  <a:pt x="10725" y="21600"/>
                  <a:pt x="1693" y="13912"/>
                  <a:pt x="0" y="3450"/>
                </a:cubicBezTo>
                <a:lnTo>
                  <a:pt x="2132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1" name="Text Box 7"/>
          <p:cNvSpPr txBox="1">
            <a:spLocks noChangeArrowheads="1"/>
          </p:cNvSpPr>
          <p:nvPr/>
        </p:nvSpPr>
        <p:spPr bwMode="auto">
          <a:xfrm>
            <a:off x="5013325" y="5680075"/>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1</a:t>
            </a:r>
            <a:endParaRPr lang="en-GB" altLang="en-US" sz="2400" b="1">
              <a:latin typeface="Times New Roman" panose="02020603050405020304" pitchFamily="18" charset="0"/>
            </a:endParaRPr>
          </a:p>
        </p:txBody>
      </p:sp>
      <p:sp>
        <p:nvSpPr>
          <p:cNvPr id="67593" name="Text Box 9"/>
          <p:cNvSpPr txBox="1">
            <a:spLocks noChangeArrowheads="1"/>
          </p:cNvSpPr>
          <p:nvPr/>
        </p:nvSpPr>
        <p:spPr bwMode="auto">
          <a:xfrm>
            <a:off x="7146925" y="6137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x</a:t>
            </a:r>
            <a:endParaRPr lang="en-GB" altLang="en-US" sz="2400">
              <a:latin typeface="Times New Roman" panose="02020603050405020304" pitchFamily="18" charset="0"/>
            </a:endParaRPr>
          </a:p>
        </p:txBody>
      </p:sp>
      <p:sp>
        <p:nvSpPr>
          <p:cNvPr id="67594" name="Text Box 10"/>
          <p:cNvSpPr txBox="1">
            <a:spLocks noChangeArrowheads="1"/>
          </p:cNvSpPr>
          <p:nvPr/>
        </p:nvSpPr>
        <p:spPr bwMode="auto">
          <a:xfrm>
            <a:off x="593725" y="269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y</a:t>
            </a:r>
          </a:p>
        </p:txBody>
      </p:sp>
    </p:spTree>
    <p:extLst>
      <p:ext uri="{BB962C8B-B14F-4D97-AF65-F5344CB8AC3E}">
        <p14:creationId xmlns:p14="http://schemas.microsoft.com/office/powerpoint/2010/main" val="3098513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Line 4"/>
          <p:cNvSpPr>
            <a:spLocks noChangeShapeType="1"/>
          </p:cNvSpPr>
          <p:nvPr/>
        </p:nvSpPr>
        <p:spPr bwMode="auto">
          <a:xfrm flipV="1">
            <a:off x="1066800" y="609600"/>
            <a:ext cx="0" cy="5638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3" name="Arc 5"/>
          <p:cNvSpPr>
            <a:spLocks/>
          </p:cNvSpPr>
          <p:nvPr/>
        </p:nvSpPr>
        <p:spPr bwMode="auto">
          <a:xfrm>
            <a:off x="1717675" y="3203575"/>
            <a:ext cx="3208338" cy="2589213"/>
          </a:xfrm>
          <a:custGeom>
            <a:avLst/>
            <a:gdLst>
              <a:gd name="G0" fmla="+- 21323 0 0"/>
              <a:gd name="G1" fmla="+- 0 0 0"/>
              <a:gd name="G2" fmla="+- 21600 0 0"/>
              <a:gd name="T0" fmla="*/ 23783 w 23783"/>
              <a:gd name="T1" fmla="*/ 21459 h 21600"/>
              <a:gd name="T2" fmla="*/ 0 w 23783"/>
              <a:gd name="T3" fmla="*/ 3451 h 21600"/>
              <a:gd name="T4" fmla="*/ 21323 w 23783"/>
              <a:gd name="T5" fmla="*/ 0 h 21600"/>
            </a:gdLst>
            <a:ahLst/>
            <a:cxnLst>
              <a:cxn ang="0">
                <a:pos x="T0" y="T1"/>
              </a:cxn>
              <a:cxn ang="0">
                <a:pos x="T2" y="T3"/>
              </a:cxn>
              <a:cxn ang="0">
                <a:pos x="T4" y="T5"/>
              </a:cxn>
            </a:cxnLst>
            <a:rect l="0" t="0" r="r" b="b"/>
            <a:pathLst>
              <a:path w="23783" h="21600" fill="none" extrusionOk="0">
                <a:moveTo>
                  <a:pt x="23783" y="21459"/>
                </a:moveTo>
                <a:cubicBezTo>
                  <a:pt x="22966" y="21553"/>
                  <a:pt x="22145" y="21600"/>
                  <a:pt x="21323" y="21600"/>
                </a:cubicBezTo>
                <a:cubicBezTo>
                  <a:pt x="10725" y="21600"/>
                  <a:pt x="1693" y="13912"/>
                  <a:pt x="0" y="3450"/>
                </a:cubicBezTo>
              </a:path>
              <a:path w="23783" h="21600" stroke="0" extrusionOk="0">
                <a:moveTo>
                  <a:pt x="23783" y="21459"/>
                </a:moveTo>
                <a:cubicBezTo>
                  <a:pt x="22966" y="21553"/>
                  <a:pt x="22145" y="21600"/>
                  <a:pt x="21323" y="21600"/>
                </a:cubicBezTo>
                <a:cubicBezTo>
                  <a:pt x="10725" y="21600"/>
                  <a:pt x="1693" y="13912"/>
                  <a:pt x="0" y="3450"/>
                </a:cubicBezTo>
                <a:lnTo>
                  <a:pt x="2132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4" name="Arc 6"/>
          <p:cNvSpPr>
            <a:spLocks/>
          </p:cNvSpPr>
          <p:nvPr/>
        </p:nvSpPr>
        <p:spPr bwMode="auto">
          <a:xfrm>
            <a:off x="2592388" y="2986088"/>
            <a:ext cx="2654300" cy="2197100"/>
          </a:xfrm>
          <a:custGeom>
            <a:avLst/>
            <a:gdLst>
              <a:gd name="G0" fmla="+- 20398 0 0"/>
              <a:gd name="G1" fmla="+- 0 0 0"/>
              <a:gd name="G2" fmla="+- 21600 0 0"/>
              <a:gd name="T0" fmla="*/ 20805 w 20805"/>
              <a:gd name="T1" fmla="*/ 21596 h 21600"/>
              <a:gd name="T2" fmla="*/ 0 w 20805"/>
              <a:gd name="T3" fmla="*/ 7105 h 21600"/>
              <a:gd name="T4" fmla="*/ 20398 w 20805"/>
              <a:gd name="T5" fmla="*/ 0 h 21600"/>
            </a:gdLst>
            <a:ahLst/>
            <a:cxnLst>
              <a:cxn ang="0">
                <a:pos x="T0" y="T1"/>
              </a:cxn>
              <a:cxn ang="0">
                <a:pos x="T2" y="T3"/>
              </a:cxn>
              <a:cxn ang="0">
                <a:pos x="T4" y="T5"/>
              </a:cxn>
            </a:cxnLst>
            <a:rect l="0" t="0" r="r" b="b"/>
            <a:pathLst>
              <a:path w="20805" h="21600" fill="none" extrusionOk="0">
                <a:moveTo>
                  <a:pt x="20805" y="21596"/>
                </a:moveTo>
                <a:cubicBezTo>
                  <a:pt x="20669" y="21598"/>
                  <a:pt x="20533" y="21600"/>
                  <a:pt x="20398" y="21600"/>
                </a:cubicBezTo>
                <a:cubicBezTo>
                  <a:pt x="11207" y="21600"/>
                  <a:pt x="3023" y="15784"/>
                  <a:pt x="-1" y="7105"/>
                </a:cubicBezTo>
              </a:path>
              <a:path w="20805" h="21600" stroke="0" extrusionOk="0">
                <a:moveTo>
                  <a:pt x="20805" y="21596"/>
                </a:moveTo>
                <a:cubicBezTo>
                  <a:pt x="20669" y="21598"/>
                  <a:pt x="20533" y="21600"/>
                  <a:pt x="20398" y="21600"/>
                </a:cubicBezTo>
                <a:cubicBezTo>
                  <a:pt x="11207" y="21600"/>
                  <a:pt x="3023" y="15784"/>
                  <a:pt x="-1" y="7105"/>
                </a:cubicBezTo>
                <a:lnTo>
                  <a:pt x="20398"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5" name="Text Box 7"/>
          <p:cNvSpPr txBox="1">
            <a:spLocks noChangeArrowheads="1"/>
          </p:cNvSpPr>
          <p:nvPr/>
        </p:nvSpPr>
        <p:spPr bwMode="auto">
          <a:xfrm>
            <a:off x="5013325" y="5680075"/>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1</a:t>
            </a:r>
            <a:endParaRPr lang="en-GB" altLang="en-US" sz="2400" b="1">
              <a:latin typeface="Times New Roman" panose="02020603050405020304" pitchFamily="18" charset="0"/>
            </a:endParaRPr>
          </a:p>
        </p:txBody>
      </p:sp>
      <p:sp>
        <p:nvSpPr>
          <p:cNvPr id="68616" name="Text Box 8"/>
          <p:cNvSpPr txBox="1">
            <a:spLocks noChangeArrowheads="1"/>
          </p:cNvSpPr>
          <p:nvPr/>
        </p:nvSpPr>
        <p:spPr bwMode="auto">
          <a:xfrm>
            <a:off x="5318125" y="4918075"/>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2</a:t>
            </a:r>
            <a:endParaRPr lang="en-GB" altLang="en-US" sz="2400" b="1">
              <a:latin typeface="Times New Roman" panose="02020603050405020304" pitchFamily="18" charset="0"/>
            </a:endParaRPr>
          </a:p>
        </p:txBody>
      </p:sp>
      <p:sp>
        <p:nvSpPr>
          <p:cNvPr id="68617" name="Text Box 9"/>
          <p:cNvSpPr txBox="1">
            <a:spLocks noChangeArrowheads="1"/>
          </p:cNvSpPr>
          <p:nvPr/>
        </p:nvSpPr>
        <p:spPr bwMode="auto">
          <a:xfrm>
            <a:off x="7146925" y="6137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x</a:t>
            </a:r>
            <a:endParaRPr lang="en-GB" altLang="en-US" sz="2400">
              <a:latin typeface="Times New Roman" panose="02020603050405020304" pitchFamily="18" charset="0"/>
            </a:endParaRPr>
          </a:p>
        </p:txBody>
      </p:sp>
      <p:sp>
        <p:nvSpPr>
          <p:cNvPr id="68618" name="Text Box 10"/>
          <p:cNvSpPr txBox="1">
            <a:spLocks noChangeArrowheads="1"/>
          </p:cNvSpPr>
          <p:nvPr/>
        </p:nvSpPr>
        <p:spPr bwMode="auto">
          <a:xfrm>
            <a:off x="593725" y="269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y</a:t>
            </a:r>
          </a:p>
        </p:txBody>
      </p:sp>
      <p:sp>
        <p:nvSpPr>
          <p:cNvPr id="68619" name="Line 11"/>
          <p:cNvSpPr>
            <a:spLocks noChangeShapeType="1"/>
          </p:cNvSpPr>
          <p:nvPr/>
        </p:nvSpPr>
        <p:spPr bwMode="auto">
          <a:xfrm flipV="1">
            <a:off x="3810000" y="4114800"/>
            <a:ext cx="609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0" name="Text Box 12"/>
          <p:cNvSpPr txBox="1">
            <a:spLocks noChangeArrowheads="1"/>
          </p:cNvSpPr>
          <p:nvPr/>
        </p:nvSpPr>
        <p:spPr bwMode="auto">
          <a:xfrm>
            <a:off x="4175125" y="3622675"/>
            <a:ext cx="282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Preference direction</a:t>
            </a:r>
          </a:p>
        </p:txBody>
      </p:sp>
      <p:sp>
        <p:nvSpPr>
          <p:cNvPr id="68621" name="Rectangle 13"/>
          <p:cNvSpPr>
            <a:spLocks noChangeArrowheads="1"/>
          </p:cNvSpPr>
          <p:nvPr/>
        </p:nvSpPr>
        <p:spPr bwMode="auto">
          <a:xfrm>
            <a:off x="1717675" y="685800"/>
            <a:ext cx="65881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u="sng" dirty="0">
                <a:latin typeface="Century Gothic" panose="020B0502020202020204" pitchFamily="34" charset="0"/>
                <a:cs typeface="Times New Roman" panose="02020603050405020304" pitchFamily="18" charset="0"/>
              </a:rPr>
              <a:t>Example:</a:t>
            </a:r>
            <a:r>
              <a:rPr lang="en-US" altLang="en-US" sz="2400" dirty="0">
                <a:latin typeface="Century Gothic" panose="020B0502020202020204" pitchFamily="34" charset="0"/>
                <a:cs typeface="Times New Roman" panose="02020603050405020304" pitchFamily="18" charset="0"/>
              </a:rPr>
              <a:t>  Graphing Indifference Curves</a:t>
            </a:r>
            <a:r>
              <a:rPr lang="en-US" altLang="en-US" sz="1100" dirty="0">
                <a:latin typeface="Century Gothic" panose="020B0502020202020204" pitchFamily="34" charset="0"/>
              </a:rPr>
              <a:t> </a:t>
            </a:r>
            <a:endParaRPr lang="en-US" altLang="en-US" sz="2400" dirty="0">
              <a:latin typeface="Century Gothic" panose="020B0502020202020204" pitchFamily="34" charset="0"/>
            </a:endParaRPr>
          </a:p>
        </p:txBody>
      </p:sp>
      <p:sp>
        <p:nvSpPr>
          <p:cNvPr id="12" name="Line 4"/>
          <p:cNvSpPr>
            <a:spLocks noChangeShapeType="1"/>
          </p:cNvSpPr>
          <p:nvPr/>
        </p:nvSpPr>
        <p:spPr bwMode="auto">
          <a:xfrm>
            <a:off x="1066799" y="6262688"/>
            <a:ext cx="6080125" cy="269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160401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8" name="Rectangle 16"/>
          <p:cNvSpPr>
            <a:spLocks noChangeArrowheads="1"/>
          </p:cNvSpPr>
          <p:nvPr/>
        </p:nvSpPr>
        <p:spPr bwMode="auto">
          <a:xfrm>
            <a:off x="381000" y="1600200"/>
            <a:ext cx="8458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AutoNum type="arabicPeriod"/>
            </a:pPr>
            <a:r>
              <a:rPr lang="en-GB" altLang="en-US" sz="2800" dirty="0">
                <a:latin typeface="Century Gothic" panose="020B0502020202020204" pitchFamily="34" charset="0"/>
              </a:rPr>
              <a:t>Cobb-Douglas (“Standard case”)</a:t>
            </a:r>
          </a:p>
          <a:p>
            <a:pPr>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a:t>
            </a:r>
            <a:r>
              <a:rPr lang="en-US" altLang="en-US" sz="2800" dirty="0">
                <a:latin typeface="Century Gothic" panose="020B0502020202020204" pitchFamily="34" charset="0"/>
                <a:cs typeface="Times New Roman" panose="02020603050405020304" pitchFamily="18" charset="0"/>
              </a:rPr>
              <a:t>U = </a:t>
            </a:r>
            <a:r>
              <a:rPr lang="en-US" altLang="en-US" sz="2800" dirty="0" err="1">
                <a:latin typeface="Century Gothic" panose="020B0502020202020204" pitchFamily="34" charset="0"/>
                <a:cs typeface="Times New Roman" panose="02020603050405020304" pitchFamily="18" charset="0"/>
              </a:rPr>
              <a:t>Ax</a:t>
            </a:r>
            <a:r>
              <a:rPr lang="en-US" altLang="en-US" sz="2800" baseline="30000" dirty="0" err="1">
                <a:latin typeface="Century Gothic" panose="020B0502020202020204" pitchFamily="34" charset="0"/>
                <a:cs typeface="Times New Roman" panose="02020603050405020304" pitchFamily="18" charset="0"/>
                <a:sym typeface="Symbol" panose="05050102010706020507" pitchFamily="18" charset="2"/>
              </a:rPr>
              <a:t></a:t>
            </a:r>
            <a:r>
              <a:rPr lang="en-US" altLang="en-US" sz="2800" dirty="0" err="1">
                <a:latin typeface="Century Gothic" panose="020B0502020202020204" pitchFamily="34" charset="0"/>
                <a:cs typeface="Times New Roman" panose="02020603050405020304" pitchFamily="18" charset="0"/>
              </a:rPr>
              <a:t>y</a:t>
            </a:r>
            <a:r>
              <a:rPr lang="en-US" altLang="en-US" sz="2800" baseline="30000" dirty="0">
                <a:latin typeface="Century Gothic" panose="020B0502020202020204" pitchFamily="34" charset="0"/>
                <a:cs typeface="Times New Roman" panose="02020603050405020304" pitchFamily="18" charset="0"/>
                <a:sym typeface="Symbol" panose="05050102010706020507" pitchFamily="18" charset="2"/>
              </a:rPr>
              <a:t></a:t>
            </a:r>
          </a:p>
          <a:p>
            <a:pPr>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a:t>
            </a:r>
            <a:r>
              <a:rPr lang="en-US" altLang="en-US" sz="2800" baseline="30000" dirty="0">
                <a:latin typeface="Century Gothic" panose="020B0502020202020204" pitchFamily="34" charset="0"/>
                <a:cs typeface="Times New Roman" panose="02020603050405020304" pitchFamily="18" charset="0"/>
                <a:sym typeface="Symbol" panose="05050102010706020507" pitchFamily="18" charset="2"/>
              </a:rPr>
              <a:t> </a:t>
            </a:r>
            <a:r>
              <a:rPr lang="en-US" altLang="en-US" sz="2800" dirty="0">
                <a:latin typeface="Century Gothic" panose="020B0502020202020204" pitchFamily="34" charset="0"/>
                <a:cs typeface="Times New Roman" panose="02020603050405020304" pitchFamily="18" charset="0"/>
                <a:sym typeface="Symbol" panose="05050102010706020507" pitchFamily="18" charset="2"/>
              </a:rPr>
              <a:t>where: </a:t>
            </a:r>
            <a:r>
              <a:rPr lang="en-US" altLang="en-US" sz="2800" dirty="0">
                <a:latin typeface="Century Gothic" panose="020B0502020202020204" pitchFamily="34" charset="0"/>
                <a:cs typeface="Times New Roman" panose="02020603050405020304" pitchFamily="18" charset="0"/>
              </a:rPr>
              <a:t> + </a:t>
            </a:r>
            <a:r>
              <a:rPr lang="en-US" altLang="en-US" sz="2800" dirty="0">
                <a:latin typeface="Century Gothic" panose="020B0502020202020204" pitchFamily="34" charset="0"/>
                <a:cs typeface="Times New Roman" panose="02020603050405020304" pitchFamily="18" charset="0"/>
                <a:sym typeface="Symbol" panose="05050102010706020507" pitchFamily="18" charset="2"/>
              </a:rPr>
              <a:t></a:t>
            </a:r>
            <a:r>
              <a:rPr lang="en-US" altLang="en-US" sz="2800" dirty="0">
                <a:latin typeface="Century Gothic" panose="020B0502020202020204" pitchFamily="34" charset="0"/>
                <a:cs typeface="Times New Roman" panose="02020603050405020304" pitchFamily="18" charset="0"/>
              </a:rPr>
              <a:t> = 1; A, </a:t>
            </a:r>
            <a:r>
              <a:rPr lang="en-US" altLang="en-US" sz="2800" dirty="0">
                <a:latin typeface="Century Gothic" panose="020B0502020202020204" pitchFamily="34" charset="0"/>
                <a:cs typeface="Times New Roman" panose="02020603050405020304" pitchFamily="18" charset="0"/>
                <a:sym typeface="Symbol" panose="05050102010706020507" pitchFamily="18" charset="2"/>
              </a:rPr>
              <a:t></a:t>
            </a:r>
            <a:r>
              <a:rPr lang="en-US" altLang="en-US" sz="2800" dirty="0">
                <a:latin typeface="Century Gothic" panose="020B0502020202020204" pitchFamily="34" charset="0"/>
                <a:cs typeface="Times New Roman" panose="02020603050405020304" pitchFamily="18" charset="0"/>
              </a:rPr>
              <a:t>,</a:t>
            </a:r>
            <a:r>
              <a:rPr lang="en-US" altLang="en-US" sz="2800" dirty="0">
                <a:latin typeface="Century Gothic" panose="020B0502020202020204" pitchFamily="34" charset="0"/>
                <a:cs typeface="Times New Roman" panose="02020603050405020304" pitchFamily="18" charset="0"/>
                <a:sym typeface="Symbol" panose="05050102010706020507" pitchFamily="18" charset="2"/>
              </a:rPr>
              <a:t></a:t>
            </a:r>
            <a:r>
              <a:rPr lang="en-US" altLang="en-US" sz="2800" dirty="0">
                <a:latin typeface="Century Gothic" panose="020B0502020202020204" pitchFamily="34" charset="0"/>
                <a:cs typeface="Times New Roman" panose="02020603050405020304" pitchFamily="18" charset="0"/>
              </a:rPr>
              <a:t> positive </a:t>
            </a:r>
            <a:r>
              <a:rPr lang="en-US" altLang="en-US" sz="2800" dirty="0">
                <a:latin typeface="Century Gothic" panose="020B0502020202020204" pitchFamily="34" charset="0"/>
                <a:cs typeface="Times New Roman" panose="02020603050405020304" pitchFamily="18" charset="0"/>
                <a:sym typeface="Symbol" panose="05050102010706020507" pitchFamily="18" charset="2"/>
              </a:rPr>
              <a:t>constants</a:t>
            </a:r>
            <a:r>
              <a:rPr lang="en-US" altLang="en-US" sz="2800" dirty="0">
                <a:latin typeface="Century Gothic" panose="020B0502020202020204" pitchFamily="34" charset="0"/>
                <a:cs typeface="Times New Roman" panose="02020603050405020304" pitchFamily="18" charset="0"/>
              </a:rPr>
              <a:t> </a:t>
            </a:r>
            <a:endParaRPr lang="en-GB" altLang="en-US" sz="2800" dirty="0">
              <a:latin typeface="Century Gothic" panose="020B0502020202020204" pitchFamily="34" charset="0"/>
            </a:endParaRPr>
          </a:p>
          <a:p>
            <a:pPr>
              <a:spcBef>
                <a:spcPct val="20000"/>
              </a:spcBef>
              <a:buClr>
                <a:schemeClr val="accent1"/>
              </a:buClr>
              <a:buFont typeface="Wingdings" panose="05000000000000000000" pitchFamily="2" charset="2"/>
              <a:buNone/>
            </a:pPr>
            <a:endParaRPr lang="en-GB" altLang="en-US" sz="2800" u="sng" dirty="0">
              <a:latin typeface="Century Gothic" panose="020B0502020202020204" pitchFamily="34" charset="0"/>
            </a:endParaRPr>
          </a:p>
          <a:p>
            <a:pPr>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Properties:</a:t>
            </a:r>
          </a:p>
          <a:p>
            <a:pPr lvl="1">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a:t>
            </a:r>
            <a:r>
              <a:rPr lang="en-GB" altLang="en-US" sz="2800" dirty="0" err="1">
                <a:latin typeface="Century Gothic" panose="020B0502020202020204" pitchFamily="34" charset="0"/>
              </a:rPr>
              <a:t>MU</a:t>
            </a:r>
            <a:r>
              <a:rPr lang="en-GB" altLang="en-US" sz="2800" baseline="-25000" dirty="0" err="1">
                <a:latin typeface="Century Gothic" panose="020B0502020202020204" pitchFamily="34" charset="0"/>
              </a:rPr>
              <a:t>x</a:t>
            </a:r>
            <a:r>
              <a:rPr lang="en-GB" altLang="en-US" sz="2800" dirty="0">
                <a:latin typeface="Century Gothic" panose="020B0502020202020204" pitchFamily="34" charset="0"/>
              </a:rPr>
              <a:t> = </a:t>
            </a:r>
            <a:r>
              <a:rPr lang="en-US" altLang="en-US" sz="2800" dirty="0">
                <a:latin typeface="Century Gothic" panose="020B0502020202020204" pitchFamily="34" charset="0"/>
                <a:cs typeface="Times New Roman" panose="02020603050405020304" pitchFamily="18" charset="0"/>
                <a:sym typeface="Symbol" panose="05050102010706020507" pitchFamily="18" charset="2"/>
              </a:rPr>
              <a:t></a:t>
            </a:r>
            <a:r>
              <a:rPr lang="en-US" altLang="en-US" sz="2800" dirty="0">
                <a:latin typeface="Century Gothic" panose="020B0502020202020204" pitchFamily="34" charset="0"/>
                <a:cs typeface="Times New Roman" panose="02020603050405020304" pitchFamily="18" charset="0"/>
              </a:rPr>
              <a:t>Ax</a:t>
            </a:r>
            <a:r>
              <a:rPr lang="en-US" altLang="en-US" sz="2800" baseline="30000" dirty="0">
                <a:latin typeface="Century Gothic" panose="020B0502020202020204" pitchFamily="34" charset="0"/>
                <a:cs typeface="Times New Roman" panose="02020603050405020304" pitchFamily="18" charset="0"/>
                <a:sym typeface="Symbol" panose="05050102010706020507" pitchFamily="18" charset="2"/>
              </a:rPr>
              <a:t></a:t>
            </a:r>
            <a:r>
              <a:rPr lang="en-US" altLang="en-US" sz="2800" baseline="30000" dirty="0">
                <a:latin typeface="Century Gothic" panose="020B0502020202020204" pitchFamily="34" charset="0"/>
                <a:cs typeface="Times New Roman" panose="02020603050405020304" pitchFamily="18" charset="0"/>
              </a:rPr>
              <a:t>-1</a:t>
            </a:r>
            <a:r>
              <a:rPr lang="en-US" altLang="en-US" sz="2800" dirty="0">
                <a:latin typeface="Century Gothic" panose="020B0502020202020204" pitchFamily="34" charset="0"/>
                <a:cs typeface="Times New Roman" panose="02020603050405020304" pitchFamily="18" charset="0"/>
                <a:sym typeface="Symbol" panose="05050102010706020507" pitchFamily="18" charset="2"/>
              </a:rPr>
              <a:t>y</a:t>
            </a:r>
            <a:r>
              <a:rPr lang="en-US" altLang="en-US" sz="2800" baseline="30000" dirty="0">
                <a:latin typeface="Century Gothic" panose="020B0502020202020204" pitchFamily="34" charset="0"/>
                <a:cs typeface="Times New Roman" panose="02020603050405020304" pitchFamily="18" charset="0"/>
                <a:sym typeface="Symbol" panose="05050102010706020507" pitchFamily="18" charset="2"/>
              </a:rPr>
              <a:t></a:t>
            </a:r>
            <a:r>
              <a:rPr lang="en-US" altLang="en-US" sz="2800" dirty="0">
                <a:latin typeface="Century Gothic" panose="020B0502020202020204" pitchFamily="34" charset="0"/>
              </a:rPr>
              <a:t> </a:t>
            </a:r>
          </a:p>
          <a:p>
            <a:pPr lvl="1">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a:t>
            </a:r>
            <a:r>
              <a:rPr lang="en-GB" altLang="en-US" sz="2800" dirty="0" err="1">
                <a:latin typeface="Century Gothic" panose="020B0502020202020204" pitchFamily="34" charset="0"/>
              </a:rPr>
              <a:t>MU</a:t>
            </a:r>
            <a:r>
              <a:rPr lang="en-GB" altLang="en-US" sz="2800" baseline="-25000" dirty="0" err="1">
                <a:latin typeface="Century Gothic" panose="020B0502020202020204" pitchFamily="34" charset="0"/>
              </a:rPr>
              <a:t>y</a:t>
            </a:r>
            <a:r>
              <a:rPr lang="en-GB" altLang="en-US" sz="2800" dirty="0">
                <a:latin typeface="Century Gothic" panose="020B0502020202020204" pitchFamily="34" charset="0"/>
              </a:rPr>
              <a:t> = </a:t>
            </a:r>
            <a:r>
              <a:rPr lang="en-US" altLang="en-US" sz="2800" dirty="0">
                <a:latin typeface="Century Gothic" panose="020B0502020202020204" pitchFamily="34" charset="0"/>
                <a:cs typeface="Times New Roman" panose="02020603050405020304" pitchFamily="18" charset="0"/>
                <a:sym typeface="Symbol" panose="05050102010706020507" pitchFamily="18" charset="2"/>
              </a:rPr>
              <a:t></a:t>
            </a:r>
            <a:r>
              <a:rPr lang="en-US" altLang="en-US" sz="2800" dirty="0" err="1">
                <a:latin typeface="Century Gothic" panose="020B0502020202020204" pitchFamily="34" charset="0"/>
                <a:cs typeface="Times New Roman" panose="02020603050405020304" pitchFamily="18" charset="0"/>
              </a:rPr>
              <a:t>Ax</a:t>
            </a:r>
            <a:r>
              <a:rPr lang="en-US" altLang="en-US" sz="2800" baseline="30000" dirty="0" err="1">
                <a:latin typeface="Century Gothic" panose="020B0502020202020204" pitchFamily="34" charset="0"/>
                <a:cs typeface="Times New Roman" panose="02020603050405020304" pitchFamily="18" charset="0"/>
                <a:sym typeface="Symbol" panose="05050102010706020507" pitchFamily="18" charset="2"/>
              </a:rPr>
              <a:t></a:t>
            </a:r>
            <a:r>
              <a:rPr lang="en-US" altLang="en-US" sz="2800" dirty="0" err="1">
                <a:latin typeface="Century Gothic" panose="020B0502020202020204" pitchFamily="34" charset="0"/>
                <a:cs typeface="Times New Roman" panose="02020603050405020304" pitchFamily="18" charset="0"/>
              </a:rPr>
              <a:t>y</a:t>
            </a:r>
            <a:r>
              <a:rPr lang="en-US" altLang="en-US" sz="2800" baseline="30000" dirty="0">
                <a:latin typeface="Century Gothic" panose="020B0502020202020204" pitchFamily="34" charset="0"/>
                <a:cs typeface="Times New Roman" panose="02020603050405020304" pitchFamily="18" charset="0"/>
                <a:sym typeface="Symbol" panose="05050102010706020507" pitchFamily="18" charset="2"/>
              </a:rPr>
              <a:t></a:t>
            </a:r>
            <a:r>
              <a:rPr lang="en-US" altLang="en-US" sz="2800" baseline="30000" dirty="0">
                <a:latin typeface="Century Gothic" panose="020B0502020202020204" pitchFamily="34" charset="0"/>
                <a:cs typeface="Times New Roman" panose="02020603050405020304" pitchFamily="18" charset="0"/>
              </a:rPr>
              <a:t>-1</a:t>
            </a:r>
          </a:p>
          <a:p>
            <a:pPr lvl="1">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a:t>
            </a:r>
            <a:r>
              <a:rPr lang="en-GB" altLang="en-US" sz="2800" dirty="0" err="1">
                <a:latin typeface="Century Gothic" panose="020B0502020202020204" pitchFamily="34" charset="0"/>
              </a:rPr>
              <a:t>MRS</a:t>
            </a:r>
            <a:r>
              <a:rPr lang="en-GB" altLang="en-US" sz="2800" baseline="-25000" dirty="0" err="1">
                <a:latin typeface="Century Gothic" panose="020B0502020202020204" pitchFamily="34" charset="0"/>
              </a:rPr>
              <a:t>x,y</a:t>
            </a:r>
            <a:r>
              <a:rPr lang="en-GB" altLang="en-US" sz="2800" dirty="0">
                <a:latin typeface="Century Gothic" panose="020B0502020202020204" pitchFamily="34" charset="0"/>
              </a:rPr>
              <a:t> =  </a:t>
            </a:r>
            <a:r>
              <a:rPr lang="en-US" altLang="en-US" sz="2800" u="sng" dirty="0">
                <a:latin typeface="Century Gothic" panose="020B0502020202020204" pitchFamily="34" charset="0"/>
                <a:cs typeface="Times New Roman" panose="02020603050405020304" pitchFamily="18" charset="0"/>
                <a:sym typeface="Symbol" panose="05050102010706020507" pitchFamily="18" charset="2"/>
              </a:rPr>
              <a:t></a:t>
            </a:r>
            <a:r>
              <a:rPr lang="en-GB" altLang="en-US" sz="2800" u="sng" dirty="0">
                <a:latin typeface="Century Gothic" panose="020B0502020202020204" pitchFamily="34" charset="0"/>
              </a:rPr>
              <a:t>y</a:t>
            </a:r>
          </a:p>
          <a:p>
            <a:pPr lvl="1">
              <a:buClr>
                <a:schemeClr val="accent1"/>
              </a:buClr>
              <a:buFont typeface="Wingdings" panose="05000000000000000000" pitchFamily="2" charset="2"/>
              <a:buNone/>
            </a:pPr>
            <a:r>
              <a:rPr lang="en-GB" altLang="en-US" sz="2800" dirty="0">
                <a:latin typeface="Century Gothic" panose="020B0502020202020204" pitchFamily="34" charset="0"/>
              </a:rPr>
              <a:t>			       </a:t>
            </a:r>
            <a:r>
              <a:rPr lang="en-US" altLang="en-US" sz="2800" dirty="0">
                <a:latin typeface="Century Gothic" panose="020B0502020202020204" pitchFamily="34" charset="0"/>
                <a:cs typeface="Times New Roman" panose="02020603050405020304" pitchFamily="18" charset="0"/>
                <a:sym typeface="Symbol" panose="05050102010706020507" pitchFamily="18" charset="2"/>
              </a:rPr>
              <a:t></a:t>
            </a:r>
            <a:r>
              <a:rPr lang="en-GB" altLang="en-US" sz="2800" dirty="0">
                <a:latin typeface="Century Gothic" panose="020B0502020202020204" pitchFamily="34" charset="0"/>
              </a:rPr>
              <a:t>x</a:t>
            </a:r>
          </a:p>
        </p:txBody>
      </p:sp>
      <p:sp>
        <p:nvSpPr>
          <p:cNvPr id="5" name="Title 1"/>
          <p:cNvSpPr txBox="1">
            <a:spLocks/>
          </p:cNvSpPr>
          <p:nvPr/>
        </p:nvSpPr>
        <p:spPr bwMode="auto">
          <a:xfrm>
            <a:off x="38100" y="9144"/>
            <a:ext cx="9144000" cy="1143000"/>
          </a:xfrm>
          <a:prstGeom prst="rect">
            <a:avLst/>
          </a:prstGeom>
        </p:spPr>
        <p:txBody>
          <a:bodyPr wrap="square" numCol="1" anchorCtr="0" compatLnSpc="1">
            <a:prstTxWarp prst="textNoShape">
              <a:avLst/>
            </a:prstTxWarp>
            <a:normAutofit/>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r>
              <a:rPr lang="en-US" sz="4000" dirty="0" smtClean="0"/>
              <a:t>SPECIAL FUNCTIONAL FORM</a:t>
            </a:r>
          </a:p>
        </p:txBody>
      </p:sp>
    </p:spTree>
    <p:extLst>
      <p:ext uri="{BB962C8B-B14F-4D97-AF65-F5344CB8AC3E}">
        <p14:creationId xmlns:p14="http://schemas.microsoft.com/office/powerpoint/2010/main" val="1977317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28">
                                            <p:txEl>
                                              <p:pRg st="0" end="0"/>
                                            </p:txEl>
                                          </p:spTgt>
                                        </p:tgtEl>
                                        <p:attrNameLst>
                                          <p:attrName>style.visibility</p:attrName>
                                        </p:attrNameLst>
                                      </p:cBhvr>
                                      <p:to>
                                        <p:strVal val="visible"/>
                                      </p:to>
                                    </p:set>
                                    <p:animEffect transition="in" filter="wipe(left)">
                                      <p:cBhvr>
                                        <p:cTn id="7" dur="500"/>
                                        <p:tgtEl>
                                          <p:spTgt spid="389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28">
                                            <p:txEl>
                                              <p:pRg st="1" end="1"/>
                                            </p:txEl>
                                          </p:spTgt>
                                        </p:tgtEl>
                                        <p:attrNameLst>
                                          <p:attrName>style.visibility</p:attrName>
                                        </p:attrNameLst>
                                      </p:cBhvr>
                                      <p:to>
                                        <p:strVal val="visible"/>
                                      </p:to>
                                    </p:set>
                                    <p:animEffect transition="in" filter="wipe(left)">
                                      <p:cBhvr>
                                        <p:cTn id="12" dur="500"/>
                                        <p:tgtEl>
                                          <p:spTgt spid="389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28">
                                            <p:txEl>
                                              <p:pRg st="2" end="2"/>
                                            </p:txEl>
                                          </p:spTgt>
                                        </p:tgtEl>
                                        <p:attrNameLst>
                                          <p:attrName>style.visibility</p:attrName>
                                        </p:attrNameLst>
                                      </p:cBhvr>
                                      <p:to>
                                        <p:strVal val="visible"/>
                                      </p:to>
                                    </p:set>
                                    <p:animEffect transition="in" filter="wipe(left)">
                                      <p:cBhvr>
                                        <p:cTn id="17" dur="500"/>
                                        <p:tgtEl>
                                          <p:spTgt spid="3892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28">
                                            <p:txEl>
                                              <p:pRg st="4" end="4"/>
                                            </p:txEl>
                                          </p:spTgt>
                                        </p:tgtEl>
                                        <p:attrNameLst>
                                          <p:attrName>style.visibility</p:attrName>
                                        </p:attrNameLst>
                                      </p:cBhvr>
                                      <p:to>
                                        <p:strVal val="visible"/>
                                      </p:to>
                                    </p:set>
                                    <p:animEffect transition="in" filter="wipe(left)">
                                      <p:cBhvr>
                                        <p:cTn id="22" dur="500"/>
                                        <p:tgtEl>
                                          <p:spTgt spid="38928">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8928">
                                            <p:txEl>
                                              <p:pRg st="5" end="5"/>
                                            </p:txEl>
                                          </p:spTgt>
                                        </p:tgtEl>
                                        <p:attrNameLst>
                                          <p:attrName>style.visibility</p:attrName>
                                        </p:attrNameLst>
                                      </p:cBhvr>
                                      <p:to>
                                        <p:strVal val="visible"/>
                                      </p:to>
                                    </p:set>
                                    <p:animEffect transition="in" filter="wipe(left)">
                                      <p:cBhvr>
                                        <p:cTn id="25" dur="500"/>
                                        <p:tgtEl>
                                          <p:spTgt spid="38928">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8928">
                                            <p:txEl>
                                              <p:pRg st="6" end="6"/>
                                            </p:txEl>
                                          </p:spTgt>
                                        </p:tgtEl>
                                        <p:attrNameLst>
                                          <p:attrName>style.visibility</p:attrName>
                                        </p:attrNameLst>
                                      </p:cBhvr>
                                      <p:to>
                                        <p:strVal val="visible"/>
                                      </p:to>
                                    </p:set>
                                    <p:animEffect transition="in" filter="wipe(left)">
                                      <p:cBhvr>
                                        <p:cTn id="28" dur="500"/>
                                        <p:tgtEl>
                                          <p:spTgt spid="38928">
                                            <p:txEl>
                                              <p:pRg st="6" end="6"/>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8928">
                                            <p:txEl>
                                              <p:pRg st="7" end="7"/>
                                            </p:txEl>
                                          </p:spTgt>
                                        </p:tgtEl>
                                        <p:attrNameLst>
                                          <p:attrName>style.visibility</p:attrName>
                                        </p:attrNameLst>
                                      </p:cBhvr>
                                      <p:to>
                                        <p:strVal val="visible"/>
                                      </p:to>
                                    </p:set>
                                    <p:animEffect transition="in" filter="wipe(left)">
                                      <p:cBhvr>
                                        <p:cTn id="31" dur="500"/>
                                        <p:tgtEl>
                                          <p:spTgt spid="38928">
                                            <p:txEl>
                                              <p:pRg st="7" end="7"/>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8928">
                                            <p:txEl>
                                              <p:pRg st="8" end="8"/>
                                            </p:txEl>
                                          </p:spTgt>
                                        </p:tgtEl>
                                        <p:attrNameLst>
                                          <p:attrName>style.visibility</p:attrName>
                                        </p:attrNameLst>
                                      </p:cBhvr>
                                      <p:to>
                                        <p:strVal val="visible"/>
                                      </p:to>
                                    </p:set>
                                    <p:animEffect transition="in" filter="wipe(left)">
                                      <p:cBhvr>
                                        <p:cTn id="34" dur="500"/>
                                        <p:tgtEl>
                                          <p:spTgt spid="3892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8"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167640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0659" name="Rectangle 3"/>
          <p:cNvSpPr>
            <a:spLocks noChangeArrowheads="1"/>
          </p:cNvSpPr>
          <p:nvPr/>
        </p:nvSpPr>
        <p:spPr bwMode="auto">
          <a:xfrm>
            <a:off x="2514600" y="1600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u="sng" dirty="0">
                <a:latin typeface="Century Gothic" panose="020B0502020202020204" pitchFamily="34" charset="0"/>
                <a:cs typeface="Times New Roman" panose="02020603050405020304" pitchFamily="18" charset="0"/>
              </a:rPr>
              <a:t>Example</a:t>
            </a:r>
            <a:r>
              <a:rPr lang="en-US" altLang="en-US" sz="2400" dirty="0">
                <a:latin typeface="Century Gothic" panose="020B0502020202020204" pitchFamily="34" charset="0"/>
                <a:cs typeface="Times New Roman" panose="02020603050405020304" pitchFamily="18" charset="0"/>
              </a:rPr>
              <a:t>: Cobb-Douglas</a:t>
            </a:r>
            <a:endParaRPr lang="en-US" altLang="en-US" sz="2400" dirty="0">
              <a:latin typeface="Century Gothic" panose="020B0502020202020204" pitchFamily="34" charset="0"/>
            </a:endParaRPr>
          </a:p>
        </p:txBody>
      </p:sp>
      <p:sp>
        <p:nvSpPr>
          <p:cNvPr id="70660" name="Line 4"/>
          <p:cNvSpPr>
            <a:spLocks noChangeShapeType="1"/>
          </p:cNvSpPr>
          <p:nvPr/>
        </p:nvSpPr>
        <p:spPr bwMode="auto">
          <a:xfrm>
            <a:off x="1066800" y="6248400"/>
            <a:ext cx="6019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1" name="Line 5"/>
          <p:cNvSpPr>
            <a:spLocks noChangeShapeType="1"/>
          </p:cNvSpPr>
          <p:nvPr/>
        </p:nvSpPr>
        <p:spPr bwMode="auto">
          <a:xfrm flipV="1">
            <a:off x="1066800" y="609600"/>
            <a:ext cx="0" cy="5638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2" name="Arc 6"/>
          <p:cNvSpPr>
            <a:spLocks/>
          </p:cNvSpPr>
          <p:nvPr/>
        </p:nvSpPr>
        <p:spPr bwMode="auto">
          <a:xfrm>
            <a:off x="1717675" y="3203575"/>
            <a:ext cx="3208338" cy="2589213"/>
          </a:xfrm>
          <a:custGeom>
            <a:avLst/>
            <a:gdLst>
              <a:gd name="G0" fmla="+- 21323 0 0"/>
              <a:gd name="G1" fmla="+- 0 0 0"/>
              <a:gd name="G2" fmla="+- 21600 0 0"/>
              <a:gd name="T0" fmla="*/ 23783 w 23783"/>
              <a:gd name="T1" fmla="*/ 21459 h 21600"/>
              <a:gd name="T2" fmla="*/ 0 w 23783"/>
              <a:gd name="T3" fmla="*/ 3451 h 21600"/>
              <a:gd name="T4" fmla="*/ 21323 w 23783"/>
              <a:gd name="T5" fmla="*/ 0 h 21600"/>
            </a:gdLst>
            <a:ahLst/>
            <a:cxnLst>
              <a:cxn ang="0">
                <a:pos x="T0" y="T1"/>
              </a:cxn>
              <a:cxn ang="0">
                <a:pos x="T2" y="T3"/>
              </a:cxn>
              <a:cxn ang="0">
                <a:pos x="T4" y="T5"/>
              </a:cxn>
            </a:cxnLst>
            <a:rect l="0" t="0" r="r" b="b"/>
            <a:pathLst>
              <a:path w="23783" h="21600" fill="none" extrusionOk="0">
                <a:moveTo>
                  <a:pt x="23783" y="21459"/>
                </a:moveTo>
                <a:cubicBezTo>
                  <a:pt x="22966" y="21553"/>
                  <a:pt x="22145" y="21600"/>
                  <a:pt x="21323" y="21600"/>
                </a:cubicBezTo>
                <a:cubicBezTo>
                  <a:pt x="10725" y="21600"/>
                  <a:pt x="1693" y="13912"/>
                  <a:pt x="0" y="3450"/>
                </a:cubicBezTo>
              </a:path>
              <a:path w="23783" h="21600" stroke="0" extrusionOk="0">
                <a:moveTo>
                  <a:pt x="23783" y="21459"/>
                </a:moveTo>
                <a:cubicBezTo>
                  <a:pt x="22966" y="21553"/>
                  <a:pt x="22145" y="21600"/>
                  <a:pt x="21323" y="21600"/>
                </a:cubicBezTo>
                <a:cubicBezTo>
                  <a:pt x="10725" y="21600"/>
                  <a:pt x="1693" y="13912"/>
                  <a:pt x="0" y="3450"/>
                </a:cubicBezTo>
                <a:lnTo>
                  <a:pt x="2132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4" name="Text Box 8"/>
          <p:cNvSpPr txBox="1">
            <a:spLocks noChangeArrowheads="1"/>
          </p:cNvSpPr>
          <p:nvPr/>
        </p:nvSpPr>
        <p:spPr bwMode="auto">
          <a:xfrm>
            <a:off x="5013325" y="5680075"/>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1</a:t>
            </a:r>
            <a:endParaRPr lang="en-GB" altLang="en-US" sz="2400" b="1">
              <a:latin typeface="Times New Roman" panose="02020603050405020304" pitchFamily="18" charset="0"/>
            </a:endParaRPr>
          </a:p>
        </p:txBody>
      </p:sp>
      <p:sp>
        <p:nvSpPr>
          <p:cNvPr id="70666" name="Text Box 10"/>
          <p:cNvSpPr txBox="1">
            <a:spLocks noChangeArrowheads="1"/>
          </p:cNvSpPr>
          <p:nvPr/>
        </p:nvSpPr>
        <p:spPr bwMode="auto">
          <a:xfrm>
            <a:off x="7146925" y="6137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x</a:t>
            </a:r>
            <a:endParaRPr lang="en-GB" altLang="en-US" sz="2400">
              <a:latin typeface="Times New Roman" panose="02020603050405020304" pitchFamily="18" charset="0"/>
            </a:endParaRPr>
          </a:p>
        </p:txBody>
      </p:sp>
      <p:sp>
        <p:nvSpPr>
          <p:cNvPr id="70667" name="Text Box 11"/>
          <p:cNvSpPr txBox="1">
            <a:spLocks noChangeArrowheads="1"/>
          </p:cNvSpPr>
          <p:nvPr/>
        </p:nvSpPr>
        <p:spPr bwMode="auto">
          <a:xfrm>
            <a:off x="593725" y="269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y</a:t>
            </a:r>
          </a:p>
        </p:txBody>
      </p:sp>
    </p:spTree>
    <p:extLst>
      <p:ext uri="{BB962C8B-B14F-4D97-AF65-F5344CB8AC3E}">
        <p14:creationId xmlns:p14="http://schemas.microsoft.com/office/powerpoint/2010/main" val="3944700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167640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9951" name="Line 15"/>
          <p:cNvSpPr>
            <a:spLocks noChangeShapeType="1"/>
          </p:cNvSpPr>
          <p:nvPr/>
        </p:nvSpPr>
        <p:spPr bwMode="auto">
          <a:xfrm>
            <a:off x="1066800" y="6248400"/>
            <a:ext cx="6019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2" name="Line 16"/>
          <p:cNvSpPr>
            <a:spLocks noChangeShapeType="1"/>
          </p:cNvSpPr>
          <p:nvPr/>
        </p:nvSpPr>
        <p:spPr bwMode="auto">
          <a:xfrm flipV="1">
            <a:off x="1066800" y="609600"/>
            <a:ext cx="0" cy="5638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3" name="Arc 17"/>
          <p:cNvSpPr>
            <a:spLocks/>
          </p:cNvSpPr>
          <p:nvPr/>
        </p:nvSpPr>
        <p:spPr bwMode="auto">
          <a:xfrm>
            <a:off x="1717675" y="3203575"/>
            <a:ext cx="3208338" cy="2589213"/>
          </a:xfrm>
          <a:custGeom>
            <a:avLst/>
            <a:gdLst>
              <a:gd name="G0" fmla="+- 21323 0 0"/>
              <a:gd name="G1" fmla="+- 0 0 0"/>
              <a:gd name="G2" fmla="+- 21600 0 0"/>
              <a:gd name="T0" fmla="*/ 23783 w 23783"/>
              <a:gd name="T1" fmla="*/ 21459 h 21600"/>
              <a:gd name="T2" fmla="*/ 0 w 23783"/>
              <a:gd name="T3" fmla="*/ 3451 h 21600"/>
              <a:gd name="T4" fmla="*/ 21323 w 23783"/>
              <a:gd name="T5" fmla="*/ 0 h 21600"/>
            </a:gdLst>
            <a:ahLst/>
            <a:cxnLst>
              <a:cxn ang="0">
                <a:pos x="T0" y="T1"/>
              </a:cxn>
              <a:cxn ang="0">
                <a:pos x="T2" y="T3"/>
              </a:cxn>
              <a:cxn ang="0">
                <a:pos x="T4" y="T5"/>
              </a:cxn>
            </a:cxnLst>
            <a:rect l="0" t="0" r="r" b="b"/>
            <a:pathLst>
              <a:path w="23783" h="21600" fill="none" extrusionOk="0">
                <a:moveTo>
                  <a:pt x="23783" y="21459"/>
                </a:moveTo>
                <a:cubicBezTo>
                  <a:pt x="22966" y="21553"/>
                  <a:pt x="22145" y="21600"/>
                  <a:pt x="21323" y="21600"/>
                </a:cubicBezTo>
                <a:cubicBezTo>
                  <a:pt x="10725" y="21600"/>
                  <a:pt x="1693" y="13912"/>
                  <a:pt x="0" y="3450"/>
                </a:cubicBezTo>
              </a:path>
              <a:path w="23783" h="21600" stroke="0" extrusionOk="0">
                <a:moveTo>
                  <a:pt x="23783" y="21459"/>
                </a:moveTo>
                <a:cubicBezTo>
                  <a:pt x="22966" y="21553"/>
                  <a:pt x="22145" y="21600"/>
                  <a:pt x="21323" y="21600"/>
                </a:cubicBezTo>
                <a:cubicBezTo>
                  <a:pt x="10725" y="21600"/>
                  <a:pt x="1693" y="13912"/>
                  <a:pt x="0" y="3450"/>
                </a:cubicBezTo>
                <a:lnTo>
                  <a:pt x="2132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4" name="Arc 18"/>
          <p:cNvSpPr>
            <a:spLocks/>
          </p:cNvSpPr>
          <p:nvPr/>
        </p:nvSpPr>
        <p:spPr bwMode="auto">
          <a:xfrm>
            <a:off x="2592388" y="2986088"/>
            <a:ext cx="2654300" cy="2197100"/>
          </a:xfrm>
          <a:custGeom>
            <a:avLst/>
            <a:gdLst>
              <a:gd name="G0" fmla="+- 20398 0 0"/>
              <a:gd name="G1" fmla="+- 0 0 0"/>
              <a:gd name="G2" fmla="+- 21600 0 0"/>
              <a:gd name="T0" fmla="*/ 20805 w 20805"/>
              <a:gd name="T1" fmla="*/ 21596 h 21600"/>
              <a:gd name="T2" fmla="*/ 0 w 20805"/>
              <a:gd name="T3" fmla="*/ 7105 h 21600"/>
              <a:gd name="T4" fmla="*/ 20398 w 20805"/>
              <a:gd name="T5" fmla="*/ 0 h 21600"/>
            </a:gdLst>
            <a:ahLst/>
            <a:cxnLst>
              <a:cxn ang="0">
                <a:pos x="T0" y="T1"/>
              </a:cxn>
              <a:cxn ang="0">
                <a:pos x="T2" y="T3"/>
              </a:cxn>
              <a:cxn ang="0">
                <a:pos x="T4" y="T5"/>
              </a:cxn>
            </a:cxnLst>
            <a:rect l="0" t="0" r="r" b="b"/>
            <a:pathLst>
              <a:path w="20805" h="21600" fill="none" extrusionOk="0">
                <a:moveTo>
                  <a:pt x="20805" y="21596"/>
                </a:moveTo>
                <a:cubicBezTo>
                  <a:pt x="20669" y="21598"/>
                  <a:pt x="20533" y="21600"/>
                  <a:pt x="20398" y="21600"/>
                </a:cubicBezTo>
                <a:cubicBezTo>
                  <a:pt x="11207" y="21600"/>
                  <a:pt x="3023" y="15784"/>
                  <a:pt x="-1" y="7105"/>
                </a:cubicBezTo>
              </a:path>
              <a:path w="20805" h="21600" stroke="0" extrusionOk="0">
                <a:moveTo>
                  <a:pt x="20805" y="21596"/>
                </a:moveTo>
                <a:cubicBezTo>
                  <a:pt x="20669" y="21598"/>
                  <a:pt x="20533" y="21600"/>
                  <a:pt x="20398" y="21600"/>
                </a:cubicBezTo>
                <a:cubicBezTo>
                  <a:pt x="11207" y="21600"/>
                  <a:pt x="3023" y="15784"/>
                  <a:pt x="-1" y="7105"/>
                </a:cubicBezTo>
                <a:lnTo>
                  <a:pt x="20398"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5" name="Text Box 19"/>
          <p:cNvSpPr txBox="1">
            <a:spLocks noChangeArrowheads="1"/>
          </p:cNvSpPr>
          <p:nvPr/>
        </p:nvSpPr>
        <p:spPr bwMode="auto">
          <a:xfrm>
            <a:off x="5013325" y="5680075"/>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1</a:t>
            </a:r>
            <a:endParaRPr lang="en-GB" altLang="en-US" sz="2400" b="1">
              <a:latin typeface="Times New Roman" panose="02020603050405020304" pitchFamily="18" charset="0"/>
            </a:endParaRPr>
          </a:p>
        </p:txBody>
      </p:sp>
      <p:sp>
        <p:nvSpPr>
          <p:cNvPr id="39956" name="Text Box 20"/>
          <p:cNvSpPr txBox="1">
            <a:spLocks noChangeArrowheads="1"/>
          </p:cNvSpPr>
          <p:nvPr/>
        </p:nvSpPr>
        <p:spPr bwMode="auto">
          <a:xfrm>
            <a:off x="5318125" y="4918075"/>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2</a:t>
            </a:r>
            <a:endParaRPr lang="en-GB" altLang="en-US" sz="2400" b="1">
              <a:latin typeface="Times New Roman" panose="02020603050405020304" pitchFamily="18" charset="0"/>
            </a:endParaRPr>
          </a:p>
        </p:txBody>
      </p:sp>
      <p:sp>
        <p:nvSpPr>
          <p:cNvPr id="39957" name="Text Box 21"/>
          <p:cNvSpPr txBox="1">
            <a:spLocks noChangeArrowheads="1"/>
          </p:cNvSpPr>
          <p:nvPr/>
        </p:nvSpPr>
        <p:spPr bwMode="auto">
          <a:xfrm>
            <a:off x="7146925" y="6137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x</a:t>
            </a:r>
            <a:endParaRPr lang="en-GB" altLang="en-US" sz="2400">
              <a:latin typeface="Times New Roman" panose="02020603050405020304" pitchFamily="18" charset="0"/>
            </a:endParaRPr>
          </a:p>
        </p:txBody>
      </p:sp>
      <p:sp>
        <p:nvSpPr>
          <p:cNvPr id="39958" name="Text Box 22"/>
          <p:cNvSpPr txBox="1">
            <a:spLocks noChangeArrowheads="1"/>
          </p:cNvSpPr>
          <p:nvPr/>
        </p:nvSpPr>
        <p:spPr bwMode="auto">
          <a:xfrm>
            <a:off x="593725" y="269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y</a:t>
            </a:r>
          </a:p>
        </p:txBody>
      </p:sp>
      <p:sp>
        <p:nvSpPr>
          <p:cNvPr id="39959" name="Line 23"/>
          <p:cNvSpPr>
            <a:spLocks noChangeShapeType="1"/>
          </p:cNvSpPr>
          <p:nvPr/>
        </p:nvSpPr>
        <p:spPr bwMode="auto">
          <a:xfrm flipV="1">
            <a:off x="3810000" y="4114800"/>
            <a:ext cx="609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0" name="Text Box 24"/>
          <p:cNvSpPr txBox="1">
            <a:spLocks noChangeArrowheads="1"/>
          </p:cNvSpPr>
          <p:nvPr/>
        </p:nvSpPr>
        <p:spPr bwMode="auto">
          <a:xfrm>
            <a:off x="4175125" y="3622675"/>
            <a:ext cx="282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Preference direction</a:t>
            </a:r>
          </a:p>
        </p:txBody>
      </p:sp>
      <p:sp>
        <p:nvSpPr>
          <p:cNvPr id="39961" name="Rectangle 25"/>
          <p:cNvSpPr>
            <a:spLocks noChangeArrowheads="1"/>
          </p:cNvSpPr>
          <p:nvPr/>
        </p:nvSpPr>
        <p:spPr bwMode="auto">
          <a:xfrm>
            <a:off x="2514600" y="1600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u="sng" dirty="0">
                <a:latin typeface="Century Gothic" panose="020B0502020202020204" pitchFamily="34" charset="0"/>
                <a:cs typeface="Times New Roman" panose="02020603050405020304" pitchFamily="18" charset="0"/>
              </a:rPr>
              <a:t>Example</a:t>
            </a:r>
            <a:r>
              <a:rPr lang="en-US" altLang="en-US" sz="2400" dirty="0">
                <a:latin typeface="Century Gothic" panose="020B0502020202020204" pitchFamily="34" charset="0"/>
                <a:cs typeface="Times New Roman" panose="02020603050405020304" pitchFamily="18" charset="0"/>
              </a:rPr>
              <a:t>: Cobb-Douglas</a:t>
            </a:r>
            <a:endParaRPr lang="en-US" altLang="en-US" sz="2400" dirty="0">
              <a:latin typeface="Century Gothic" panose="020B0502020202020204" pitchFamily="34" charset="0"/>
            </a:endParaRPr>
          </a:p>
        </p:txBody>
      </p:sp>
    </p:spTree>
    <p:extLst>
      <p:ext uri="{BB962C8B-B14F-4D97-AF65-F5344CB8AC3E}">
        <p14:creationId xmlns:p14="http://schemas.microsoft.com/office/powerpoint/2010/main" val="19920198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ChangeArrowheads="1"/>
          </p:cNvSpPr>
          <p:nvPr/>
        </p:nvSpPr>
        <p:spPr bwMode="auto">
          <a:xfrm>
            <a:off x="381000" y="1600200"/>
            <a:ext cx="8458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2800" dirty="0">
                <a:latin typeface="Book Antiqua" panose="02040602050305030304" pitchFamily="18" charset="0"/>
                <a:cs typeface="Times New Roman" panose="02020603050405020304" pitchFamily="18" charset="0"/>
              </a:rPr>
              <a:t>2</a:t>
            </a:r>
            <a:r>
              <a:rPr lang="en-US" altLang="en-US" sz="2800" dirty="0">
                <a:latin typeface="Century Gothic" panose="020B0502020202020204" pitchFamily="34" charset="0"/>
                <a:cs typeface="Times New Roman" panose="02020603050405020304" pitchFamily="18" charset="0"/>
              </a:rPr>
              <a:t>. Perfect Substitutes:</a:t>
            </a:r>
          </a:p>
          <a:p>
            <a:r>
              <a:rPr lang="en-US" altLang="en-US" sz="2800" dirty="0">
                <a:latin typeface="Century Gothic" panose="020B0502020202020204" pitchFamily="34" charset="0"/>
                <a:cs typeface="Times New Roman" panose="02020603050405020304" pitchFamily="18" charset="0"/>
              </a:rPr>
              <a:t>				U = Ax + By</a:t>
            </a:r>
            <a:r>
              <a:rPr lang="en-US" altLang="en-US" sz="2800" dirty="0">
                <a:latin typeface="Century Gothic" panose="020B0502020202020204" pitchFamily="34" charset="0"/>
              </a:rPr>
              <a:t> </a:t>
            </a:r>
          </a:p>
          <a:p>
            <a:pPr>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a:t>
            </a:r>
            <a:r>
              <a:rPr lang="en-US" altLang="en-US" sz="2800" dirty="0">
                <a:latin typeface="Century Gothic" panose="020B0502020202020204" pitchFamily="34" charset="0"/>
                <a:cs typeface="Times New Roman" panose="02020603050405020304" pitchFamily="18" charset="0"/>
                <a:sym typeface="Symbol" panose="05050102010706020507" pitchFamily="18" charset="2"/>
              </a:rPr>
              <a:t>where: A,B are</a:t>
            </a:r>
            <a:r>
              <a:rPr lang="en-US" altLang="en-US" sz="2800" dirty="0">
                <a:latin typeface="Century Gothic" panose="020B0502020202020204" pitchFamily="34" charset="0"/>
                <a:cs typeface="Times New Roman" panose="02020603050405020304" pitchFamily="18" charset="0"/>
              </a:rPr>
              <a:t> positive </a:t>
            </a:r>
            <a:r>
              <a:rPr lang="en-US" altLang="en-US" sz="2800" dirty="0">
                <a:latin typeface="Century Gothic" panose="020B0502020202020204" pitchFamily="34" charset="0"/>
                <a:cs typeface="Times New Roman" panose="02020603050405020304" pitchFamily="18" charset="0"/>
                <a:sym typeface="Symbol" panose="05050102010706020507" pitchFamily="18" charset="2"/>
              </a:rPr>
              <a:t>constants</a:t>
            </a:r>
            <a:r>
              <a:rPr lang="en-US" altLang="en-US" sz="2800" dirty="0">
                <a:latin typeface="Century Gothic" panose="020B0502020202020204" pitchFamily="34" charset="0"/>
                <a:cs typeface="Times New Roman" panose="02020603050405020304" pitchFamily="18" charset="0"/>
              </a:rPr>
              <a:t> </a:t>
            </a:r>
            <a:endParaRPr lang="en-GB" altLang="en-US" sz="2800" dirty="0">
              <a:latin typeface="Century Gothic" panose="020B0502020202020204" pitchFamily="34" charset="0"/>
            </a:endParaRPr>
          </a:p>
          <a:p>
            <a:pPr>
              <a:spcBef>
                <a:spcPct val="20000"/>
              </a:spcBef>
              <a:buClr>
                <a:schemeClr val="accent1"/>
              </a:buClr>
              <a:buFont typeface="Wingdings" panose="05000000000000000000" pitchFamily="2" charset="2"/>
              <a:buNone/>
            </a:pPr>
            <a:endParaRPr lang="en-GB" altLang="en-US" sz="2800" u="sng" dirty="0">
              <a:latin typeface="Century Gothic" panose="020B0502020202020204" pitchFamily="34" charset="0"/>
            </a:endParaRPr>
          </a:p>
          <a:p>
            <a:pPr>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Properties:</a:t>
            </a:r>
          </a:p>
          <a:p>
            <a:pPr lvl="1">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a:t>
            </a:r>
            <a:r>
              <a:rPr lang="en-GB" altLang="en-US" sz="2800" dirty="0" err="1">
                <a:latin typeface="Century Gothic" panose="020B0502020202020204" pitchFamily="34" charset="0"/>
              </a:rPr>
              <a:t>MU</a:t>
            </a:r>
            <a:r>
              <a:rPr lang="en-GB" altLang="en-US" sz="2800" baseline="-25000" dirty="0" err="1">
                <a:latin typeface="Century Gothic" panose="020B0502020202020204" pitchFamily="34" charset="0"/>
              </a:rPr>
              <a:t>x</a:t>
            </a:r>
            <a:r>
              <a:rPr lang="en-GB" altLang="en-US" sz="2800" dirty="0">
                <a:latin typeface="Century Gothic" panose="020B0502020202020204" pitchFamily="34" charset="0"/>
              </a:rPr>
              <a:t> = </a:t>
            </a:r>
            <a:r>
              <a:rPr lang="en-US" altLang="en-US" sz="2800" dirty="0">
                <a:latin typeface="Century Gothic" panose="020B0502020202020204" pitchFamily="34" charset="0"/>
                <a:cs typeface="Times New Roman" panose="02020603050405020304" pitchFamily="18" charset="0"/>
              </a:rPr>
              <a:t>A</a:t>
            </a:r>
          </a:p>
          <a:p>
            <a:pPr lvl="1">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a:t>
            </a:r>
            <a:r>
              <a:rPr lang="en-GB" altLang="en-US" sz="2800" dirty="0" err="1">
                <a:latin typeface="Century Gothic" panose="020B0502020202020204" pitchFamily="34" charset="0"/>
              </a:rPr>
              <a:t>MU</a:t>
            </a:r>
            <a:r>
              <a:rPr lang="en-GB" altLang="en-US" sz="2800" baseline="-25000" dirty="0" err="1">
                <a:latin typeface="Century Gothic" panose="020B0502020202020204" pitchFamily="34" charset="0"/>
              </a:rPr>
              <a:t>y</a:t>
            </a:r>
            <a:r>
              <a:rPr lang="en-GB" altLang="en-US" sz="2800" dirty="0">
                <a:latin typeface="Century Gothic" panose="020B0502020202020204" pitchFamily="34" charset="0"/>
              </a:rPr>
              <a:t> = B</a:t>
            </a:r>
          </a:p>
          <a:p>
            <a:pPr lvl="1">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a:t>
            </a:r>
            <a:r>
              <a:rPr lang="en-GB" altLang="en-US" sz="2800" dirty="0" err="1">
                <a:latin typeface="Century Gothic" panose="020B0502020202020204" pitchFamily="34" charset="0"/>
              </a:rPr>
              <a:t>MRS</a:t>
            </a:r>
            <a:r>
              <a:rPr lang="en-GB" altLang="en-US" sz="2800" baseline="-25000" dirty="0" err="1">
                <a:latin typeface="Century Gothic" panose="020B0502020202020204" pitchFamily="34" charset="0"/>
              </a:rPr>
              <a:t>x,y</a:t>
            </a:r>
            <a:r>
              <a:rPr lang="en-GB" altLang="en-US" sz="2800" dirty="0">
                <a:latin typeface="Century Gothic" panose="020B0502020202020204" pitchFamily="34" charset="0"/>
              </a:rPr>
              <a:t> =  </a:t>
            </a:r>
            <a:r>
              <a:rPr lang="en-US" altLang="en-US" sz="2800" u="sng" dirty="0">
                <a:latin typeface="Century Gothic" panose="020B0502020202020204" pitchFamily="34" charset="0"/>
                <a:cs typeface="Times New Roman" panose="02020603050405020304" pitchFamily="18" charset="0"/>
                <a:sym typeface="Symbol" panose="05050102010706020507" pitchFamily="18" charset="2"/>
              </a:rPr>
              <a:t>A</a:t>
            </a:r>
            <a:r>
              <a:rPr lang="en-US" altLang="en-US" sz="2800" dirty="0">
                <a:latin typeface="Century Gothic" panose="020B0502020202020204" pitchFamily="34" charset="0"/>
                <a:cs typeface="Times New Roman" panose="02020603050405020304" pitchFamily="18" charset="0"/>
                <a:sym typeface="Symbol" panose="05050102010706020507" pitchFamily="18" charset="2"/>
              </a:rPr>
              <a:t>	(constant MRS)</a:t>
            </a:r>
          </a:p>
          <a:p>
            <a:pPr lvl="1">
              <a:buClr>
                <a:schemeClr val="accent1"/>
              </a:buClr>
              <a:buFont typeface="Wingdings" panose="05000000000000000000" pitchFamily="2" charset="2"/>
              <a:buNone/>
            </a:pPr>
            <a:r>
              <a:rPr lang="en-GB" altLang="en-US" sz="2800" dirty="0">
                <a:latin typeface="Century Gothic" panose="020B0502020202020204" pitchFamily="34" charset="0"/>
              </a:rPr>
              <a:t>			       </a:t>
            </a:r>
            <a:r>
              <a:rPr lang="en-US" altLang="en-US" sz="2800" dirty="0" smtClean="0">
                <a:latin typeface="Century Gothic" panose="020B0502020202020204" pitchFamily="34" charset="0"/>
                <a:cs typeface="Times New Roman" panose="02020603050405020304" pitchFamily="18" charset="0"/>
                <a:sym typeface="Symbol" panose="05050102010706020507" pitchFamily="18" charset="2"/>
              </a:rPr>
              <a:t>B</a:t>
            </a:r>
            <a:endParaRPr lang="en-GB" altLang="en-US" sz="2800" dirty="0">
              <a:latin typeface="Century Gothic" panose="020B0502020202020204" pitchFamily="34" charset="0"/>
            </a:endParaRPr>
          </a:p>
        </p:txBody>
      </p:sp>
      <p:sp>
        <p:nvSpPr>
          <p:cNvPr id="5" name="Title 1"/>
          <p:cNvSpPr txBox="1">
            <a:spLocks/>
          </p:cNvSpPr>
          <p:nvPr/>
        </p:nvSpPr>
        <p:spPr bwMode="auto">
          <a:xfrm>
            <a:off x="38100" y="9144"/>
            <a:ext cx="9144000" cy="1143000"/>
          </a:xfrm>
          <a:prstGeom prst="rect">
            <a:avLst/>
          </a:prstGeom>
        </p:spPr>
        <p:txBody>
          <a:bodyPr wrap="square" numCol="1" anchorCtr="0" compatLnSpc="1">
            <a:prstTxWarp prst="textNoShape">
              <a:avLst/>
            </a:prstTxWarp>
            <a:normAutofit/>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r>
              <a:rPr lang="en-US" sz="4000" dirty="0" smtClean="0"/>
              <a:t>SPECIAL FUNCTIONAL FORM</a:t>
            </a:r>
          </a:p>
        </p:txBody>
      </p:sp>
    </p:spTree>
    <p:extLst>
      <p:ext uri="{BB962C8B-B14F-4D97-AF65-F5344CB8AC3E}">
        <p14:creationId xmlns:p14="http://schemas.microsoft.com/office/powerpoint/2010/main" val="3629195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animEffect transition="in" filter="wipe(left)">
                                      <p:cBhvr>
                                        <p:cTn id="7" dur="500"/>
                                        <p:tgtEl>
                                          <p:spTgt spid="409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5">
                                            <p:txEl>
                                              <p:pRg st="1" end="1"/>
                                            </p:txEl>
                                          </p:spTgt>
                                        </p:tgtEl>
                                        <p:attrNameLst>
                                          <p:attrName>style.visibility</p:attrName>
                                        </p:attrNameLst>
                                      </p:cBhvr>
                                      <p:to>
                                        <p:strVal val="visible"/>
                                      </p:to>
                                    </p:set>
                                    <p:animEffect transition="in" filter="wipe(left)">
                                      <p:cBhvr>
                                        <p:cTn id="12" dur="500"/>
                                        <p:tgtEl>
                                          <p:spTgt spid="4096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5">
                                            <p:txEl>
                                              <p:pRg st="2" end="2"/>
                                            </p:txEl>
                                          </p:spTgt>
                                        </p:tgtEl>
                                        <p:attrNameLst>
                                          <p:attrName>style.visibility</p:attrName>
                                        </p:attrNameLst>
                                      </p:cBhvr>
                                      <p:to>
                                        <p:strVal val="visible"/>
                                      </p:to>
                                    </p:set>
                                    <p:animEffect transition="in" filter="wipe(left)">
                                      <p:cBhvr>
                                        <p:cTn id="17" dur="500"/>
                                        <p:tgtEl>
                                          <p:spTgt spid="4096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5">
                                            <p:txEl>
                                              <p:pRg st="4" end="4"/>
                                            </p:txEl>
                                          </p:spTgt>
                                        </p:tgtEl>
                                        <p:attrNameLst>
                                          <p:attrName>style.visibility</p:attrName>
                                        </p:attrNameLst>
                                      </p:cBhvr>
                                      <p:to>
                                        <p:strVal val="visible"/>
                                      </p:to>
                                    </p:set>
                                    <p:animEffect transition="in" filter="wipe(left)">
                                      <p:cBhvr>
                                        <p:cTn id="22" dur="500"/>
                                        <p:tgtEl>
                                          <p:spTgt spid="40965">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0965">
                                            <p:txEl>
                                              <p:pRg st="5" end="5"/>
                                            </p:txEl>
                                          </p:spTgt>
                                        </p:tgtEl>
                                        <p:attrNameLst>
                                          <p:attrName>style.visibility</p:attrName>
                                        </p:attrNameLst>
                                      </p:cBhvr>
                                      <p:to>
                                        <p:strVal val="visible"/>
                                      </p:to>
                                    </p:set>
                                    <p:animEffect transition="in" filter="wipe(left)">
                                      <p:cBhvr>
                                        <p:cTn id="25" dur="500"/>
                                        <p:tgtEl>
                                          <p:spTgt spid="40965">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0965">
                                            <p:txEl>
                                              <p:pRg st="6" end="6"/>
                                            </p:txEl>
                                          </p:spTgt>
                                        </p:tgtEl>
                                        <p:attrNameLst>
                                          <p:attrName>style.visibility</p:attrName>
                                        </p:attrNameLst>
                                      </p:cBhvr>
                                      <p:to>
                                        <p:strVal val="visible"/>
                                      </p:to>
                                    </p:set>
                                    <p:animEffect transition="in" filter="wipe(left)">
                                      <p:cBhvr>
                                        <p:cTn id="28" dur="500"/>
                                        <p:tgtEl>
                                          <p:spTgt spid="40965">
                                            <p:txEl>
                                              <p:pRg st="6" end="6"/>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0965">
                                            <p:txEl>
                                              <p:pRg st="7" end="7"/>
                                            </p:txEl>
                                          </p:spTgt>
                                        </p:tgtEl>
                                        <p:attrNameLst>
                                          <p:attrName>style.visibility</p:attrName>
                                        </p:attrNameLst>
                                      </p:cBhvr>
                                      <p:to>
                                        <p:strVal val="visible"/>
                                      </p:to>
                                    </p:set>
                                    <p:animEffect transition="in" filter="wipe(left)">
                                      <p:cBhvr>
                                        <p:cTn id="31" dur="500"/>
                                        <p:tgtEl>
                                          <p:spTgt spid="40965">
                                            <p:txEl>
                                              <p:pRg st="7" end="7"/>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0965">
                                            <p:txEl>
                                              <p:pRg st="8" end="8"/>
                                            </p:txEl>
                                          </p:spTgt>
                                        </p:tgtEl>
                                        <p:attrNameLst>
                                          <p:attrName>style.visibility</p:attrName>
                                        </p:attrNameLst>
                                      </p:cBhvr>
                                      <p:to>
                                        <p:strVal val="visible"/>
                                      </p:to>
                                    </p:set>
                                    <p:animEffect transition="in" filter="wipe(left)">
                                      <p:cBhvr>
                                        <p:cTn id="34" dur="500"/>
                                        <p:tgtEl>
                                          <p:spTgt spid="409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1938338" y="1452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988" name="Rectangle 4"/>
          <p:cNvSpPr>
            <a:spLocks noChangeArrowheads="1"/>
          </p:cNvSpPr>
          <p:nvPr/>
        </p:nvSpPr>
        <p:spPr bwMode="auto">
          <a:xfrm>
            <a:off x="1600200" y="533400"/>
            <a:ext cx="731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u="sng" dirty="0">
                <a:latin typeface="Century Gothic" panose="020B0502020202020204" pitchFamily="34" charset="0"/>
                <a:cs typeface="Times New Roman" panose="02020603050405020304" pitchFamily="18" charset="0"/>
              </a:rPr>
              <a:t>Example:</a:t>
            </a:r>
            <a:r>
              <a:rPr lang="en-US" altLang="en-US" sz="2400" dirty="0">
                <a:latin typeface="Century Gothic" panose="020B0502020202020204" pitchFamily="34" charset="0"/>
                <a:cs typeface="Times New Roman" panose="02020603050405020304" pitchFamily="18" charset="0"/>
              </a:rPr>
              <a:t> Perfect Substitutes  (butter and margarine)</a:t>
            </a:r>
            <a:r>
              <a:rPr lang="en-US" altLang="en-US" sz="2400" dirty="0">
                <a:latin typeface="Century Gothic" panose="020B0502020202020204" pitchFamily="34" charset="0"/>
              </a:rPr>
              <a:t> </a:t>
            </a:r>
          </a:p>
        </p:txBody>
      </p:sp>
      <p:sp>
        <p:nvSpPr>
          <p:cNvPr id="41989" name="Line 5"/>
          <p:cNvSpPr>
            <a:spLocks noChangeShapeType="1"/>
          </p:cNvSpPr>
          <p:nvPr/>
        </p:nvSpPr>
        <p:spPr bwMode="auto">
          <a:xfrm>
            <a:off x="1524000" y="5867400"/>
            <a:ext cx="5257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0" name="Line 6"/>
          <p:cNvSpPr>
            <a:spLocks noChangeShapeType="1"/>
          </p:cNvSpPr>
          <p:nvPr/>
        </p:nvSpPr>
        <p:spPr bwMode="auto">
          <a:xfrm flipV="1">
            <a:off x="1524000" y="990600"/>
            <a:ext cx="0" cy="4876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1" name="Text Box 7"/>
          <p:cNvSpPr txBox="1">
            <a:spLocks noChangeArrowheads="1"/>
          </p:cNvSpPr>
          <p:nvPr/>
        </p:nvSpPr>
        <p:spPr bwMode="auto">
          <a:xfrm>
            <a:off x="6765925" y="5756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x</a:t>
            </a:r>
          </a:p>
        </p:txBody>
      </p:sp>
      <p:sp>
        <p:nvSpPr>
          <p:cNvPr id="41992" name="Text Box 8"/>
          <p:cNvSpPr txBox="1">
            <a:spLocks noChangeArrowheads="1"/>
          </p:cNvSpPr>
          <p:nvPr/>
        </p:nvSpPr>
        <p:spPr bwMode="auto">
          <a:xfrm>
            <a:off x="1203325" y="5756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0</a:t>
            </a:r>
          </a:p>
        </p:txBody>
      </p:sp>
      <p:sp>
        <p:nvSpPr>
          <p:cNvPr id="41993" name="Text Box 9"/>
          <p:cNvSpPr txBox="1">
            <a:spLocks noChangeArrowheads="1"/>
          </p:cNvSpPr>
          <p:nvPr/>
        </p:nvSpPr>
        <p:spPr bwMode="auto">
          <a:xfrm>
            <a:off x="1127125" y="7270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y</a:t>
            </a:r>
          </a:p>
        </p:txBody>
      </p:sp>
      <p:sp>
        <p:nvSpPr>
          <p:cNvPr id="41994" name="Line 10"/>
          <p:cNvSpPr>
            <a:spLocks noChangeShapeType="1"/>
          </p:cNvSpPr>
          <p:nvPr/>
        </p:nvSpPr>
        <p:spPr bwMode="auto">
          <a:xfrm>
            <a:off x="1524000" y="4267200"/>
            <a:ext cx="1600200" cy="1600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7" name="Text Box 13"/>
          <p:cNvSpPr txBox="1">
            <a:spLocks noChangeArrowheads="1"/>
          </p:cNvSpPr>
          <p:nvPr/>
        </p:nvSpPr>
        <p:spPr bwMode="auto">
          <a:xfrm>
            <a:off x="2971800" y="5410200"/>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1</a:t>
            </a:r>
            <a:endParaRPr lang="en-GB" altLang="en-US" sz="2400" b="1">
              <a:latin typeface="Times New Roman" panose="02020603050405020304" pitchFamily="18" charset="0"/>
            </a:endParaRPr>
          </a:p>
        </p:txBody>
      </p:sp>
      <p:sp>
        <p:nvSpPr>
          <p:cNvPr id="42000" name="Text Box 16"/>
          <p:cNvSpPr txBox="1">
            <a:spLocks noChangeArrowheads="1"/>
          </p:cNvSpPr>
          <p:nvPr/>
        </p:nvSpPr>
        <p:spPr bwMode="auto">
          <a:xfrm>
            <a:off x="1203325" y="1108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en-US" sz="2400" b="1">
              <a:latin typeface="Times New Roman" panose="02020603050405020304" pitchFamily="18" charset="0"/>
            </a:endParaRPr>
          </a:p>
        </p:txBody>
      </p:sp>
    </p:spTree>
    <p:extLst>
      <p:ext uri="{BB962C8B-B14F-4D97-AF65-F5344CB8AC3E}">
        <p14:creationId xmlns:p14="http://schemas.microsoft.com/office/powerpoint/2010/main" val="2953173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1938338" y="1452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3844" name="Line 4"/>
          <p:cNvSpPr>
            <a:spLocks noChangeShapeType="1"/>
          </p:cNvSpPr>
          <p:nvPr/>
        </p:nvSpPr>
        <p:spPr bwMode="auto">
          <a:xfrm>
            <a:off x="1524000" y="5867400"/>
            <a:ext cx="5257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45" name="Line 5"/>
          <p:cNvSpPr>
            <a:spLocks noChangeShapeType="1"/>
          </p:cNvSpPr>
          <p:nvPr/>
        </p:nvSpPr>
        <p:spPr bwMode="auto">
          <a:xfrm flipV="1">
            <a:off x="1524000" y="990600"/>
            <a:ext cx="0" cy="4876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46" name="Text Box 6"/>
          <p:cNvSpPr txBox="1">
            <a:spLocks noChangeArrowheads="1"/>
          </p:cNvSpPr>
          <p:nvPr/>
        </p:nvSpPr>
        <p:spPr bwMode="auto">
          <a:xfrm>
            <a:off x="6765925" y="5756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x</a:t>
            </a:r>
          </a:p>
        </p:txBody>
      </p:sp>
      <p:sp>
        <p:nvSpPr>
          <p:cNvPr id="163847" name="Text Box 7"/>
          <p:cNvSpPr txBox="1">
            <a:spLocks noChangeArrowheads="1"/>
          </p:cNvSpPr>
          <p:nvPr/>
        </p:nvSpPr>
        <p:spPr bwMode="auto">
          <a:xfrm>
            <a:off x="1203325" y="5756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0</a:t>
            </a:r>
          </a:p>
        </p:txBody>
      </p:sp>
      <p:sp>
        <p:nvSpPr>
          <p:cNvPr id="163848" name="Text Box 8"/>
          <p:cNvSpPr txBox="1">
            <a:spLocks noChangeArrowheads="1"/>
          </p:cNvSpPr>
          <p:nvPr/>
        </p:nvSpPr>
        <p:spPr bwMode="auto">
          <a:xfrm>
            <a:off x="1127125" y="7270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y</a:t>
            </a:r>
          </a:p>
        </p:txBody>
      </p:sp>
      <p:sp>
        <p:nvSpPr>
          <p:cNvPr id="163849" name="Line 9"/>
          <p:cNvSpPr>
            <a:spLocks noChangeShapeType="1"/>
          </p:cNvSpPr>
          <p:nvPr/>
        </p:nvSpPr>
        <p:spPr bwMode="auto">
          <a:xfrm>
            <a:off x="1524000" y="4267200"/>
            <a:ext cx="1600200" cy="1600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50" name="Line 10"/>
          <p:cNvSpPr>
            <a:spLocks noChangeShapeType="1"/>
          </p:cNvSpPr>
          <p:nvPr/>
        </p:nvSpPr>
        <p:spPr bwMode="auto">
          <a:xfrm>
            <a:off x="1524000" y="2743200"/>
            <a:ext cx="312420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52" name="Text Box 12"/>
          <p:cNvSpPr txBox="1">
            <a:spLocks noChangeArrowheads="1"/>
          </p:cNvSpPr>
          <p:nvPr/>
        </p:nvSpPr>
        <p:spPr bwMode="auto">
          <a:xfrm>
            <a:off x="2971800" y="5410200"/>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1</a:t>
            </a:r>
            <a:endParaRPr lang="en-GB" altLang="en-US" sz="2400" b="1">
              <a:latin typeface="Times New Roman" panose="02020603050405020304" pitchFamily="18" charset="0"/>
            </a:endParaRPr>
          </a:p>
        </p:txBody>
      </p:sp>
      <p:sp>
        <p:nvSpPr>
          <p:cNvPr id="163853" name="Text Box 13"/>
          <p:cNvSpPr txBox="1">
            <a:spLocks noChangeArrowheads="1"/>
          </p:cNvSpPr>
          <p:nvPr/>
        </p:nvSpPr>
        <p:spPr bwMode="auto">
          <a:xfrm>
            <a:off x="4556125" y="5375275"/>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2</a:t>
            </a:r>
            <a:endParaRPr lang="en-GB" altLang="en-US" sz="2400" b="1">
              <a:latin typeface="Times New Roman" panose="02020603050405020304" pitchFamily="18" charset="0"/>
            </a:endParaRPr>
          </a:p>
        </p:txBody>
      </p:sp>
      <p:sp>
        <p:nvSpPr>
          <p:cNvPr id="163855" name="Text Box 15"/>
          <p:cNvSpPr txBox="1">
            <a:spLocks noChangeArrowheads="1"/>
          </p:cNvSpPr>
          <p:nvPr/>
        </p:nvSpPr>
        <p:spPr bwMode="auto">
          <a:xfrm>
            <a:off x="1203325" y="1108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en-US" sz="2400" b="1">
              <a:latin typeface="Times New Roman" panose="02020603050405020304" pitchFamily="18" charset="0"/>
            </a:endParaRPr>
          </a:p>
        </p:txBody>
      </p:sp>
      <p:sp>
        <p:nvSpPr>
          <p:cNvPr id="163859" name="Rectangle 19"/>
          <p:cNvSpPr>
            <a:spLocks noChangeArrowheads="1"/>
          </p:cNvSpPr>
          <p:nvPr/>
        </p:nvSpPr>
        <p:spPr bwMode="auto">
          <a:xfrm>
            <a:off x="1600200" y="533400"/>
            <a:ext cx="731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u="sng" dirty="0">
                <a:latin typeface="Century Gothic" panose="020B0502020202020204" pitchFamily="34" charset="0"/>
                <a:cs typeface="Times New Roman" panose="02020603050405020304" pitchFamily="18" charset="0"/>
              </a:rPr>
              <a:t>Example:</a:t>
            </a:r>
            <a:r>
              <a:rPr lang="en-US" altLang="en-US" sz="2400" dirty="0">
                <a:latin typeface="Century Gothic" panose="020B0502020202020204" pitchFamily="34" charset="0"/>
                <a:cs typeface="Times New Roman" panose="02020603050405020304" pitchFamily="18" charset="0"/>
              </a:rPr>
              <a:t> Perfect Substitutes  (butter and margarine)</a:t>
            </a:r>
            <a:r>
              <a:rPr lang="en-US" altLang="en-US" sz="2400" dirty="0">
                <a:latin typeface="Century Gothic" panose="020B0502020202020204" pitchFamily="34" charset="0"/>
              </a:rPr>
              <a:t> </a:t>
            </a:r>
          </a:p>
        </p:txBody>
      </p:sp>
    </p:spTree>
    <p:extLst>
      <p:ext uri="{BB962C8B-B14F-4D97-AF65-F5344CB8AC3E}">
        <p14:creationId xmlns:p14="http://schemas.microsoft.com/office/powerpoint/2010/main" val="3041638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 name="Rectangle 40"/>
          <p:cNvSpPr>
            <a:spLocks noChangeArrowheads="1"/>
          </p:cNvSpPr>
          <p:nvPr/>
        </p:nvSpPr>
        <p:spPr bwMode="auto">
          <a:xfrm>
            <a:off x="381000" y="17526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sz="2400">
                <a:solidFill>
                  <a:schemeClr val="tx1"/>
                </a:solidFill>
                <a:latin typeface="Times New Roman" panose="02020603050405020304" pitchFamily="18" charset="0"/>
              </a:defRPr>
            </a:lvl1pPr>
            <a:lvl2pPr marL="990600" indent="-5334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AutoNum type="arabicPeriod"/>
            </a:pPr>
            <a:r>
              <a:rPr lang="en-US" altLang="en-US" sz="2800" b="1" dirty="0">
                <a:latin typeface="Century Gothic" panose="020B0502020202020204" pitchFamily="34" charset="0"/>
              </a:rPr>
              <a:t>Indifference </a:t>
            </a:r>
            <a:r>
              <a:rPr lang="en-US" altLang="en-US" sz="2800" b="1" dirty="0" smtClean="0">
                <a:latin typeface="Century Gothic" panose="020B0502020202020204" pitchFamily="34" charset="0"/>
              </a:rPr>
              <a:t>Curves</a:t>
            </a:r>
            <a:endParaRPr lang="en-US" altLang="en-US" sz="2800" b="1" dirty="0">
              <a:latin typeface="Century Gothic" panose="020B0502020202020204" pitchFamily="34" charset="0"/>
            </a:endParaRPr>
          </a:p>
          <a:p>
            <a:pPr>
              <a:spcBef>
                <a:spcPct val="20000"/>
              </a:spcBef>
              <a:buClr>
                <a:schemeClr val="accent1"/>
              </a:buClr>
              <a:buFont typeface="Wingdings" panose="05000000000000000000" pitchFamily="2" charset="2"/>
              <a:buAutoNum type="arabicPeriod"/>
            </a:pPr>
            <a:r>
              <a:rPr lang="en-US" altLang="en-US" sz="2800" b="1" dirty="0">
                <a:latin typeface="Century Gothic" panose="020B0502020202020204" pitchFamily="34" charset="0"/>
              </a:rPr>
              <a:t>The Marginal Rate of Substitution</a:t>
            </a:r>
          </a:p>
          <a:p>
            <a:pPr>
              <a:spcBef>
                <a:spcPct val="20000"/>
              </a:spcBef>
              <a:buClr>
                <a:schemeClr val="accent1"/>
              </a:buClr>
              <a:buFont typeface="Wingdings" panose="05000000000000000000" pitchFamily="2" charset="2"/>
              <a:buAutoNum type="arabicPeriod"/>
            </a:pPr>
            <a:r>
              <a:rPr lang="en-US" altLang="en-US" sz="2800" b="1" dirty="0">
                <a:latin typeface="Century Gothic" panose="020B0502020202020204" pitchFamily="34" charset="0"/>
              </a:rPr>
              <a:t>The Utility Function</a:t>
            </a:r>
          </a:p>
          <a:p>
            <a:pPr lvl="1">
              <a:spcBef>
                <a:spcPct val="20000"/>
              </a:spcBef>
              <a:buClr>
                <a:schemeClr val="accent1"/>
              </a:buClr>
              <a:buFont typeface="Wingdings" panose="05000000000000000000" pitchFamily="2" charset="2"/>
              <a:buChar char="l"/>
            </a:pPr>
            <a:r>
              <a:rPr lang="en-US" altLang="en-US" sz="2800" b="1" dirty="0">
                <a:latin typeface="Century Gothic" panose="020B0502020202020204" pitchFamily="34" charset="0"/>
              </a:rPr>
              <a:t>Marginal Utility </a:t>
            </a:r>
          </a:p>
          <a:p>
            <a:pPr>
              <a:spcBef>
                <a:spcPct val="20000"/>
              </a:spcBef>
              <a:buClr>
                <a:schemeClr val="accent1"/>
              </a:buClr>
              <a:buFont typeface="Wingdings" panose="05000000000000000000" pitchFamily="2" charset="2"/>
              <a:buAutoNum type="arabicPeriod"/>
            </a:pPr>
            <a:r>
              <a:rPr lang="en-US" altLang="en-US" sz="2800" b="1" dirty="0">
                <a:latin typeface="Century Gothic" panose="020B0502020202020204" pitchFamily="34" charset="0"/>
              </a:rPr>
              <a:t>Some Special Functional Forms</a:t>
            </a:r>
          </a:p>
        </p:txBody>
      </p:sp>
      <p:sp>
        <p:nvSpPr>
          <p:cNvPr id="5" name="Title 1"/>
          <p:cNvSpPr txBox="1">
            <a:spLocks/>
          </p:cNvSpPr>
          <p:nvPr/>
        </p:nvSpPr>
        <p:spPr bwMode="auto">
          <a:xfrm>
            <a:off x="0" y="0"/>
            <a:ext cx="9144000" cy="838200"/>
          </a:xfrm>
          <a:prstGeom prst="rect">
            <a:avLst/>
          </a:prstGeom>
        </p:spPr>
        <p:txBody>
          <a:bodyPr wrap="square" numCol="1" anchorCtr="0" compatLnSpc="1">
            <a:prstTxWarp prst="textNoShape">
              <a:avLst/>
            </a:prstTxWarp>
            <a:normAutofit/>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r>
              <a:rPr lang="en-US" sz="4000" dirty="0" smtClean="0"/>
              <a:t>PREFERENCES</a:t>
            </a:r>
          </a:p>
        </p:txBody>
      </p:sp>
    </p:spTree>
    <p:extLst>
      <p:ext uri="{BB962C8B-B14F-4D97-AF65-F5344CB8AC3E}">
        <p14:creationId xmlns:p14="http://schemas.microsoft.com/office/powerpoint/2010/main" val="934074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84"/>
                                        </p:tgtEl>
                                        <p:attrNameLst>
                                          <p:attrName>style.visibility</p:attrName>
                                        </p:attrNameLst>
                                      </p:cBhvr>
                                      <p:to>
                                        <p:strVal val="visible"/>
                                      </p:to>
                                    </p:set>
                                    <p:animEffect transition="in" filter="wipe(left)">
                                      <p:cBhvr>
                                        <p:cTn id="7" dur="500"/>
                                        <p:tgtEl>
                                          <p:spTgt spid="6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1938338" y="1452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5892" name="Line 4"/>
          <p:cNvSpPr>
            <a:spLocks noChangeShapeType="1"/>
          </p:cNvSpPr>
          <p:nvPr/>
        </p:nvSpPr>
        <p:spPr bwMode="auto">
          <a:xfrm>
            <a:off x="1524000" y="5867400"/>
            <a:ext cx="5257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3" name="Line 5"/>
          <p:cNvSpPr>
            <a:spLocks noChangeShapeType="1"/>
          </p:cNvSpPr>
          <p:nvPr/>
        </p:nvSpPr>
        <p:spPr bwMode="auto">
          <a:xfrm flipV="1">
            <a:off x="1524000" y="990600"/>
            <a:ext cx="0" cy="4876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4" name="Text Box 6"/>
          <p:cNvSpPr txBox="1">
            <a:spLocks noChangeArrowheads="1"/>
          </p:cNvSpPr>
          <p:nvPr/>
        </p:nvSpPr>
        <p:spPr bwMode="auto">
          <a:xfrm>
            <a:off x="6765925" y="5756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x</a:t>
            </a:r>
          </a:p>
        </p:txBody>
      </p:sp>
      <p:sp>
        <p:nvSpPr>
          <p:cNvPr id="165895" name="Text Box 7"/>
          <p:cNvSpPr txBox="1">
            <a:spLocks noChangeArrowheads="1"/>
          </p:cNvSpPr>
          <p:nvPr/>
        </p:nvSpPr>
        <p:spPr bwMode="auto">
          <a:xfrm>
            <a:off x="1203325" y="5756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0</a:t>
            </a:r>
          </a:p>
        </p:txBody>
      </p:sp>
      <p:sp>
        <p:nvSpPr>
          <p:cNvPr id="165896" name="Text Box 8"/>
          <p:cNvSpPr txBox="1">
            <a:spLocks noChangeArrowheads="1"/>
          </p:cNvSpPr>
          <p:nvPr/>
        </p:nvSpPr>
        <p:spPr bwMode="auto">
          <a:xfrm>
            <a:off x="1127125" y="7270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y</a:t>
            </a:r>
          </a:p>
        </p:txBody>
      </p:sp>
      <p:sp>
        <p:nvSpPr>
          <p:cNvPr id="165897" name="Line 9"/>
          <p:cNvSpPr>
            <a:spLocks noChangeShapeType="1"/>
          </p:cNvSpPr>
          <p:nvPr/>
        </p:nvSpPr>
        <p:spPr bwMode="auto">
          <a:xfrm>
            <a:off x="1524000" y="4267200"/>
            <a:ext cx="1600200" cy="1600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8" name="Line 10"/>
          <p:cNvSpPr>
            <a:spLocks noChangeShapeType="1"/>
          </p:cNvSpPr>
          <p:nvPr/>
        </p:nvSpPr>
        <p:spPr bwMode="auto">
          <a:xfrm>
            <a:off x="1524000" y="2743200"/>
            <a:ext cx="312420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9" name="Line 11"/>
          <p:cNvSpPr>
            <a:spLocks noChangeShapeType="1"/>
          </p:cNvSpPr>
          <p:nvPr/>
        </p:nvSpPr>
        <p:spPr bwMode="auto">
          <a:xfrm>
            <a:off x="1524000" y="1371600"/>
            <a:ext cx="4495800" cy="449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900" name="Text Box 12"/>
          <p:cNvSpPr txBox="1">
            <a:spLocks noChangeArrowheads="1"/>
          </p:cNvSpPr>
          <p:nvPr/>
        </p:nvSpPr>
        <p:spPr bwMode="auto">
          <a:xfrm>
            <a:off x="2971800" y="5410200"/>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1</a:t>
            </a:r>
            <a:endParaRPr lang="en-GB" altLang="en-US" sz="2400" b="1">
              <a:latin typeface="Times New Roman" panose="02020603050405020304" pitchFamily="18" charset="0"/>
            </a:endParaRPr>
          </a:p>
        </p:txBody>
      </p:sp>
      <p:sp>
        <p:nvSpPr>
          <p:cNvPr id="165901" name="Text Box 13"/>
          <p:cNvSpPr txBox="1">
            <a:spLocks noChangeArrowheads="1"/>
          </p:cNvSpPr>
          <p:nvPr/>
        </p:nvSpPr>
        <p:spPr bwMode="auto">
          <a:xfrm>
            <a:off x="4556125" y="5375275"/>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2</a:t>
            </a:r>
            <a:endParaRPr lang="en-GB" altLang="en-US" sz="2400" b="1">
              <a:latin typeface="Times New Roman" panose="02020603050405020304" pitchFamily="18" charset="0"/>
            </a:endParaRPr>
          </a:p>
        </p:txBody>
      </p:sp>
      <p:sp>
        <p:nvSpPr>
          <p:cNvPr id="165902" name="Text Box 14"/>
          <p:cNvSpPr txBox="1">
            <a:spLocks noChangeArrowheads="1"/>
          </p:cNvSpPr>
          <p:nvPr/>
        </p:nvSpPr>
        <p:spPr bwMode="auto">
          <a:xfrm>
            <a:off x="5851525" y="5375275"/>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3</a:t>
            </a:r>
            <a:endParaRPr lang="en-GB" altLang="en-US" sz="2400" b="1">
              <a:latin typeface="Times New Roman" panose="02020603050405020304" pitchFamily="18" charset="0"/>
            </a:endParaRPr>
          </a:p>
        </p:txBody>
      </p:sp>
      <p:sp>
        <p:nvSpPr>
          <p:cNvPr id="165903" name="Text Box 15"/>
          <p:cNvSpPr txBox="1">
            <a:spLocks noChangeArrowheads="1"/>
          </p:cNvSpPr>
          <p:nvPr/>
        </p:nvSpPr>
        <p:spPr bwMode="auto">
          <a:xfrm>
            <a:off x="1203325" y="1108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en-US" sz="2400" b="1">
              <a:latin typeface="Times New Roman" panose="02020603050405020304" pitchFamily="18" charset="0"/>
            </a:endParaRPr>
          </a:p>
        </p:txBody>
      </p:sp>
      <p:sp>
        <p:nvSpPr>
          <p:cNvPr id="165904" name="Line 16"/>
          <p:cNvSpPr>
            <a:spLocks noChangeShapeType="1"/>
          </p:cNvSpPr>
          <p:nvPr/>
        </p:nvSpPr>
        <p:spPr bwMode="auto">
          <a:xfrm flipH="1">
            <a:off x="5334000" y="4495800"/>
            <a:ext cx="381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905" name="Text Box 17"/>
          <p:cNvSpPr txBox="1">
            <a:spLocks noChangeArrowheads="1"/>
          </p:cNvSpPr>
          <p:nvPr/>
        </p:nvSpPr>
        <p:spPr bwMode="auto">
          <a:xfrm>
            <a:off x="5622925" y="4003675"/>
            <a:ext cx="1830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Slope = -A/B</a:t>
            </a:r>
          </a:p>
        </p:txBody>
      </p:sp>
      <p:sp>
        <p:nvSpPr>
          <p:cNvPr id="165906" name="Rectangle 18"/>
          <p:cNvSpPr>
            <a:spLocks noChangeArrowheads="1"/>
          </p:cNvSpPr>
          <p:nvPr/>
        </p:nvSpPr>
        <p:spPr bwMode="auto">
          <a:xfrm>
            <a:off x="1600200" y="533400"/>
            <a:ext cx="731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u="sng" dirty="0">
                <a:latin typeface="Century Gothic" panose="020B0502020202020204" pitchFamily="34" charset="0"/>
                <a:cs typeface="Times New Roman" panose="02020603050405020304" pitchFamily="18" charset="0"/>
              </a:rPr>
              <a:t>Example:</a:t>
            </a:r>
            <a:r>
              <a:rPr lang="en-US" altLang="en-US" sz="2400" dirty="0">
                <a:latin typeface="Century Gothic" panose="020B0502020202020204" pitchFamily="34" charset="0"/>
                <a:cs typeface="Times New Roman" panose="02020603050405020304" pitchFamily="18" charset="0"/>
              </a:rPr>
              <a:t> Perfect Substitutes  (butter and margarine)</a:t>
            </a:r>
            <a:r>
              <a:rPr lang="en-US" altLang="en-US" sz="2400" dirty="0">
                <a:latin typeface="Century Gothic" panose="020B0502020202020204" pitchFamily="34" charset="0"/>
              </a:rPr>
              <a:t> </a:t>
            </a:r>
          </a:p>
        </p:txBody>
      </p:sp>
    </p:spTree>
    <p:extLst>
      <p:ext uri="{BB962C8B-B14F-4D97-AF65-F5344CB8AC3E}">
        <p14:creationId xmlns:p14="http://schemas.microsoft.com/office/powerpoint/2010/main" val="1339719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58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58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9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5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8" grpId="0" animBg="1"/>
      <p:bldP spid="165899" grpId="0" animBg="1"/>
      <p:bldP spid="165904" grpId="0" animBg="1"/>
      <p:bldP spid="16590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381000" y="1600200"/>
            <a:ext cx="8458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2800" dirty="0">
                <a:latin typeface="Book Antiqua" panose="02040602050305030304" pitchFamily="18" charset="0"/>
                <a:cs typeface="Times New Roman" panose="02020603050405020304" pitchFamily="18" charset="0"/>
              </a:rPr>
              <a:t>3. </a:t>
            </a:r>
            <a:r>
              <a:rPr lang="en-US" altLang="en-US" sz="2800" dirty="0">
                <a:latin typeface="Century Gothic" panose="020B0502020202020204" pitchFamily="34" charset="0"/>
                <a:cs typeface="Times New Roman" panose="02020603050405020304" pitchFamily="18" charset="0"/>
              </a:rPr>
              <a:t>Perfect Complements:</a:t>
            </a:r>
          </a:p>
          <a:p>
            <a:r>
              <a:rPr lang="en-US" altLang="en-US" sz="2800" dirty="0">
                <a:latin typeface="Century Gothic" panose="020B0502020202020204" pitchFamily="34" charset="0"/>
                <a:cs typeface="Times New Roman" panose="02020603050405020304" pitchFamily="18" charset="0"/>
              </a:rPr>
              <a:t>				U = min {</a:t>
            </a:r>
            <a:r>
              <a:rPr lang="en-US" altLang="en-US" sz="2800" dirty="0" err="1">
                <a:latin typeface="Century Gothic" panose="020B0502020202020204" pitchFamily="34" charset="0"/>
                <a:cs typeface="Times New Roman" panose="02020603050405020304" pitchFamily="18" charset="0"/>
              </a:rPr>
              <a:t>Ax,By</a:t>
            </a:r>
            <a:r>
              <a:rPr lang="en-US" altLang="en-US" sz="2800" dirty="0">
                <a:latin typeface="Century Gothic" panose="020B0502020202020204" pitchFamily="34" charset="0"/>
                <a:cs typeface="Times New Roman" panose="02020603050405020304" pitchFamily="18" charset="0"/>
              </a:rPr>
              <a:t>}</a:t>
            </a:r>
            <a:r>
              <a:rPr lang="en-US" altLang="en-US" sz="2800" dirty="0">
                <a:latin typeface="Century Gothic" panose="020B0502020202020204" pitchFamily="34" charset="0"/>
              </a:rPr>
              <a:t> </a:t>
            </a:r>
          </a:p>
          <a:p>
            <a:pPr>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a:t>
            </a:r>
            <a:r>
              <a:rPr lang="en-US" altLang="en-US" sz="2800" dirty="0">
                <a:latin typeface="Century Gothic" panose="020B0502020202020204" pitchFamily="34" charset="0"/>
                <a:cs typeface="Times New Roman" panose="02020603050405020304" pitchFamily="18" charset="0"/>
                <a:sym typeface="Symbol" panose="05050102010706020507" pitchFamily="18" charset="2"/>
              </a:rPr>
              <a:t>where: A,B are</a:t>
            </a:r>
            <a:r>
              <a:rPr lang="en-US" altLang="en-US" sz="2800" dirty="0">
                <a:latin typeface="Century Gothic" panose="020B0502020202020204" pitchFamily="34" charset="0"/>
                <a:cs typeface="Times New Roman" panose="02020603050405020304" pitchFamily="18" charset="0"/>
              </a:rPr>
              <a:t> positive </a:t>
            </a:r>
            <a:r>
              <a:rPr lang="en-US" altLang="en-US" sz="2800" dirty="0">
                <a:latin typeface="Century Gothic" panose="020B0502020202020204" pitchFamily="34" charset="0"/>
                <a:cs typeface="Times New Roman" panose="02020603050405020304" pitchFamily="18" charset="0"/>
                <a:sym typeface="Symbol" panose="05050102010706020507" pitchFamily="18" charset="2"/>
              </a:rPr>
              <a:t>constants</a:t>
            </a:r>
            <a:r>
              <a:rPr lang="en-US" altLang="en-US" sz="2800" dirty="0">
                <a:latin typeface="Century Gothic" panose="020B0502020202020204" pitchFamily="34" charset="0"/>
                <a:cs typeface="Times New Roman" panose="02020603050405020304" pitchFamily="18" charset="0"/>
              </a:rPr>
              <a:t> </a:t>
            </a:r>
            <a:endParaRPr lang="en-GB" altLang="en-US" sz="2800" dirty="0">
              <a:latin typeface="Century Gothic" panose="020B0502020202020204" pitchFamily="34" charset="0"/>
            </a:endParaRPr>
          </a:p>
          <a:p>
            <a:pPr>
              <a:spcBef>
                <a:spcPct val="20000"/>
              </a:spcBef>
              <a:buClr>
                <a:schemeClr val="accent1"/>
              </a:buClr>
              <a:buFont typeface="Wingdings" panose="05000000000000000000" pitchFamily="2" charset="2"/>
              <a:buNone/>
            </a:pPr>
            <a:endParaRPr lang="en-GB" altLang="en-US" sz="2800" u="sng" dirty="0">
              <a:latin typeface="Century Gothic" panose="020B0502020202020204" pitchFamily="34" charset="0"/>
            </a:endParaRPr>
          </a:p>
          <a:p>
            <a:pPr>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Properties:</a:t>
            </a:r>
          </a:p>
          <a:p>
            <a:pPr lvl="1">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a:t>
            </a:r>
            <a:r>
              <a:rPr lang="en-GB" altLang="en-US" sz="2800" dirty="0" err="1">
                <a:latin typeface="Century Gothic" panose="020B0502020202020204" pitchFamily="34" charset="0"/>
              </a:rPr>
              <a:t>MU</a:t>
            </a:r>
            <a:r>
              <a:rPr lang="en-GB" altLang="en-US" sz="2800" baseline="-25000" dirty="0" err="1">
                <a:latin typeface="Century Gothic" panose="020B0502020202020204" pitchFamily="34" charset="0"/>
              </a:rPr>
              <a:t>x</a:t>
            </a:r>
            <a:r>
              <a:rPr lang="en-GB" altLang="en-US" sz="2800" dirty="0">
                <a:latin typeface="Century Gothic" panose="020B0502020202020204" pitchFamily="34" charset="0"/>
              </a:rPr>
              <a:t> = </a:t>
            </a:r>
            <a:r>
              <a:rPr lang="en-US" altLang="en-US" sz="2800" dirty="0">
                <a:latin typeface="Century Gothic" panose="020B0502020202020204" pitchFamily="34" charset="0"/>
                <a:cs typeface="Times New Roman" panose="02020603050405020304" pitchFamily="18" charset="0"/>
              </a:rPr>
              <a:t>A or 0</a:t>
            </a:r>
          </a:p>
          <a:p>
            <a:pPr lvl="1">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a:t>
            </a:r>
            <a:r>
              <a:rPr lang="en-GB" altLang="en-US" sz="2800" dirty="0" err="1">
                <a:latin typeface="Century Gothic" panose="020B0502020202020204" pitchFamily="34" charset="0"/>
              </a:rPr>
              <a:t>MU</a:t>
            </a:r>
            <a:r>
              <a:rPr lang="en-GB" altLang="en-US" sz="2800" baseline="-25000" dirty="0" err="1">
                <a:latin typeface="Century Gothic" panose="020B0502020202020204" pitchFamily="34" charset="0"/>
              </a:rPr>
              <a:t>y</a:t>
            </a:r>
            <a:r>
              <a:rPr lang="en-GB" altLang="en-US" sz="2800" dirty="0">
                <a:latin typeface="Century Gothic" panose="020B0502020202020204" pitchFamily="34" charset="0"/>
              </a:rPr>
              <a:t> = B or 0</a:t>
            </a:r>
          </a:p>
          <a:p>
            <a:pPr lvl="1">
              <a:spcBef>
                <a:spcPct val="20000"/>
              </a:spcBef>
              <a:buClr>
                <a:schemeClr val="accent1"/>
              </a:buClr>
              <a:buFont typeface="Wingdings" panose="05000000000000000000" pitchFamily="2" charset="2"/>
              <a:buNone/>
            </a:pPr>
            <a:r>
              <a:rPr lang="en-GB" altLang="en-US" sz="2800" dirty="0">
                <a:latin typeface="Century Gothic" panose="020B0502020202020204" pitchFamily="34" charset="0"/>
              </a:rPr>
              <a:t>		</a:t>
            </a:r>
            <a:r>
              <a:rPr lang="en-GB" altLang="en-US" sz="2800" dirty="0" err="1">
                <a:latin typeface="Century Gothic" panose="020B0502020202020204" pitchFamily="34" charset="0"/>
              </a:rPr>
              <a:t>MRS</a:t>
            </a:r>
            <a:r>
              <a:rPr lang="en-GB" altLang="en-US" sz="2800" baseline="-25000" dirty="0" err="1">
                <a:latin typeface="Century Gothic" panose="020B0502020202020204" pitchFamily="34" charset="0"/>
              </a:rPr>
              <a:t>x,y</a:t>
            </a:r>
            <a:r>
              <a:rPr lang="en-GB" altLang="en-US" sz="2800" dirty="0">
                <a:latin typeface="Century Gothic" panose="020B0502020202020204" pitchFamily="34" charset="0"/>
              </a:rPr>
              <a:t> =  0 or </a:t>
            </a:r>
            <a:r>
              <a:rPr lang="en-GB" altLang="en-US" sz="2800" dirty="0">
                <a:latin typeface="Century Gothic" panose="020B0502020202020204" pitchFamily="34" charset="0"/>
                <a:sym typeface="Symbol" panose="05050102010706020507" pitchFamily="18" charset="2"/>
              </a:rPr>
              <a:t> or undefined</a:t>
            </a:r>
            <a:endParaRPr lang="en-GB" altLang="en-US" sz="2800" dirty="0">
              <a:latin typeface="Century Gothic" panose="020B0502020202020204" pitchFamily="34" charset="0"/>
            </a:endParaRPr>
          </a:p>
        </p:txBody>
      </p:sp>
      <p:sp>
        <p:nvSpPr>
          <p:cNvPr id="5" name="Title 1"/>
          <p:cNvSpPr txBox="1">
            <a:spLocks/>
          </p:cNvSpPr>
          <p:nvPr/>
        </p:nvSpPr>
        <p:spPr bwMode="auto">
          <a:xfrm>
            <a:off x="38100" y="9144"/>
            <a:ext cx="9144000" cy="1143000"/>
          </a:xfrm>
          <a:prstGeom prst="rect">
            <a:avLst/>
          </a:prstGeom>
        </p:spPr>
        <p:txBody>
          <a:bodyPr wrap="square" numCol="1" anchorCtr="0" compatLnSpc="1">
            <a:prstTxWarp prst="textNoShape">
              <a:avLst/>
            </a:prstTxWarp>
            <a:normAutofit/>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r>
              <a:rPr lang="en-US" sz="4000" dirty="0" smtClean="0"/>
              <a:t>SPECIAL FUNCTIONAL FORM</a:t>
            </a:r>
          </a:p>
        </p:txBody>
      </p:sp>
    </p:spTree>
    <p:extLst>
      <p:ext uri="{BB962C8B-B14F-4D97-AF65-F5344CB8AC3E}">
        <p14:creationId xmlns:p14="http://schemas.microsoft.com/office/powerpoint/2010/main" val="2189925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wipe(left)">
                                      <p:cBhvr>
                                        <p:cTn id="7" dur="500"/>
                                        <p:tgtEl>
                                          <p:spTgt spid="430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2">
                                            <p:txEl>
                                              <p:pRg st="1" end="1"/>
                                            </p:txEl>
                                          </p:spTgt>
                                        </p:tgtEl>
                                        <p:attrNameLst>
                                          <p:attrName>style.visibility</p:attrName>
                                        </p:attrNameLst>
                                      </p:cBhvr>
                                      <p:to>
                                        <p:strVal val="visible"/>
                                      </p:to>
                                    </p:set>
                                    <p:animEffect transition="in" filter="wipe(left)">
                                      <p:cBhvr>
                                        <p:cTn id="12" dur="500"/>
                                        <p:tgtEl>
                                          <p:spTgt spid="430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2">
                                            <p:txEl>
                                              <p:pRg st="2" end="2"/>
                                            </p:txEl>
                                          </p:spTgt>
                                        </p:tgtEl>
                                        <p:attrNameLst>
                                          <p:attrName>style.visibility</p:attrName>
                                        </p:attrNameLst>
                                      </p:cBhvr>
                                      <p:to>
                                        <p:strVal val="visible"/>
                                      </p:to>
                                    </p:set>
                                    <p:animEffect transition="in" filter="wipe(left)">
                                      <p:cBhvr>
                                        <p:cTn id="17" dur="500"/>
                                        <p:tgtEl>
                                          <p:spTgt spid="4301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2">
                                            <p:txEl>
                                              <p:pRg st="4" end="4"/>
                                            </p:txEl>
                                          </p:spTgt>
                                        </p:tgtEl>
                                        <p:attrNameLst>
                                          <p:attrName>style.visibility</p:attrName>
                                        </p:attrNameLst>
                                      </p:cBhvr>
                                      <p:to>
                                        <p:strVal val="visible"/>
                                      </p:to>
                                    </p:set>
                                    <p:animEffect transition="in" filter="wipe(left)">
                                      <p:cBhvr>
                                        <p:cTn id="22" dur="500"/>
                                        <p:tgtEl>
                                          <p:spTgt spid="4301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3012">
                                            <p:txEl>
                                              <p:pRg st="5" end="5"/>
                                            </p:txEl>
                                          </p:spTgt>
                                        </p:tgtEl>
                                        <p:attrNameLst>
                                          <p:attrName>style.visibility</p:attrName>
                                        </p:attrNameLst>
                                      </p:cBhvr>
                                      <p:to>
                                        <p:strVal val="visible"/>
                                      </p:to>
                                    </p:set>
                                    <p:animEffect transition="in" filter="wipe(left)">
                                      <p:cBhvr>
                                        <p:cTn id="25" dur="500"/>
                                        <p:tgtEl>
                                          <p:spTgt spid="43012">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3012">
                                            <p:txEl>
                                              <p:pRg st="6" end="6"/>
                                            </p:txEl>
                                          </p:spTgt>
                                        </p:tgtEl>
                                        <p:attrNameLst>
                                          <p:attrName>style.visibility</p:attrName>
                                        </p:attrNameLst>
                                      </p:cBhvr>
                                      <p:to>
                                        <p:strVal val="visible"/>
                                      </p:to>
                                    </p:set>
                                    <p:animEffect transition="in" filter="wipe(left)">
                                      <p:cBhvr>
                                        <p:cTn id="28" dur="500"/>
                                        <p:tgtEl>
                                          <p:spTgt spid="43012">
                                            <p:txEl>
                                              <p:pRg st="6" end="6"/>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3012">
                                            <p:txEl>
                                              <p:pRg st="7" end="7"/>
                                            </p:txEl>
                                          </p:spTgt>
                                        </p:tgtEl>
                                        <p:attrNameLst>
                                          <p:attrName>style.visibility</p:attrName>
                                        </p:attrNameLst>
                                      </p:cBhvr>
                                      <p:to>
                                        <p:strVal val="visible"/>
                                      </p:to>
                                    </p:set>
                                    <p:animEffect transition="in" filter="wipe(left)">
                                      <p:cBhvr>
                                        <p:cTn id="31" dur="500"/>
                                        <p:tgtEl>
                                          <p:spTgt spid="430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1676400" y="685800"/>
            <a:ext cx="7086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u="sng" dirty="0">
                <a:latin typeface="Century Gothic" panose="020B0502020202020204" pitchFamily="34" charset="0"/>
                <a:cs typeface="Times New Roman" panose="02020603050405020304" pitchFamily="18" charset="0"/>
              </a:rPr>
              <a:t>Example</a:t>
            </a:r>
            <a:r>
              <a:rPr lang="en-US" altLang="en-US" sz="2000" dirty="0">
                <a:latin typeface="Century Gothic" panose="020B0502020202020204" pitchFamily="34" charset="0"/>
                <a:cs typeface="Times New Roman" panose="02020603050405020304" pitchFamily="18" charset="0"/>
              </a:rPr>
              <a:t>: Perfect Complements  (nuts and bolts)</a:t>
            </a:r>
            <a:endParaRPr lang="en-US" altLang="en-US" sz="1000" dirty="0">
              <a:latin typeface="Century Gothic" panose="020B0502020202020204" pitchFamily="34" charset="0"/>
              <a:cs typeface="Times New Roman" panose="02020603050405020304" pitchFamily="18" charset="0"/>
            </a:endParaRPr>
          </a:p>
          <a:p>
            <a:pPr eaLnBrk="0" hangingPunct="0"/>
            <a:endParaRPr lang="en-US" altLang="en-US" sz="2400" dirty="0">
              <a:latin typeface="Times New Roman" panose="02020603050405020304" pitchFamily="18" charset="0"/>
            </a:endParaRPr>
          </a:p>
        </p:txBody>
      </p:sp>
      <p:sp>
        <p:nvSpPr>
          <p:cNvPr id="44036" name="Line 4"/>
          <p:cNvSpPr>
            <a:spLocks noChangeShapeType="1"/>
          </p:cNvSpPr>
          <p:nvPr/>
        </p:nvSpPr>
        <p:spPr bwMode="auto">
          <a:xfrm>
            <a:off x="1524000" y="5867400"/>
            <a:ext cx="5257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7" name="Line 5"/>
          <p:cNvSpPr>
            <a:spLocks noChangeShapeType="1"/>
          </p:cNvSpPr>
          <p:nvPr/>
        </p:nvSpPr>
        <p:spPr bwMode="auto">
          <a:xfrm flipV="1">
            <a:off x="1524000" y="990600"/>
            <a:ext cx="0" cy="4876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8" name="Text Box 6"/>
          <p:cNvSpPr txBox="1">
            <a:spLocks noChangeArrowheads="1"/>
          </p:cNvSpPr>
          <p:nvPr/>
        </p:nvSpPr>
        <p:spPr bwMode="auto">
          <a:xfrm>
            <a:off x="6765925" y="5756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x</a:t>
            </a:r>
          </a:p>
        </p:txBody>
      </p:sp>
      <p:sp>
        <p:nvSpPr>
          <p:cNvPr id="44039" name="Text Box 7"/>
          <p:cNvSpPr txBox="1">
            <a:spLocks noChangeArrowheads="1"/>
          </p:cNvSpPr>
          <p:nvPr/>
        </p:nvSpPr>
        <p:spPr bwMode="auto">
          <a:xfrm>
            <a:off x="1203325" y="5756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0</a:t>
            </a:r>
          </a:p>
        </p:txBody>
      </p:sp>
      <p:sp>
        <p:nvSpPr>
          <p:cNvPr id="44040" name="Text Box 8"/>
          <p:cNvSpPr txBox="1">
            <a:spLocks noChangeArrowheads="1"/>
          </p:cNvSpPr>
          <p:nvPr/>
        </p:nvSpPr>
        <p:spPr bwMode="auto">
          <a:xfrm>
            <a:off x="1127125" y="7270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y</a:t>
            </a:r>
          </a:p>
        </p:txBody>
      </p:sp>
      <p:sp>
        <p:nvSpPr>
          <p:cNvPr id="44041" name="Text Box 9"/>
          <p:cNvSpPr txBox="1">
            <a:spLocks noChangeArrowheads="1"/>
          </p:cNvSpPr>
          <p:nvPr/>
        </p:nvSpPr>
        <p:spPr bwMode="auto">
          <a:xfrm>
            <a:off x="5867400" y="4191000"/>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1</a:t>
            </a:r>
            <a:endParaRPr lang="en-GB" altLang="en-US" sz="2400" b="1">
              <a:latin typeface="Times New Roman" panose="02020603050405020304" pitchFamily="18" charset="0"/>
            </a:endParaRPr>
          </a:p>
        </p:txBody>
      </p:sp>
      <p:sp>
        <p:nvSpPr>
          <p:cNvPr id="44043" name="Text Box 11"/>
          <p:cNvSpPr txBox="1">
            <a:spLocks noChangeArrowheads="1"/>
          </p:cNvSpPr>
          <p:nvPr/>
        </p:nvSpPr>
        <p:spPr bwMode="auto">
          <a:xfrm>
            <a:off x="1203325" y="1108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en-US" sz="2400" b="1">
              <a:latin typeface="Times New Roman" panose="02020603050405020304" pitchFamily="18" charset="0"/>
            </a:endParaRPr>
          </a:p>
        </p:txBody>
      </p:sp>
      <p:sp>
        <p:nvSpPr>
          <p:cNvPr id="44045" name="Line 13"/>
          <p:cNvSpPr>
            <a:spLocks noChangeShapeType="1"/>
          </p:cNvSpPr>
          <p:nvPr/>
        </p:nvSpPr>
        <p:spPr bwMode="auto">
          <a:xfrm>
            <a:off x="2971800" y="4419600"/>
            <a:ext cx="2971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6" name="Line 14"/>
          <p:cNvSpPr>
            <a:spLocks noChangeShapeType="1"/>
          </p:cNvSpPr>
          <p:nvPr/>
        </p:nvSpPr>
        <p:spPr bwMode="auto">
          <a:xfrm flipV="1">
            <a:off x="2971800" y="12954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123276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600200" y="685800"/>
            <a:ext cx="731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u="sng" dirty="0">
                <a:latin typeface="Century Gothic" panose="020B0502020202020204" pitchFamily="34" charset="0"/>
                <a:cs typeface="Times New Roman" panose="02020603050405020304" pitchFamily="18" charset="0"/>
              </a:rPr>
              <a:t>Example</a:t>
            </a:r>
            <a:r>
              <a:rPr lang="en-US" altLang="en-US" sz="2000" dirty="0">
                <a:latin typeface="Century Gothic" panose="020B0502020202020204" pitchFamily="34" charset="0"/>
                <a:cs typeface="Times New Roman" panose="02020603050405020304" pitchFamily="18" charset="0"/>
              </a:rPr>
              <a:t>: Perfect Complements  (nuts and bolts)</a:t>
            </a:r>
            <a:endParaRPr lang="en-US" altLang="en-US" sz="1000" dirty="0">
              <a:latin typeface="Century Gothic" panose="020B0502020202020204" pitchFamily="34" charset="0"/>
              <a:cs typeface="Times New Roman" panose="02020603050405020304" pitchFamily="18" charset="0"/>
            </a:endParaRPr>
          </a:p>
          <a:p>
            <a:pPr eaLnBrk="0" hangingPunct="0"/>
            <a:endParaRPr lang="en-US" altLang="en-US" sz="2400" dirty="0">
              <a:latin typeface="Century Gothic" panose="020B0502020202020204" pitchFamily="34" charset="0"/>
            </a:endParaRPr>
          </a:p>
        </p:txBody>
      </p:sp>
      <p:sp>
        <p:nvSpPr>
          <p:cNvPr id="71683" name="Line 3"/>
          <p:cNvSpPr>
            <a:spLocks noChangeShapeType="1"/>
          </p:cNvSpPr>
          <p:nvPr/>
        </p:nvSpPr>
        <p:spPr bwMode="auto">
          <a:xfrm>
            <a:off x="1447800" y="5867400"/>
            <a:ext cx="5257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4" name="Line 4"/>
          <p:cNvSpPr>
            <a:spLocks noChangeShapeType="1"/>
          </p:cNvSpPr>
          <p:nvPr/>
        </p:nvSpPr>
        <p:spPr bwMode="auto">
          <a:xfrm flipV="1">
            <a:off x="1447800" y="990600"/>
            <a:ext cx="0" cy="4876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5" name="Text Box 5"/>
          <p:cNvSpPr txBox="1">
            <a:spLocks noChangeArrowheads="1"/>
          </p:cNvSpPr>
          <p:nvPr/>
        </p:nvSpPr>
        <p:spPr bwMode="auto">
          <a:xfrm>
            <a:off x="6689725" y="5756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x</a:t>
            </a:r>
          </a:p>
        </p:txBody>
      </p:sp>
      <p:sp>
        <p:nvSpPr>
          <p:cNvPr id="71686" name="Text Box 6"/>
          <p:cNvSpPr txBox="1">
            <a:spLocks noChangeArrowheads="1"/>
          </p:cNvSpPr>
          <p:nvPr/>
        </p:nvSpPr>
        <p:spPr bwMode="auto">
          <a:xfrm>
            <a:off x="1127125" y="5756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0</a:t>
            </a:r>
          </a:p>
        </p:txBody>
      </p:sp>
      <p:sp>
        <p:nvSpPr>
          <p:cNvPr id="71687" name="Text Box 7"/>
          <p:cNvSpPr txBox="1">
            <a:spLocks noChangeArrowheads="1"/>
          </p:cNvSpPr>
          <p:nvPr/>
        </p:nvSpPr>
        <p:spPr bwMode="auto">
          <a:xfrm>
            <a:off x="1050925" y="7270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y</a:t>
            </a:r>
          </a:p>
        </p:txBody>
      </p:sp>
      <p:sp>
        <p:nvSpPr>
          <p:cNvPr id="71688" name="Text Box 8"/>
          <p:cNvSpPr txBox="1">
            <a:spLocks noChangeArrowheads="1"/>
          </p:cNvSpPr>
          <p:nvPr/>
        </p:nvSpPr>
        <p:spPr bwMode="auto">
          <a:xfrm>
            <a:off x="5791200" y="4191000"/>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1</a:t>
            </a:r>
            <a:endParaRPr lang="en-GB" altLang="en-US" sz="2400" b="1">
              <a:latin typeface="Times New Roman" panose="02020603050405020304" pitchFamily="18" charset="0"/>
            </a:endParaRPr>
          </a:p>
        </p:txBody>
      </p:sp>
      <p:sp>
        <p:nvSpPr>
          <p:cNvPr id="71689" name="Text Box 9"/>
          <p:cNvSpPr txBox="1">
            <a:spLocks noChangeArrowheads="1"/>
          </p:cNvSpPr>
          <p:nvPr/>
        </p:nvSpPr>
        <p:spPr bwMode="auto">
          <a:xfrm>
            <a:off x="6172200" y="3124200"/>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2</a:t>
            </a:r>
            <a:endParaRPr lang="en-GB" altLang="en-US" sz="2400" b="1">
              <a:latin typeface="Times New Roman" panose="02020603050405020304" pitchFamily="18" charset="0"/>
            </a:endParaRPr>
          </a:p>
        </p:txBody>
      </p:sp>
      <p:sp>
        <p:nvSpPr>
          <p:cNvPr id="71690" name="Text Box 10"/>
          <p:cNvSpPr txBox="1">
            <a:spLocks noChangeArrowheads="1"/>
          </p:cNvSpPr>
          <p:nvPr/>
        </p:nvSpPr>
        <p:spPr bwMode="auto">
          <a:xfrm>
            <a:off x="1127125" y="1108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en-US" sz="2400" b="1">
              <a:latin typeface="Times New Roman" panose="02020603050405020304" pitchFamily="18" charset="0"/>
            </a:endParaRPr>
          </a:p>
        </p:txBody>
      </p:sp>
      <p:sp>
        <p:nvSpPr>
          <p:cNvPr id="71691" name="Line 11"/>
          <p:cNvSpPr>
            <a:spLocks noChangeShapeType="1"/>
          </p:cNvSpPr>
          <p:nvPr/>
        </p:nvSpPr>
        <p:spPr bwMode="auto">
          <a:xfrm flipV="1">
            <a:off x="1447800" y="1600200"/>
            <a:ext cx="4267200" cy="4267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2" name="Line 12"/>
          <p:cNvSpPr>
            <a:spLocks noChangeShapeType="1"/>
          </p:cNvSpPr>
          <p:nvPr/>
        </p:nvSpPr>
        <p:spPr bwMode="auto">
          <a:xfrm>
            <a:off x="2895600" y="4419600"/>
            <a:ext cx="2971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3" name="Line 13"/>
          <p:cNvSpPr>
            <a:spLocks noChangeShapeType="1"/>
          </p:cNvSpPr>
          <p:nvPr/>
        </p:nvSpPr>
        <p:spPr bwMode="auto">
          <a:xfrm flipV="1">
            <a:off x="2895600" y="12954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4" name="Line 14"/>
          <p:cNvSpPr>
            <a:spLocks noChangeShapeType="1"/>
          </p:cNvSpPr>
          <p:nvPr/>
        </p:nvSpPr>
        <p:spPr bwMode="auto">
          <a:xfrm>
            <a:off x="4114800" y="3200400"/>
            <a:ext cx="2057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5" name="Line 15"/>
          <p:cNvSpPr>
            <a:spLocks noChangeShapeType="1"/>
          </p:cNvSpPr>
          <p:nvPr/>
        </p:nvSpPr>
        <p:spPr bwMode="auto">
          <a:xfrm flipV="1">
            <a:off x="4114800" y="1143000"/>
            <a:ext cx="0" cy="2057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7997398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p:txBody>
          <a:bodyPr wrap="square" numCol="1" anchorCtr="0" compatLnSpc="1">
            <a:prstTxWarp prst="textNoShape">
              <a:avLst/>
            </a:prstTxWarp>
          </a:bodyPr>
          <a:lstStyle/>
          <a:p>
            <a:r>
              <a:rPr lang="en-US" dirty="0" smtClean="0"/>
              <a:t>THE BUDGET CONSTRAINT</a:t>
            </a:r>
          </a:p>
        </p:txBody>
      </p:sp>
      <p:sp>
        <p:nvSpPr>
          <p:cNvPr id="54275" name="Content Placeholder 2"/>
          <p:cNvSpPr>
            <a:spLocks noGrp="1"/>
          </p:cNvSpPr>
          <p:nvPr>
            <p:ph idx="1"/>
          </p:nvPr>
        </p:nvSpPr>
        <p:spPr>
          <a:xfrm>
            <a:off x="228600" y="990600"/>
            <a:ext cx="8839200" cy="4800600"/>
          </a:xfrm>
        </p:spPr>
        <p:txBody>
          <a:bodyPr>
            <a:normAutofit lnSpcReduction="10000"/>
          </a:bodyPr>
          <a:lstStyle/>
          <a:p>
            <a:pPr>
              <a:spcAft>
                <a:spcPts val="1200"/>
              </a:spcAft>
            </a:pPr>
            <a:r>
              <a:rPr lang="en-US" dirty="0" smtClean="0"/>
              <a:t>The </a:t>
            </a:r>
            <a:r>
              <a:rPr lang="en-US" i="1" dirty="0" smtClean="0">
                <a:solidFill>
                  <a:schemeClr val="accent3">
                    <a:lumMod val="75000"/>
                  </a:schemeClr>
                </a:solidFill>
              </a:rPr>
              <a:t>budget constraint </a:t>
            </a:r>
            <a:r>
              <a:rPr lang="en-US" dirty="0" smtClean="0"/>
              <a:t>shows all of the consumption bundles that a consumer can afford given his or her income and the prices.</a:t>
            </a:r>
          </a:p>
          <a:p>
            <a:pPr>
              <a:spcAft>
                <a:spcPts val="1200"/>
              </a:spcAft>
            </a:pPr>
            <a:r>
              <a:rPr lang="en-US" sz="2800" dirty="0" smtClean="0"/>
              <a:t>(We’ll simplify our world to two goods, pizza and gas, for the sake of graphing.)</a:t>
            </a:r>
          </a:p>
          <a:p>
            <a:pPr>
              <a:spcAft>
                <a:spcPts val="1200"/>
              </a:spcAft>
            </a:pPr>
            <a:r>
              <a:rPr lang="en-US" dirty="0" smtClean="0"/>
              <a:t>If </a:t>
            </a:r>
            <a:r>
              <a:rPr lang="en-US" dirty="0" smtClean="0">
                <a:solidFill>
                  <a:srgbClr val="C00000"/>
                </a:solidFill>
              </a:rPr>
              <a:t>income = $100, </a:t>
            </a:r>
            <a:r>
              <a:rPr lang="en-US" i="1" dirty="0" err="1" smtClean="0">
                <a:solidFill>
                  <a:srgbClr val="C00000"/>
                </a:solidFill>
              </a:rPr>
              <a:t>P</a:t>
            </a:r>
            <a:r>
              <a:rPr lang="en-US" baseline="-25000" dirty="0" err="1" smtClean="0">
                <a:solidFill>
                  <a:srgbClr val="C00000"/>
                </a:solidFill>
              </a:rPr>
              <a:t>gas</a:t>
            </a:r>
            <a:r>
              <a:rPr lang="en-US" baseline="-25000" dirty="0" smtClean="0">
                <a:solidFill>
                  <a:srgbClr val="C00000"/>
                </a:solidFill>
              </a:rPr>
              <a:t> </a:t>
            </a:r>
            <a:r>
              <a:rPr lang="en-US" dirty="0" smtClean="0">
                <a:solidFill>
                  <a:srgbClr val="C00000"/>
                </a:solidFill>
              </a:rPr>
              <a:t>= $2, </a:t>
            </a:r>
            <a:r>
              <a:rPr lang="en-US" dirty="0" smtClean="0"/>
              <a:t>and </a:t>
            </a:r>
            <a:r>
              <a:rPr lang="en-US" i="1" dirty="0" err="1" smtClean="0">
                <a:solidFill>
                  <a:srgbClr val="C00000"/>
                </a:solidFill>
              </a:rPr>
              <a:t>P</a:t>
            </a:r>
            <a:r>
              <a:rPr lang="en-US" baseline="-25000" dirty="0" err="1" smtClean="0">
                <a:solidFill>
                  <a:srgbClr val="C00000"/>
                </a:solidFill>
              </a:rPr>
              <a:t>pizza</a:t>
            </a:r>
            <a:r>
              <a:rPr lang="en-US" baseline="-25000" dirty="0">
                <a:solidFill>
                  <a:srgbClr val="C00000"/>
                </a:solidFill>
              </a:rPr>
              <a:t> </a:t>
            </a:r>
            <a:r>
              <a:rPr lang="en-US" dirty="0" smtClean="0">
                <a:solidFill>
                  <a:srgbClr val="C00000"/>
                </a:solidFill>
              </a:rPr>
              <a:t>= $10,</a:t>
            </a:r>
            <a:r>
              <a:rPr lang="en-US" dirty="0" smtClean="0"/>
              <a:t> we can figure out our consumption possibilities.</a:t>
            </a:r>
          </a:p>
        </p:txBody>
      </p:sp>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05023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p:txBody>
          <a:bodyPr wrap="square" numCol="1" anchorCtr="0" compatLnSpc="1">
            <a:prstTxWarp prst="textNoShape">
              <a:avLst/>
            </a:prstTxWarp>
          </a:bodyPr>
          <a:lstStyle/>
          <a:p>
            <a:r>
              <a:rPr lang="en-US" dirty="0" smtClean="0"/>
              <a:t>THE BUDGET CONSTRAINT</a:t>
            </a:r>
          </a:p>
        </p:txBody>
      </p:sp>
      <p:sp>
        <p:nvSpPr>
          <p:cNvPr id="54275" name="Content Placeholder 2"/>
          <p:cNvSpPr>
            <a:spLocks noGrp="1"/>
          </p:cNvSpPr>
          <p:nvPr>
            <p:ph idx="1"/>
          </p:nvPr>
        </p:nvSpPr>
        <p:spPr>
          <a:xfrm>
            <a:off x="228600" y="990600"/>
            <a:ext cx="8839200" cy="4800600"/>
          </a:xfrm>
        </p:spPr>
        <p:txBody>
          <a:bodyPr>
            <a:normAutofit fontScale="92500" lnSpcReduction="10000"/>
          </a:bodyPr>
          <a:lstStyle/>
          <a:p>
            <a:pPr>
              <a:spcAft>
                <a:spcPts val="1200"/>
              </a:spcAft>
            </a:pPr>
            <a:r>
              <a:rPr lang="en-US" dirty="0" smtClean="0"/>
              <a:t>If </a:t>
            </a:r>
            <a:r>
              <a:rPr lang="en-US" dirty="0" smtClean="0">
                <a:solidFill>
                  <a:srgbClr val="C00000"/>
                </a:solidFill>
              </a:rPr>
              <a:t>income = $100, </a:t>
            </a:r>
            <a:r>
              <a:rPr lang="en-US" i="1" dirty="0" err="1" smtClean="0">
                <a:solidFill>
                  <a:srgbClr val="C00000"/>
                </a:solidFill>
              </a:rPr>
              <a:t>P</a:t>
            </a:r>
            <a:r>
              <a:rPr lang="en-US" baseline="-25000" dirty="0" err="1" smtClean="0">
                <a:solidFill>
                  <a:srgbClr val="C00000"/>
                </a:solidFill>
              </a:rPr>
              <a:t>gas</a:t>
            </a:r>
            <a:r>
              <a:rPr lang="en-US" baseline="-25000" dirty="0" smtClean="0">
                <a:solidFill>
                  <a:srgbClr val="C00000"/>
                </a:solidFill>
              </a:rPr>
              <a:t> </a:t>
            </a:r>
            <a:r>
              <a:rPr lang="en-US" dirty="0" smtClean="0">
                <a:solidFill>
                  <a:srgbClr val="C00000"/>
                </a:solidFill>
              </a:rPr>
              <a:t>= $2, </a:t>
            </a:r>
            <a:r>
              <a:rPr lang="en-US" dirty="0" smtClean="0"/>
              <a:t>and </a:t>
            </a:r>
            <a:r>
              <a:rPr lang="en-US" i="1" dirty="0" err="1" smtClean="0">
                <a:solidFill>
                  <a:srgbClr val="C00000"/>
                </a:solidFill>
              </a:rPr>
              <a:t>P</a:t>
            </a:r>
            <a:r>
              <a:rPr lang="en-US" baseline="-25000" dirty="0" err="1" smtClean="0">
                <a:solidFill>
                  <a:srgbClr val="C00000"/>
                </a:solidFill>
              </a:rPr>
              <a:t>pizza</a:t>
            </a:r>
            <a:r>
              <a:rPr lang="en-US" baseline="-25000" dirty="0">
                <a:solidFill>
                  <a:srgbClr val="C00000"/>
                </a:solidFill>
              </a:rPr>
              <a:t> </a:t>
            </a:r>
            <a:r>
              <a:rPr lang="en-US" dirty="0" smtClean="0">
                <a:solidFill>
                  <a:srgbClr val="C00000"/>
                </a:solidFill>
              </a:rPr>
              <a:t>= $10</a:t>
            </a:r>
            <a:endParaRPr lang="en-US" dirty="0">
              <a:solidFill>
                <a:srgbClr val="C00000"/>
              </a:solidFill>
            </a:endParaRPr>
          </a:p>
          <a:p>
            <a:pPr>
              <a:spcAft>
                <a:spcPts val="1200"/>
              </a:spcAft>
            </a:pPr>
            <a:r>
              <a:rPr lang="en-US" sz="2800" i="1" dirty="0" err="1" smtClean="0">
                <a:solidFill>
                  <a:srgbClr val="C00000"/>
                </a:solidFill>
              </a:rPr>
              <a:t>P</a:t>
            </a:r>
            <a:r>
              <a:rPr lang="en-US" sz="2800" baseline="-25000" dirty="0" err="1" smtClean="0">
                <a:solidFill>
                  <a:srgbClr val="C00000"/>
                </a:solidFill>
              </a:rPr>
              <a:t>gas</a:t>
            </a:r>
            <a:r>
              <a:rPr lang="en-US" sz="2800" baseline="-25000" dirty="0" smtClean="0">
                <a:solidFill>
                  <a:srgbClr val="C00000"/>
                </a:solidFill>
              </a:rPr>
              <a:t> </a:t>
            </a:r>
            <a:r>
              <a:rPr lang="en-US" sz="2800" dirty="0" smtClean="0">
                <a:solidFill>
                  <a:srgbClr val="C00000"/>
                </a:solidFill>
              </a:rPr>
              <a:t>*Gas+</a:t>
            </a:r>
            <a:r>
              <a:rPr lang="en-US" sz="2800" i="1" dirty="0">
                <a:solidFill>
                  <a:srgbClr val="C00000"/>
                </a:solidFill>
              </a:rPr>
              <a:t> </a:t>
            </a:r>
            <a:r>
              <a:rPr lang="en-US" sz="2800" i="1" dirty="0" err="1" smtClean="0">
                <a:solidFill>
                  <a:srgbClr val="C00000"/>
                </a:solidFill>
              </a:rPr>
              <a:t>P</a:t>
            </a:r>
            <a:r>
              <a:rPr lang="en-US" sz="2800" baseline="-25000" dirty="0" err="1" smtClean="0">
                <a:solidFill>
                  <a:srgbClr val="C00000"/>
                </a:solidFill>
              </a:rPr>
              <a:t>pizza</a:t>
            </a:r>
            <a:r>
              <a:rPr lang="en-US" sz="2800" baseline="-25000" dirty="0" smtClean="0">
                <a:solidFill>
                  <a:srgbClr val="C00000"/>
                </a:solidFill>
              </a:rPr>
              <a:t> </a:t>
            </a:r>
            <a:r>
              <a:rPr lang="en-US" sz="2800" dirty="0" smtClean="0">
                <a:solidFill>
                  <a:srgbClr val="C00000"/>
                </a:solidFill>
              </a:rPr>
              <a:t>*Pizza=100          </a:t>
            </a:r>
            <a:r>
              <a:rPr lang="en-US" sz="2800" dirty="0" smtClean="0"/>
              <a:t>Budget constraint</a:t>
            </a:r>
            <a:endParaRPr lang="en-US" sz="2800" dirty="0">
              <a:solidFill>
                <a:srgbClr val="C00000"/>
              </a:solidFill>
            </a:endParaRPr>
          </a:p>
          <a:p>
            <a:pPr>
              <a:spcAft>
                <a:spcPts val="1200"/>
              </a:spcAft>
            </a:pPr>
            <a:r>
              <a:rPr lang="en-US" sz="2800" dirty="0" smtClean="0">
                <a:solidFill>
                  <a:srgbClr val="C00000"/>
                </a:solidFill>
              </a:rPr>
              <a:t>If Gas=Y and Pizza=X</a:t>
            </a:r>
          </a:p>
          <a:p>
            <a:pPr>
              <a:spcAft>
                <a:spcPts val="1200"/>
              </a:spcAft>
            </a:pPr>
            <a:r>
              <a:rPr lang="en-US" sz="2800" dirty="0" smtClean="0">
                <a:solidFill>
                  <a:srgbClr val="C00000"/>
                </a:solidFill>
              </a:rPr>
              <a:t>Gas=(100/</a:t>
            </a:r>
            <a:r>
              <a:rPr lang="en-US" sz="2800" i="1" dirty="0" err="1" smtClean="0">
                <a:solidFill>
                  <a:srgbClr val="C00000"/>
                </a:solidFill>
              </a:rPr>
              <a:t>P</a:t>
            </a:r>
            <a:r>
              <a:rPr lang="en-US" sz="2800" baseline="-25000" dirty="0" err="1" smtClean="0">
                <a:solidFill>
                  <a:srgbClr val="C00000"/>
                </a:solidFill>
              </a:rPr>
              <a:t>gas</a:t>
            </a:r>
            <a:r>
              <a:rPr lang="en-US" sz="2800" dirty="0" smtClean="0">
                <a:solidFill>
                  <a:srgbClr val="C00000"/>
                </a:solidFill>
              </a:rPr>
              <a:t>)-(</a:t>
            </a:r>
            <a:r>
              <a:rPr lang="en-US" sz="2800" i="1" dirty="0" err="1" smtClean="0">
                <a:solidFill>
                  <a:srgbClr val="C00000"/>
                </a:solidFill>
              </a:rPr>
              <a:t>P</a:t>
            </a:r>
            <a:r>
              <a:rPr lang="en-US" sz="2800" baseline="-25000" dirty="0" err="1" smtClean="0">
                <a:solidFill>
                  <a:srgbClr val="C00000"/>
                </a:solidFill>
              </a:rPr>
              <a:t>pizza</a:t>
            </a:r>
            <a:r>
              <a:rPr lang="en-US" sz="2800" dirty="0" smtClean="0">
                <a:solidFill>
                  <a:srgbClr val="C00000"/>
                </a:solidFill>
              </a:rPr>
              <a:t>/</a:t>
            </a:r>
            <a:r>
              <a:rPr lang="en-US" sz="2800" i="1" dirty="0">
                <a:solidFill>
                  <a:srgbClr val="C00000"/>
                </a:solidFill>
              </a:rPr>
              <a:t> </a:t>
            </a:r>
            <a:r>
              <a:rPr lang="en-US" sz="2800" i="1" dirty="0" err="1" smtClean="0">
                <a:solidFill>
                  <a:srgbClr val="C00000"/>
                </a:solidFill>
              </a:rPr>
              <a:t>P</a:t>
            </a:r>
            <a:r>
              <a:rPr lang="en-US" sz="2800" baseline="-25000" dirty="0" err="1" smtClean="0">
                <a:solidFill>
                  <a:srgbClr val="C00000"/>
                </a:solidFill>
              </a:rPr>
              <a:t>gas</a:t>
            </a:r>
            <a:r>
              <a:rPr lang="en-US" sz="2800" dirty="0" smtClean="0">
                <a:solidFill>
                  <a:srgbClr val="C00000"/>
                </a:solidFill>
              </a:rPr>
              <a:t>)*Pizza       </a:t>
            </a:r>
            <a:r>
              <a:rPr lang="en-US" sz="2800" dirty="0" smtClean="0"/>
              <a:t>Budget line</a:t>
            </a:r>
          </a:p>
          <a:p>
            <a:pPr>
              <a:spcAft>
                <a:spcPts val="1200"/>
              </a:spcAft>
            </a:pPr>
            <a:endParaRPr lang="en-US" sz="2800" dirty="0">
              <a:solidFill>
                <a:srgbClr val="C00000"/>
              </a:solidFill>
            </a:endParaRPr>
          </a:p>
          <a:p>
            <a:pPr>
              <a:spcAft>
                <a:spcPts val="1200"/>
              </a:spcAft>
            </a:pPr>
            <a:r>
              <a:rPr lang="en-US" sz="2800" dirty="0" smtClean="0"/>
              <a:t>Given our prices</a:t>
            </a:r>
          </a:p>
          <a:p>
            <a:pPr>
              <a:spcAft>
                <a:spcPts val="1200"/>
              </a:spcAft>
            </a:pPr>
            <a:r>
              <a:rPr lang="en-US" sz="2800" dirty="0">
                <a:solidFill>
                  <a:srgbClr val="C00000"/>
                </a:solidFill>
              </a:rPr>
              <a:t>Gas=(</a:t>
            </a:r>
            <a:r>
              <a:rPr lang="en-US" sz="2800" dirty="0" smtClean="0">
                <a:solidFill>
                  <a:srgbClr val="C00000"/>
                </a:solidFill>
              </a:rPr>
              <a:t>100/</a:t>
            </a:r>
            <a:r>
              <a:rPr lang="en-US" sz="2800" i="1" dirty="0">
                <a:solidFill>
                  <a:srgbClr val="C00000"/>
                </a:solidFill>
              </a:rPr>
              <a:t>2</a:t>
            </a:r>
            <a:r>
              <a:rPr lang="en-US" sz="2800" dirty="0" smtClean="0">
                <a:solidFill>
                  <a:srgbClr val="C00000"/>
                </a:solidFill>
              </a:rPr>
              <a:t>)-(</a:t>
            </a:r>
            <a:r>
              <a:rPr lang="en-US" sz="2800" i="1" dirty="0" smtClean="0">
                <a:solidFill>
                  <a:srgbClr val="C00000"/>
                </a:solidFill>
              </a:rPr>
              <a:t>10</a:t>
            </a:r>
            <a:r>
              <a:rPr lang="en-US" sz="2800" dirty="0" smtClean="0">
                <a:solidFill>
                  <a:srgbClr val="C00000"/>
                </a:solidFill>
              </a:rPr>
              <a:t>/</a:t>
            </a:r>
            <a:r>
              <a:rPr lang="en-US" sz="2800" i="1" dirty="0" smtClean="0">
                <a:solidFill>
                  <a:srgbClr val="C00000"/>
                </a:solidFill>
              </a:rPr>
              <a:t> 2</a:t>
            </a:r>
            <a:r>
              <a:rPr lang="en-US" sz="2800" dirty="0" smtClean="0">
                <a:solidFill>
                  <a:srgbClr val="C00000"/>
                </a:solidFill>
              </a:rPr>
              <a:t>)*</a:t>
            </a:r>
            <a:r>
              <a:rPr lang="en-US" sz="2800" dirty="0">
                <a:solidFill>
                  <a:srgbClr val="C00000"/>
                </a:solidFill>
              </a:rPr>
              <a:t>Pizza       </a:t>
            </a:r>
            <a:r>
              <a:rPr lang="en-US" sz="2800" dirty="0"/>
              <a:t>Budget </a:t>
            </a:r>
            <a:r>
              <a:rPr lang="en-US" sz="2800" dirty="0" smtClean="0"/>
              <a:t>line</a:t>
            </a:r>
          </a:p>
          <a:p>
            <a:pPr>
              <a:spcAft>
                <a:spcPts val="1200"/>
              </a:spcAft>
            </a:pPr>
            <a:r>
              <a:rPr lang="en-US" sz="2800" dirty="0" smtClean="0">
                <a:solidFill>
                  <a:srgbClr val="C00000"/>
                </a:solidFill>
              </a:rPr>
              <a:t>Gas=50-5*Pizza</a:t>
            </a:r>
            <a:endParaRPr lang="en-US" sz="2800" dirty="0" smtClean="0"/>
          </a:p>
          <a:p>
            <a:pPr>
              <a:spcAft>
                <a:spcPts val="1200"/>
              </a:spcAft>
            </a:pPr>
            <a:endParaRPr lang="en-US" sz="2800" dirty="0"/>
          </a:p>
          <a:p>
            <a:pPr>
              <a:spcAft>
                <a:spcPts val="1200"/>
              </a:spcAft>
            </a:pPr>
            <a:endParaRPr lang="en-US" sz="2800" dirty="0" smtClean="0"/>
          </a:p>
          <a:p>
            <a:pPr>
              <a:spcAft>
                <a:spcPts val="1200"/>
              </a:spcAft>
            </a:pPr>
            <a:endParaRPr lang="en-US" dirty="0" smtClean="0"/>
          </a:p>
        </p:txBody>
      </p:sp>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487234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p:txBody>
          <a:bodyPr wrap="square" numCol="1" anchorCtr="0" compatLnSpc="1">
            <a:prstTxWarp prst="textNoShape">
              <a:avLst/>
            </a:prstTxWarp>
          </a:bodyPr>
          <a:lstStyle/>
          <a:p>
            <a:r>
              <a:rPr lang="en-US" dirty="0" smtClean="0"/>
              <a:t>THE BUDGET CONSTRAINT</a:t>
            </a:r>
          </a:p>
        </p:txBody>
      </p:sp>
      <p:pic>
        <p:nvPicPr>
          <p:cNvPr id="55299" name="Picture 3" descr="C:\Users\solina\AppData\Local\Microsoft\Windows\Temporary Internet Files\Content.Outlook\SH09VSVL\My Graph 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1863" y="1447800"/>
            <a:ext cx="7315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Isosceles Triangle 3"/>
          <p:cNvSpPr/>
          <p:nvPr/>
        </p:nvSpPr>
        <p:spPr>
          <a:xfrm>
            <a:off x="1246188" y="3330575"/>
            <a:ext cx="4240212" cy="2841625"/>
          </a:xfrm>
          <a:prstGeom prst="triangle">
            <a:avLst>
              <a:gd name="adj" fmla="val 0"/>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a:cs typeface="Century Gothic"/>
            </a:endParaRPr>
          </a:p>
        </p:txBody>
      </p:sp>
      <p:sp>
        <p:nvSpPr>
          <p:cNvPr id="55300" name="TextBox 3"/>
          <p:cNvSpPr txBox="1">
            <a:spLocks noChangeArrowheads="1"/>
          </p:cNvSpPr>
          <p:nvPr/>
        </p:nvSpPr>
        <p:spPr bwMode="auto">
          <a:xfrm>
            <a:off x="0" y="984250"/>
            <a:ext cx="1371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b="1">
                <a:latin typeface="Century Gothic"/>
                <a:cs typeface="Century Gothic"/>
              </a:rPr>
              <a:t>Gasoline </a:t>
            </a:r>
          </a:p>
          <a:p>
            <a:r>
              <a:rPr lang="en-US" sz="1600" b="1">
                <a:latin typeface="Century Gothic"/>
                <a:cs typeface="Century Gothic"/>
              </a:rPr>
              <a:t>(gallons)</a:t>
            </a:r>
          </a:p>
        </p:txBody>
      </p:sp>
      <p:sp>
        <p:nvSpPr>
          <p:cNvPr id="55301" name="TextBox 6"/>
          <p:cNvSpPr txBox="1">
            <a:spLocks noChangeArrowheads="1"/>
          </p:cNvSpPr>
          <p:nvPr/>
        </p:nvSpPr>
        <p:spPr bwMode="auto">
          <a:xfrm>
            <a:off x="7061200" y="6435725"/>
            <a:ext cx="1371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b="1">
                <a:latin typeface="Century Gothic"/>
                <a:cs typeface="Century Gothic"/>
              </a:rPr>
              <a:t>Pizza</a:t>
            </a:r>
          </a:p>
        </p:txBody>
      </p:sp>
      <p:cxnSp>
        <p:nvCxnSpPr>
          <p:cNvPr id="6" name="Straight Connector 5"/>
          <p:cNvCxnSpPr/>
          <p:nvPr/>
        </p:nvCxnSpPr>
        <p:spPr>
          <a:xfrm>
            <a:off x="1219200" y="3290888"/>
            <a:ext cx="4267200" cy="288131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169988" y="325437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entury Gothic"/>
              <a:cs typeface="Century Gothic"/>
            </a:endParaRPr>
          </a:p>
        </p:txBody>
      </p:sp>
      <p:sp>
        <p:nvSpPr>
          <p:cNvPr id="12" name="Oval 11"/>
          <p:cNvSpPr/>
          <p:nvPr/>
        </p:nvSpPr>
        <p:spPr>
          <a:xfrm>
            <a:off x="16002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entury Gothic"/>
              <a:cs typeface="Century Gothic"/>
            </a:endParaRPr>
          </a:p>
        </p:txBody>
      </p:sp>
      <p:sp>
        <p:nvSpPr>
          <p:cNvPr id="13" name="Oval 12"/>
          <p:cNvSpPr/>
          <p:nvPr/>
        </p:nvSpPr>
        <p:spPr>
          <a:xfrm>
            <a:off x="2008188"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entury Gothic"/>
              <a:cs typeface="Century Gothic"/>
            </a:endParaRPr>
          </a:p>
        </p:txBody>
      </p:sp>
      <p:sp>
        <p:nvSpPr>
          <p:cNvPr id="14" name="Oval 13"/>
          <p:cNvSpPr/>
          <p:nvPr/>
        </p:nvSpPr>
        <p:spPr>
          <a:xfrm>
            <a:off x="24384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entury Gothic"/>
              <a:cs typeface="Century Gothic"/>
            </a:endParaRPr>
          </a:p>
        </p:txBody>
      </p:sp>
      <p:sp>
        <p:nvSpPr>
          <p:cNvPr id="15" name="Oval 14"/>
          <p:cNvSpPr/>
          <p:nvPr/>
        </p:nvSpPr>
        <p:spPr>
          <a:xfrm>
            <a:off x="2881313" y="43926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entury Gothic"/>
              <a:cs typeface="Century Gothic"/>
            </a:endParaRPr>
          </a:p>
        </p:txBody>
      </p:sp>
      <p:sp>
        <p:nvSpPr>
          <p:cNvPr id="16" name="Oval 15"/>
          <p:cNvSpPr/>
          <p:nvPr/>
        </p:nvSpPr>
        <p:spPr>
          <a:xfrm>
            <a:off x="32766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entury Gothic"/>
              <a:cs typeface="Century Gothic"/>
            </a:endParaRPr>
          </a:p>
        </p:txBody>
      </p:sp>
      <p:sp>
        <p:nvSpPr>
          <p:cNvPr id="17" name="Oval 16"/>
          <p:cNvSpPr/>
          <p:nvPr/>
        </p:nvSpPr>
        <p:spPr>
          <a:xfrm>
            <a:off x="3719513"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entury Gothic"/>
              <a:cs typeface="Century Gothic"/>
            </a:endParaRPr>
          </a:p>
        </p:txBody>
      </p:sp>
      <p:sp>
        <p:nvSpPr>
          <p:cNvPr id="18" name="Oval 17"/>
          <p:cNvSpPr/>
          <p:nvPr/>
        </p:nvSpPr>
        <p:spPr>
          <a:xfrm>
            <a:off x="4156075"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entury Gothic"/>
              <a:cs typeface="Century Gothic"/>
            </a:endParaRPr>
          </a:p>
        </p:txBody>
      </p:sp>
      <p:sp>
        <p:nvSpPr>
          <p:cNvPr id="19" name="Oval 18"/>
          <p:cNvSpPr/>
          <p:nvPr/>
        </p:nvSpPr>
        <p:spPr>
          <a:xfrm>
            <a:off x="4572000" y="55356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entury Gothic"/>
              <a:cs typeface="Century Gothic"/>
            </a:endParaRPr>
          </a:p>
        </p:txBody>
      </p:sp>
      <p:sp>
        <p:nvSpPr>
          <p:cNvPr id="20" name="Oval 19"/>
          <p:cNvSpPr/>
          <p:nvPr/>
        </p:nvSpPr>
        <p:spPr>
          <a:xfrm>
            <a:off x="5021263" y="583406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entury Gothic"/>
              <a:cs typeface="Century Gothic"/>
            </a:endParaRPr>
          </a:p>
        </p:txBody>
      </p:sp>
      <p:sp>
        <p:nvSpPr>
          <p:cNvPr id="21" name="Oval 20"/>
          <p:cNvSpPr/>
          <p:nvPr/>
        </p:nvSpPr>
        <p:spPr>
          <a:xfrm>
            <a:off x="5410200" y="6096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entury Gothic"/>
              <a:cs typeface="Century Gothic"/>
            </a:endParaRPr>
          </a:p>
        </p:txBody>
      </p:sp>
      <p:sp>
        <p:nvSpPr>
          <p:cNvPr id="10" name="TextBox 9"/>
          <p:cNvSpPr txBox="1">
            <a:spLocks noChangeArrowheads="1"/>
          </p:cNvSpPr>
          <p:nvPr/>
        </p:nvSpPr>
        <p:spPr bwMode="auto">
          <a:xfrm>
            <a:off x="2514600" y="1447800"/>
            <a:ext cx="640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dirty="0">
                <a:latin typeface="Century Gothic"/>
                <a:cs typeface="Century Gothic"/>
              </a:rPr>
              <a:t>$100 in income will buy you anything along the </a:t>
            </a:r>
            <a:r>
              <a:rPr lang="en-US" b="1" dirty="0" smtClean="0">
                <a:latin typeface="Century Gothic"/>
                <a:cs typeface="Century Gothic"/>
              </a:rPr>
              <a:t>curve</a:t>
            </a:r>
          </a:p>
        </p:txBody>
      </p:sp>
      <p:sp>
        <p:nvSpPr>
          <p:cNvPr id="25" name="TextBox 24"/>
          <p:cNvSpPr txBox="1">
            <a:spLocks noChangeArrowheads="1"/>
          </p:cNvSpPr>
          <p:nvPr/>
        </p:nvSpPr>
        <p:spPr bwMode="auto">
          <a:xfrm>
            <a:off x="2590800" y="2536825"/>
            <a:ext cx="472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dirty="0" smtClean="0">
                <a:latin typeface="Century Gothic"/>
                <a:cs typeface="Century Gothic"/>
              </a:rPr>
              <a:t>…but not </a:t>
            </a:r>
            <a:r>
              <a:rPr lang="en-US" b="1" dirty="0">
                <a:latin typeface="Century Gothic"/>
                <a:cs typeface="Century Gothic"/>
              </a:rPr>
              <a:t>above it, sadly.</a:t>
            </a:r>
          </a:p>
        </p:txBody>
      </p:sp>
      <p:sp>
        <p:nvSpPr>
          <p:cNvPr id="27" name="Freeform 73"/>
          <p:cNvSpPr>
            <a:spLocks/>
          </p:cNvSpPr>
          <p:nvPr/>
        </p:nvSpPr>
        <p:spPr bwMode="auto">
          <a:xfrm>
            <a:off x="1600200" y="5132387"/>
            <a:ext cx="1295400" cy="735013"/>
          </a:xfrm>
          <a:custGeom>
            <a:avLst/>
            <a:gdLst>
              <a:gd name="T0" fmla="*/ 200 w 200"/>
              <a:gd name="T1" fmla="*/ 119 h 135"/>
              <a:gd name="T2" fmla="*/ 183 w 200"/>
              <a:gd name="T3" fmla="*/ 135 h 135"/>
              <a:gd name="T4" fmla="*/ 18 w 200"/>
              <a:gd name="T5" fmla="*/ 135 h 135"/>
              <a:gd name="T6" fmla="*/ 0 w 200"/>
              <a:gd name="T7" fmla="*/ 119 h 135"/>
              <a:gd name="T8" fmla="*/ 0 w 200"/>
              <a:gd name="T9" fmla="*/ 16 h 135"/>
              <a:gd name="T10" fmla="*/ 18 w 200"/>
              <a:gd name="T11" fmla="*/ 0 h 135"/>
              <a:gd name="T12" fmla="*/ 183 w 200"/>
              <a:gd name="T13" fmla="*/ 0 h 135"/>
              <a:gd name="T14" fmla="*/ 200 w 200"/>
              <a:gd name="T15" fmla="*/ 16 h 135"/>
              <a:gd name="T16" fmla="*/ 200 w 200"/>
              <a:gd name="T17"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35">
                <a:moveTo>
                  <a:pt x="200" y="119"/>
                </a:moveTo>
                <a:cubicBezTo>
                  <a:pt x="200" y="128"/>
                  <a:pt x="192" y="135"/>
                  <a:pt x="183" y="135"/>
                </a:cubicBezTo>
                <a:cubicBezTo>
                  <a:pt x="18" y="135"/>
                  <a:pt x="18" y="135"/>
                  <a:pt x="18" y="135"/>
                </a:cubicBezTo>
                <a:cubicBezTo>
                  <a:pt x="8" y="135"/>
                  <a:pt x="0" y="128"/>
                  <a:pt x="0" y="119"/>
                </a:cubicBezTo>
                <a:cubicBezTo>
                  <a:pt x="0" y="16"/>
                  <a:pt x="0" y="16"/>
                  <a:pt x="0" y="16"/>
                </a:cubicBezTo>
                <a:cubicBezTo>
                  <a:pt x="0" y="7"/>
                  <a:pt x="8" y="0"/>
                  <a:pt x="18" y="0"/>
                </a:cubicBezTo>
                <a:cubicBezTo>
                  <a:pt x="183" y="0"/>
                  <a:pt x="183" y="0"/>
                  <a:pt x="183" y="0"/>
                </a:cubicBezTo>
                <a:cubicBezTo>
                  <a:pt x="192" y="0"/>
                  <a:pt x="200" y="7"/>
                  <a:pt x="200" y="16"/>
                </a:cubicBezTo>
                <a:lnTo>
                  <a:pt x="200" y="119"/>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28" name="Rectangle 74"/>
          <p:cNvSpPr>
            <a:spLocks noChangeArrowheads="1"/>
          </p:cNvSpPr>
          <p:nvPr/>
        </p:nvSpPr>
        <p:spPr bwMode="auto">
          <a:xfrm>
            <a:off x="1676400" y="5208587"/>
            <a:ext cx="121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Affordable consumption bundles</a:t>
            </a:r>
            <a:endParaRPr lang="en-US" sz="1400" dirty="0">
              <a:latin typeface="Century Gothic"/>
              <a:cs typeface="Century Gothic"/>
            </a:endParaRPr>
          </a:p>
        </p:txBody>
      </p:sp>
      <p:sp>
        <p:nvSpPr>
          <p:cNvPr id="29" name="Freeform 70"/>
          <p:cNvSpPr>
            <a:spLocks/>
          </p:cNvSpPr>
          <p:nvPr/>
        </p:nvSpPr>
        <p:spPr bwMode="auto">
          <a:xfrm>
            <a:off x="4800600" y="4648200"/>
            <a:ext cx="2514600" cy="762000"/>
          </a:xfrm>
          <a:custGeom>
            <a:avLst/>
            <a:gdLst>
              <a:gd name="T0" fmla="*/ 351 w 351"/>
              <a:gd name="T1" fmla="*/ 120 h 136"/>
              <a:gd name="T2" fmla="*/ 333 w 351"/>
              <a:gd name="T3" fmla="*/ 136 h 136"/>
              <a:gd name="T4" fmla="*/ 18 w 351"/>
              <a:gd name="T5" fmla="*/ 136 h 136"/>
              <a:gd name="T6" fmla="*/ 0 w 351"/>
              <a:gd name="T7" fmla="*/ 120 h 136"/>
              <a:gd name="T8" fmla="*/ 0 w 351"/>
              <a:gd name="T9" fmla="*/ 16 h 136"/>
              <a:gd name="T10" fmla="*/ 18 w 351"/>
              <a:gd name="T11" fmla="*/ 0 h 136"/>
              <a:gd name="T12" fmla="*/ 333 w 351"/>
              <a:gd name="T13" fmla="*/ 0 h 136"/>
              <a:gd name="T14" fmla="*/ 351 w 351"/>
              <a:gd name="T15" fmla="*/ 16 h 136"/>
              <a:gd name="T16" fmla="*/ 351 w 351"/>
              <a:gd name="T17" fmla="*/ 1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136">
                <a:moveTo>
                  <a:pt x="351" y="120"/>
                </a:moveTo>
                <a:cubicBezTo>
                  <a:pt x="351" y="129"/>
                  <a:pt x="343" y="136"/>
                  <a:pt x="333" y="136"/>
                </a:cubicBezTo>
                <a:cubicBezTo>
                  <a:pt x="18" y="136"/>
                  <a:pt x="18" y="136"/>
                  <a:pt x="18" y="136"/>
                </a:cubicBezTo>
                <a:cubicBezTo>
                  <a:pt x="9" y="136"/>
                  <a:pt x="0" y="129"/>
                  <a:pt x="0" y="120"/>
                </a:cubicBezTo>
                <a:cubicBezTo>
                  <a:pt x="0" y="16"/>
                  <a:pt x="0" y="16"/>
                  <a:pt x="0" y="16"/>
                </a:cubicBezTo>
                <a:cubicBezTo>
                  <a:pt x="0" y="7"/>
                  <a:pt x="9" y="0"/>
                  <a:pt x="18" y="0"/>
                </a:cubicBezTo>
                <a:cubicBezTo>
                  <a:pt x="333" y="0"/>
                  <a:pt x="333" y="0"/>
                  <a:pt x="333" y="0"/>
                </a:cubicBezTo>
                <a:cubicBezTo>
                  <a:pt x="343" y="0"/>
                  <a:pt x="351" y="7"/>
                  <a:pt x="351" y="16"/>
                </a:cubicBezTo>
                <a:lnTo>
                  <a:pt x="351" y="120"/>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0" name="Rectangle 71"/>
          <p:cNvSpPr>
            <a:spLocks noChangeArrowheads="1"/>
          </p:cNvSpPr>
          <p:nvPr/>
        </p:nvSpPr>
        <p:spPr bwMode="auto">
          <a:xfrm>
            <a:off x="4876800" y="4724400"/>
            <a:ext cx="243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lgn="ctr"/>
            <a:r>
              <a:rPr lang="en-US" sz="1400" dirty="0">
                <a:solidFill>
                  <a:srgbClr val="000000"/>
                </a:solidFill>
                <a:latin typeface="Century Gothic"/>
                <a:cs typeface="Century Gothic"/>
              </a:rPr>
              <a:t>Affordable consumption bundles that cost all of </a:t>
            </a:r>
            <a:r>
              <a:rPr lang="en-US" sz="1400" dirty="0" smtClean="0">
                <a:solidFill>
                  <a:srgbClr val="000000"/>
                </a:solidFill>
                <a:latin typeface="Century Gothic"/>
                <a:cs typeface="Century Gothic"/>
              </a:rPr>
              <a:t>your income</a:t>
            </a:r>
            <a:endParaRPr lang="en-US" sz="1400" dirty="0">
              <a:latin typeface="Century Gothic"/>
              <a:cs typeface="Century Gothic"/>
            </a:endParaRPr>
          </a:p>
        </p:txBody>
      </p:sp>
      <p:sp>
        <p:nvSpPr>
          <p:cNvPr id="31" name="Freeform 75"/>
          <p:cNvSpPr>
            <a:spLocks/>
          </p:cNvSpPr>
          <p:nvPr/>
        </p:nvSpPr>
        <p:spPr bwMode="auto">
          <a:xfrm>
            <a:off x="3429001" y="3276600"/>
            <a:ext cx="1371599" cy="762000"/>
          </a:xfrm>
          <a:custGeom>
            <a:avLst/>
            <a:gdLst>
              <a:gd name="T0" fmla="*/ 311 w 311"/>
              <a:gd name="T1" fmla="*/ 79 h 95"/>
              <a:gd name="T2" fmla="*/ 292 w 311"/>
              <a:gd name="T3" fmla="*/ 95 h 95"/>
              <a:gd name="T4" fmla="*/ 19 w 311"/>
              <a:gd name="T5" fmla="*/ 95 h 95"/>
              <a:gd name="T6" fmla="*/ 0 w 311"/>
              <a:gd name="T7" fmla="*/ 79 h 95"/>
              <a:gd name="T8" fmla="*/ 0 w 311"/>
              <a:gd name="T9" fmla="*/ 16 h 95"/>
              <a:gd name="T10" fmla="*/ 19 w 311"/>
              <a:gd name="T11" fmla="*/ 0 h 95"/>
              <a:gd name="T12" fmla="*/ 292 w 311"/>
              <a:gd name="T13" fmla="*/ 0 h 95"/>
              <a:gd name="T14" fmla="*/ 311 w 311"/>
              <a:gd name="T15" fmla="*/ 16 h 95"/>
              <a:gd name="T16" fmla="*/ 311 w 311"/>
              <a:gd name="T17" fmla="*/ 7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95">
                <a:moveTo>
                  <a:pt x="311" y="79"/>
                </a:moveTo>
                <a:cubicBezTo>
                  <a:pt x="311" y="88"/>
                  <a:pt x="302" y="95"/>
                  <a:pt x="292" y="95"/>
                </a:cubicBezTo>
                <a:cubicBezTo>
                  <a:pt x="19" y="95"/>
                  <a:pt x="19" y="95"/>
                  <a:pt x="19" y="95"/>
                </a:cubicBezTo>
                <a:cubicBezTo>
                  <a:pt x="9" y="95"/>
                  <a:pt x="0" y="88"/>
                  <a:pt x="0" y="79"/>
                </a:cubicBezTo>
                <a:cubicBezTo>
                  <a:pt x="0" y="16"/>
                  <a:pt x="0" y="16"/>
                  <a:pt x="0" y="16"/>
                </a:cubicBezTo>
                <a:cubicBezTo>
                  <a:pt x="0" y="7"/>
                  <a:pt x="9" y="0"/>
                  <a:pt x="19" y="0"/>
                </a:cubicBezTo>
                <a:cubicBezTo>
                  <a:pt x="292" y="0"/>
                  <a:pt x="292" y="0"/>
                  <a:pt x="292" y="0"/>
                </a:cubicBezTo>
                <a:cubicBezTo>
                  <a:pt x="302" y="0"/>
                  <a:pt x="311" y="7"/>
                  <a:pt x="311" y="16"/>
                </a:cubicBezTo>
                <a:lnTo>
                  <a:pt x="311" y="79"/>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32" name="Rectangle 76"/>
          <p:cNvSpPr>
            <a:spLocks noChangeArrowheads="1"/>
          </p:cNvSpPr>
          <p:nvPr/>
        </p:nvSpPr>
        <p:spPr bwMode="auto">
          <a:xfrm>
            <a:off x="3505200" y="3352800"/>
            <a:ext cx="1841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Unaffordable consumption bundles</a:t>
            </a:r>
            <a:endParaRPr lang="en-US" sz="1400" dirty="0">
              <a:latin typeface="Century Gothic"/>
              <a:cs typeface="Century Gothic"/>
            </a:endParaRPr>
          </a:p>
        </p:txBody>
      </p:sp>
      <p:sp>
        <p:nvSpPr>
          <p:cNvPr id="33" name="TextBox 32"/>
          <p:cNvSpPr txBox="1">
            <a:spLocks noChangeArrowheads="1"/>
          </p:cNvSpPr>
          <p:nvPr/>
        </p:nvSpPr>
        <p:spPr bwMode="auto">
          <a:xfrm>
            <a:off x="2514600" y="1828800"/>
            <a:ext cx="640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dirty="0" smtClean="0">
                <a:latin typeface="Century Gothic"/>
                <a:cs typeface="Century Gothic"/>
              </a:rPr>
              <a:t>or </a:t>
            </a:r>
            <a:r>
              <a:rPr lang="en-US" b="1" dirty="0">
                <a:latin typeface="Century Gothic"/>
                <a:cs typeface="Century Gothic"/>
              </a:rPr>
              <a:t>below </a:t>
            </a:r>
            <a:r>
              <a:rPr lang="en-US" b="1" dirty="0" smtClean="0">
                <a:latin typeface="Century Gothic"/>
                <a:cs typeface="Century Gothic"/>
              </a:rPr>
              <a:t>it…</a:t>
            </a:r>
            <a:endParaRPr lang="en-US" b="1" dirty="0">
              <a:latin typeface="Century Gothic"/>
              <a:cs typeface="Century Gothic"/>
            </a:endParaRPr>
          </a:p>
        </p:txBody>
      </p:sp>
      <p:cxnSp>
        <p:nvCxnSpPr>
          <p:cNvPr id="3" name="Straight Connector 2"/>
          <p:cNvCxnSpPr/>
          <p:nvPr/>
        </p:nvCxnSpPr>
        <p:spPr>
          <a:xfrm flipH="1">
            <a:off x="4038600" y="5105400"/>
            <a:ext cx="762000" cy="10318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827690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nodeType="afterGroup">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nodeType="afterGroup">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nodeType="afterGroup">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nodeType="afterGroup">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nodeType="afterGroup">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nodeType="afterGroup">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childTnLst>
                          </p:cTn>
                        </p:par>
                        <p:par>
                          <p:cTn id="56" fill="hold" nodeType="afterGroup">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nodeType="afterGroup">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childTnLst>
                          </p:cTn>
                        </p:par>
                        <p:par>
                          <p:cTn id="68" fill="hold" nodeType="afterGroup">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par>
                                <p:cTn id="74" presetID="10"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par>
                                <p:cTn id="77" presetID="10" presetClass="entr" presetSubtype="0" fill="hold"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500"/>
                                        <p:tgtEl>
                                          <p:spTgt spid="3"/>
                                        </p:tgtEl>
                                      </p:cBhvr>
                                    </p:animEffect>
                                  </p:childTnLst>
                                </p:cTn>
                              </p:par>
                              <p:par>
                                <p:cTn id="80" presetID="1"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childTnLst>
                          </p:cTn>
                        </p:par>
                        <p:par>
                          <p:cTn id="87" fill="hold" nodeType="withGroup">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500"/>
                                        <p:tgtEl>
                                          <p:spTgt spid="2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fade">
                                      <p:cBhvr>
                                        <p:cTn id="96" dur="500"/>
                                        <p:tgtEl>
                                          <p:spTgt spid="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par>
                                <p:cTn id="102" presetID="10" presetClass="entr" presetSubtype="0" fill="hold"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500"/>
                                        <p:tgtEl>
                                          <p:spTgt spid="32"/>
                                        </p:tgtEl>
                                      </p:cBhvr>
                                    </p:animEffect>
                                  </p:childTnLst>
                                </p:cTn>
                              </p:par>
                              <p:par>
                                <p:cTn id="105" presetID="1" presetClass="entr" presetSubtype="0"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10" grpId="0"/>
      <p:bldP spid="25" grpId="0"/>
      <p:bldP spid="27" grpId="0" animBg="1"/>
      <p:bldP spid="28" grpId="0"/>
      <p:bldP spid="29" grpId="0" animBg="1"/>
      <p:bldP spid="31" grpId="0" animBg="1"/>
      <p:bldP spid="3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p:txBody>
          <a:bodyPr wrap="square" numCol="1" anchorCtr="0" compatLnSpc="1">
            <a:prstTxWarp prst="textNoShape">
              <a:avLst/>
            </a:prstTxWarp>
          </a:bodyPr>
          <a:lstStyle/>
          <a:p>
            <a:r>
              <a:rPr lang="en-US" dirty="0" smtClean="0"/>
              <a:t>THE BUDGET CONSTRAINT</a:t>
            </a:r>
          </a:p>
        </p:txBody>
      </p:sp>
      <p:pic>
        <p:nvPicPr>
          <p:cNvPr id="57347" name="Picture 3" descr="C:\Users\solina\AppData\Local\Microsoft\Windows\Temporary Internet Files\Content.Outlook\SH09VSVL\My Graph 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1863" y="1447800"/>
            <a:ext cx="7315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219200" y="3290888"/>
            <a:ext cx="4267200" cy="288131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7349" name="TextBox 5"/>
          <p:cNvSpPr txBox="1">
            <a:spLocks noChangeArrowheads="1"/>
          </p:cNvSpPr>
          <p:nvPr/>
        </p:nvSpPr>
        <p:spPr bwMode="auto">
          <a:xfrm>
            <a:off x="0" y="984250"/>
            <a:ext cx="1371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b="1">
                <a:latin typeface="Century Gothic"/>
                <a:cs typeface="Century Gothic"/>
              </a:rPr>
              <a:t>Gasoline </a:t>
            </a:r>
          </a:p>
          <a:p>
            <a:r>
              <a:rPr lang="en-US" sz="1600" b="1">
                <a:latin typeface="Century Gothic"/>
                <a:cs typeface="Century Gothic"/>
              </a:rPr>
              <a:t>(gallons)</a:t>
            </a:r>
          </a:p>
        </p:txBody>
      </p:sp>
      <p:sp>
        <p:nvSpPr>
          <p:cNvPr id="57350" name="TextBox 6"/>
          <p:cNvSpPr txBox="1">
            <a:spLocks noChangeArrowheads="1"/>
          </p:cNvSpPr>
          <p:nvPr/>
        </p:nvSpPr>
        <p:spPr bwMode="auto">
          <a:xfrm>
            <a:off x="7061200" y="6435725"/>
            <a:ext cx="1371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b="1">
                <a:latin typeface="Century Gothic"/>
                <a:cs typeface="Century Gothic"/>
              </a:rPr>
              <a:t>Pizza</a:t>
            </a:r>
          </a:p>
        </p:txBody>
      </p:sp>
      <p:sp>
        <p:nvSpPr>
          <p:cNvPr id="57351" name="Rectangle 7"/>
          <p:cNvSpPr>
            <a:spLocks noChangeArrowheads="1"/>
          </p:cNvSpPr>
          <p:nvPr/>
        </p:nvSpPr>
        <p:spPr bwMode="auto">
          <a:xfrm>
            <a:off x="3384550" y="16764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Century Gothic"/>
                <a:cs typeface="Century Gothic"/>
              </a:rPr>
              <a:t>An increase in income shifts the</a:t>
            </a:r>
          </a:p>
          <a:p>
            <a:r>
              <a:rPr lang="en-US" b="1" dirty="0">
                <a:latin typeface="Century Gothic"/>
                <a:cs typeface="Century Gothic"/>
              </a:rPr>
              <a:t>budget constraint </a:t>
            </a:r>
            <a:r>
              <a:rPr lang="en-US" b="1" dirty="0" smtClean="0">
                <a:latin typeface="Century Gothic"/>
                <a:cs typeface="Century Gothic"/>
              </a:rPr>
              <a:t>outward.</a:t>
            </a:r>
            <a:endParaRPr lang="en-US" b="1" dirty="0">
              <a:latin typeface="Century Gothic"/>
              <a:cs typeface="Century Gothic"/>
            </a:endParaRPr>
          </a:p>
          <a:p>
            <a:endParaRPr lang="en-US" b="1" dirty="0">
              <a:latin typeface="Century Gothic"/>
              <a:cs typeface="Century Gothic"/>
            </a:endParaRPr>
          </a:p>
        </p:txBody>
      </p:sp>
      <p:cxnSp>
        <p:nvCxnSpPr>
          <p:cNvPr id="10" name="Straight Connector 9"/>
          <p:cNvCxnSpPr/>
          <p:nvPr/>
        </p:nvCxnSpPr>
        <p:spPr>
          <a:xfrm>
            <a:off x="1249363" y="2182813"/>
            <a:ext cx="5989637" cy="39893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727450" y="383222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C00000"/>
              </a:solidFill>
              <a:latin typeface="Century Gothic"/>
              <a:cs typeface="Century Gothic"/>
            </a:endParaRPr>
          </a:p>
        </p:txBody>
      </p:sp>
      <p:cxnSp>
        <p:nvCxnSpPr>
          <p:cNvPr id="16" name="Straight Arrow Connector 15"/>
          <p:cNvCxnSpPr/>
          <p:nvPr/>
        </p:nvCxnSpPr>
        <p:spPr>
          <a:xfrm flipH="1">
            <a:off x="5486400" y="4572000"/>
            <a:ext cx="6858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a:spLocks noChangeArrowheads="1"/>
          </p:cNvSpPr>
          <p:nvPr/>
        </p:nvSpPr>
        <p:spPr bwMode="auto">
          <a:xfrm>
            <a:off x="6026150" y="4176713"/>
            <a:ext cx="193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entury Gothic"/>
                <a:cs typeface="Century Gothic"/>
              </a:rPr>
              <a:t>Income = $140</a:t>
            </a:r>
          </a:p>
        </p:txBody>
      </p:sp>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15707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3.33333E-6 3.31175E-6 L 0.05 -0.11194 " pathEditMode="relative" rAng="0" ptsTypes="AA">
                                      <p:cBhvr>
                                        <p:cTn id="6" dur="2000" fill="hold"/>
                                        <p:tgtEl>
                                          <p:spTgt spid="5"/>
                                        </p:tgtEl>
                                        <p:attrNameLst>
                                          <p:attrName>ppt_x</p:attrName>
                                          <p:attrName>ppt_y</p:attrName>
                                        </p:attrNameLst>
                                      </p:cBhvr>
                                      <p:rCtr x="2500" y="-5597"/>
                                    </p:animMotion>
                                  </p:childTnLst>
                                </p:cTn>
                              </p:par>
                              <p:par>
                                <p:cTn id="7" presetID="10" presetClass="exit" presetSubtype="0" fill="hold" nodeType="withEffect">
                                  <p:stCondLst>
                                    <p:cond delay="0"/>
                                  </p:stCondLst>
                                  <p:childTnLst>
                                    <p:animEffect transition="out" filter="fade">
                                      <p:cBhvr>
                                        <p:cTn id="8" dur="2000"/>
                                        <p:tgtEl>
                                          <p:spTgt spid="5"/>
                                        </p:tgtEl>
                                      </p:cBhvr>
                                    </p:animEffect>
                                    <p:set>
                                      <p:cBhvr>
                                        <p:cTn id="9" dur="1" fill="hold">
                                          <p:stCondLst>
                                            <p:cond delay="1999"/>
                                          </p:stCondLst>
                                        </p:cTn>
                                        <p:tgtEl>
                                          <p:spTgt spid="5"/>
                                        </p:tgtEl>
                                        <p:attrNameLst>
                                          <p:attrName>style.visibility</p:attrName>
                                        </p:attrNameLst>
                                      </p:cBhvr>
                                      <p:to>
                                        <p:strVal val="hidden"/>
                                      </p:to>
                                    </p:set>
                                  </p:childTnLst>
                                </p:cTn>
                              </p:par>
                            </p:childTnLst>
                          </p:cTn>
                        </p:par>
                        <p:par>
                          <p:cTn id="10" fill="hold" nodeType="afterGroup">
                            <p:stCondLst>
                              <p:cond delay="2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par>
                          <p:cTn id="14" fill="hold" nodeType="afterGroup">
                            <p:stCondLst>
                              <p:cond delay="4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p:txBody>
          <a:bodyPr wrap="square" numCol="1" anchorCtr="0" compatLnSpc="1">
            <a:prstTxWarp prst="textNoShape">
              <a:avLst/>
            </a:prstTxWarp>
          </a:bodyPr>
          <a:lstStyle/>
          <a:p>
            <a:r>
              <a:rPr lang="en-US" smtClean="0"/>
              <a:t>The Budget Constraint</a:t>
            </a:r>
          </a:p>
        </p:txBody>
      </p:sp>
      <p:pic>
        <p:nvPicPr>
          <p:cNvPr id="58371" name="Picture 3" descr="C:\Users\solina\AppData\Local\Microsoft\Windows\Temporary Internet Files\Content.Outlook\SH09VSVL\My Graph 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1863" y="1447800"/>
            <a:ext cx="7315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219200" y="3290888"/>
            <a:ext cx="4267200" cy="288131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8373" name="TextBox 5"/>
          <p:cNvSpPr txBox="1">
            <a:spLocks noChangeArrowheads="1"/>
          </p:cNvSpPr>
          <p:nvPr/>
        </p:nvSpPr>
        <p:spPr bwMode="auto">
          <a:xfrm>
            <a:off x="0" y="984250"/>
            <a:ext cx="1371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b="1">
                <a:latin typeface="Century Gothic" pitchFamily="34" charset="0"/>
              </a:rPr>
              <a:t>Gasoline </a:t>
            </a:r>
          </a:p>
          <a:p>
            <a:r>
              <a:rPr lang="en-US" sz="1600" b="1">
                <a:latin typeface="Century Gothic" pitchFamily="34" charset="0"/>
              </a:rPr>
              <a:t>(gallons)</a:t>
            </a:r>
          </a:p>
        </p:txBody>
      </p:sp>
      <p:sp>
        <p:nvSpPr>
          <p:cNvPr id="58374" name="TextBox 6"/>
          <p:cNvSpPr txBox="1">
            <a:spLocks noChangeArrowheads="1"/>
          </p:cNvSpPr>
          <p:nvPr/>
        </p:nvSpPr>
        <p:spPr bwMode="auto">
          <a:xfrm>
            <a:off x="7061200" y="6435725"/>
            <a:ext cx="1371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b="1">
                <a:latin typeface="Century Gothic" pitchFamily="34" charset="0"/>
              </a:rPr>
              <a:t>Pizza</a:t>
            </a:r>
          </a:p>
        </p:txBody>
      </p:sp>
      <p:sp>
        <p:nvSpPr>
          <p:cNvPr id="8" name="Rectangle 7"/>
          <p:cNvSpPr>
            <a:spLocks noChangeArrowheads="1"/>
          </p:cNvSpPr>
          <p:nvPr/>
        </p:nvSpPr>
        <p:spPr bwMode="auto">
          <a:xfrm>
            <a:off x="1752600" y="838200"/>
            <a:ext cx="73152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1200"/>
              </a:spcAft>
            </a:pPr>
            <a:r>
              <a:rPr lang="en-US" sz="2000" b="1" dirty="0">
                <a:latin typeface="Century Gothic" pitchFamily="34" charset="0"/>
              </a:rPr>
              <a:t>If prices change, the slope of the budget constraint changes.</a:t>
            </a:r>
          </a:p>
          <a:p>
            <a:pPr>
              <a:spcAft>
                <a:spcPts val="1200"/>
              </a:spcAft>
            </a:pPr>
            <a:r>
              <a:rPr lang="en-US" sz="2000" b="1" dirty="0">
                <a:latin typeface="Century Gothic" pitchFamily="34" charset="0"/>
              </a:rPr>
              <a:t>Back to our original $100 income.  If pizzas go on sale to $5 each, what happens?</a:t>
            </a:r>
          </a:p>
          <a:p>
            <a:pPr>
              <a:spcAft>
                <a:spcPts val="1200"/>
              </a:spcAft>
            </a:pPr>
            <a:r>
              <a:rPr lang="en-US" sz="2000" b="1" dirty="0">
                <a:latin typeface="Century Gothic" pitchFamily="34" charset="0"/>
              </a:rPr>
              <a:t>Maximum gasoline doesn’t change, but now we can afford 20 pizzas at maximum.</a:t>
            </a:r>
          </a:p>
          <a:p>
            <a:pPr>
              <a:spcAft>
                <a:spcPts val="1200"/>
              </a:spcAft>
            </a:pPr>
            <a:endParaRPr lang="en-US" sz="2000" b="1" dirty="0">
              <a:latin typeface="Century Gothic" pitchFamily="34" charset="0"/>
            </a:endParaRPr>
          </a:p>
        </p:txBody>
      </p:sp>
      <p:cxnSp>
        <p:nvCxnSpPr>
          <p:cNvPr id="13" name="Straight Connector 12"/>
          <p:cNvCxnSpPr/>
          <p:nvPr/>
        </p:nvCxnSpPr>
        <p:spPr>
          <a:xfrm>
            <a:off x="1219200" y="3276600"/>
            <a:ext cx="7213600" cy="2286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4071938" y="3074988"/>
            <a:ext cx="4614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i="1" dirty="0">
                <a:solidFill>
                  <a:srgbClr val="C00000"/>
                </a:solidFill>
                <a:latin typeface="Century Gothic" pitchFamily="34" charset="0"/>
              </a:rPr>
              <a:t>The slope of the budget </a:t>
            </a:r>
            <a:r>
              <a:rPr lang="en-US" b="1" i="1" dirty="0" smtClean="0">
                <a:solidFill>
                  <a:srgbClr val="C00000"/>
                </a:solidFill>
                <a:latin typeface="Century Gothic" pitchFamily="34" charset="0"/>
              </a:rPr>
              <a:t>constraint equals the amount </a:t>
            </a:r>
            <a:r>
              <a:rPr lang="en-US" b="1" i="1" dirty="0">
                <a:solidFill>
                  <a:srgbClr val="C00000"/>
                </a:solidFill>
                <a:latin typeface="Century Gothic" pitchFamily="34" charset="0"/>
              </a:rPr>
              <a:t>of gas the consumer can afford if he gives up one </a:t>
            </a:r>
            <a:r>
              <a:rPr lang="en-US" b="1" i="1" dirty="0" smtClean="0">
                <a:solidFill>
                  <a:srgbClr val="C00000"/>
                </a:solidFill>
                <a:latin typeface="Century Gothic" pitchFamily="34" charset="0"/>
              </a:rPr>
              <a:t>pizza.</a:t>
            </a:r>
            <a:endParaRPr lang="en-US" b="1" i="1" dirty="0">
              <a:solidFill>
                <a:srgbClr val="C00000"/>
              </a:solidFill>
              <a:latin typeface="Century Gothic" pitchFamily="34" charset="0"/>
            </a:endParaRPr>
          </a:p>
        </p:txBody>
      </p:sp>
      <p:sp>
        <p:nvSpPr>
          <p:cNvPr id="14" name="TextBox 13"/>
          <p:cNvSpPr txBox="1">
            <a:spLocks noChangeArrowheads="1"/>
          </p:cNvSpPr>
          <p:nvPr/>
        </p:nvSpPr>
        <p:spPr bwMode="auto">
          <a:xfrm>
            <a:off x="6629400" y="4678363"/>
            <a:ext cx="180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dirty="0" smtClean="0">
                <a:solidFill>
                  <a:srgbClr val="C00000"/>
                </a:solidFill>
                <a:latin typeface="Century Gothic" pitchFamily="34" charset="0"/>
              </a:rPr>
              <a:t>Slope = –2.5</a:t>
            </a:r>
            <a:endParaRPr lang="en-US" b="1" dirty="0">
              <a:solidFill>
                <a:srgbClr val="C00000"/>
              </a:solidFill>
              <a:latin typeface="Century Gothic" pitchFamily="34" charset="0"/>
            </a:endParaRPr>
          </a:p>
        </p:txBody>
      </p:sp>
      <p:sp>
        <p:nvSpPr>
          <p:cNvPr id="18" name="TextBox 17"/>
          <p:cNvSpPr txBox="1"/>
          <p:nvPr/>
        </p:nvSpPr>
        <p:spPr>
          <a:xfrm>
            <a:off x="5029200" y="5562600"/>
            <a:ext cx="1600200" cy="369887"/>
          </a:xfrm>
          <a:prstGeom prst="rect">
            <a:avLst/>
          </a:prstGeom>
          <a:noFill/>
        </p:spPr>
        <p:txBody>
          <a:bodyPr>
            <a:spAutoFit/>
          </a:bodyPr>
          <a:lstStyle/>
          <a:p>
            <a:pPr fontAlgn="auto">
              <a:spcBef>
                <a:spcPts val="0"/>
              </a:spcBef>
              <a:spcAft>
                <a:spcPts val="0"/>
              </a:spcAft>
              <a:defRPr/>
            </a:pPr>
            <a:r>
              <a:rPr lang="en-US" b="1" dirty="0" smtClean="0">
                <a:solidFill>
                  <a:schemeClr val="accent1">
                    <a:lumMod val="50000"/>
                  </a:schemeClr>
                </a:solidFill>
                <a:latin typeface="Century Gothic"/>
                <a:cs typeface="Century Gothic"/>
              </a:rPr>
              <a:t>Slope = –5</a:t>
            </a:r>
            <a:endParaRPr lang="en-US" b="1" dirty="0">
              <a:solidFill>
                <a:schemeClr val="accent1">
                  <a:lumMod val="50000"/>
                </a:schemeClr>
              </a:solidFill>
              <a:latin typeface="Century Gothic"/>
              <a:cs typeface="Century Gothic"/>
            </a:endParaRPr>
          </a:p>
        </p:txBody>
      </p:sp>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232609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000" y="1143000"/>
            <a:ext cx="6465505" cy="484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6200" y="1797050"/>
            <a:ext cx="2819400" cy="4679950"/>
          </a:xfrm>
        </p:spPr>
        <p:txBody>
          <a:bodyPr>
            <a:noAutofit/>
          </a:bodyPr>
          <a:lstStyle/>
          <a:p>
            <a:pPr>
              <a:defRPr/>
            </a:pPr>
            <a:r>
              <a:rPr lang="en-US" sz="2000" dirty="0"/>
              <a:t>Which of the charts shows what will </a:t>
            </a:r>
            <a:r>
              <a:rPr lang="en-US" sz="2000" dirty="0" smtClean="0"/>
              <a:t>happen if income increases?</a:t>
            </a:r>
            <a:endParaRPr lang="en-US" sz="2000" dirty="0"/>
          </a:p>
          <a:p>
            <a:pPr marL="514350" indent="-514350">
              <a:buFont typeface="+mj-lt"/>
              <a:buAutoNum type="alphaLcParenR"/>
              <a:defRPr/>
            </a:pPr>
            <a:r>
              <a:rPr lang="en-US" sz="2000" dirty="0"/>
              <a:t>Chart A</a:t>
            </a:r>
          </a:p>
          <a:p>
            <a:pPr marL="514350" indent="-514350">
              <a:buFont typeface="+mj-lt"/>
              <a:buAutoNum type="alphaLcParenR"/>
              <a:defRPr/>
            </a:pPr>
            <a:r>
              <a:rPr lang="en-US" sz="2000" dirty="0"/>
              <a:t>Chart B</a:t>
            </a:r>
          </a:p>
          <a:p>
            <a:pPr marL="514350" indent="-514350">
              <a:buFont typeface="+mj-lt"/>
              <a:buAutoNum type="alphaLcParenR"/>
              <a:defRPr/>
            </a:pPr>
            <a:r>
              <a:rPr lang="en-US" sz="2000" dirty="0"/>
              <a:t>Chart C</a:t>
            </a:r>
          </a:p>
          <a:p>
            <a:pPr marL="514350" indent="-514350">
              <a:buFont typeface="+mj-lt"/>
              <a:buAutoNum type="alphaLcParenR"/>
              <a:defRPr/>
            </a:pPr>
            <a:r>
              <a:rPr lang="en-US" sz="2000" dirty="0"/>
              <a:t>Chart D </a:t>
            </a:r>
          </a:p>
        </p:txBody>
      </p:sp>
      <p:sp>
        <p:nvSpPr>
          <p:cNvPr id="13" name="Rectangle 12"/>
          <p:cNvSpPr/>
          <p:nvPr/>
        </p:nvSpPr>
        <p:spPr>
          <a:xfrm>
            <a:off x="25705" y="6307666"/>
            <a:ext cx="1172116" cy="369332"/>
          </a:xfrm>
          <a:prstGeom prst="rect">
            <a:avLst/>
          </a:prstGeom>
        </p:spPr>
        <p:txBody>
          <a:bodyPr wrap="none">
            <a:spAutoFit/>
          </a:bodyPr>
          <a:lstStyle/>
          <a:p>
            <a:pPr algn="ctr" fontAlgn="auto">
              <a:spcBef>
                <a:spcPts val="0"/>
              </a:spcBef>
              <a:spcAft>
                <a:spcPts val="0"/>
              </a:spcAft>
              <a:defRPr/>
            </a:pPr>
            <a:r>
              <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hlinkClick r:id="" action="ppaction://noaction"/>
              </a:rPr>
              <a:t>To Next </a:t>
            </a:r>
          </a:p>
          <a:p>
            <a:pPr algn="ctr" fontAlgn="auto">
              <a:spcBef>
                <a:spcPts val="0"/>
              </a:spcBef>
              <a:spcAft>
                <a:spcPts val="0"/>
              </a:spcAft>
              <a:defRPr/>
            </a:pPr>
            <a:r>
              <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hlinkClick r:id="" action="ppaction://noaction"/>
              </a:rPr>
              <a:t>Active Learning</a:t>
            </a: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cxnSp>
        <p:nvCxnSpPr>
          <p:cNvPr id="8" name="Straight Arrow Connector 7"/>
          <p:cNvCxnSpPr/>
          <p:nvPr/>
        </p:nvCxnSpPr>
        <p:spPr>
          <a:xfrm>
            <a:off x="4267200" y="2514600"/>
            <a:ext cx="533400"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9" name="Footer Placeholder 8"/>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167966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228600" y="685800"/>
            <a:ext cx="8424863" cy="1752600"/>
          </a:xfrm>
          <a:prstGeom prst="rect">
            <a:avLst/>
          </a:prstGeom>
        </p:spPr>
        <p:txBody>
          <a:bodyPr wrap="none" fromWordArt="1">
            <a:prstTxWarp prst="textDoubleWave1">
              <a:avLst>
                <a:gd name="adj1" fmla="val 6500"/>
                <a:gd name="adj2" fmla="val 0"/>
              </a:avLst>
            </a:prstTxWarp>
          </a:bodyPr>
          <a:lstStyle/>
          <a:p>
            <a:pPr algn="ctr"/>
            <a:endParaRPr lang="en-US" sz="1200" kern="10" spc="-120">
              <a:ln w="12700">
                <a:solidFill>
                  <a:schemeClr val="tx1"/>
                </a:solidFill>
                <a:round/>
                <a:headEnd/>
                <a:tailEnd/>
              </a:ln>
              <a:solidFill>
                <a:srgbClr val="FF99CC"/>
              </a:solidFill>
              <a:effectLst>
                <a:outerShdw dist="125724" dir="18900000" algn="ctr" rotWithShape="0">
                  <a:srgbClr val="000099"/>
                </a:outerShdw>
              </a:effectLst>
              <a:latin typeface="Impact" panose="020B0806030902050204" pitchFamily="34" charset="0"/>
            </a:endParaRPr>
          </a:p>
          <a:p>
            <a:pPr algn="ctr"/>
            <a:endParaRPr lang="en-US" sz="1200" kern="10" spc="-120">
              <a:ln w="12700">
                <a:solidFill>
                  <a:schemeClr val="tx1"/>
                </a:solidFill>
                <a:round/>
                <a:headEnd/>
                <a:tailEnd/>
              </a:ln>
              <a:solidFill>
                <a:srgbClr val="FF99CC"/>
              </a:solidFill>
              <a:effectLst>
                <a:outerShdw dist="125724" dir="18900000" algn="ctr" rotWithShape="0">
                  <a:srgbClr val="000099"/>
                </a:outerShdw>
              </a:effectLst>
              <a:latin typeface="Impact" panose="020B0806030902050204" pitchFamily="34" charset="0"/>
            </a:endParaRPr>
          </a:p>
        </p:txBody>
      </p:sp>
      <p:sp>
        <p:nvSpPr>
          <p:cNvPr id="11276" name="Rectangle 12"/>
          <p:cNvSpPr>
            <a:spLocks noChangeArrowheads="1"/>
          </p:cNvSpPr>
          <p:nvPr/>
        </p:nvSpPr>
        <p:spPr bwMode="auto">
          <a:xfrm>
            <a:off x="1828800" y="6019800"/>
            <a:ext cx="6781800" cy="74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100">
                <a:latin typeface="Times New Roman" panose="02020603050405020304" pitchFamily="18" charset="0"/>
                <a:cs typeface="Times New Roman" panose="02020603050405020304" pitchFamily="18" charset="0"/>
              </a:rPr>
              <a:t> </a:t>
            </a:r>
            <a:endParaRPr lang="en-US" altLang="en-US" sz="1000">
              <a:latin typeface="Times New Roman" panose="02020603050405020304" pitchFamily="18" charset="0"/>
              <a:cs typeface="Times New Roman" panose="02020603050405020304" pitchFamily="18" charset="0"/>
            </a:endParaRPr>
          </a:p>
          <a:p>
            <a:pPr eaLnBrk="0" hangingPunct="0">
              <a:spcBef>
                <a:spcPct val="50000"/>
              </a:spcBef>
            </a:pPr>
            <a:endParaRPr lang="en-US" altLang="en-US" sz="1000">
              <a:latin typeface="Times New Roman" panose="02020603050405020304" pitchFamily="18" charset="0"/>
              <a:cs typeface="Times New Roman" panose="02020603050405020304" pitchFamily="18" charset="0"/>
            </a:endParaRPr>
          </a:p>
          <a:p>
            <a:pPr eaLnBrk="0" hangingPunct="0">
              <a:spcBef>
                <a:spcPct val="50000"/>
              </a:spcBef>
            </a:pPr>
            <a:r>
              <a:rPr lang="en-US" altLang="en-US" sz="1100">
                <a:latin typeface="Times New Roman" panose="02020603050405020304" pitchFamily="18" charset="0"/>
                <a:cs typeface="Times New Roman" panose="02020603050405020304" pitchFamily="18" charset="0"/>
              </a:rPr>
              <a:t> </a:t>
            </a:r>
            <a:endParaRPr lang="en-US" altLang="en-US" sz="2000">
              <a:latin typeface="Times New Roman" panose="02020603050405020304" pitchFamily="18" charset="0"/>
              <a:cs typeface="Times New Roman" panose="02020603050405020304" pitchFamily="18" charset="0"/>
            </a:endParaRPr>
          </a:p>
        </p:txBody>
      </p:sp>
      <p:sp>
        <p:nvSpPr>
          <p:cNvPr id="11280" name="Rectangle 16"/>
          <p:cNvSpPr>
            <a:spLocks noChangeArrowheads="1"/>
          </p:cNvSpPr>
          <p:nvPr/>
        </p:nvSpPr>
        <p:spPr bwMode="auto">
          <a:xfrm>
            <a:off x="381000" y="1600200"/>
            <a:ext cx="8458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None/>
            </a:pPr>
            <a:endParaRPr lang="en-GB" altLang="en-US" sz="3200" dirty="0">
              <a:latin typeface="Book Antiqua" panose="02040602050305030304" pitchFamily="18" charset="0"/>
            </a:endParaRPr>
          </a:p>
          <a:p>
            <a:pPr>
              <a:spcBef>
                <a:spcPct val="20000"/>
              </a:spcBef>
              <a:buClr>
                <a:schemeClr val="accent1"/>
              </a:buClr>
              <a:buFont typeface="Wingdings" panose="05000000000000000000" pitchFamily="2" charset="2"/>
              <a:buNone/>
            </a:pPr>
            <a:r>
              <a:rPr lang="en-GB" altLang="en-US" sz="2800" u="sng" dirty="0">
                <a:latin typeface="Century Gothic" panose="020B0502020202020204" pitchFamily="34" charset="0"/>
              </a:rPr>
              <a:t>Definition</a:t>
            </a:r>
            <a:r>
              <a:rPr lang="en-GB" altLang="en-US" sz="2800" dirty="0">
                <a:latin typeface="Century Gothic" panose="020B0502020202020204" pitchFamily="34" charset="0"/>
              </a:rPr>
              <a:t>:	An </a:t>
            </a:r>
            <a:r>
              <a:rPr lang="en-GB" altLang="en-US" sz="2800" b="1" dirty="0">
                <a:latin typeface="Century Gothic" panose="020B0502020202020204" pitchFamily="34" charset="0"/>
              </a:rPr>
              <a:t>Indifference Curve</a:t>
            </a:r>
            <a:r>
              <a:rPr lang="en-GB" altLang="en-US" sz="2800" dirty="0">
                <a:latin typeface="Century Gothic" panose="020B0502020202020204" pitchFamily="34" charset="0"/>
              </a:rPr>
              <a:t> is the set of all baskets for which the consumer is indifferent</a:t>
            </a:r>
          </a:p>
          <a:p>
            <a:pPr>
              <a:spcBef>
                <a:spcPct val="20000"/>
              </a:spcBef>
              <a:buClr>
                <a:schemeClr val="accent1"/>
              </a:buClr>
              <a:buFont typeface="Wingdings" panose="05000000000000000000" pitchFamily="2" charset="2"/>
              <a:buNone/>
            </a:pPr>
            <a:endParaRPr lang="en-GB" altLang="en-US" sz="2800" u="sng" dirty="0">
              <a:latin typeface="Century Gothic" panose="020B0502020202020204" pitchFamily="34" charset="0"/>
            </a:endParaRPr>
          </a:p>
          <a:p>
            <a:pPr>
              <a:spcBef>
                <a:spcPct val="20000"/>
              </a:spcBef>
              <a:buClr>
                <a:schemeClr val="accent1"/>
              </a:buClr>
              <a:buFont typeface="Wingdings" panose="05000000000000000000" pitchFamily="2" charset="2"/>
              <a:buNone/>
            </a:pPr>
            <a:r>
              <a:rPr lang="en-GB" altLang="en-US" sz="2800" u="sng" dirty="0">
                <a:latin typeface="Century Gothic" panose="020B0502020202020204" pitchFamily="34" charset="0"/>
              </a:rPr>
              <a:t>Definition</a:t>
            </a:r>
            <a:r>
              <a:rPr lang="en-GB" altLang="en-US" sz="2800" dirty="0">
                <a:latin typeface="Century Gothic" panose="020B0502020202020204" pitchFamily="34" charset="0"/>
              </a:rPr>
              <a:t>: </a:t>
            </a:r>
            <a:r>
              <a:rPr lang="en-US" altLang="en-US" sz="2800" dirty="0">
                <a:latin typeface="Century Gothic" panose="020B0502020202020204" pitchFamily="34" charset="0"/>
              </a:rPr>
              <a:t>An </a:t>
            </a:r>
            <a:r>
              <a:rPr lang="en-US" altLang="en-US" sz="2800" b="1" dirty="0">
                <a:latin typeface="Century Gothic" panose="020B0502020202020204" pitchFamily="34" charset="0"/>
              </a:rPr>
              <a:t>Indifference Map</a:t>
            </a:r>
            <a:r>
              <a:rPr lang="en-US" altLang="en-US" sz="2800" dirty="0">
                <a:latin typeface="Century Gothic" panose="020B0502020202020204" pitchFamily="34" charset="0"/>
              </a:rPr>
              <a:t> illustrates the </a:t>
            </a:r>
            <a:r>
              <a:rPr lang="en-GB" altLang="en-US" sz="2800" dirty="0">
                <a:latin typeface="Century Gothic" panose="020B0502020202020204" pitchFamily="34" charset="0"/>
              </a:rPr>
              <a:t>set of indifference curves for a particular consumer</a:t>
            </a:r>
          </a:p>
        </p:txBody>
      </p:sp>
      <p:sp>
        <p:nvSpPr>
          <p:cNvPr id="7" name="Title 1"/>
          <p:cNvSpPr txBox="1">
            <a:spLocks/>
          </p:cNvSpPr>
          <p:nvPr/>
        </p:nvSpPr>
        <p:spPr bwMode="auto">
          <a:xfrm>
            <a:off x="0" y="0"/>
            <a:ext cx="9144000" cy="838200"/>
          </a:xfrm>
          <a:prstGeom prst="rect">
            <a:avLst/>
          </a:prstGeom>
        </p:spPr>
        <p:txBody>
          <a:bodyPr wrap="square" numCol="1" anchorCtr="0" compatLnSpc="1">
            <a:prstTxWarp prst="textNoShape">
              <a:avLst/>
            </a:prstTxWarp>
            <a:normAutofit/>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r>
              <a:rPr lang="en-US" sz="4000" dirty="0" smtClean="0"/>
              <a:t>INDIFFERENCE CURVE</a:t>
            </a:r>
          </a:p>
        </p:txBody>
      </p:sp>
    </p:spTree>
    <p:extLst>
      <p:ext uri="{BB962C8B-B14F-4D97-AF65-F5344CB8AC3E}">
        <p14:creationId xmlns:p14="http://schemas.microsoft.com/office/powerpoint/2010/main" val="4248323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80">
                                            <p:txEl>
                                              <p:pRg st="1" end="1"/>
                                            </p:txEl>
                                          </p:spTgt>
                                        </p:tgtEl>
                                        <p:attrNameLst>
                                          <p:attrName>style.visibility</p:attrName>
                                        </p:attrNameLst>
                                      </p:cBhvr>
                                      <p:to>
                                        <p:strVal val="visible"/>
                                      </p:to>
                                    </p:set>
                                    <p:animEffect transition="in" filter="wipe(left)">
                                      <p:cBhvr>
                                        <p:cTn id="7" dur="500"/>
                                        <p:tgtEl>
                                          <p:spTgt spid="1128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80">
                                            <p:txEl>
                                              <p:pRg st="3" end="3"/>
                                            </p:txEl>
                                          </p:spTgt>
                                        </p:tgtEl>
                                        <p:attrNameLst>
                                          <p:attrName>style.visibility</p:attrName>
                                        </p:attrNameLst>
                                      </p:cBhvr>
                                      <p:to>
                                        <p:strVal val="visible"/>
                                      </p:to>
                                    </p:set>
                                    <p:animEffect transition="in" filter="wipe(left)">
                                      <p:cBhvr>
                                        <p:cTn id="12" dur="500"/>
                                        <p:tgtEl>
                                          <p:spTgt spid="112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0"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30061" y="0"/>
            <a:ext cx="9144000" cy="990600"/>
          </a:xfrm>
        </p:spPr>
        <p:txBody>
          <a:bodyPr wrap="square" numCol="1" anchorCtr="0" compatLnSpc="1">
            <a:prstTxWarp prst="textNoShape">
              <a:avLst/>
            </a:prstTxWarp>
            <a:normAutofit fontScale="90000"/>
          </a:bodyPr>
          <a:lstStyle/>
          <a:p>
            <a:r>
              <a:rPr lang="en-US" dirty="0" smtClean="0"/>
              <a:t>HOW TO COMPARE APPLES AND ORANGES</a:t>
            </a:r>
          </a:p>
        </p:txBody>
      </p:sp>
      <p:sp>
        <p:nvSpPr>
          <p:cNvPr id="3" name="Content Placeholder 2"/>
          <p:cNvSpPr>
            <a:spLocks noGrp="1"/>
          </p:cNvSpPr>
          <p:nvPr>
            <p:ph idx="1"/>
          </p:nvPr>
        </p:nvSpPr>
        <p:spPr>
          <a:xfrm>
            <a:off x="381000" y="1828800"/>
            <a:ext cx="8763000" cy="4648200"/>
          </a:xfrm>
        </p:spPr>
        <p:txBody>
          <a:bodyPr/>
          <a:lstStyle/>
          <a:p>
            <a:pPr>
              <a:spcAft>
                <a:spcPts val="1200"/>
              </a:spcAft>
              <a:defRPr/>
            </a:pPr>
            <a:r>
              <a:rPr lang="en-US" sz="2800" dirty="0" smtClean="0"/>
              <a:t>How many </a:t>
            </a:r>
            <a:r>
              <a:rPr lang="en-US" sz="2800" dirty="0" smtClean="0"/>
              <a:t>gallons of gasoline?  </a:t>
            </a:r>
            <a:r>
              <a:rPr lang="en-US" sz="2800" dirty="0" smtClean="0"/>
              <a:t>How </a:t>
            </a:r>
            <a:r>
              <a:rPr lang="en-US" sz="2800" dirty="0" smtClean="0"/>
              <a:t>many </a:t>
            </a:r>
            <a:r>
              <a:rPr lang="en-US" sz="2800" dirty="0" smtClean="0"/>
              <a:t>pizzas</a:t>
            </a:r>
            <a:r>
              <a:rPr lang="en-US" sz="2800" dirty="0" smtClean="0"/>
              <a:t>?</a:t>
            </a:r>
            <a:endParaRPr lang="en-US" sz="2800" dirty="0"/>
          </a:p>
          <a:p>
            <a:pPr>
              <a:spcAft>
                <a:spcPts val="1200"/>
              </a:spcAft>
              <a:defRPr/>
            </a:pPr>
            <a:r>
              <a:rPr lang="en-US" sz="2800" dirty="0" smtClean="0"/>
              <a:t>It depends on two things (</a:t>
            </a:r>
            <a:r>
              <a:rPr lang="en-US" sz="2800" dirty="0" smtClean="0">
                <a:solidFill>
                  <a:srgbClr val="FF0000"/>
                </a:solidFill>
              </a:rPr>
              <a:t>trade offs</a:t>
            </a:r>
            <a:r>
              <a:rPr lang="en-US" sz="2800" dirty="0" smtClean="0"/>
              <a:t>):</a:t>
            </a:r>
          </a:p>
          <a:p>
            <a:pPr marL="514350" indent="-514350">
              <a:spcAft>
                <a:spcPts val="1200"/>
              </a:spcAft>
              <a:buFontTx/>
              <a:buAutoNum type="arabicPeriod"/>
              <a:defRPr/>
            </a:pPr>
            <a:r>
              <a:rPr lang="en-US" sz="2800" dirty="0" smtClean="0"/>
              <a:t>How much you like it (utility, which is </a:t>
            </a:r>
            <a:r>
              <a:rPr lang="en-US" sz="2800" dirty="0" smtClean="0">
                <a:solidFill>
                  <a:srgbClr val="FF0000"/>
                </a:solidFill>
              </a:rPr>
              <a:t>PREFERENCES</a:t>
            </a:r>
            <a:r>
              <a:rPr lang="en-US" sz="2800" dirty="0" smtClean="0"/>
              <a:t>)</a:t>
            </a:r>
          </a:p>
          <a:p>
            <a:pPr marL="514350" indent="-514350">
              <a:spcAft>
                <a:spcPts val="1200"/>
              </a:spcAft>
              <a:buFontTx/>
              <a:buAutoNum type="arabicPeriod"/>
              <a:defRPr/>
            </a:pPr>
            <a:r>
              <a:rPr lang="en-US" sz="2800" dirty="0" smtClean="0"/>
              <a:t>How much it costs (price, WHICH IS THE </a:t>
            </a:r>
            <a:r>
              <a:rPr lang="en-US" sz="2800" dirty="0" smtClean="0">
                <a:solidFill>
                  <a:srgbClr val="FF0000"/>
                </a:solidFill>
              </a:rPr>
              <a:t>BUDGET CONSTRAINT</a:t>
            </a:r>
            <a:r>
              <a:rPr lang="en-US" sz="2800" dirty="0" smtClean="0"/>
              <a:t>)</a:t>
            </a:r>
            <a:endParaRPr lang="en-US" sz="2800" dirty="0"/>
          </a:p>
        </p:txBody>
      </p:sp>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052879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0" y="0"/>
            <a:ext cx="9144000" cy="1066800"/>
          </a:xfrm>
        </p:spPr>
        <p:txBody>
          <a:bodyPr wrap="square" numCol="1" anchorCtr="0" compatLnSpc="1">
            <a:prstTxWarp prst="textNoShape">
              <a:avLst/>
            </a:prstTxWarp>
            <a:normAutofit fontScale="90000"/>
          </a:bodyPr>
          <a:lstStyle/>
          <a:p>
            <a:r>
              <a:rPr lang="en-US" dirty="0" smtClean="0"/>
              <a:t>HOW TO COMPARE APPLES AND ORANGES</a:t>
            </a:r>
          </a:p>
        </p:txBody>
      </p:sp>
      <p:sp>
        <p:nvSpPr>
          <p:cNvPr id="3" name="Content Placeholder 2"/>
          <p:cNvSpPr>
            <a:spLocks noGrp="1"/>
          </p:cNvSpPr>
          <p:nvPr>
            <p:ph idx="1"/>
          </p:nvPr>
        </p:nvSpPr>
        <p:spPr>
          <a:xfrm>
            <a:off x="228600" y="1219200"/>
            <a:ext cx="8839200" cy="4419600"/>
          </a:xfrm>
        </p:spPr>
        <p:txBody>
          <a:bodyPr>
            <a:normAutofit/>
          </a:bodyPr>
          <a:lstStyle/>
          <a:p>
            <a:pPr>
              <a:spcAft>
                <a:spcPts val="1200"/>
              </a:spcAft>
              <a:defRPr/>
            </a:pPr>
            <a:r>
              <a:rPr lang="en-US" dirty="0" smtClean="0"/>
              <a:t>Since most decisions are made at the margin, we’ll need to know: </a:t>
            </a:r>
            <a:endParaRPr lang="en-US" dirty="0"/>
          </a:p>
          <a:p>
            <a:pPr>
              <a:spcAft>
                <a:spcPts val="1200"/>
              </a:spcAft>
              <a:defRPr/>
            </a:pPr>
            <a:r>
              <a:rPr lang="en-US" dirty="0" smtClean="0"/>
              <a:t>How much extra utility (</a:t>
            </a:r>
            <a:r>
              <a:rPr lang="en-US" i="1" dirty="0" smtClean="0"/>
              <a:t>MU</a:t>
            </a:r>
            <a:r>
              <a:rPr lang="en-US" dirty="0" smtClean="0"/>
              <a:t>) will you get from spending your next dollar on </a:t>
            </a:r>
            <a:r>
              <a:rPr lang="en-US" dirty="0" smtClean="0"/>
              <a:t>gasoline?  </a:t>
            </a:r>
            <a:r>
              <a:rPr lang="en-US" dirty="0" smtClean="0"/>
              <a:t>On </a:t>
            </a:r>
            <a:r>
              <a:rPr lang="en-US" dirty="0" smtClean="0"/>
              <a:t>pizza</a:t>
            </a:r>
            <a:r>
              <a:rPr lang="en-US" dirty="0" smtClean="0"/>
              <a:t>?</a:t>
            </a:r>
            <a:endParaRPr lang="en-US" dirty="0" smtClean="0"/>
          </a:p>
          <a:p>
            <a:pPr>
              <a:spcAft>
                <a:spcPts val="1200"/>
              </a:spcAft>
              <a:defRPr/>
            </a:pPr>
            <a:r>
              <a:rPr lang="en-US" dirty="0" smtClean="0"/>
              <a:t>We are looking to </a:t>
            </a:r>
            <a:r>
              <a:rPr lang="en-US" dirty="0" smtClean="0">
                <a:solidFill>
                  <a:srgbClr val="FF0000"/>
                </a:solidFill>
              </a:rPr>
              <a:t>maximize the utility per dollar spent.</a:t>
            </a:r>
          </a:p>
        </p:txBody>
      </p:sp>
      <p:pic>
        <p:nvPicPr>
          <p:cNvPr id="50180"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95700" y="4995863"/>
            <a:ext cx="1703388"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353897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COMPARING </a:t>
            </a:r>
            <a:r>
              <a:rPr lang="en-US" sz="4000" i="1" dirty="0" smtClean="0"/>
              <a:t>MU</a:t>
            </a:r>
            <a:r>
              <a:rPr lang="en-US" sz="4000" dirty="0" smtClean="0"/>
              <a:t> TO PRICE</a:t>
            </a:r>
            <a:endParaRPr lang="en-US" sz="4000" dirty="0"/>
          </a:p>
        </p:txBody>
      </p:sp>
      <p:sp>
        <p:nvSpPr>
          <p:cNvPr id="7" name="Content Placeholder 6"/>
          <p:cNvSpPr>
            <a:spLocks noGrp="1"/>
          </p:cNvSpPr>
          <p:nvPr>
            <p:ph idx="1"/>
          </p:nvPr>
        </p:nvSpPr>
        <p:spPr>
          <a:xfrm>
            <a:off x="228600" y="838200"/>
            <a:ext cx="8839200" cy="4800600"/>
          </a:xfrm>
        </p:spPr>
        <p:txBody>
          <a:bodyPr>
            <a:noAutofit/>
          </a:bodyPr>
          <a:lstStyle/>
          <a:p>
            <a:r>
              <a:rPr lang="en-US" sz="2800" dirty="0"/>
              <a:t>The general rule: Compare the MU and the price for all goods, and then adjust your spending toward the goods that give you </a:t>
            </a:r>
            <a:r>
              <a:rPr lang="en-US" sz="2800" dirty="0">
                <a:solidFill>
                  <a:srgbClr val="FF0000"/>
                </a:solidFill>
              </a:rPr>
              <a:t>MORE MU </a:t>
            </a:r>
            <a:r>
              <a:rPr lang="en-US" sz="2800" dirty="0">
                <a:solidFill>
                  <a:srgbClr val="77933C"/>
                </a:solidFill>
              </a:rPr>
              <a:t>per </a:t>
            </a:r>
            <a:r>
              <a:rPr lang="en-US" sz="2800" dirty="0" smtClean="0">
                <a:solidFill>
                  <a:srgbClr val="77933C"/>
                </a:solidFill>
              </a:rPr>
              <a:t>dollar</a:t>
            </a:r>
            <a:endParaRPr lang="en-US" sz="2800" dirty="0"/>
          </a:p>
          <a:p>
            <a:r>
              <a:rPr lang="en-US" sz="2800" dirty="0" smtClean="0"/>
              <a:t>Example: If  </a:t>
            </a:r>
            <a:r>
              <a:rPr lang="en-US" sz="2800" dirty="0" err="1" smtClean="0">
                <a:solidFill>
                  <a:srgbClr val="4F81BD"/>
                </a:solidFill>
              </a:rPr>
              <a:t>P</a:t>
            </a:r>
            <a:r>
              <a:rPr lang="en-US" sz="2800" baseline="-25000" dirty="0" err="1" smtClean="0">
                <a:solidFill>
                  <a:srgbClr val="4F81BD"/>
                </a:solidFill>
              </a:rPr>
              <a:t>Gas</a:t>
            </a:r>
            <a:r>
              <a:rPr lang="en-US" sz="2800" dirty="0" smtClean="0">
                <a:solidFill>
                  <a:srgbClr val="4F81BD"/>
                </a:solidFill>
              </a:rPr>
              <a:t>= $</a:t>
            </a:r>
            <a:r>
              <a:rPr lang="en-US" sz="2800" dirty="0">
                <a:solidFill>
                  <a:srgbClr val="4F81BD"/>
                </a:solidFill>
              </a:rPr>
              <a:t>2</a:t>
            </a:r>
            <a:r>
              <a:rPr lang="en-US" sz="2800" dirty="0" smtClean="0">
                <a:solidFill>
                  <a:srgbClr val="4F81BD"/>
                </a:solidFill>
              </a:rPr>
              <a:t>, </a:t>
            </a:r>
            <a:r>
              <a:rPr lang="en-US" sz="2800" dirty="0" err="1" smtClean="0">
                <a:solidFill>
                  <a:schemeClr val="accent2"/>
                </a:solidFill>
              </a:rPr>
              <a:t>P</a:t>
            </a:r>
            <a:r>
              <a:rPr lang="en-US" sz="2800" baseline="-25000" dirty="0" err="1" smtClean="0">
                <a:solidFill>
                  <a:schemeClr val="accent2"/>
                </a:solidFill>
              </a:rPr>
              <a:t>pizza</a:t>
            </a:r>
            <a:r>
              <a:rPr lang="en-US" sz="2800" dirty="0" smtClean="0">
                <a:solidFill>
                  <a:schemeClr val="accent2"/>
                </a:solidFill>
              </a:rPr>
              <a:t>= </a:t>
            </a:r>
            <a:r>
              <a:rPr lang="en-US" sz="2800" dirty="0">
                <a:solidFill>
                  <a:schemeClr val="accent2"/>
                </a:solidFill>
              </a:rPr>
              <a:t>$</a:t>
            </a:r>
            <a:r>
              <a:rPr lang="en-US" sz="2800" dirty="0" smtClean="0">
                <a:solidFill>
                  <a:schemeClr val="accent2"/>
                </a:solidFill>
              </a:rPr>
              <a:t>10, </a:t>
            </a:r>
            <a:endParaRPr lang="en-US" sz="2800" dirty="0" smtClean="0">
              <a:solidFill>
                <a:schemeClr val="accent2"/>
              </a:solidFill>
            </a:endParaRPr>
          </a:p>
          <a:p>
            <a:r>
              <a:rPr lang="en-US" sz="2800" dirty="0">
                <a:solidFill>
                  <a:schemeClr val="accent2"/>
                </a:solidFill>
              </a:rPr>
              <a:t>	</a:t>
            </a:r>
            <a:r>
              <a:rPr lang="en-US" sz="2800" dirty="0" smtClean="0">
                <a:solidFill>
                  <a:schemeClr val="accent2"/>
                </a:solidFill>
              </a:rPr>
              <a:t>	</a:t>
            </a:r>
            <a:r>
              <a:rPr lang="en-US" sz="2800" dirty="0" err="1" smtClean="0">
                <a:solidFill>
                  <a:srgbClr val="4F81BD"/>
                </a:solidFill>
              </a:rPr>
              <a:t>MU</a:t>
            </a:r>
            <a:r>
              <a:rPr lang="en-US" sz="2800" baseline="-25000" dirty="0" err="1" smtClean="0">
                <a:solidFill>
                  <a:srgbClr val="4F81BD"/>
                </a:solidFill>
              </a:rPr>
              <a:t>Gas</a:t>
            </a:r>
            <a:r>
              <a:rPr lang="en-US" sz="2800" dirty="0" smtClean="0">
                <a:solidFill>
                  <a:srgbClr val="4F81BD"/>
                </a:solidFill>
              </a:rPr>
              <a:t> </a:t>
            </a:r>
            <a:r>
              <a:rPr lang="en-US" sz="2800" dirty="0">
                <a:solidFill>
                  <a:srgbClr val="4F81BD"/>
                </a:solidFill>
              </a:rPr>
              <a:t>= </a:t>
            </a:r>
            <a:r>
              <a:rPr lang="en-US" sz="2800" dirty="0" smtClean="0">
                <a:solidFill>
                  <a:srgbClr val="4F81BD"/>
                </a:solidFill>
              </a:rPr>
              <a:t>10</a:t>
            </a:r>
            <a:r>
              <a:rPr lang="en-US" sz="2800" dirty="0" smtClean="0">
                <a:solidFill>
                  <a:schemeClr val="accent1"/>
                </a:solidFill>
              </a:rPr>
              <a:t> </a:t>
            </a:r>
            <a:r>
              <a:rPr lang="en-US" sz="2800" dirty="0" smtClean="0">
                <a:solidFill>
                  <a:schemeClr val="accent1"/>
                </a:solidFill>
              </a:rPr>
              <a:t>,  </a:t>
            </a:r>
            <a:r>
              <a:rPr lang="en-US" sz="2800" dirty="0" err="1" smtClean="0">
                <a:solidFill>
                  <a:srgbClr val="C0504D"/>
                </a:solidFill>
              </a:rPr>
              <a:t>MU</a:t>
            </a:r>
            <a:r>
              <a:rPr lang="en-US" sz="2800" baseline="-25000" dirty="0" err="1" smtClean="0">
                <a:solidFill>
                  <a:srgbClr val="C0504D"/>
                </a:solidFill>
              </a:rPr>
              <a:t>pizza</a:t>
            </a:r>
            <a:r>
              <a:rPr lang="en-US" sz="2800" dirty="0" smtClean="0">
                <a:solidFill>
                  <a:srgbClr val="C0504D"/>
                </a:solidFill>
              </a:rPr>
              <a:t>= </a:t>
            </a:r>
            <a:r>
              <a:rPr lang="en-US" sz="2800" dirty="0" smtClean="0">
                <a:solidFill>
                  <a:srgbClr val="C0504D"/>
                </a:solidFill>
              </a:rPr>
              <a:t>20</a:t>
            </a:r>
            <a:r>
              <a:rPr lang="en-US" sz="2800" dirty="0" smtClean="0">
                <a:solidFill>
                  <a:srgbClr val="C0504D"/>
                </a:solidFill>
              </a:rPr>
              <a:t>,</a:t>
            </a:r>
            <a:r>
              <a:rPr lang="en-US" sz="2800" dirty="0" smtClean="0"/>
              <a:t> </a:t>
            </a:r>
            <a:endParaRPr lang="en-US" sz="2800" dirty="0" smtClean="0"/>
          </a:p>
          <a:p>
            <a:r>
              <a:rPr lang="en-US" sz="2800" dirty="0"/>
              <a:t>	</a:t>
            </a:r>
            <a:r>
              <a:rPr lang="en-US" sz="2800" dirty="0" smtClean="0"/>
              <a:t>what </a:t>
            </a:r>
            <a:r>
              <a:rPr lang="en-US" sz="2800" dirty="0"/>
              <a:t>can you do to increase total utility?</a:t>
            </a:r>
          </a:p>
          <a:p>
            <a:endParaRPr lang="en-US" sz="2800" dirty="0"/>
          </a:p>
          <a:p>
            <a:pPr lvl="1"/>
            <a:r>
              <a:rPr lang="en-US" sz="2400" dirty="0" smtClean="0">
                <a:solidFill>
                  <a:srgbClr val="4F81BD"/>
                </a:solidFill>
              </a:rPr>
              <a:t>       </a:t>
            </a:r>
            <a:r>
              <a:rPr lang="en-US" sz="2400" dirty="0" err="1" smtClean="0">
                <a:solidFill>
                  <a:srgbClr val="4F81BD"/>
                </a:solidFill>
              </a:rPr>
              <a:t>MU</a:t>
            </a:r>
            <a:r>
              <a:rPr lang="en-US" sz="2400" baseline="-25000" dirty="0" err="1" smtClean="0">
                <a:solidFill>
                  <a:srgbClr val="4F81BD"/>
                </a:solidFill>
              </a:rPr>
              <a:t>Gas</a:t>
            </a:r>
            <a:r>
              <a:rPr lang="en-US" sz="2400" dirty="0" smtClean="0">
                <a:solidFill>
                  <a:srgbClr val="4F81BD"/>
                </a:solidFill>
              </a:rPr>
              <a:t>/</a:t>
            </a:r>
            <a:r>
              <a:rPr lang="en-US" sz="2400" dirty="0" err="1" smtClean="0">
                <a:solidFill>
                  <a:srgbClr val="4F81BD"/>
                </a:solidFill>
              </a:rPr>
              <a:t>P</a:t>
            </a:r>
            <a:r>
              <a:rPr lang="en-US" sz="2400" baseline="-25000" dirty="0" err="1" smtClean="0">
                <a:solidFill>
                  <a:srgbClr val="4F81BD"/>
                </a:solidFill>
              </a:rPr>
              <a:t>Gas</a:t>
            </a:r>
            <a:r>
              <a:rPr lang="en-US" sz="2400" dirty="0" smtClean="0">
                <a:solidFill>
                  <a:srgbClr val="4F81BD"/>
                </a:solidFill>
              </a:rPr>
              <a:t> </a:t>
            </a:r>
            <a:r>
              <a:rPr lang="en-US" sz="2400" dirty="0"/>
              <a:t>&gt; </a:t>
            </a:r>
            <a:r>
              <a:rPr lang="en-US" sz="2400" dirty="0" err="1" smtClean="0">
                <a:solidFill>
                  <a:schemeClr val="accent2"/>
                </a:solidFill>
              </a:rPr>
              <a:t>MU</a:t>
            </a:r>
            <a:r>
              <a:rPr lang="en-US" sz="2400" baseline="-25000" dirty="0" err="1" smtClean="0">
                <a:solidFill>
                  <a:schemeClr val="accent2"/>
                </a:solidFill>
              </a:rPr>
              <a:t>pizza</a:t>
            </a:r>
            <a:r>
              <a:rPr lang="en-US" sz="2400" baseline="-25000" dirty="0" smtClean="0">
                <a:solidFill>
                  <a:schemeClr val="accent2"/>
                </a:solidFill>
              </a:rPr>
              <a:t> </a:t>
            </a:r>
            <a:r>
              <a:rPr lang="en-US" sz="2400" dirty="0">
                <a:solidFill>
                  <a:schemeClr val="accent2"/>
                </a:solidFill>
              </a:rPr>
              <a:t>/</a:t>
            </a:r>
            <a:r>
              <a:rPr lang="en-US" sz="2400" dirty="0" err="1" smtClean="0">
                <a:solidFill>
                  <a:schemeClr val="accent2"/>
                </a:solidFill>
              </a:rPr>
              <a:t>P</a:t>
            </a:r>
            <a:r>
              <a:rPr lang="en-US" sz="2400" baseline="-25000" dirty="0" err="1" smtClean="0">
                <a:solidFill>
                  <a:schemeClr val="accent2"/>
                </a:solidFill>
              </a:rPr>
              <a:t>pizza</a:t>
            </a:r>
            <a:r>
              <a:rPr lang="en-US" sz="2400" dirty="0" smtClean="0">
                <a:solidFill>
                  <a:schemeClr val="accent2"/>
                </a:solidFill>
              </a:rPr>
              <a:t>, </a:t>
            </a:r>
            <a:endParaRPr lang="en-US" sz="2400" dirty="0" smtClean="0">
              <a:solidFill>
                <a:schemeClr val="accent2"/>
              </a:solidFill>
            </a:endParaRPr>
          </a:p>
          <a:p>
            <a:pPr lvl="1"/>
            <a:endParaRPr lang="en-US" sz="2400" dirty="0" smtClean="0">
              <a:solidFill>
                <a:schemeClr val="accent2"/>
              </a:solidFill>
            </a:endParaRPr>
          </a:p>
          <a:p>
            <a:pPr lvl="1"/>
            <a:r>
              <a:rPr lang="en-US" sz="2400" dirty="0" smtClean="0"/>
              <a:t>so… buy </a:t>
            </a:r>
            <a:r>
              <a:rPr lang="en-US" sz="2400" dirty="0">
                <a:solidFill>
                  <a:schemeClr val="accent1"/>
                </a:solidFill>
              </a:rPr>
              <a:t>more </a:t>
            </a:r>
            <a:r>
              <a:rPr lang="en-US" sz="2400" dirty="0" smtClean="0">
                <a:solidFill>
                  <a:srgbClr val="4F81BD"/>
                </a:solidFill>
              </a:rPr>
              <a:t>gasoline:</a:t>
            </a:r>
            <a:r>
              <a:rPr lang="en-US" sz="2400" dirty="0" smtClean="0"/>
              <a:t> </a:t>
            </a:r>
            <a:r>
              <a:rPr lang="en-US" sz="2400" dirty="0"/>
              <a:t>it makes you happier, dollar for dollar, than </a:t>
            </a:r>
            <a:r>
              <a:rPr lang="en-US" sz="2400" dirty="0" smtClean="0"/>
              <a:t>pizzas</a:t>
            </a:r>
            <a:r>
              <a:rPr lang="en-US" sz="2400" dirty="0" smtClean="0"/>
              <a:t>.</a:t>
            </a:r>
            <a:endParaRPr lang="en-US" sz="2400" dirty="0"/>
          </a:p>
          <a:p>
            <a:endParaRPr lang="en-US" sz="2800" dirty="0"/>
          </a:p>
        </p:txBody>
      </p:sp>
      <p:sp>
        <p:nvSpPr>
          <p:cNvPr id="8" name="Footer Placeholder 7"/>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3" name="Rettangolo 2"/>
          <p:cNvSpPr/>
          <p:nvPr/>
        </p:nvSpPr>
        <p:spPr>
          <a:xfrm>
            <a:off x="1371600" y="4648200"/>
            <a:ext cx="5257800" cy="533400"/>
          </a:xfrm>
          <a:prstGeom prst="rect">
            <a:avLst/>
          </a:prstGeom>
          <a:noFill/>
          <a:ln w="57150">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5425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CONSUMPTION BUNDLE</a:t>
            </a:r>
            <a:endParaRPr lang="en-US" dirty="0"/>
          </a:p>
        </p:txBody>
      </p:sp>
      <p:pic>
        <p:nvPicPr>
          <p:cNvPr id="6"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7162800" y="5408612"/>
            <a:ext cx="966259" cy="144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18476" y="5486400"/>
            <a:ext cx="1261080"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6"/>
          <p:cNvSpPr>
            <a:spLocks noGrp="1"/>
          </p:cNvSpPr>
          <p:nvPr>
            <p:ph idx="1"/>
          </p:nvPr>
        </p:nvSpPr>
        <p:spPr/>
        <p:txBody>
          <a:bodyPr>
            <a:noAutofit/>
          </a:bodyPr>
          <a:lstStyle/>
          <a:p>
            <a:r>
              <a:rPr lang="en-US" dirty="0" smtClean="0">
                <a:solidFill>
                  <a:srgbClr val="4F81BD"/>
                </a:solidFill>
              </a:rPr>
              <a:t>Or if </a:t>
            </a:r>
            <a:r>
              <a:rPr lang="en-US" dirty="0" err="1" smtClean="0">
                <a:solidFill>
                  <a:schemeClr val="accent2"/>
                </a:solidFill>
              </a:rPr>
              <a:t>MU</a:t>
            </a:r>
            <a:r>
              <a:rPr lang="en-US" baseline="-25000" dirty="0" err="1" smtClean="0">
                <a:solidFill>
                  <a:schemeClr val="accent2"/>
                </a:solidFill>
              </a:rPr>
              <a:t>pizza</a:t>
            </a:r>
            <a:r>
              <a:rPr lang="en-US" baseline="-25000" dirty="0" smtClean="0">
                <a:solidFill>
                  <a:schemeClr val="accent2"/>
                </a:solidFill>
              </a:rPr>
              <a:t> </a:t>
            </a:r>
            <a:r>
              <a:rPr lang="en-US" dirty="0">
                <a:solidFill>
                  <a:schemeClr val="accent2"/>
                </a:solidFill>
              </a:rPr>
              <a:t>/</a:t>
            </a:r>
            <a:r>
              <a:rPr lang="en-US" dirty="0" err="1" smtClean="0">
                <a:solidFill>
                  <a:schemeClr val="accent2"/>
                </a:solidFill>
              </a:rPr>
              <a:t>P</a:t>
            </a:r>
            <a:r>
              <a:rPr lang="en-US" baseline="-25000" dirty="0" err="1" smtClean="0">
                <a:solidFill>
                  <a:schemeClr val="accent2"/>
                </a:solidFill>
              </a:rPr>
              <a:t>pizza</a:t>
            </a:r>
            <a:r>
              <a:rPr lang="en-US" dirty="0" smtClean="0"/>
              <a:t>&gt; </a:t>
            </a:r>
            <a:r>
              <a:rPr lang="en-US" dirty="0" err="1" smtClean="0">
                <a:solidFill>
                  <a:srgbClr val="4F81BD"/>
                </a:solidFill>
              </a:rPr>
              <a:t>MU</a:t>
            </a:r>
            <a:r>
              <a:rPr lang="en-US" baseline="-25000" dirty="0" err="1" smtClean="0">
                <a:solidFill>
                  <a:srgbClr val="4F81BD"/>
                </a:solidFill>
              </a:rPr>
              <a:t>Gas</a:t>
            </a:r>
            <a:r>
              <a:rPr lang="en-US" dirty="0" smtClean="0">
                <a:solidFill>
                  <a:srgbClr val="4F81BD"/>
                </a:solidFill>
              </a:rPr>
              <a:t>/</a:t>
            </a:r>
            <a:r>
              <a:rPr lang="en-US" dirty="0" err="1" smtClean="0">
                <a:solidFill>
                  <a:srgbClr val="4F81BD"/>
                </a:solidFill>
              </a:rPr>
              <a:t>P</a:t>
            </a:r>
            <a:r>
              <a:rPr lang="en-US" baseline="-25000" dirty="0" err="1" smtClean="0">
                <a:solidFill>
                  <a:srgbClr val="4F81BD"/>
                </a:solidFill>
              </a:rPr>
              <a:t>Gas</a:t>
            </a:r>
            <a:endParaRPr lang="en-US" dirty="0" smtClean="0"/>
          </a:p>
          <a:p>
            <a:r>
              <a:rPr lang="en-US" dirty="0" smtClean="0"/>
              <a:t>Then buy </a:t>
            </a:r>
            <a:r>
              <a:rPr lang="en-US" dirty="0">
                <a:solidFill>
                  <a:schemeClr val="accent2"/>
                </a:solidFill>
              </a:rPr>
              <a:t>more </a:t>
            </a:r>
            <a:r>
              <a:rPr lang="en-US" dirty="0" err="1" smtClean="0">
                <a:solidFill>
                  <a:schemeClr val="accent2"/>
                </a:solidFill>
              </a:rPr>
              <a:t>more</a:t>
            </a:r>
            <a:r>
              <a:rPr lang="en-US" dirty="0" smtClean="0">
                <a:solidFill>
                  <a:schemeClr val="accent2"/>
                </a:solidFill>
              </a:rPr>
              <a:t> </a:t>
            </a:r>
            <a:r>
              <a:rPr lang="en-US" dirty="0" smtClean="0">
                <a:solidFill>
                  <a:schemeClr val="accent2"/>
                </a:solidFill>
              </a:rPr>
              <a:t>pizza</a:t>
            </a:r>
            <a:r>
              <a:rPr lang="en-US" dirty="0" smtClean="0">
                <a:solidFill>
                  <a:schemeClr val="accent2"/>
                </a:solidFill>
              </a:rPr>
              <a:t>.</a:t>
            </a:r>
            <a:endParaRPr lang="en-US" dirty="0" smtClean="0">
              <a:solidFill>
                <a:schemeClr val="accent2"/>
              </a:solidFill>
            </a:endParaRPr>
          </a:p>
          <a:p>
            <a:endParaRPr lang="en-US" sz="2800" dirty="0">
              <a:solidFill>
                <a:schemeClr val="accent2"/>
              </a:solidFill>
            </a:endParaRPr>
          </a:p>
          <a:p>
            <a:r>
              <a:rPr lang="en-US" sz="2800" dirty="0" smtClean="0"/>
              <a:t>The optimal consumption bundle is always where</a:t>
            </a:r>
          </a:p>
          <a:p>
            <a:r>
              <a:rPr lang="en-US" dirty="0" smtClean="0"/>
              <a:t>MU</a:t>
            </a:r>
            <a:r>
              <a:rPr lang="en-US" baseline="-25000" dirty="0" smtClean="0"/>
              <a:t>A</a:t>
            </a:r>
            <a:r>
              <a:rPr lang="en-US" dirty="0" smtClean="0"/>
              <a:t>/P</a:t>
            </a:r>
            <a:r>
              <a:rPr lang="en-US" baseline="-25000" dirty="0" smtClean="0"/>
              <a:t>A</a:t>
            </a:r>
            <a:r>
              <a:rPr lang="en-US" dirty="0" smtClean="0"/>
              <a:t>= MU</a:t>
            </a:r>
            <a:r>
              <a:rPr lang="en-US" baseline="-25000" dirty="0" smtClean="0"/>
              <a:t>B</a:t>
            </a:r>
            <a:r>
              <a:rPr lang="en-US" dirty="0" smtClean="0"/>
              <a:t>/P</a:t>
            </a:r>
            <a:r>
              <a:rPr lang="en-US" baseline="-25000" dirty="0" smtClean="0"/>
              <a:t>B</a:t>
            </a:r>
            <a:r>
              <a:rPr lang="en-US" dirty="0" smtClean="0"/>
              <a:t>= ….. = MU</a:t>
            </a:r>
            <a:r>
              <a:rPr lang="en-US" baseline="-25000" dirty="0" smtClean="0"/>
              <a:t>Z</a:t>
            </a:r>
            <a:r>
              <a:rPr lang="en-US" dirty="0" smtClean="0"/>
              <a:t>/P</a:t>
            </a:r>
            <a:r>
              <a:rPr lang="en-US" baseline="-25000" dirty="0" smtClean="0"/>
              <a:t>Z</a:t>
            </a:r>
            <a:r>
              <a:rPr lang="en-US" dirty="0" smtClean="0"/>
              <a:t> </a:t>
            </a:r>
          </a:p>
          <a:p>
            <a:r>
              <a:rPr lang="en-US" sz="2800" dirty="0" smtClean="0"/>
              <a:t>(subject to budget constraints) for all goods </a:t>
            </a:r>
            <a:endParaRPr lang="en-US" sz="2800" dirty="0"/>
          </a:p>
        </p:txBody>
      </p:sp>
      <p:sp>
        <p:nvSpPr>
          <p:cNvPr id="10" name="Footer Placeholder 9"/>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2070496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10978" name="Rectangle 2"/>
          <p:cNvSpPr>
            <a:spLocks noGrp="1" noRot="1" noChangeArrowheads="1"/>
          </p:cNvSpPr>
          <p:nvPr>
            <p:ph type="title"/>
          </p:nvPr>
        </p:nvSpPr>
        <p:spPr>
          <a:solidFill>
            <a:schemeClr val="bg1">
              <a:alpha val="80000"/>
            </a:schemeClr>
          </a:solidFill>
        </p:spPr>
        <p:txBody>
          <a:bodyPr/>
          <a:lstStyle/>
          <a:p>
            <a:r>
              <a:rPr lang="en-US" dirty="0" smtClean="0"/>
              <a:t>OPTIMAL CONSUMPTION BUNDLE</a:t>
            </a:r>
            <a:endParaRPr lang="en-US" b="0" dirty="0" smtClean="0"/>
          </a:p>
        </p:txBody>
      </p:sp>
      <p:sp>
        <p:nvSpPr>
          <p:cNvPr id="510979" name="Rectangle 3"/>
          <p:cNvSpPr>
            <a:spLocks noGrp="1" noChangeArrowheads="1"/>
          </p:cNvSpPr>
          <p:nvPr>
            <p:ph idx="1"/>
          </p:nvPr>
        </p:nvSpPr>
        <p:spPr>
          <a:xfrm>
            <a:off x="0" y="1371600"/>
            <a:ext cx="9144000" cy="4267200"/>
          </a:xfrm>
          <a:solidFill>
            <a:schemeClr val="bg1">
              <a:alpha val="68000"/>
            </a:schemeClr>
          </a:solidFill>
        </p:spPr>
        <p:txBody>
          <a:bodyPr>
            <a:normAutofit lnSpcReduction="10000"/>
          </a:bodyPr>
          <a:lstStyle/>
          <a:p>
            <a:pPr indent="14288">
              <a:buClr>
                <a:schemeClr val="tx1"/>
              </a:buClr>
            </a:pPr>
            <a:r>
              <a:rPr lang="en-US" dirty="0" smtClean="0"/>
              <a:t>The </a:t>
            </a:r>
            <a:r>
              <a:rPr lang="en-US" b="1" dirty="0" smtClean="0"/>
              <a:t>optimal consumption bundle </a:t>
            </a:r>
            <a:r>
              <a:rPr lang="en-US" dirty="0" smtClean="0"/>
              <a:t>is the one that maximizes a consumer’s total utility given his or her budget constraint.</a:t>
            </a:r>
          </a:p>
          <a:p>
            <a:pPr indent="14288">
              <a:buClr>
                <a:schemeClr val="tx1"/>
              </a:buClr>
            </a:pPr>
            <a:endParaRPr lang="en-US" dirty="0"/>
          </a:p>
          <a:p>
            <a:pPr indent="14288">
              <a:buClr>
                <a:schemeClr val="tx1"/>
              </a:buClr>
            </a:pPr>
            <a:r>
              <a:rPr lang="en-US" dirty="0" smtClean="0"/>
              <a:t>Condition for optimal consumption bundle:</a:t>
            </a:r>
          </a:p>
          <a:p>
            <a:pPr indent="14288">
              <a:buClr>
                <a:schemeClr val="tx1"/>
              </a:buClr>
            </a:pPr>
            <a:r>
              <a:rPr lang="en-US" dirty="0" err="1" smtClean="0"/>
              <a:t>MUx</a:t>
            </a:r>
            <a:r>
              <a:rPr lang="en-US" dirty="0" smtClean="0"/>
              <a:t>/</a:t>
            </a:r>
            <a:r>
              <a:rPr lang="en-US" dirty="0" err="1" smtClean="0"/>
              <a:t>Px</a:t>
            </a:r>
            <a:r>
              <a:rPr lang="en-US" dirty="0" smtClean="0"/>
              <a:t>=</a:t>
            </a:r>
            <a:r>
              <a:rPr lang="en-US" dirty="0" err="1" smtClean="0"/>
              <a:t>MUy</a:t>
            </a:r>
            <a:r>
              <a:rPr lang="en-US" dirty="0" smtClean="0"/>
              <a:t>/</a:t>
            </a:r>
            <a:r>
              <a:rPr lang="en-US" dirty="0" err="1" smtClean="0"/>
              <a:t>Py</a:t>
            </a:r>
            <a:endParaRPr lang="en-US" dirty="0" smtClean="0"/>
          </a:p>
          <a:p>
            <a:pPr indent="14288">
              <a:buClr>
                <a:schemeClr val="tx1"/>
              </a:buClr>
            </a:pPr>
            <a:endParaRPr lang="en-US" dirty="0"/>
          </a:p>
          <a:p>
            <a:pPr indent="14288">
              <a:buClr>
                <a:schemeClr val="tx1"/>
              </a:buClr>
            </a:pPr>
            <a:r>
              <a:rPr lang="en-US" dirty="0" err="1" smtClean="0"/>
              <a:t>MUx</a:t>
            </a:r>
            <a:r>
              <a:rPr lang="en-US" dirty="0" smtClean="0"/>
              <a:t>/</a:t>
            </a:r>
            <a:r>
              <a:rPr lang="en-US" dirty="0" err="1" smtClean="0"/>
              <a:t>MUy</a:t>
            </a:r>
            <a:r>
              <a:rPr lang="en-US" dirty="0" smtClean="0"/>
              <a:t>=</a:t>
            </a:r>
            <a:r>
              <a:rPr lang="en-US" dirty="0" err="1" smtClean="0"/>
              <a:t>Px</a:t>
            </a:r>
            <a:r>
              <a:rPr lang="en-US" dirty="0" smtClean="0"/>
              <a:t>/</a:t>
            </a:r>
            <a:r>
              <a:rPr lang="en-US" dirty="0" err="1" smtClean="0"/>
              <a:t>Py</a:t>
            </a:r>
            <a:endParaRPr lang="en-US" dirty="0"/>
          </a:p>
          <a:p>
            <a:pPr indent="14288">
              <a:buClr>
                <a:schemeClr val="tx1"/>
              </a:buClr>
            </a:pPr>
            <a:endParaRPr lang="en-US" dirty="0" smtClean="0"/>
          </a:p>
          <a:p>
            <a:pPr indent="14288">
              <a:buClr>
                <a:schemeClr val="tx1"/>
              </a:buClr>
            </a:pPr>
            <a:endParaRPr lang="en-US" dirty="0" smtClean="0"/>
          </a:p>
        </p:txBody>
      </p:sp>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597670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Rot="1" noChangeArrowheads="1"/>
          </p:cNvSpPr>
          <p:nvPr>
            <p:ph type="title"/>
          </p:nvPr>
        </p:nvSpPr>
        <p:spPr/>
        <p:txBody>
          <a:bodyPr>
            <a:normAutofit fontScale="90000"/>
          </a:bodyPr>
          <a:lstStyle/>
          <a:p>
            <a:pPr algn="l"/>
            <a:r>
              <a:rPr lang="en-US" dirty="0" smtClean="0"/>
              <a:t>Sammy’s </a:t>
            </a:r>
            <a:r>
              <a:rPr lang="en-US" dirty="0" smtClean="0"/>
              <a:t>Marginal Utility per Dollar</a:t>
            </a:r>
            <a:endParaRPr lang="en-US" b="0" dirty="0" smtClean="0"/>
          </a:p>
        </p:txBody>
      </p:sp>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8" name="TextBox 7"/>
          <p:cNvSpPr txBox="1"/>
          <p:nvPr/>
        </p:nvSpPr>
        <p:spPr>
          <a:xfrm>
            <a:off x="533400" y="5702467"/>
            <a:ext cx="2362200" cy="923330"/>
          </a:xfrm>
          <a:prstGeom prst="rect">
            <a:avLst/>
          </a:prstGeom>
          <a:noFill/>
        </p:spPr>
        <p:txBody>
          <a:bodyPr wrap="square" rtlCol="0">
            <a:spAutoFit/>
          </a:bodyPr>
          <a:lstStyle/>
          <a:p>
            <a:r>
              <a:rPr lang="en-US" b="1" dirty="0" smtClean="0"/>
              <a:t>Sammy’s income=$20</a:t>
            </a:r>
          </a:p>
          <a:p>
            <a:r>
              <a:rPr lang="en-US" b="1" dirty="0" smtClean="0"/>
              <a:t>Pp=$2</a:t>
            </a:r>
          </a:p>
          <a:p>
            <a:r>
              <a:rPr lang="en-US" b="1" dirty="0" smtClean="0"/>
              <a:t>Pc=$4</a:t>
            </a:r>
            <a:endParaRPr lang="en-US" b="1" dirty="0"/>
          </a:p>
        </p:txBody>
      </p:sp>
      <p:pic>
        <p:nvPicPr>
          <p:cNvPr id="5" name="Picture 4"/>
          <p:cNvPicPr>
            <a:picLocks noChangeAspect="1"/>
          </p:cNvPicPr>
          <p:nvPr/>
        </p:nvPicPr>
        <p:blipFill>
          <a:blip r:embed="rId3"/>
          <a:stretch>
            <a:fillRect/>
          </a:stretch>
        </p:blipFill>
        <p:spPr>
          <a:xfrm>
            <a:off x="266850" y="1143000"/>
            <a:ext cx="8638025" cy="3390900"/>
          </a:xfrm>
          <a:prstGeom prst="rect">
            <a:avLst/>
          </a:prstGeom>
        </p:spPr>
      </p:pic>
    </p:spTree>
    <p:extLst>
      <p:ext uri="{BB962C8B-B14F-4D97-AF65-F5344CB8AC3E}">
        <p14:creationId xmlns:p14="http://schemas.microsoft.com/office/powerpoint/2010/main" val="277627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Rot="1" noChangeArrowheads="1"/>
          </p:cNvSpPr>
          <p:nvPr>
            <p:ph type="title"/>
          </p:nvPr>
        </p:nvSpPr>
        <p:spPr/>
        <p:txBody>
          <a:bodyPr>
            <a:normAutofit fontScale="90000"/>
          </a:bodyPr>
          <a:lstStyle/>
          <a:p>
            <a:pPr algn="l"/>
            <a:r>
              <a:rPr lang="en-US" dirty="0" smtClean="0"/>
              <a:t>Sammy’s </a:t>
            </a:r>
            <a:r>
              <a:rPr lang="en-US" dirty="0" smtClean="0"/>
              <a:t>Marginal Utility per Dollar</a:t>
            </a:r>
            <a:endParaRPr lang="en-US" b="0" dirty="0" smtClean="0"/>
          </a:p>
        </p:txBody>
      </p:sp>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pic>
        <p:nvPicPr>
          <p:cNvPr id="3" name="Picture 2"/>
          <p:cNvPicPr>
            <a:picLocks noChangeAspect="1"/>
          </p:cNvPicPr>
          <p:nvPr/>
        </p:nvPicPr>
        <p:blipFill>
          <a:blip r:embed="rId3"/>
          <a:stretch>
            <a:fillRect/>
          </a:stretch>
        </p:blipFill>
        <p:spPr>
          <a:xfrm>
            <a:off x="304800" y="838200"/>
            <a:ext cx="8219599" cy="4724399"/>
          </a:xfrm>
          <a:prstGeom prst="rect">
            <a:avLst/>
          </a:prstGeom>
        </p:spPr>
      </p:pic>
      <p:sp>
        <p:nvSpPr>
          <p:cNvPr id="8" name="TextBox 7"/>
          <p:cNvSpPr txBox="1"/>
          <p:nvPr/>
        </p:nvSpPr>
        <p:spPr>
          <a:xfrm>
            <a:off x="533400" y="5702467"/>
            <a:ext cx="2362200" cy="923330"/>
          </a:xfrm>
          <a:prstGeom prst="rect">
            <a:avLst/>
          </a:prstGeom>
          <a:noFill/>
        </p:spPr>
        <p:txBody>
          <a:bodyPr wrap="square" rtlCol="0">
            <a:spAutoFit/>
          </a:bodyPr>
          <a:lstStyle/>
          <a:p>
            <a:r>
              <a:rPr lang="en-US" b="1" dirty="0" smtClean="0"/>
              <a:t>Sammy’s income=$20</a:t>
            </a:r>
          </a:p>
          <a:p>
            <a:r>
              <a:rPr lang="en-US" b="1" dirty="0" smtClean="0"/>
              <a:t>Pp=$2</a:t>
            </a:r>
          </a:p>
          <a:p>
            <a:r>
              <a:rPr lang="en-US" b="1" dirty="0" smtClean="0"/>
              <a:t>Pc=$4</a:t>
            </a:r>
            <a:endParaRPr lang="en-US" b="1" dirty="0"/>
          </a:p>
        </p:txBody>
      </p:sp>
    </p:spTree>
    <p:extLst>
      <p:ext uri="{BB962C8B-B14F-4D97-AF65-F5344CB8AC3E}">
        <p14:creationId xmlns:p14="http://schemas.microsoft.com/office/powerpoint/2010/main" val="133973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63" name="Line 103"/>
          <p:cNvSpPr>
            <a:spLocks noChangeShapeType="1"/>
          </p:cNvSpPr>
          <p:nvPr/>
        </p:nvSpPr>
        <p:spPr bwMode="auto">
          <a:xfrm>
            <a:off x="3030244" y="2105025"/>
            <a:ext cx="11112" cy="3583341"/>
          </a:xfrm>
          <a:prstGeom prst="line">
            <a:avLst/>
          </a:prstGeom>
          <a:noFill/>
          <a:ln w="19050" cap="rnd">
            <a:solidFill>
              <a:schemeClr val="bg1">
                <a:lumMod val="50000"/>
                <a:alpha val="78000"/>
              </a:schemeClr>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162" name="Rectangle 2"/>
          <p:cNvSpPr>
            <a:spLocks noChangeArrowheads="1"/>
          </p:cNvSpPr>
          <p:nvPr/>
        </p:nvSpPr>
        <p:spPr bwMode="auto">
          <a:xfrm>
            <a:off x="990600" y="6162675"/>
            <a:ext cx="5029200" cy="466725"/>
          </a:xfrm>
          <a:prstGeom prst="rect">
            <a:avLst/>
          </a:prstGeom>
          <a:solidFill>
            <a:srgbClr val="CFE5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604163" name="Rectangle 3"/>
          <p:cNvSpPr>
            <a:spLocks noChangeArrowheads="1"/>
          </p:cNvSpPr>
          <p:nvPr/>
        </p:nvSpPr>
        <p:spPr bwMode="auto">
          <a:xfrm>
            <a:off x="2438400" y="6324600"/>
            <a:ext cx="26467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 of potatoes (pounds)</a:t>
            </a:r>
            <a:endParaRPr lang="en-US" sz="1400">
              <a:latin typeface="Century Gothic"/>
              <a:cs typeface="Century Gothic"/>
            </a:endParaRPr>
          </a:p>
        </p:txBody>
      </p:sp>
      <p:sp>
        <p:nvSpPr>
          <p:cNvPr id="604164" name="Rectangle 4"/>
          <p:cNvSpPr>
            <a:spLocks noChangeArrowheads="1"/>
          </p:cNvSpPr>
          <p:nvPr/>
        </p:nvSpPr>
        <p:spPr bwMode="auto">
          <a:xfrm>
            <a:off x="985838" y="5762625"/>
            <a:ext cx="5027612" cy="400050"/>
          </a:xfrm>
          <a:prstGeom prst="rect">
            <a:avLst/>
          </a:prstGeom>
          <a:solidFill>
            <a:srgbClr val="C7C4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entury Gothic"/>
              <a:cs typeface="Century Gothic"/>
            </a:endParaRPr>
          </a:p>
        </p:txBody>
      </p:sp>
      <p:sp>
        <p:nvSpPr>
          <p:cNvPr id="604165" name="Freeform 5"/>
          <p:cNvSpPr>
            <a:spLocks/>
          </p:cNvSpPr>
          <p:nvPr/>
        </p:nvSpPr>
        <p:spPr bwMode="auto">
          <a:xfrm>
            <a:off x="1163638" y="4349750"/>
            <a:ext cx="4679950" cy="701675"/>
          </a:xfrm>
          <a:custGeom>
            <a:avLst/>
            <a:gdLst>
              <a:gd name="T0" fmla="*/ 0 w 964"/>
              <a:gd name="T1" fmla="*/ 94 h 213"/>
              <a:gd name="T2" fmla="*/ 417 w 964"/>
              <a:gd name="T3" fmla="*/ 7 h 213"/>
              <a:gd name="T4" fmla="*/ 964 w 964"/>
              <a:gd name="T5" fmla="*/ 213 h 213"/>
            </a:gdLst>
            <a:ahLst/>
            <a:cxnLst>
              <a:cxn ang="0">
                <a:pos x="T0" y="T1"/>
              </a:cxn>
              <a:cxn ang="0">
                <a:pos x="T2" y="T3"/>
              </a:cxn>
              <a:cxn ang="0">
                <a:pos x="T4" y="T5"/>
              </a:cxn>
            </a:cxnLst>
            <a:rect l="0" t="0" r="r" b="b"/>
            <a:pathLst>
              <a:path w="964" h="213">
                <a:moveTo>
                  <a:pt x="0" y="94"/>
                </a:moveTo>
                <a:cubicBezTo>
                  <a:pt x="0" y="94"/>
                  <a:pt x="184" y="0"/>
                  <a:pt x="417" y="7"/>
                </a:cubicBezTo>
                <a:cubicBezTo>
                  <a:pt x="698" y="16"/>
                  <a:pt x="964" y="213"/>
                  <a:pt x="964" y="213"/>
                </a:cubicBezTo>
              </a:path>
            </a:pathLst>
          </a:custGeom>
          <a:noFill/>
          <a:ln w="28575" cap="flat">
            <a:solidFill>
              <a:srgbClr val="64C29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604166" name="Line 6"/>
          <p:cNvSpPr>
            <a:spLocks noChangeShapeType="1"/>
          </p:cNvSpPr>
          <p:nvPr/>
        </p:nvSpPr>
        <p:spPr bwMode="auto">
          <a:xfrm>
            <a:off x="1163638" y="1463675"/>
            <a:ext cx="4679950" cy="1519238"/>
          </a:xfrm>
          <a:prstGeom prst="line">
            <a:avLst/>
          </a:prstGeom>
          <a:noFill/>
          <a:ln w="28575">
            <a:solidFill>
              <a:srgbClr val="F79448"/>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167" name="Oval 7"/>
          <p:cNvSpPr>
            <a:spLocks noChangeArrowheads="1"/>
          </p:cNvSpPr>
          <p:nvPr/>
        </p:nvSpPr>
        <p:spPr bwMode="auto">
          <a:xfrm>
            <a:off x="1116013" y="1431925"/>
            <a:ext cx="96837" cy="666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604168" name="Oval 8"/>
          <p:cNvSpPr>
            <a:spLocks noChangeArrowheads="1"/>
          </p:cNvSpPr>
          <p:nvPr/>
        </p:nvSpPr>
        <p:spPr bwMode="auto">
          <a:xfrm>
            <a:off x="2052638" y="1736725"/>
            <a:ext cx="98425" cy="650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604169" name="Oval 9"/>
          <p:cNvSpPr>
            <a:spLocks noChangeArrowheads="1"/>
          </p:cNvSpPr>
          <p:nvPr/>
        </p:nvSpPr>
        <p:spPr bwMode="auto">
          <a:xfrm>
            <a:off x="2989263" y="2039938"/>
            <a:ext cx="96837" cy="650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604170" name="Oval 10"/>
          <p:cNvSpPr>
            <a:spLocks noChangeArrowheads="1"/>
          </p:cNvSpPr>
          <p:nvPr/>
        </p:nvSpPr>
        <p:spPr bwMode="auto">
          <a:xfrm>
            <a:off x="3927475" y="2343150"/>
            <a:ext cx="95250" cy="666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604171" name="Oval 11"/>
          <p:cNvSpPr>
            <a:spLocks noChangeArrowheads="1"/>
          </p:cNvSpPr>
          <p:nvPr/>
        </p:nvSpPr>
        <p:spPr bwMode="auto">
          <a:xfrm>
            <a:off x="1116013" y="4624388"/>
            <a:ext cx="96837" cy="682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604172" name="Oval 12"/>
          <p:cNvSpPr>
            <a:spLocks noChangeArrowheads="1"/>
          </p:cNvSpPr>
          <p:nvPr/>
        </p:nvSpPr>
        <p:spPr bwMode="auto">
          <a:xfrm>
            <a:off x="2052638" y="4406900"/>
            <a:ext cx="98425" cy="682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604173" name="Oval 13"/>
          <p:cNvSpPr>
            <a:spLocks noChangeArrowheads="1"/>
          </p:cNvSpPr>
          <p:nvPr/>
        </p:nvSpPr>
        <p:spPr bwMode="auto">
          <a:xfrm>
            <a:off x="2989263" y="4338638"/>
            <a:ext cx="96837" cy="666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604174" name="Oval 14"/>
          <p:cNvSpPr>
            <a:spLocks noChangeArrowheads="1"/>
          </p:cNvSpPr>
          <p:nvPr/>
        </p:nvSpPr>
        <p:spPr bwMode="auto">
          <a:xfrm>
            <a:off x="3927475" y="4418013"/>
            <a:ext cx="95250" cy="666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604175" name="Oval 15"/>
          <p:cNvSpPr>
            <a:spLocks noChangeArrowheads="1"/>
          </p:cNvSpPr>
          <p:nvPr/>
        </p:nvSpPr>
        <p:spPr bwMode="auto">
          <a:xfrm>
            <a:off x="4857750" y="4652963"/>
            <a:ext cx="98425" cy="650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604176" name="Oval 16"/>
          <p:cNvSpPr>
            <a:spLocks noChangeArrowheads="1"/>
          </p:cNvSpPr>
          <p:nvPr/>
        </p:nvSpPr>
        <p:spPr bwMode="auto">
          <a:xfrm>
            <a:off x="5795963" y="5019675"/>
            <a:ext cx="96837" cy="666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604177" name="Oval 17"/>
          <p:cNvSpPr>
            <a:spLocks noChangeArrowheads="1"/>
          </p:cNvSpPr>
          <p:nvPr/>
        </p:nvSpPr>
        <p:spPr bwMode="auto">
          <a:xfrm>
            <a:off x="4857750" y="2646363"/>
            <a:ext cx="98425" cy="666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604178" name="Oval 18"/>
          <p:cNvSpPr>
            <a:spLocks noChangeArrowheads="1"/>
          </p:cNvSpPr>
          <p:nvPr/>
        </p:nvSpPr>
        <p:spPr bwMode="auto">
          <a:xfrm>
            <a:off x="5795963" y="2951163"/>
            <a:ext cx="96837" cy="650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604179" name="Line 19"/>
          <p:cNvSpPr>
            <a:spLocks noChangeShapeType="1"/>
          </p:cNvSpPr>
          <p:nvPr/>
        </p:nvSpPr>
        <p:spPr bwMode="auto">
          <a:xfrm>
            <a:off x="1163638" y="1766888"/>
            <a:ext cx="115887"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180" name="Line 20"/>
          <p:cNvSpPr>
            <a:spLocks noChangeShapeType="1"/>
          </p:cNvSpPr>
          <p:nvPr/>
        </p:nvSpPr>
        <p:spPr bwMode="auto">
          <a:xfrm>
            <a:off x="1163638" y="2071688"/>
            <a:ext cx="115887"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181" name="Line 21"/>
          <p:cNvSpPr>
            <a:spLocks noChangeShapeType="1"/>
          </p:cNvSpPr>
          <p:nvPr/>
        </p:nvSpPr>
        <p:spPr bwMode="auto">
          <a:xfrm>
            <a:off x="1163638" y="2374900"/>
            <a:ext cx="115887"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182" name="Line 22"/>
          <p:cNvSpPr>
            <a:spLocks noChangeShapeType="1"/>
          </p:cNvSpPr>
          <p:nvPr/>
        </p:nvSpPr>
        <p:spPr bwMode="auto">
          <a:xfrm>
            <a:off x="1163638" y="2678113"/>
            <a:ext cx="115887"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183" name="Line 23"/>
          <p:cNvSpPr>
            <a:spLocks noChangeShapeType="1"/>
          </p:cNvSpPr>
          <p:nvPr/>
        </p:nvSpPr>
        <p:spPr bwMode="auto">
          <a:xfrm flipV="1">
            <a:off x="4906963" y="2903538"/>
            <a:ext cx="0" cy="7937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184" name="Line 24"/>
          <p:cNvSpPr>
            <a:spLocks noChangeShapeType="1"/>
          </p:cNvSpPr>
          <p:nvPr/>
        </p:nvSpPr>
        <p:spPr bwMode="auto">
          <a:xfrm flipV="1">
            <a:off x="3973513" y="2903538"/>
            <a:ext cx="0" cy="7937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186" name="Line 26"/>
          <p:cNvSpPr>
            <a:spLocks noChangeShapeType="1"/>
          </p:cNvSpPr>
          <p:nvPr/>
        </p:nvSpPr>
        <p:spPr bwMode="auto">
          <a:xfrm flipV="1">
            <a:off x="2098675" y="2903538"/>
            <a:ext cx="0" cy="7937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187" name="Rectangle 27"/>
          <p:cNvSpPr>
            <a:spLocks noChangeArrowheads="1"/>
          </p:cNvSpPr>
          <p:nvPr/>
        </p:nvSpPr>
        <p:spPr bwMode="auto">
          <a:xfrm>
            <a:off x="5799138" y="3000375"/>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a:t>
            </a:r>
            <a:endParaRPr lang="en-US" sz="1400">
              <a:latin typeface="Century Gothic"/>
              <a:cs typeface="Century Gothic"/>
            </a:endParaRPr>
          </a:p>
        </p:txBody>
      </p:sp>
      <p:sp>
        <p:nvSpPr>
          <p:cNvPr id="604188" name="Rectangle 28"/>
          <p:cNvSpPr>
            <a:spLocks noChangeArrowheads="1"/>
          </p:cNvSpPr>
          <p:nvPr/>
        </p:nvSpPr>
        <p:spPr bwMode="auto">
          <a:xfrm>
            <a:off x="4864100" y="3000375"/>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a:t>
            </a:r>
            <a:endParaRPr lang="en-US" sz="1400">
              <a:latin typeface="Century Gothic"/>
              <a:cs typeface="Century Gothic"/>
            </a:endParaRPr>
          </a:p>
        </p:txBody>
      </p:sp>
      <p:sp>
        <p:nvSpPr>
          <p:cNvPr id="604189" name="Rectangle 29"/>
          <p:cNvSpPr>
            <a:spLocks noChangeArrowheads="1"/>
          </p:cNvSpPr>
          <p:nvPr/>
        </p:nvSpPr>
        <p:spPr bwMode="auto">
          <a:xfrm>
            <a:off x="3927475" y="3000375"/>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a:t>
            </a:r>
            <a:endParaRPr lang="en-US" sz="1400">
              <a:latin typeface="Century Gothic"/>
              <a:cs typeface="Century Gothic"/>
            </a:endParaRPr>
          </a:p>
        </p:txBody>
      </p:sp>
      <p:sp>
        <p:nvSpPr>
          <p:cNvPr id="604190" name="Rectangle 30"/>
          <p:cNvSpPr>
            <a:spLocks noChangeArrowheads="1"/>
          </p:cNvSpPr>
          <p:nvPr/>
        </p:nvSpPr>
        <p:spPr bwMode="auto">
          <a:xfrm>
            <a:off x="2987675" y="2987675"/>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a:t>
            </a:r>
            <a:endParaRPr lang="en-US" sz="1400">
              <a:latin typeface="Century Gothic"/>
              <a:cs typeface="Century Gothic"/>
            </a:endParaRPr>
          </a:p>
        </p:txBody>
      </p:sp>
      <p:sp>
        <p:nvSpPr>
          <p:cNvPr id="604191" name="Rectangle 31"/>
          <p:cNvSpPr>
            <a:spLocks noChangeArrowheads="1"/>
          </p:cNvSpPr>
          <p:nvPr/>
        </p:nvSpPr>
        <p:spPr bwMode="auto">
          <a:xfrm>
            <a:off x="2057400" y="3000375"/>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a:t>
            </a:r>
            <a:endParaRPr lang="en-US" sz="1400">
              <a:latin typeface="Century Gothic"/>
              <a:cs typeface="Century Gothic"/>
            </a:endParaRPr>
          </a:p>
        </p:txBody>
      </p:sp>
      <p:sp>
        <p:nvSpPr>
          <p:cNvPr id="604192" name="Rectangle 32"/>
          <p:cNvSpPr>
            <a:spLocks noChangeArrowheads="1"/>
          </p:cNvSpPr>
          <p:nvPr/>
        </p:nvSpPr>
        <p:spPr bwMode="auto">
          <a:xfrm>
            <a:off x="996950" y="3000375"/>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604193" name="Rectangle 33"/>
          <p:cNvSpPr>
            <a:spLocks noChangeArrowheads="1"/>
          </p:cNvSpPr>
          <p:nvPr/>
        </p:nvSpPr>
        <p:spPr bwMode="auto">
          <a:xfrm>
            <a:off x="908050" y="1392238"/>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a:t>
            </a:r>
            <a:endParaRPr lang="en-US" sz="1400">
              <a:latin typeface="Century Gothic"/>
              <a:cs typeface="Century Gothic"/>
            </a:endParaRPr>
          </a:p>
        </p:txBody>
      </p:sp>
      <p:sp>
        <p:nvSpPr>
          <p:cNvPr id="604194" name="Rectangle 34"/>
          <p:cNvSpPr>
            <a:spLocks noChangeArrowheads="1"/>
          </p:cNvSpPr>
          <p:nvPr/>
        </p:nvSpPr>
        <p:spPr bwMode="auto">
          <a:xfrm>
            <a:off x="1000125" y="169545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a:t>
            </a:r>
            <a:endParaRPr lang="en-US" sz="1400">
              <a:latin typeface="Century Gothic"/>
              <a:cs typeface="Century Gothic"/>
            </a:endParaRPr>
          </a:p>
        </p:txBody>
      </p:sp>
      <p:sp>
        <p:nvSpPr>
          <p:cNvPr id="604195" name="Rectangle 35"/>
          <p:cNvSpPr>
            <a:spLocks noChangeArrowheads="1"/>
          </p:cNvSpPr>
          <p:nvPr/>
        </p:nvSpPr>
        <p:spPr bwMode="auto">
          <a:xfrm>
            <a:off x="1000125" y="1995488"/>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a:t>
            </a:r>
            <a:endParaRPr lang="en-US" sz="1400">
              <a:latin typeface="Century Gothic"/>
              <a:cs typeface="Century Gothic"/>
            </a:endParaRPr>
          </a:p>
        </p:txBody>
      </p:sp>
      <p:sp>
        <p:nvSpPr>
          <p:cNvPr id="604196" name="Rectangle 36"/>
          <p:cNvSpPr>
            <a:spLocks noChangeArrowheads="1"/>
          </p:cNvSpPr>
          <p:nvPr/>
        </p:nvSpPr>
        <p:spPr bwMode="auto">
          <a:xfrm>
            <a:off x="1000125" y="229870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a:t>
            </a:r>
            <a:endParaRPr lang="en-US" sz="1400">
              <a:latin typeface="Century Gothic"/>
              <a:cs typeface="Century Gothic"/>
            </a:endParaRPr>
          </a:p>
        </p:txBody>
      </p:sp>
      <p:sp>
        <p:nvSpPr>
          <p:cNvPr id="604197" name="Rectangle 37"/>
          <p:cNvSpPr>
            <a:spLocks noChangeArrowheads="1"/>
          </p:cNvSpPr>
          <p:nvPr/>
        </p:nvSpPr>
        <p:spPr bwMode="auto">
          <a:xfrm>
            <a:off x="1000125" y="2600325"/>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a:t>
            </a:r>
            <a:endParaRPr lang="en-US" sz="1400">
              <a:latin typeface="Century Gothic"/>
              <a:cs typeface="Century Gothic"/>
            </a:endParaRPr>
          </a:p>
        </p:txBody>
      </p:sp>
      <p:sp>
        <p:nvSpPr>
          <p:cNvPr id="604198" name="Freeform 38"/>
          <p:cNvSpPr>
            <a:spLocks/>
          </p:cNvSpPr>
          <p:nvPr/>
        </p:nvSpPr>
        <p:spPr bwMode="auto">
          <a:xfrm>
            <a:off x="1163638" y="993775"/>
            <a:ext cx="5145087" cy="1989138"/>
          </a:xfrm>
          <a:custGeom>
            <a:avLst/>
            <a:gdLst>
              <a:gd name="T0" fmla="*/ 2503 w 2503"/>
              <a:gd name="T1" fmla="*/ 1425 h 1425"/>
              <a:gd name="T2" fmla="*/ 0 w 2503"/>
              <a:gd name="T3" fmla="*/ 1425 h 1425"/>
              <a:gd name="T4" fmla="*/ 0 w 2503"/>
              <a:gd name="T5" fmla="*/ 0 h 1425"/>
            </a:gdLst>
            <a:ahLst/>
            <a:cxnLst>
              <a:cxn ang="0">
                <a:pos x="T0" y="T1"/>
              </a:cxn>
              <a:cxn ang="0">
                <a:pos x="T2" y="T3"/>
              </a:cxn>
              <a:cxn ang="0">
                <a:pos x="T4" y="T5"/>
              </a:cxn>
            </a:cxnLst>
            <a:rect l="0" t="0" r="r" b="b"/>
            <a:pathLst>
              <a:path w="2503" h="1425">
                <a:moveTo>
                  <a:pt x="2503" y="1425"/>
                </a:moveTo>
                <a:lnTo>
                  <a:pt x="0" y="1425"/>
                </a:lnTo>
                <a:lnTo>
                  <a:pt x="0"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604199" name="Rectangle 39"/>
          <p:cNvSpPr>
            <a:spLocks noChangeArrowheads="1"/>
          </p:cNvSpPr>
          <p:nvPr/>
        </p:nvSpPr>
        <p:spPr bwMode="auto">
          <a:xfrm>
            <a:off x="1223963" y="1249129"/>
            <a:ext cx="169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A</a:t>
            </a:r>
            <a:endParaRPr lang="en-US" sz="1400" i="1" dirty="0">
              <a:latin typeface="Century Gothic"/>
              <a:cs typeface="Century Gothic"/>
            </a:endParaRPr>
          </a:p>
        </p:txBody>
      </p:sp>
      <p:sp>
        <p:nvSpPr>
          <p:cNvPr id="604200" name="Rectangle 40"/>
          <p:cNvSpPr>
            <a:spLocks noChangeArrowheads="1"/>
          </p:cNvSpPr>
          <p:nvPr/>
        </p:nvSpPr>
        <p:spPr bwMode="auto">
          <a:xfrm>
            <a:off x="1235075" y="4380620"/>
            <a:ext cx="1696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A</a:t>
            </a:r>
            <a:endParaRPr lang="en-US" sz="1400" i="1" dirty="0">
              <a:latin typeface="Century Gothic"/>
              <a:cs typeface="Century Gothic"/>
            </a:endParaRPr>
          </a:p>
        </p:txBody>
      </p:sp>
      <p:sp>
        <p:nvSpPr>
          <p:cNvPr id="604201" name="Rectangle 41"/>
          <p:cNvSpPr>
            <a:spLocks noChangeArrowheads="1"/>
          </p:cNvSpPr>
          <p:nvPr/>
        </p:nvSpPr>
        <p:spPr bwMode="auto">
          <a:xfrm>
            <a:off x="2046288" y="1522179"/>
            <a:ext cx="132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B</a:t>
            </a:r>
            <a:endParaRPr lang="en-US" sz="1400" i="1" dirty="0">
              <a:latin typeface="Century Gothic"/>
              <a:cs typeface="Century Gothic"/>
            </a:endParaRPr>
          </a:p>
        </p:txBody>
      </p:sp>
      <p:sp>
        <p:nvSpPr>
          <p:cNvPr id="604202" name="Rectangle 42"/>
          <p:cNvSpPr>
            <a:spLocks noChangeArrowheads="1"/>
          </p:cNvSpPr>
          <p:nvPr/>
        </p:nvSpPr>
        <p:spPr bwMode="auto">
          <a:xfrm>
            <a:off x="2098675" y="4193295"/>
            <a:ext cx="132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B</a:t>
            </a:r>
            <a:endParaRPr lang="en-US" sz="1400" i="1" dirty="0">
              <a:latin typeface="Century Gothic"/>
              <a:cs typeface="Century Gothic"/>
            </a:endParaRPr>
          </a:p>
        </p:txBody>
      </p:sp>
      <p:sp>
        <p:nvSpPr>
          <p:cNvPr id="604203" name="Rectangle 43"/>
          <p:cNvSpPr>
            <a:spLocks noChangeArrowheads="1"/>
          </p:cNvSpPr>
          <p:nvPr/>
        </p:nvSpPr>
        <p:spPr bwMode="auto">
          <a:xfrm>
            <a:off x="2894013" y="1817454"/>
            <a:ext cx="1750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C</a:t>
            </a:r>
            <a:endParaRPr lang="en-US" sz="1400" i="1" dirty="0">
              <a:latin typeface="Century Gothic"/>
              <a:cs typeface="Century Gothic"/>
            </a:endParaRPr>
          </a:p>
        </p:txBody>
      </p:sp>
      <p:sp>
        <p:nvSpPr>
          <p:cNvPr id="604204" name="Rectangle 44"/>
          <p:cNvSpPr>
            <a:spLocks noChangeArrowheads="1"/>
          </p:cNvSpPr>
          <p:nvPr/>
        </p:nvSpPr>
        <p:spPr bwMode="auto">
          <a:xfrm>
            <a:off x="3103563" y="4155195"/>
            <a:ext cx="1750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C</a:t>
            </a:r>
            <a:endParaRPr lang="en-US" sz="1400" i="1" dirty="0">
              <a:latin typeface="Century Gothic"/>
              <a:cs typeface="Century Gothic"/>
            </a:endParaRPr>
          </a:p>
        </p:txBody>
      </p:sp>
      <p:sp>
        <p:nvSpPr>
          <p:cNvPr id="604205" name="Rectangle 45"/>
          <p:cNvSpPr>
            <a:spLocks noChangeArrowheads="1"/>
          </p:cNvSpPr>
          <p:nvPr/>
        </p:nvSpPr>
        <p:spPr bwMode="auto">
          <a:xfrm>
            <a:off x="3887788" y="2130192"/>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604206" name="Rectangle 46"/>
          <p:cNvSpPr>
            <a:spLocks noChangeArrowheads="1"/>
          </p:cNvSpPr>
          <p:nvPr/>
        </p:nvSpPr>
        <p:spPr bwMode="auto">
          <a:xfrm>
            <a:off x="4010025" y="4223457"/>
            <a:ext cx="1627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D</a:t>
            </a:r>
            <a:endParaRPr lang="en-US" sz="1400" i="1" dirty="0">
              <a:latin typeface="Century Gothic"/>
              <a:cs typeface="Century Gothic"/>
            </a:endParaRPr>
          </a:p>
        </p:txBody>
      </p:sp>
      <p:sp>
        <p:nvSpPr>
          <p:cNvPr id="604207" name="Rectangle 47"/>
          <p:cNvSpPr>
            <a:spLocks noChangeArrowheads="1"/>
          </p:cNvSpPr>
          <p:nvPr/>
        </p:nvSpPr>
        <p:spPr bwMode="auto">
          <a:xfrm>
            <a:off x="4835525" y="2438167"/>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E</a:t>
            </a:r>
            <a:endParaRPr lang="en-US" sz="1400" i="1" dirty="0">
              <a:latin typeface="Century Gothic"/>
              <a:cs typeface="Century Gothic"/>
            </a:endParaRPr>
          </a:p>
        </p:txBody>
      </p:sp>
      <p:sp>
        <p:nvSpPr>
          <p:cNvPr id="604208" name="Rectangle 48"/>
          <p:cNvSpPr>
            <a:spLocks noChangeArrowheads="1"/>
          </p:cNvSpPr>
          <p:nvPr/>
        </p:nvSpPr>
        <p:spPr bwMode="auto">
          <a:xfrm>
            <a:off x="4945063" y="4450470"/>
            <a:ext cx="125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E</a:t>
            </a:r>
            <a:endParaRPr lang="en-US" sz="1400" i="1" dirty="0">
              <a:latin typeface="Century Gothic"/>
              <a:cs typeface="Century Gothic"/>
            </a:endParaRPr>
          </a:p>
        </p:txBody>
      </p:sp>
      <p:sp>
        <p:nvSpPr>
          <p:cNvPr id="604209" name="Rectangle 49"/>
          <p:cNvSpPr>
            <a:spLocks noChangeArrowheads="1"/>
          </p:cNvSpPr>
          <p:nvPr/>
        </p:nvSpPr>
        <p:spPr bwMode="auto">
          <a:xfrm>
            <a:off x="5981700" y="2743200"/>
            <a:ext cx="219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BL</a:t>
            </a:r>
            <a:endParaRPr lang="en-US" sz="1400" i="1" dirty="0">
              <a:latin typeface="Century Gothic"/>
              <a:cs typeface="Century Gothic"/>
            </a:endParaRPr>
          </a:p>
        </p:txBody>
      </p:sp>
      <p:sp>
        <p:nvSpPr>
          <p:cNvPr id="604210" name="Rectangle 50"/>
          <p:cNvSpPr>
            <a:spLocks noChangeArrowheads="1"/>
          </p:cNvSpPr>
          <p:nvPr/>
        </p:nvSpPr>
        <p:spPr bwMode="auto">
          <a:xfrm>
            <a:off x="5695950" y="4572000"/>
            <a:ext cx="85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Utility function</a:t>
            </a:r>
            <a:endParaRPr lang="en-US" sz="1400" dirty="0">
              <a:latin typeface="Century Gothic"/>
              <a:cs typeface="Century Gothic"/>
            </a:endParaRPr>
          </a:p>
        </p:txBody>
      </p:sp>
      <p:sp>
        <p:nvSpPr>
          <p:cNvPr id="604211" name="Rectangle 51"/>
          <p:cNvSpPr>
            <a:spLocks noChangeArrowheads="1"/>
          </p:cNvSpPr>
          <p:nvPr/>
        </p:nvSpPr>
        <p:spPr bwMode="auto">
          <a:xfrm>
            <a:off x="5773738" y="2742967"/>
            <a:ext cx="1161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F</a:t>
            </a:r>
            <a:endParaRPr lang="en-US" sz="1400" i="1" dirty="0">
              <a:latin typeface="Century Gothic"/>
              <a:cs typeface="Century Gothic"/>
            </a:endParaRPr>
          </a:p>
        </p:txBody>
      </p:sp>
      <p:sp>
        <p:nvSpPr>
          <p:cNvPr id="604212" name="Rectangle 52"/>
          <p:cNvSpPr>
            <a:spLocks noChangeArrowheads="1"/>
          </p:cNvSpPr>
          <p:nvPr/>
        </p:nvSpPr>
        <p:spPr bwMode="auto">
          <a:xfrm>
            <a:off x="5775325" y="5089525"/>
            <a:ext cx="1161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i="1" dirty="0">
                <a:solidFill>
                  <a:srgbClr val="000000"/>
                </a:solidFill>
                <a:latin typeface="Century Gothic"/>
                <a:cs typeface="Century Gothic"/>
              </a:rPr>
              <a:t>F</a:t>
            </a:r>
            <a:endParaRPr lang="en-US" sz="1400" i="1" dirty="0">
              <a:latin typeface="Century Gothic"/>
              <a:cs typeface="Century Gothic"/>
            </a:endParaRPr>
          </a:p>
        </p:txBody>
      </p:sp>
      <p:sp>
        <p:nvSpPr>
          <p:cNvPr id="604213" name="Line 53"/>
          <p:cNvSpPr>
            <a:spLocks noChangeShapeType="1"/>
          </p:cNvSpPr>
          <p:nvPr/>
        </p:nvSpPr>
        <p:spPr bwMode="auto">
          <a:xfrm>
            <a:off x="3036888" y="1624013"/>
            <a:ext cx="0" cy="44767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214" name="Freeform 54"/>
          <p:cNvSpPr>
            <a:spLocks/>
          </p:cNvSpPr>
          <p:nvPr/>
        </p:nvSpPr>
        <p:spPr bwMode="auto">
          <a:xfrm>
            <a:off x="2567780" y="1167606"/>
            <a:ext cx="2156620" cy="524436"/>
          </a:xfrm>
          <a:custGeom>
            <a:avLst/>
            <a:gdLst>
              <a:gd name="T0" fmla="*/ 201 w 201"/>
              <a:gd name="T1" fmla="*/ 118 h 134"/>
              <a:gd name="T2" fmla="*/ 185 w 201"/>
              <a:gd name="T3" fmla="*/ 134 h 134"/>
              <a:gd name="T4" fmla="*/ 16 w 201"/>
              <a:gd name="T5" fmla="*/ 134 h 134"/>
              <a:gd name="T6" fmla="*/ 0 w 201"/>
              <a:gd name="T7" fmla="*/ 118 h 134"/>
              <a:gd name="T8" fmla="*/ 0 w 201"/>
              <a:gd name="T9" fmla="*/ 16 h 134"/>
              <a:gd name="T10" fmla="*/ 16 w 201"/>
              <a:gd name="T11" fmla="*/ 0 h 134"/>
              <a:gd name="T12" fmla="*/ 185 w 201"/>
              <a:gd name="T13" fmla="*/ 0 h 134"/>
              <a:gd name="T14" fmla="*/ 201 w 201"/>
              <a:gd name="T15" fmla="*/ 16 h 134"/>
              <a:gd name="T16" fmla="*/ 201 w 201"/>
              <a:gd name="T17"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34">
                <a:moveTo>
                  <a:pt x="201" y="118"/>
                </a:moveTo>
                <a:cubicBezTo>
                  <a:pt x="201" y="127"/>
                  <a:pt x="193" y="134"/>
                  <a:pt x="185" y="134"/>
                </a:cubicBezTo>
                <a:cubicBezTo>
                  <a:pt x="16" y="134"/>
                  <a:pt x="16" y="134"/>
                  <a:pt x="16" y="134"/>
                </a:cubicBezTo>
                <a:cubicBezTo>
                  <a:pt x="7" y="134"/>
                  <a:pt x="0" y="127"/>
                  <a:pt x="0" y="118"/>
                </a:cubicBezTo>
                <a:cubicBezTo>
                  <a:pt x="0" y="16"/>
                  <a:pt x="0" y="16"/>
                  <a:pt x="0" y="16"/>
                </a:cubicBezTo>
                <a:cubicBezTo>
                  <a:pt x="0" y="7"/>
                  <a:pt x="7" y="0"/>
                  <a:pt x="16" y="0"/>
                </a:cubicBezTo>
                <a:cubicBezTo>
                  <a:pt x="185" y="0"/>
                  <a:pt x="185" y="0"/>
                  <a:pt x="185" y="0"/>
                </a:cubicBezTo>
                <a:cubicBezTo>
                  <a:pt x="193" y="0"/>
                  <a:pt x="201" y="7"/>
                  <a:pt x="201" y="16"/>
                </a:cubicBezTo>
                <a:lnTo>
                  <a:pt x="201" y="118"/>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604216" name="Line 56"/>
          <p:cNvSpPr>
            <a:spLocks noChangeShapeType="1"/>
          </p:cNvSpPr>
          <p:nvPr/>
        </p:nvSpPr>
        <p:spPr bwMode="auto">
          <a:xfrm>
            <a:off x="1163638" y="4221163"/>
            <a:ext cx="115887"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217" name="Line 57"/>
          <p:cNvSpPr>
            <a:spLocks noChangeShapeType="1"/>
          </p:cNvSpPr>
          <p:nvPr/>
        </p:nvSpPr>
        <p:spPr bwMode="auto">
          <a:xfrm>
            <a:off x="1163638" y="4406900"/>
            <a:ext cx="115887"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215" name="Freeform 55"/>
          <p:cNvSpPr>
            <a:spLocks/>
          </p:cNvSpPr>
          <p:nvPr/>
        </p:nvSpPr>
        <p:spPr bwMode="auto">
          <a:xfrm>
            <a:off x="1981200" y="4724401"/>
            <a:ext cx="2270125" cy="685800"/>
          </a:xfrm>
          <a:custGeom>
            <a:avLst/>
            <a:gdLst>
              <a:gd name="T0" fmla="*/ 409 w 409"/>
              <a:gd name="T1" fmla="*/ 80 h 96"/>
              <a:gd name="T2" fmla="*/ 393 w 409"/>
              <a:gd name="T3" fmla="*/ 96 h 96"/>
              <a:gd name="T4" fmla="*/ 16 w 409"/>
              <a:gd name="T5" fmla="*/ 96 h 96"/>
              <a:gd name="T6" fmla="*/ 0 w 409"/>
              <a:gd name="T7" fmla="*/ 80 h 96"/>
              <a:gd name="T8" fmla="*/ 0 w 409"/>
              <a:gd name="T9" fmla="*/ 16 h 96"/>
              <a:gd name="T10" fmla="*/ 16 w 409"/>
              <a:gd name="T11" fmla="*/ 0 h 96"/>
              <a:gd name="T12" fmla="*/ 393 w 409"/>
              <a:gd name="T13" fmla="*/ 0 h 96"/>
              <a:gd name="T14" fmla="*/ 409 w 409"/>
              <a:gd name="T15" fmla="*/ 16 h 96"/>
              <a:gd name="T16" fmla="*/ 409 w 409"/>
              <a:gd name="T17"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 h="96">
                <a:moveTo>
                  <a:pt x="409" y="80"/>
                </a:moveTo>
                <a:cubicBezTo>
                  <a:pt x="409" y="88"/>
                  <a:pt x="402" y="96"/>
                  <a:pt x="393" y="96"/>
                </a:cubicBezTo>
                <a:cubicBezTo>
                  <a:pt x="16" y="96"/>
                  <a:pt x="16" y="96"/>
                  <a:pt x="16" y="96"/>
                </a:cubicBezTo>
                <a:cubicBezTo>
                  <a:pt x="7" y="96"/>
                  <a:pt x="0" y="88"/>
                  <a:pt x="0" y="80"/>
                </a:cubicBezTo>
                <a:cubicBezTo>
                  <a:pt x="0" y="16"/>
                  <a:pt x="0" y="16"/>
                  <a:pt x="0" y="16"/>
                </a:cubicBezTo>
                <a:cubicBezTo>
                  <a:pt x="0" y="7"/>
                  <a:pt x="7" y="0"/>
                  <a:pt x="16" y="0"/>
                </a:cubicBezTo>
                <a:cubicBezTo>
                  <a:pt x="393" y="0"/>
                  <a:pt x="393" y="0"/>
                  <a:pt x="393" y="0"/>
                </a:cubicBezTo>
                <a:cubicBezTo>
                  <a:pt x="402" y="0"/>
                  <a:pt x="409" y="7"/>
                  <a:pt x="409" y="16"/>
                </a:cubicBezTo>
                <a:lnTo>
                  <a:pt x="409" y="80"/>
                </a:lnTo>
                <a:close/>
              </a:path>
            </a:pathLst>
          </a:custGeom>
          <a:solidFill>
            <a:srgbClr val="D7E2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604218" name="Line 58"/>
          <p:cNvSpPr>
            <a:spLocks noChangeShapeType="1"/>
          </p:cNvSpPr>
          <p:nvPr/>
        </p:nvSpPr>
        <p:spPr bwMode="auto">
          <a:xfrm>
            <a:off x="1163638" y="4598988"/>
            <a:ext cx="115887"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219" name="Line 59"/>
          <p:cNvSpPr>
            <a:spLocks noChangeShapeType="1"/>
          </p:cNvSpPr>
          <p:nvPr/>
        </p:nvSpPr>
        <p:spPr bwMode="auto">
          <a:xfrm>
            <a:off x="1163638" y="4787900"/>
            <a:ext cx="115887"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220" name="Line 60"/>
          <p:cNvSpPr>
            <a:spLocks noChangeShapeType="1"/>
          </p:cNvSpPr>
          <p:nvPr/>
        </p:nvSpPr>
        <p:spPr bwMode="auto">
          <a:xfrm>
            <a:off x="1163638" y="4976813"/>
            <a:ext cx="115887"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221" name="Line 61"/>
          <p:cNvSpPr>
            <a:spLocks noChangeShapeType="1"/>
          </p:cNvSpPr>
          <p:nvPr/>
        </p:nvSpPr>
        <p:spPr bwMode="auto">
          <a:xfrm>
            <a:off x="1163638" y="5167313"/>
            <a:ext cx="115887"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222" name="Line 62"/>
          <p:cNvSpPr>
            <a:spLocks noChangeShapeType="1"/>
          </p:cNvSpPr>
          <p:nvPr/>
        </p:nvSpPr>
        <p:spPr bwMode="auto">
          <a:xfrm>
            <a:off x="1163638" y="5354638"/>
            <a:ext cx="115887"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223" name="Line 63"/>
          <p:cNvSpPr>
            <a:spLocks noChangeShapeType="1"/>
          </p:cNvSpPr>
          <p:nvPr/>
        </p:nvSpPr>
        <p:spPr bwMode="auto">
          <a:xfrm>
            <a:off x="1163638" y="5546725"/>
            <a:ext cx="115887" cy="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224" name="Line 64"/>
          <p:cNvSpPr>
            <a:spLocks noChangeShapeType="1"/>
          </p:cNvSpPr>
          <p:nvPr/>
        </p:nvSpPr>
        <p:spPr bwMode="auto">
          <a:xfrm flipV="1">
            <a:off x="4906963" y="5656263"/>
            <a:ext cx="0" cy="77787"/>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225" name="Line 65"/>
          <p:cNvSpPr>
            <a:spLocks noChangeShapeType="1"/>
          </p:cNvSpPr>
          <p:nvPr/>
        </p:nvSpPr>
        <p:spPr bwMode="auto">
          <a:xfrm flipV="1">
            <a:off x="5843588" y="5656263"/>
            <a:ext cx="0" cy="77787"/>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226" name="Line 66"/>
          <p:cNvSpPr>
            <a:spLocks noChangeShapeType="1"/>
          </p:cNvSpPr>
          <p:nvPr/>
        </p:nvSpPr>
        <p:spPr bwMode="auto">
          <a:xfrm flipV="1">
            <a:off x="3973513" y="5656263"/>
            <a:ext cx="0" cy="77787"/>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227" name="Line 67"/>
          <p:cNvSpPr>
            <a:spLocks noChangeShapeType="1"/>
          </p:cNvSpPr>
          <p:nvPr/>
        </p:nvSpPr>
        <p:spPr bwMode="auto">
          <a:xfrm flipV="1">
            <a:off x="3036888" y="5656263"/>
            <a:ext cx="0" cy="77787"/>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228" name="Line 68"/>
          <p:cNvSpPr>
            <a:spLocks noChangeShapeType="1"/>
          </p:cNvSpPr>
          <p:nvPr/>
        </p:nvSpPr>
        <p:spPr bwMode="auto">
          <a:xfrm flipV="1">
            <a:off x="2098675" y="5656263"/>
            <a:ext cx="0" cy="77787"/>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229" name="Rectangle 69"/>
          <p:cNvSpPr>
            <a:spLocks noChangeArrowheads="1"/>
          </p:cNvSpPr>
          <p:nvPr/>
        </p:nvSpPr>
        <p:spPr bwMode="auto">
          <a:xfrm>
            <a:off x="5799138" y="5768975"/>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a:t>
            </a:r>
            <a:endParaRPr lang="en-US" sz="1400">
              <a:latin typeface="Century Gothic"/>
              <a:cs typeface="Century Gothic"/>
            </a:endParaRPr>
          </a:p>
        </p:txBody>
      </p:sp>
      <p:sp>
        <p:nvSpPr>
          <p:cNvPr id="604230" name="Rectangle 70"/>
          <p:cNvSpPr>
            <a:spLocks noChangeArrowheads="1"/>
          </p:cNvSpPr>
          <p:nvPr/>
        </p:nvSpPr>
        <p:spPr bwMode="auto">
          <a:xfrm>
            <a:off x="4864100" y="5768975"/>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a:t>
            </a:r>
            <a:endParaRPr lang="en-US" sz="1400">
              <a:latin typeface="Century Gothic"/>
              <a:cs typeface="Century Gothic"/>
            </a:endParaRPr>
          </a:p>
        </p:txBody>
      </p:sp>
      <p:sp>
        <p:nvSpPr>
          <p:cNvPr id="604231" name="Rectangle 71"/>
          <p:cNvSpPr>
            <a:spLocks noChangeArrowheads="1"/>
          </p:cNvSpPr>
          <p:nvPr/>
        </p:nvSpPr>
        <p:spPr bwMode="auto">
          <a:xfrm>
            <a:off x="3927475" y="5768975"/>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a:t>
            </a:r>
            <a:endParaRPr lang="en-US" sz="1400">
              <a:latin typeface="Century Gothic"/>
              <a:cs typeface="Century Gothic"/>
            </a:endParaRPr>
          </a:p>
        </p:txBody>
      </p:sp>
      <p:sp>
        <p:nvSpPr>
          <p:cNvPr id="604232" name="Rectangle 72"/>
          <p:cNvSpPr>
            <a:spLocks noChangeArrowheads="1"/>
          </p:cNvSpPr>
          <p:nvPr/>
        </p:nvSpPr>
        <p:spPr bwMode="auto">
          <a:xfrm>
            <a:off x="2987675" y="5754688"/>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a:t>
            </a:r>
            <a:endParaRPr lang="en-US" sz="1400">
              <a:latin typeface="Century Gothic"/>
              <a:cs typeface="Century Gothic"/>
            </a:endParaRPr>
          </a:p>
        </p:txBody>
      </p:sp>
      <p:sp>
        <p:nvSpPr>
          <p:cNvPr id="604233" name="Rectangle 73"/>
          <p:cNvSpPr>
            <a:spLocks noChangeArrowheads="1"/>
          </p:cNvSpPr>
          <p:nvPr/>
        </p:nvSpPr>
        <p:spPr bwMode="auto">
          <a:xfrm>
            <a:off x="2057400" y="5768975"/>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a:t>
            </a:r>
            <a:endParaRPr lang="en-US" sz="1400">
              <a:latin typeface="Century Gothic"/>
              <a:cs typeface="Century Gothic"/>
            </a:endParaRPr>
          </a:p>
        </p:txBody>
      </p:sp>
      <p:sp>
        <p:nvSpPr>
          <p:cNvPr id="604234" name="Rectangle 74"/>
          <p:cNvSpPr>
            <a:spLocks noChangeArrowheads="1"/>
          </p:cNvSpPr>
          <p:nvPr/>
        </p:nvSpPr>
        <p:spPr bwMode="auto">
          <a:xfrm>
            <a:off x="1122363" y="5768975"/>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604235" name="Rectangle 75"/>
          <p:cNvSpPr>
            <a:spLocks noChangeArrowheads="1"/>
          </p:cNvSpPr>
          <p:nvPr/>
        </p:nvSpPr>
        <p:spPr bwMode="auto">
          <a:xfrm>
            <a:off x="908050" y="4141788"/>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80</a:t>
            </a:r>
            <a:endParaRPr lang="en-US" sz="1400">
              <a:latin typeface="Century Gothic"/>
              <a:cs typeface="Century Gothic"/>
            </a:endParaRPr>
          </a:p>
        </p:txBody>
      </p:sp>
      <p:sp>
        <p:nvSpPr>
          <p:cNvPr id="604236" name="Rectangle 76"/>
          <p:cNvSpPr>
            <a:spLocks noChangeArrowheads="1"/>
          </p:cNvSpPr>
          <p:nvPr/>
        </p:nvSpPr>
        <p:spPr bwMode="auto">
          <a:xfrm>
            <a:off x="908050" y="4333875"/>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70</a:t>
            </a:r>
            <a:endParaRPr lang="en-US" sz="1400">
              <a:latin typeface="Century Gothic"/>
              <a:cs typeface="Century Gothic"/>
            </a:endParaRPr>
          </a:p>
        </p:txBody>
      </p:sp>
      <p:sp>
        <p:nvSpPr>
          <p:cNvPr id="604237" name="Rectangle 77"/>
          <p:cNvSpPr>
            <a:spLocks noChangeArrowheads="1"/>
          </p:cNvSpPr>
          <p:nvPr/>
        </p:nvSpPr>
        <p:spPr bwMode="auto">
          <a:xfrm>
            <a:off x="908050" y="4524375"/>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60</a:t>
            </a:r>
            <a:endParaRPr lang="en-US" sz="1400">
              <a:latin typeface="Century Gothic"/>
              <a:cs typeface="Century Gothic"/>
            </a:endParaRPr>
          </a:p>
        </p:txBody>
      </p:sp>
      <p:sp>
        <p:nvSpPr>
          <p:cNvPr id="604238" name="Rectangle 78"/>
          <p:cNvSpPr>
            <a:spLocks noChangeArrowheads="1"/>
          </p:cNvSpPr>
          <p:nvPr/>
        </p:nvSpPr>
        <p:spPr bwMode="auto">
          <a:xfrm>
            <a:off x="908050" y="4714875"/>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50</a:t>
            </a:r>
            <a:endParaRPr lang="en-US" sz="1400">
              <a:latin typeface="Century Gothic"/>
              <a:cs typeface="Century Gothic"/>
            </a:endParaRPr>
          </a:p>
        </p:txBody>
      </p:sp>
      <p:sp>
        <p:nvSpPr>
          <p:cNvPr id="604239" name="Rectangle 79"/>
          <p:cNvSpPr>
            <a:spLocks noChangeArrowheads="1"/>
          </p:cNvSpPr>
          <p:nvPr/>
        </p:nvSpPr>
        <p:spPr bwMode="auto">
          <a:xfrm>
            <a:off x="908050" y="4903788"/>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40</a:t>
            </a:r>
            <a:endParaRPr lang="en-US" sz="1400">
              <a:latin typeface="Century Gothic"/>
              <a:cs typeface="Century Gothic"/>
            </a:endParaRPr>
          </a:p>
        </p:txBody>
      </p:sp>
      <p:sp>
        <p:nvSpPr>
          <p:cNvPr id="604240" name="Rectangle 80"/>
          <p:cNvSpPr>
            <a:spLocks noChangeArrowheads="1"/>
          </p:cNvSpPr>
          <p:nvPr/>
        </p:nvSpPr>
        <p:spPr bwMode="auto">
          <a:xfrm>
            <a:off x="908050" y="5091113"/>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30</a:t>
            </a:r>
            <a:endParaRPr lang="en-US" sz="1400">
              <a:latin typeface="Century Gothic"/>
              <a:cs typeface="Century Gothic"/>
            </a:endParaRPr>
          </a:p>
        </p:txBody>
      </p:sp>
      <p:sp>
        <p:nvSpPr>
          <p:cNvPr id="604241" name="Rectangle 81"/>
          <p:cNvSpPr>
            <a:spLocks noChangeArrowheads="1"/>
          </p:cNvSpPr>
          <p:nvPr/>
        </p:nvSpPr>
        <p:spPr bwMode="auto">
          <a:xfrm>
            <a:off x="908050" y="5283200"/>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20</a:t>
            </a:r>
            <a:endParaRPr lang="en-US" sz="1400">
              <a:latin typeface="Century Gothic"/>
              <a:cs typeface="Century Gothic"/>
            </a:endParaRPr>
          </a:p>
        </p:txBody>
      </p:sp>
      <p:sp>
        <p:nvSpPr>
          <p:cNvPr id="604242" name="Rectangle 82"/>
          <p:cNvSpPr>
            <a:spLocks noChangeArrowheads="1"/>
          </p:cNvSpPr>
          <p:nvPr/>
        </p:nvSpPr>
        <p:spPr bwMode="auto">
          <a:xfrm>
            <a:off x="908050" y="5472113"/>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a:t>
            </a:r>
            <a:endParaRPr lang="en-US" sz="1400">
              <a:latin typeface="Century Gothic"/>
              <a:cs typeface="Century Gothic"/>
            </a:endParaRPr>
          </a:p>
        </p:txBody>
      </p:sp>
      <p:sp>
        <p:nvSpPr>
          <p:cNvPr id="604243" name="Rectangle 83"/>
          <p:cNvSpPr>
            <a:spLocks noChangeArrowheads="1"/>
          </p:cNvSpPr>
          <p:nvPr/>
        </p:nvSpPr>
        <p:spPr bwMode="auto">
          <a:xfrm>
            <a:off x="2466975" y="5915025"/>
            <a:ext cx="23713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Quantity of clams (pounds)</a:t>
            </a:r>
            <a:endParaRPr lang="en-US" sz="1400" dirty="0">
              <a:latin typeface="Century Gothic"/>
              <a:cs typeface="Century Gothic"/>
            </a:endParaRPr>
          </a:p>
        </p:txBody>
      </p:sp>
      <p:sp>
        <p:nvSpPr>
          <p:cNvPr id="604244" name="Freeform 84"/>
          <p:cNvSpPr>
            <a:spLocks/>
          </p:cNvSpPr>
          <p:nvPr/>
        </p:nvSpPr>
        <p:spPr bwMode="auto">
          <a:xfrm>
            <a:off x="1163638" y="3748088"/>
            <a:ext cx="5145087" cy="1985962"/>
          </a:xfrm>
          <a:custGeom>
            <a:avLst/>
            <a:gdLst>
              <a:gd name="T0" fmla="*/ 2503 w 2503"/>
              <a:gd name="T1" fmla="*/ 1422 h 1422"/>
              <a:gd name="T2" fmla="*/ 0 w 2503"/>
              <a:gd name="T3" fmla="*/ 1422 h 1422"/>
              <a:gd name="T4" fmla="*/ 0 w 2503"/>
              <a:gd name="T5" fmla="*/ 0 h 1422"/>
            </a:gdLst>
            <a:ahLst/>
            <a:cxnLst>
              <a:cxn ang="0">
                <a:pos x="T0" y="T1"/>
              </a:cxn>
              <a:cxn ang="0">
                <a:pos x="T2" y="T3"/>
              </a:cxn>
              <a:cxn ang="0">
                <a:pos x="T4" y="T5"/>
              </a:cxn>
            </a:cxnLst>
            <a:rect l="0" t="0" r="r" b="b"/>
            <a:pathLst>
              <a:path w="2503" h="1422">
                <a:moveTo>
                  <a:pt x="2503" y="1422"/>
                </a:moveTo>
                <a:lnTo>
                  <a:pt x="0" y="1422"/>
                </a:lnTo>
                <a:lnTo>
                  <a:pt x="0" y="0"/>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604245" name="Rectangle 85"/>
          <p:cNvSpPr>
            <a:spLocks noChangeArrowheads="1"/>
          </p:cNvSpPr>
          <p:nvPr/>
        </p:nvSpPr>
        <p:spPr bwMode="auto">
          <a:xfrm>
            <a:off x="5799138" y="6162675"/>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0</a:t>
            </a:r>
            <a:endParaRPr lang="en-US" sz="1400">
              <a:latin typeface="Century Gothic"/>
              <a:cs typeface="Century Gothic"/>
            </a:endParaRPr>
          </a:p>
        </p:txBody>
      </p:sp>
      <p:sp>
        <p:nvSpPr>
          <p:cNvPr id="604246" name="Rectangle 86"/>
          <p:cNvSpPr>
            <a:spLocks noChangeArrowheads="1"/>
          </p:cNvSpPr>
          <p:nvPr/>
        </p:nvSpPr>
        <p:spPr bwMode="auto">
          <a:xfrm>
            <a:off x="4864100" y="6162675"/>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2</a:t>
            </a:r>
            <a:endParaRPr lang="en-US" sz="1400">
              <a:latin typeface="Century Gothic"/>
              <a:cs typeface="Century Gothic"/>
            </a:endParaRPr>
          </a:p>
        </p:txBody>
      </p:sp>
      <p:sp>
        <p:nvSpPr>
          <p:cNvPr id="604247" name="Rectangle 87"/>
          <p:cNvSpPr>
            <a:spLocks noChangeArrowheads="1"/>
          </p:cNvSpPr>
          <p:nvPr/>
        </p:nvSpPr>
        <p:spPr bwMode="auto">
          <a:xfrm>
            <a:off x="3962400" y="617220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4</a:t>
            </a:r>
            <a:endParaRPr lang="en-US" sz="1400">
              <a:latin typeface="Century Gothic"/>
              <a:cs typeface="Century Gothic"/>
            </a:endParaRPr>
          </a:p>
        </p:txBody>
      </p:sp>
      <p:sp>
        <p:nvSpPr>
          <p:cNvPr id="604248" name="Rectangle 88"/>
          <p:cNvSpPr>
            <a:spLocks noChangeArrowheads="1"/>
          </p:cNvSpPr>
          <p:nvPr/>
        </p:nvSpPr>
        <p:spPr bwMode="auto">
          <a:xfrm>
            <a:off x="2971800" y="6172200"/>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6</a:t>
            </a:r>
            <a:endParaRPr lang="en-US" sz="1400">
              <a:latin typeface="Century Gothic"/>
              <a:cs typeface="Century Gothic"/>
            </a:endParaRPr>
          </a:p>
        </p:txBody>
      </p:sp>
      <p:sp>
        <p:nvSpPr>
          <p:cNvPr id="604249" name="Rectangle 89"/>
          <p:cNvSpPr>
            <a:spLocks noChangeArrowheads="1"/>
          </p:cNvSpPr>
          <p:nvPr/>
        </p:nvSpPr>
        <p:spPr bwMode="auto">
          <a:xfrm>
            <a:off x="2057400" y="6162675"/>
            <a:ext cx="994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8</a:t>
            </a:r>
            <a:endParaRPr lang="en-US" sz="1400">
              <a:latin typeface="Century Gothic"/>
              <a:cs typeface="Century Gothic"/>
            </a:endParaRPr>
          </a:p>
        </p:txBody>
      </p:sp>
      <p:sp>
        <p:nvSpPr>
          <p:cNvPr id="604250" name="Rectangle 90"/>
          <p:cNvSpPr>
            <a:spLocks noChangeArrowheads="1"/>
          </p:cNvSpPr>
          <p:nvPr/>
        </p:nvSpPr>
        <p:spPr bwMode="auto">
          <a:xfrm>
            <a:off x="1077913" y="6162675"/>
            <a:ext cx="19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10</a:t>
            </a:r>
            <a:endParaRPr lang="en-US" sz="1400">
              <a:latin typeface="Century Gothic"/>
              <a:cs typeface="Century Gothic"/>
            </a:endParaRPr>
          </a:p>
        </p:txBody>
      </p:sp>
      <p:sp>
        <p:nvSpPr>
          <p:cNvPr id="604251" name="Rectangle 91"/>
          <p:cNvSpPr>
            <a:spLocks noChangeArrowheads="1"/>
          </p:cNvSpPr>
          <p:nvPr/>
        </p:nvSpPr>
        <p:spPr bwMode="auto">
          <a:xfrm>
            <a:off x="2743200" y="898525"/>
            <a:ext cx="2549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dirty="0">
                <a:solidFill>
                  <a:srgbClr val="000000"/>
                </a:solidFill>
                <a:latin typeface="Century Gothic"/>
                <a:cs typeface="Century Gothic"/>
              </a:rPr>
              <a:t>(a)</a:t>
            </a:r>
            <a:endParaRPr lang="en-US" sz="1400" b="1" dirty="0">
              <a:latin typeface="Century Gothic"/>
              <a:cs typeface="Century Gothic"/>
            </a:endParaRPr>
          </a:p>
        </p:txBody>
      </p:sp>
      <p:sp>
        <p:nvSpPr>
          <p:cNvPr id="604252" name="Rectangle 92"/>
          <p:cNvSpPr>
            <a:spLocks noChangeArrowheads="1"/>
          </p:cNvSpPr>
          <p:nvPr/>
        </p:nvSpPr>
        <p:spPr bwMode="auto">
          <a:xfrm>
            <a:off x="3048000" y="898525"/>
            <a:ext cx="18240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dirty="0">
                <a:solidFill>
                  <a:srgbClr val="000000"/>
                </a:solidFill>
                <a:latin typeface="Century Gothic"/>
                <a:cs typeface="Century Gothic"/>
              </a:rPr>
              <a:t>Sammy’s </a:t>
            </a:r>
            <a:r>
              <a:rPr lang="en-US" sz="1400" b="1" dirty="0" smtClean="0">
                <a:solidFill>
                  <a:srgbClr val="000000"/>
                </a:solidFill>
                <a:latin typeface="Century Gothic"/>
                <a:cs typeface="Century Gothic"/>
              </a:rPr>
              <a:t>budget line</a:t>
            </a:r>
            <a:endParaRPr lang="en-US" sz="1400" b="1" dirty="0">
              <a:latin typeface="Century Gothic"/>
              <a:cs typeface="Century Gothic"/>
            </a:endParaRPr>
          </a:p>
        </p:txBody>
      </p:sp>
      <p:sp>
        <p:nvSpPr>
          <p:cNvPr id="604253" name="Rectangle 93"/>
          <p:cNvSpPr>
            <a:spLocks noChangeArrowheads="1"/>
          </p:cNvSpPr>
          <p:nvPr/>
        </p:nvSpPr>
        <p:spPr bwMode="auto">
          <a:xfrm>
            <a:off x="2743200" y="3505200"/>
            <a:ext cx="320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b="1">
                <a:solidFill>
                  <a:srgbClr val="000000"/>
                </a:solidFill>
                <a:latin typeface="Century Gothic"/>
                <a:cs typeface="Century Gothic"/>
              </a:rPr>
              <a:t>(b)</a:t>
            </a:r>
            <a:endParaRPr lang="en-US" sz="1400" b="1">
              <a:latin typeface="Century Gothic"/>
              <a:cs typeface="Century Gothic"/>
            </a:endParaRPr>
          </a:p>
        </p:txBody>
      </p:sp>
      <p:sp>
        <p:nvSpPr>
          <p:cNvPr id="604254" name="Rectangle 94"/>
          <p:cNvSpPr>
            <a:spLocks noChangeArrowheads="1"/>
          </p:cNvSpPr>
          <p:nvPr/>
        </p:nvSpPr>
        <p:spPr bwMode="auto">
          <a:xfrm>
            <a:off x="3000375" y="3517900"/>
            <a:ext cx="20822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dirty="0">
                <a:solidFill>
                  <a:srgbClr val="000000"/>
                </a:solidFill>
                <a:latin typeface="Century Gothic"/>
                <a:cs typeface="Century Gothic"/>
              </a:rPr>
              <a:t> </a:t>
            </a:r>
            <a:r>
              <a:rPr lang="en-US" sz="1400" b="1" dirty="0" smtClean="0">
                <a:solidFill>
                  <a:srgbClr val="000000"/>
                </a:solidFill>
                <a:latin typeface="Century Gothic"/>
                <a:cs typeface="Century Gothic"/>
              </a:rPr>
              <a:t>Sammy’s utility function</a:t>
            </a:r>
            <a:endParaRPr lang="en-US" sz="1400" b="1" dirty="0">
              <a:latin typeface="Century Gothic"/>
              <a:cs typeface="Century Gothic"/>
            </a:endParaRPr>
          </a:p>
        </p:txBody>
      </p:sp>
      <p:sp>
        <p:nvSpPr>
          <p:cNvPr id="604255" name="Line 95"/>
          <p:cNvSpPr>
            <a:spLocks noChangeShapeType="1"/>
          </p:cNvSpPr>
          <p:nvPr/>
        </p:nvSpPr>
        <p:spPr bwMode="auto">
          <a:xfrm>
            <a:off x="1163638" y="5983288"/>
            <a:ext cx="1196975" cy="0"/>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256" name="Freeform 96"/>
          <p:cNvSpPr>
            <a:spLocks/>
          </p:cNvSpPr>
          <p:nvPr/>
        </p:nvSpPr>
        <p:spPr bwMode="auto">
          <a:xfrm>
            <a:off x="2328863" y="5962650"/>
            <a:ext cx="106362" cy="42863"/>
          </a:xfrm>
          <a:custGeom>
            <a:avLst/>
            <a:gdLst>
              <a:gd name="T0" fmla="*/ 4 w 22"/>
              <a:gd name="T1" fmla="*/ 6 h 13"/>
              <a:gd name="T2" fmla="*/ 0 w 22"/>
              <a:gd name="T3" fmla="*/ 0 h 13"/>
              <a:gd name="T4" fmla="*/ 0 w 22"/>
              <a:gd name="T5" fmla="*/ 0 h 13"/>
              <a:gd name="T6" fmla="*/ 11 w 22"/>
              <a:gd name="T7" fmla="*/ 4 h 13"/>
              <a:gd name="T8" fmla="*/ 22 w 22"/>
              <a:gd name="T9" fmla="*/ 6 h 13"/>
              <a:gd name="T10" fmla="*/ 11 w 22"/>
              <a:gd name="T11" fmla="*/ 9 h 13"/>
              <a:gd name="T12" fmla="*/ 0 w 22"/>
              <a:gd name="T13" fmla="*/ 13 h 13"/>
              <a:gd name="T14" fmla="*/ 0 w 22"/>
              <a:gd name="T15" fmla="*/ 13 h 13"/>
              <a:gd name="T16" fmla="*/ 4 w 22"/>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3">
                <a:moveTo>
                  <a:pt x="4" y="6"/>
                </a:moveTo>
                <a:cubicBezTo>
                  <a:pt x="0" y="0"/>
                  <a:pt x="0" y="0"/>
                  <a:pt x="0" y="0"/>
                </a:cubicBezTo>
                <a:cubicBezTo>
                  <a:pt x="0" y="0"/>
                  <a:pt x="0" y="0"/>
                  <a:pt x="0" y="0"/>
                </a:cubicBezTo>
                <a:cubicBezTo>
                  <a:pt x="11" y="4"/>
                  <a:pt x="11" y="4"/>
                  <a:pt x="11" y="4"/>
                </a:cubicBezTo>
                <a:cubicBezTo>
                  <a:pt x="15" y="5"/>
                  <a:pt x="18" y="5"/>
                  <a:pt x="22" y="6"/>
                </a:cubicBezTo>
                <a:cubicBezTo>
                  <a:pt x="18" y="7"/>
                  <a:pt x="15" y="8"/>
                  <a:pt x="11" y="9"/>
                </a:cubicBezTo>
                <a:cubicBezTo>
                  <a:pt x="0" y="13"/>
                  <a:pt x="0" y="13"/>
                  <a:pt x="0" y="13"/>
                </a:cubicBezTo>
                <a:cubicBezTo>
                  <a:pt x="0" y="13"/>
                  <a:pt x="0" y="13"/>
                  <a:pt x="0" y="13"/>
                </a:cubicBezTo>
                <a:lnTo>
                  <a:pt x="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604257" name="Line 97"/>
          <p:cNvSpPr>
            <a:spLocks noChangeShapeType="1"/>
          </p:cNvSpPr>
          <p:nvPr/>
        </p:nvSpPr>
        <p:spPr bwMode="auto">
          <a:xfrm>
            <a:off x="4606925" y="5983288"/>
            <a:ext cx="1146175" cy="0"/>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258" name="Freeform 98"/>
          <p:cNvSpPr>
            <a:spLocks/>
          </p:cNvSpPr>
          <p:nvPr/>
        </p:nvSpPr>
        <p:spPr bwMode="auto">
          <a:xfrm>
            <a:off x="5724525" y="5962650"/>
            <a:ext cx="106363" cy="42863"/>
          </a:xfrm>
          <a:custGeom>
            <a:avLst/>
            <a:gdLst>
              <a:gd name="T0" fmla="*/ 4 w 22"/>
              <a:gd name="T1" fmla="*/ 6 h 13"/>
              <a:gd name="T2" fmla="*/ 0 w 22"/>
              <a:gd name="T3" fmla="*/ 0 h 13"/>
              <a:gd name="T4" fmla="*/ 0 w 22"/>
              <a:gd name="T5" fmla="*/ 0 h 13"/>
              <a:gd name="T6" fmla="*/ 11 w 22"/>
              <a:gd name="T7" fmla="*/ 4 h 13"/>
              <a:gd name="T8" fmla="*/ 22 w 22"/>
              <a:gd name="T9" fmla="*/ 6 h 13"/>
              <a:gd name="T10" fmla="*/ 11 w 22"/>
              <a:gd name="T11" fmla="*/ 9 h 13"/>
              <a:gd name="T12" fmla="*/ 0 w 22"/>
              <a:gd name="T13" fmla="*/ 13 h 13"/>
              <a:gd name="T14" fmla="*/ 0 w 22"/>
              <a:gd name="T15" fmla="*/ 13 h 13"/>
              <a:gd name="T16" fmla="*/ 4 w 22"/>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3">
                <a:moveTo>
                  <a:pt x="4" y="6"/>
                </a:moveTo>
                <a:cubicBezTo>
                  <a:pt x="0" y="0"/>
                  <a:pt x="0" y="0"/>
                  <a:pt x="0" y="0"/>
                </a:cubicBezTo>
                <a:cubicBezTo>
                  <a:pt x="0" y="0"/>
                  <a:pt x="0" y="0"/>
                  <a:pt x="0" y="0"/>
                </a:cubicBezTo>
                <a:cubicBezTo>
                  <a:pt x="11" y="4"/>
                  <a:pt x="11" y="4"/>
                  <a:pt x="11" y="4"/>
                </a:cubicBezTo>
                <a:cubicBezTo>
                  <a:pt x="15" y="5"/>
                  <a:pt x="18" y="5"/>
                  <a:pt x="22" y="6"/>
                </a:cubicBezTo>
                <a:cubicBezTo>
                  <a:pt x="18" y="7"/>
                  <a:pt x="15" y="8"/>
                  <a:pt x="11" y="9"/>
                </a:cubicBezTo>
                <a:cubicBezTo>
                  <a:pt x="0" y="13"/>
                  <a:pt x="0" y="13"/>
                  <a:pt x="0" y="13"/>
                </a:cubicBezTo>
                <a:cubicBezTo>
                  <a:pt x="0" y="13"/>
                  <a:pt x="0" y="13"/>
                  <a:pt x="0" y="13"/>
                </a:cubicBezTo>
                <a:lnTo>
                  <a:pt x="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604259" name="Line 99"/>
          <p:cNvSpPr>
            <a:spLocks noChangeShapeType="1"/>
          </p:cNvSpPr>
          <p:nvPr/>
        </p:nvSpPr>
        <p:spPr bwMode="auto">
          <a:xfrm flipH="1">
            <a:off x="1243013" y="6378575"/>
            <a:ext cx="1092200" cy="0"/>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260" name="Freeform 100"/>
          <p:cNvSpPr>
            <a:spLocks/>
          </p:cNvSpPr>
          <p:nvPr/>
        </p:nvSpPr>
        <p:spPr bwMode="auto">
          <a:xfrm>
            <a:off x="1163638" y="6359525"/>
            <a:ext cx="107950" cy="41275"/>
          </a:xfrm>
          <a:custGeom>
            <a:avLst/>
            <a:gdLst>
              <a:gd name="T0" fmla="*/ 18 w 22"/>
              <a:gd name="T1" fmla="*/ 6 h 13"/>
              <a:gd name="T2" fmla="*/ 22 w 22"/>
              <a:gd name="T3" fmla="*/ 0 h 13"/>
              <a:gd name="T4" fmla="*/ 22 w 22"/>
              <a:gd name="T5" fmla="*/ 0 h 13"/>
              <a:gd name="T6" fmla="*/ 11 w 22"/>
              <a:gd name="T7" fmla="*/ 4 h 13"/>
              <a:gd name="T8" fmla="*/ 0 w 22"/>
              <a:gd name="T9" fmla="*/ 6 h 13"/>
              <a:gd name="T10" fmla="*/ 11 w 22"/>
              <a:gd name="T11" fmla="*/ 9 h 13"/>
              <a:gd name="T12" fmla="*/ 22 w 22"/>
              <a:gd name="T13" fmla="*/ 13 h 13"/>
              <a:gd name="T14" fmla="*/ 22 w 22"/>
              <a:gd name="T15" fmla="*/ 13 h 13"/>
              <a:gd name="T16" fmla="*/ 18 w 22"/>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3">
                <a:moveTo>
                  <a:pt x="18" y="6"/>
                </a:moveTo>
                <a:cubicBezTo>
                  <a:pt x="22" y="0"/>
                  <a:pt x="22" y="0"/>
                  <a:pt x="22" y="0"/>
                </a:cubicBezTo>
                <a:cubicBezTo>
                  <a:pt x="22" y="0"/>
                  <a:pt x="22" y="0"/>
                  <a:pt x="22" y="0"/>
                </a:cubicBezTo>
                <a:cubicBezTo>
                  <a:pt x="11" y="4"/>
                  <a:pt x="11" y="4"/>
                  <a:pt x="11" y="4"/>
                </a:cubicBezTo>
                <a:cubicBezTo>
                  <a:pt x="8" y="5"/>
                  <a:pt x="4" y="5"/>
                  <a:pt x="0" y="6"/>
                </a:cubicBezTo>
                <a:cubicBezTo>
                  <a:pt x="4" y="7"/>
                  <a:pt x="8" y="8"/>
                  <a:pt x="11" y="9"/>
                </a:cubicBezTo>
                <a:cubicBezTo>
                  <a:pt x="22" y="13"/>
                  <a:pt x="22" y="13"/>
                  <a:pt x="22" y="13"/>
                </a:cubicBezTo>
                <a:cubicBezTo>
                  <a:pt x="22" y="13"/>
                  <a:pt x="22" y="13"/>
                  <a:pt x="22" y="13"/>
                </a:cubicBez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604261" name="Line 101"/>
          <p:cNvSpPr>
            <a:spLocks noChangeShapeType="1"/>
          </p:cNvSpPr>
          <p:nvPr/>
        </p:nvSpPr>
        <p:spPr bwMode="auto">
          <a:xfrm flipH="1">
            <a:off x="4786313" y="6378575"/>
            <a:ext cx="1049337" cy="0"/>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604262" name="Freeform 102"/>
          <p:cNvSpPr>
            <a:spLocks/>
          </p:cNvSpPr>
          <p:nvPr/>
        </p:nvSpPr>
        <p:spPr bwMode="auto">
          <a:xfrm>
            <a:off x="4708525" y="6359525"/>
            <a:ext cx="106363" cy="41275"/>
          </a:xfrm>
          <a:custGeom>
            <a:avLst/>
            <a:gdLst>
              <a:gd name="T0" fmla="*/ 18 w 22"/>
              <a:gd name="T1" fmla="*/ 6 h 13"/>
              <a:gd name="T2" fmla="*/ 22 w 22"/>
              <a:gd name="T3" fmla="*/ 0 h 13"/>
              <a:gd name="T4" fmla="*/ 22 w 22"/>
              <a:gd name="T5" fmla="*/ 0 h 13"/>
              <a:gd name="T6" fmla="*/ 11 w 22"/>
              <a:gd name="T7" fmla="*/ 4 h 13"/>
              <a:gd name="T8" fmla="*/ 0 w 22"/>
              <a:gd name="T9" fmla="*/ 6 h 13"/>
              <a:gd name="T10" fmla="*/ 11 w 22"/>
              <a:gd name="T11" fmla="*/ 9 h 13"/>
              <a:gd name="T12" fmla="*/ 22 w 22"/>
              <a:gd name="T13" fmla="*/ 13 h 13"/>
              <a:gd name="T14" fmla="*/ 22 w 22"/>
              <a:gd name="T15" fmla="*/ 13 h 13"/>
              <a:gd name="T16" fmla="*/ 18 w 22"/>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3">
                <a:moveTo>
                  <a:pt x="18" y="6"/>
                </a:moveTo>
                <a:cubicBezTo>
                  <a:pt x="22" y="0"/>
                  <a:pt x="22" y="0"/>
                  <a:pt x="22" y="0"/>
                </a:cubicBezTo>
                <a:cubicBezTo>
                  <a:pt x="22" y="0"/>
                  <a:pt x="22" y="0"/>
                  <a:pt x="22" y="0"/>
                </a:cubicBezTo>
                <a:cubicBezTo>
                  <a:pt x="11" y="4"/>
                  <a:pt x="11" y="4"/>
                  <a:pt x="11" y="4"/>
                </a:cubicBezTo>
                <a:cubicBezTo>
                  <a:pt x="8" y="5"/>
                  <a:pt x="4" y="5"/>
                  <a:pt x="0" y="6"/>
                </a:cubicBezTo>
                <a:cubicBezTo>
                  <a:pt x="4" y="7"/>
                  <a:pt x="8" y="8"/>
                  <a:pt x="11" y="9"/>
                </a:cubicBezTo>
                <a:cubicBezTo>
                  <a:pt x="22" y="13"/>
                  <a:pt x="22" y="13"/>
                  <a:pt x="22" y="13"/>
                </a:cubicBezTo>
                <a:cubicBezTo>
                  <a:pt x="22" y="13"/>
                  <a:pt x="22" y="13"/>
                  <a:pt x="22" y="13"/>
                </a:cubicBez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604293" name="Oval 133"/>
          <p:cNvSpPr>
            <a:spLocks noChangeArrowheads="1"/>
          </p:cNvSpPr>
          <p:nvPr/>
        </p:nvSpPr>
        <p:spPr bwMode="auto">
          <a:xfrm>
            <a:off x="3030538" y="3683000"/>
            <a:ext cx="17462" cy="127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entury Gothic"/>
              <a:cs typeface="Century Gothic"/>
            </a:endParaRPr>
          </a:p>
        </p:txBody>
      </p:sp>
      <p:sp>
        <p:nvSpPr>
          <p:cNvPr id="604321" name="Rectangle 161"/>
          <p:cNvSpPr>
            <a:spLocks noChangeArrowheads="1"/>
          </p:cNvSpPr>
          <p:nvPr/>
        </p:nvSpPr>
        <p:spPr bwMode="auto">
          <a:xfrm>
            <a:off x="2641599" y="1219200"/>
            <a:ext cx="21590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The optimal consumption bundle…</a:t>
            </a:r>
            <a:endParaRPr lang="en-US" sz="1400" dirty="0">
              <a:latin typeface="Century Gothic"/>
              <a:cs typeface="Century Gothic"/>
            </a:endParaRPr>
          </a:p>
        </p:txBody>
      </p:sp>
      <p:sp>
        <p:nvSpPr>
          <p:cNvPr id="604322" name="Rectangle 162"/>
          <p:cNvSpPr>
            <a:spLocks noChangeArrowheads="1"/>
          </p:cNvSpPr>
          <p:nvPr/>
        </p:nvSpPr>
        <p:spPr bwMode="auto">
          <a:xfrm>
            <a:off x="4343400" y="3170238"/>
            <a:ext cx="23713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Quantity of clams (pounds)</a:t>
            </a:r>
            <a:endParaRPr lang="en-US" sz="1400">
              <a:latin typeface="Century Gothic"/>
              <a:cs typeface="Century Gothic"/>
            </a:endParaRPr>
          </a:p>
        </p:txBody>
      </p:sp>
      <p:sp>
        <p:nvSpPr>
          <p:cNvPr id="604323" name="Rectangle 163"/>
          <p:cNvSpPr>
            <a:spLocks noChangeArrowheads="1"/>
          </p:cNvSpPr>
          <p:nvPr/>
        </p:nvSpPr>
        <p:spPr bwMode="auto">
          <a:xfrm>
            <a:off x="157163" y="939800"/>
            <a:ext cx="985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Quantity of potatoes (pounds)</a:t>
            </a:r>
            <a:endParaRPr lang="en-US" sz="1400">
              <a:latin typeface="Century Gothic"/>
              <a:cs typeface="Century Gothic"/>
            </a:endParaRPr>
          </a:p>
        </p:txBody>
      </p:sp>
      <p:sp>
        <p:nvSpPr>
          <p:cNvPr id="604324" name="Rectangle 164"/>
          <p:cNvSpPr>
            <a:spLocks noChangeArrowheads="1"/>
          </p:cNvSpPr>
          <p:nvPr/>
        </p:nvSpPr>
        <p:spPr bwMode="auto">
          <a:xfrm>
            <a:off x="2057400" y="4724400"/>
            <a:ext cx="2138363" cy="646331"/>
          </a:xfrm>
          <a:prstGeom prst="rect">
            <a:avLst/>
          </a:prstGeom>
          <a:noFill/>
          <a:ln>
            <a:noFill/>
          </a:ln>
          <a:extLst/>
        </p:spPr>
        <p:txBody>
          <a:bodyPr wrap="square" lIns="0" tIns="0" rIns="0" bIns="0">
            <a:spAutoFit/>
          </a:bodyPr>
          <a:lstStyle/>
          <a:p>
            <a:pPr marL="1588" indent="-1588"/>
            <a:r>
              <a:rPr lang="en-US" sz="1400" dirty="0">
                <a:solidFill>
                  <a:srgbClr val="000000"/>
                </a:solidFill>
                <a:latin typeface="Century Gothic"/>
                <a:cs typeface="Century Gothic"/>
              </a:rPr>
              <a:t>… maximizes total utility given the budget </a:t>
            </a:r>
            <a:r>
              <a:rPr lang="en-US" sz="1400" dirty="0" smtClean="0">
                <a:solidFill>
                  <a:srgbClr val="000000"/>
                </a:solidFill>
                <a:latin typeface="Century Gothic"/>
                <a:cs typeface="Century Gothic"/>
              </a:rPr>
              <a:t>constraint.</a:t>
            </a:r>
            <a:endParaRPr lang="en-US" sz="1400" dirty="0">
              <a:latin typeface="Century Gothic"/>
              <a:cs typeface="Century Gothic"/>
            </a:endParaRPr>
          </a:p>
        </p:txBody>
      </p:sp>
      <p:sp>
        <p:nvSpPr>
          <p:cNvPr id="604325" name="Rectangle 165"/>
          <p:cNvSpPr>
            <a:spLocks noChangeArrowheads="1"/>
          </p:cNvSpPr>
          <p:nvPr/>
        </p:nvSpPr>
        <p:spPr bwMode="auto">
          <a:xfrm>
            <a:off x="393700" y="3689350"/>
            <a:ext cx="520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Total utility (utils)</a:t>
            </a:r>
            <a:endParaRPr lang="en-US" sz="1400">
              <a:latin typeface="Century Gothic"/>
              <a:cs typeface="Century Gothic"/>
            </a:endParaRPr>
          </a:p>
        </p:txBody>
      </p:sp>
      <p:sp>
        <p:nvSpPr>
          <p:cNvPr id="6" name="Title 5"/>
          <p:cNvSpPr>
            <a:spLocks noGrp="1"/>
          </p:cNvSpPr>
          <p:nvPr>
            <p:ph type="title"/>
          </p:nvPr>
        </p:nvSpPr>
        <p:spPr/>
        <p:txBody>
          <a:bodyPr>
            <a:normAutofit/>
          </a:bodyPr>
          <a:lstStyle/>
          <a:p>
            <a:r>
              <a:rPr lang="en-US" dirty="0" smtClean="0"/>
              <a:t>OPTIMAL CONSUMPTION BUNDLE</a:t>
            </a:r>
            <a:endParaRPr lang="en-US" dirty="0"/>
          </a:p>
        </p:txBody>
      </p:sp>
      <p:sp>
        <p:nvSpPr>
          <p:cNvPr id="175" name="Line 103"/>
          <p:cNvSpPr>
            <a:spLocks noChangeShapeType="1"/>
          </p:cNvSpPr>
          <p:nvPr/>
        </p:nvSpPr>
        <p:spPr bwMode="auto">
          <a:xfrm flipH="1">
            <a:off x="1289844" y="2080420"/>
            <a:ext cx="1740400" cy="0"/>
          </a:xfrm>
          <a:prstGeom prst="line">
            <a:avLst/>
          </a:prstGeom>
          <a:noFill/>
          <a:ln w="19050" cap="rnd">
            <a:solidFill>
              <a:schemeClr val="bg1">
                <a:lumMod val="50000"/>
                <a:alpha val="78000"/>
              </a:schemeClr>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entury Gothic"/>
              <a:cs typeface="Century Gothic"/>
            </a:endParaRPr>
          </a:p>
        </p:txBody>
      </p:sp>
      <p:sp>
        <p:nvSpPr>
          <p:cNvPr id="4" name="Footer Placeholder 3"/>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2" name="TextBox 1"/>
          <p:cNvSpPr txBox="1"/>
          <p:nvPr/>
        </p:nvSpPr>
        <p:spPr>
          <a:xfrm>
            <a:off x="6553200" y="1113969"/>
            <a:ext cx="2362200" cy="923330"/>
          </a:xfrm>
          <a:prstGeom prst="rect">
            <a:avLst/>
          </a:prstGeom>
          <a:noFill/>
        </p:spPr>
        <p:txBody>
          <a:bodyPr wrap="square" rtlCol="0">
            <a:spAutoFit/>
          </a:bodyPr>
          <a:lstStyle/>
          <a:p>
            <a:r>
              <a:rPr lang="en-US" b="1" dirty="0" smtClean="0"/>
              <a:t>Sammy’s income=$20</a:t>
            </a:r>
          </a:p>
          <a:p>
            <a:r>
              <a:rPr lang="en-US" b="1" dirty="0" smtClean="0"/>
              <a:t>Pp=$2</a:t>
            </a:r>
          </a:p>
          <a:p>
            <a:r>
              <a:rPr lang="en-US" b="1" dirty="0" smtClean="0"/>
              <a:t>Pc=$4</a:t>
            </a:r>
            <a:endParaRPr lang="en-US" b="1" dirty="0"/>
          </a:p>
        </p:txBody>
      </p:sp>
    </p:spTree>
    <p:extLst>
      <p:ext uri="{BB962C8B-B14F-4D97-AF65-F5344CB8AC3E}">
        <p14:creationId xmlns:p14="http://schemas.microsoft.com/office/powerpoint/2010/main" val="3653298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14"/>
                                        </p:tgtEl>
                                        <p:attrNameLst>
                                          <p:attrName>style.visibility</p:attrName>
                                        </p:attrNameLst>
                                      </p:cBhvr>
                                      <p:to>
                                        <p:strVal val="visible"/>
                                      </p:to>
                                    </p:set>
                                    <p:animEffect transition="in" filter="fade">
                                      <p:cBhvr>
                                        <p:cTn id="7" dur="500"/>
                                        <p:tgtEl>
                                          <p:spTgt spid="6042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5"/>
                                        </p:tgtEl>
                                        <p:attrNameLst>
                                          <p:attrName>style.visibility</p:attrName>
                                        </p:attrNameLst>
                                      </p:cBhvr>
                                      <p:to>
                                        <p:strVal val="visible"/>
                                      </p:to>
                                    </p:set>
                                    <p:animEffect transition="in" filter="wipe(left)">
                                      <p:cBhvr>
                                        <p:cTn id="11" dur="500"/>
                                        <p:tgtEl>
                                          <p:spTgt spid="17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04321"/>
                                        </p:tgtEl>
                                        <p:attrNameLst>
                                          <p:attrName>style.visibility</p:attrName>
                                        </p:attrNameLst>
                                      </p:cBhvr>
                                      <p:to>
                                        <p:strVal val="visible"/>
                                      </p:to>
                                    </p:set>
                                    <p:animEffect transition="in" filter="fade">
                                      <p:cBhvr>
                                        <p:cTn id="14" dur="500"/>
                                        <p:tgtEl>
                                          <p:spTgt spid="60432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04263"/>
                                        </p:tgtEl>
                                        <p:attrNameLst>
                                          <p:attrName>style.visibility</p:attrName>
                                        </p:attrNameLst>
                                      </p:cBhvr>
                                      <p:to>
                                        <p:strVal val="visible"/>
                                      </p:to>
                                    </p:set>
                                    <p:animEffect transition="in" filter="wipe(up)">
                                      <p:cBhvr>
                                        <p:cTn id="19" dur="500"/>
                                        <p:tgtEl>
                                          <p:spTgt spid="604263"/>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04324"/>
                                        </p:tgtEl>
                                        <p:attrNameLst>
                                          <p:attrName>style.visibility</p:attrName>
                                        </p:attrNameLst>
                                      </p:cBhvr>
                                      <p:to>
                                        <p:strVal val="visible"/>
                                      </p:to>
                                    </p:set>
                                    <p:animEffect transition="in" filter="fade">
                                      <p:cBhvr>
                                        <p:cTn id="23" dur="500"/>
                                        <p:tgtEl>
                                          <p:spTgt spid="6043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04215"/>
                                        </p:tgtEl>
                                        <p:attrNameLst>
                                          <p:attrName>style.visibility</p:attrName>
                                        </p:attrNameLst>
                                      </p:cBhvr>
                                      <p:to>
                                        <p:strVal val="visible"/>
                                      </p:to>
                                    </p:set>
                                    <p:animEffect transition="in" filter="fade">
                                      <p:cBhvr>
                                        <p:cTn id="26" dur="500"/>
                                        <p:tgtEl>
                                          <p:spTgt spid="604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3" grpId="0" animBg="1"/>
      <p:bldP spid="604214" grpId="0" animBg="1"/>
      <p:bldP spid="604215" grpId="0" animBg="1"/>
      <p:bldP spid="604321" grpId="0"/>
      <p:bldP spid="604324" grpId="0"/>
      <p:bldP spid="175"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UTILITY TO DEMAND CURVE</a:t>
            </a:r>
            <a:endParaRPr lang="en-US" dirty="0"/>
          </a:p>
        </p:txBody>
      </p:sp>
      <p:sp>
        <p:nvSpPr>
          <p:cNvPr id="9" name="Content Placeholder 6"/>
          <p:cNvSpPr>
            <a:spLocks noGrp="1"/>
          </p:cNvSpPr>
          <p:nvPr>
            <p:ph idx="1"/>
          </p:nvPr>
        </p:nvSpPr>
        <p:spPr>
          <a:xfrm>
            <a:off x="283335" y="1905000"/>
            <a:ext cx="8839200" cy="2286000"/>
          </a:xfrm>
        </p:spPr>
        <p:txBody>
          <a:bodyPr>
            <a:noAutofit/>
          </a:bodyPr>
          <a:lstStyle/>
          <a:p>
            <a:r>
              <a:rPr lang="en-US" dirty="0" smtClean="0">
                <a:solidFill>
                  <a:srgbClr val="4F81BD"/>
                </a:solidFill>
              </a:rPr>
              <a:t>How does the utility-maximizing behavior of individual consumers leads to the downward slope of the market demand curve?</a:t>
            </a:r>
          </a:p>
          <a:p>
            <a:endParaRPr lang="en-US" sz="2800" dirty="0">
              <a:solidFill>
                <a:srgbClr val="4F81BD"/>
              </a:solidFill>
            </a:endParaRPr>
          </a:p>
          <a:p>
            <a:endParaRPr lang="en-US" sz="2800" dirty="0"/>
          </a:p>
        </p:txBody>
      </p:sp>
      <p:sp>
        <p:nvSpPr>
          <p:cNvPr id="10" name="Footer Placeholder 9"/>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630159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UTILITY TO DEMAND CURVE</a:t>
            </a:r>
            <a:endParaRPr lang="en-US" dirty="0"/>
          </a:p>
        </p:txBody>
      </p:sp>
      <p:sp>
        <p:nvSpPr>
          <p:cNvPr id="9" name="Content Placeholder 6"/>
          <p:cNvSpPr>
            <a:spLocks noGrp="1"/>
          </p:cNvSpPr>
          <p:nvPr>
            <p:ph idx="1"/>
          </p:nvPr>
        </p:nvSpPr>
        <p:spPr>
          <a:xfrm>
            <a:off x="304800" y="1143000"/>
            <a:ext cx="8839200" cy="2286000"/>
          </a:xfrm>
        </p:spPr>
        <p:txBody>
          <a:bodyPr>
            <a:noAutofit/>
          </a:bodyPr>
          <a:lstStyle/>
          <a:p>
            <a:r>
              <a:rPr lang="en-US" dirty="0" smtClean="0">
                <a:solidFill>
                  <a:srgbClr val="4F81BD"/>
                </a:solidFill>
              </a:rPr>
              <a:t>Suppose that the price of fried clams Pc rises. </a:t>
            </a:r>
          </a:p>
          <a:p>
            <a:endParaRPr lang="en-US" dirty="0">
              <a:solidFill>
                <a:srgbClr val="4F81BD"/>
              </a:solidFill>
            </a:endParaRPr>
          </a:p>
          <a:p>
            <a:r>
              <a:rPr lang="en-US" dirty="0" smtClean="0">
                <a:solidFill>
                  <a:srgbClr val="4F81BD"/>
                </a:solidFill>
              </a:rPr>
              <a:t>The price increase does not change the marginal utility a consumer gets from an additional unit of clam, </a:t>
            </a:r>
            <a:r>
              <a:rPr lang="en-US" dirty="0" err="1" smtClean="0">
                <a:solidFill>
                  <a:srgbClr val="4F81BD"/>
                </a:solidFill>
              </a:rPr>
              <a:t>MUc</a:t>
            </a:r>
            <a:r>
              <a:rPr lang="en-US" dirty="0" smtClean="0">
                <a:solidFill>
                  <a:srgbClr val="4F81BD"/>
                </a:solidFill>
              </a:rPr>
              <a:t>.</a:t>
            </a:r>
          </a:p>
          <a:p>
            <a:endParaRPr lang="en-US" dirty="0">
              <a:solidFill>
                <a:srgbClr val="4F81BD"/>
              </a:solidFill>
            </a:endParaRPr>
          </a:p>
          <a:p>
            <a:r>
              <a:rPr lang="en-US" dirty="0" smtClean="0">
                <a:solidFill>
                  <a:srgbClr val="4F81BD"/>
                </a:solidFill>
              </a:rPr>
              <a:t>However, it does reduce the marginal utility per dollar spent of clams, </a:t>
            </a:r>
            <a:r>
              <a:rPr lang="en-US" dirty="0" err="1" smtClean="0">
                <a:solidFill>
                  <a:srgbClr val="4F81BD"/>
                </a:solidFill>
              </a:rPr>
              <a:t>MUc</a:t>
            </a:r>
            <a:r>
              <a:rPr lang="en-US" dirty="0" smtClean="0">
                <a:solidFill>
                  <a:srgbClr val="4F81BD"/>
                </a:solidFill>
              </a:rPr>
              <a:t>/Pc</a:t>
            </a:r>
          </a:p>
          <a:p>
            <a:endParaRPr lang="en-US" sz="2800" dirty="0">
              <a:solidFill>
                <a:srgbClr val="4F81BD"/>
              </a:solidFill>
            </a:endParaRPr>
          </a:p>
          <a:p>
            <a:endParaRPr lang="en-US" sz="2800" dirty="0"/>
          </a:p>
        </p:txBody>
      </p:sp>
      <p:sp>
        <p:nvSpPr>
          <p:cNvPr id="10" name="Footer Placeholder 9"/>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836555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1938338" y="1876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1251" name="Rectangle 3"/>
          <p:cNvSpPr>
            <a:spLocks noChangeArrowheads="1"/>
          </p:cNvSpPr>
          <p:nvPr/>
        </p:nvSpPr>
        <p:spPr bwMode="auto">
          <a:xfrm>
            <a:off x="19812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1252" name="Line 4"/>
          <p:cNvSpPr>
            <a:spLocks noChangeShapeType="1"/>
          </p:cNvSpPr>
          <p:nvPr/>
        </p:nvSpPr>
        <p:spPr bwMode="auto">
          <a:xfrm>
            <a:off x="1066800" y="6248400"/>
            <a:ext cx="6019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3" name="Line 5"/>
          <p:cNvSpPr>
            <a:spLocks noChangeShapeType="1"/>
          </p:cNvSpPr>
          <p:nvPr/>
        </p:nvSpPr>
        <p:spPr bwMode="auto">
          <a:xfrm flipV="1">
            <a:off x="1066800" y="609600"/>
            <a:ext cx="0" cy="5638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4" name="Arc 6"/>
          <p:cNvSpPr>
            <a:spLocks/>
          </p:cNvSpPr>
          <p:nvPr/>
        </p:nvSpPr>
        <p:spPr bwMode="auto">
          <a:xfrm>
            <a:off x="1717675" y="3203575"/>
            <a:ext cx="2876550" cy="2589213"/>
          </a:xfrm>
          <a:custGeom>
            <a:avLst/>
            <a:gdLst>
              <a:gd name="G0" fmla="+- 21323 0 0"/>
              <a:gd name="G1" fmla="+- 0 0 0"/>
              <a:gd name="G2" fmla="+- 21600 0 0"/>
              <a:gd name="T0" fmla="*/ 21288 w 21323"/>
              <a:gd name="T1" fmla="*/ 21600 h 21600"/>
              <a:gd name="T2" fmla="*/ 0 w 21323"/>
              <a:gd name="T3" fmla="*/ 3451 h 21600"/>
              <a:gd name="T4" fmla="*/ 21323 w 21323"/>
              <a:gd name="T5" fmla="*/ 0 h 21600"/>
            </a:gdLst>
            <a:ahLst/>
            <a:cxnLst>
              <a:cxn ang="0">
                <a:pos x="T0" y="T1"/>
              </a:cxn>
              <a:cxn ang="0">
                <a:pos x="T2" y="T3"/>
              </a:cxn>
              <a:cxn ang="0">
                <a:pos x="T4" y="T5"/>
              </a:cxn>
            </a:cxnLst>
            <a:rect l="0" t="0" r="r" b="b"/>
            <a:pathLst>
              <a:path w="21323" h="21600" fill="none" extrusionOk="0">
                <a:moveTo>
                  <a:pt x="21288" y="21599"/>
                </a:moveTo>
                <a:cubicBezTo>
                  <a:pt x="10703" y="21582"/>
                  <a:pt x="1691" y="13899"/>
                  <a:pt x="0" y="3450"/>
                </a:cubicBezTo>
              </a:path>
              <a:path w="21323" h="21600" stroke="0" extrusionOk="0">
                <a:moveTo>
                  <a:pt x="21288" y="21599"/>
                </a:moveTo>
                <a:cubicBezTo>
                  <a:pt x="10703" y="21582"/>
                  <a:pt x="1691" y="13899"/>
                  <a:pt x="0" y="3450"/>
                </a:cubicBezTo>
                <a:lnTo>
                  <a:pt x="2132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5" name="Text Box 7"/>
          <p:cNvSpPr txBox="1">
            <a:spLocks noChangeArrowheads="1"/>
          </p:cNvSpPr>
          <p:nvPr/>
        </p:nvSpPr>
        <p:spPr bwMode="auto">
          <a:xfrm>
            <a:off x="4572000" y="5589588"/>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latin typeface="Times New Roman" panose="02020603050405020304" pitchFamily="18" charset="0"/>
              </a:rPr>
              <a:t>IC</a:t>
            </a:r>
            <a:r>
              <a:rPr lang="en-GB" altLang="en-US" sz="2400" b="1" baseline="-25000" dirty="0">
                <a:latin typeface="Times New Roman" panose="02020603050405020304" pitchFamily="18" charset="0"/>
              </a:rPr>
              <a:t>1</a:t>
            </a:r>
            <a:endParaRPr lang="en-GB" altLang="en-US" sz="2400" b="1" dirty="0">
              <a:latin typeface="Times New Roman" panose="02020603050405020304" pitchFamily="18" charset="0"/>
            </a:endParaRPr>
          </a:p>
        </p:txBody>
      </p:sp>
      <p:sp>
        <p:nvSpPr>
          <p:cNvPr id="181256" name="Text Box 8"/>
          <p:cNvSpPr txBox="1">
            <a:spLocks noChangeArrowheads="1"/>
          </p:cNvSpPr>
          <p:nvPr/>
        </p:nvSpPr>
        <p:spPr bwMode="auto">
          <a:xfrm>
            <a:off x="7146924" y="6137275"/>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b="1" dirty="0" smtClean="0">
                <a:latin typeface="Times New Roman" panose="02020603050405020304" pitchFamily="18" charset="0"/>
              </a:rPr>
              <a:t>Good x</a:t>
            </a:r>
            <a:endParaRPr lang="en-GB" altLang="en-US" sz="2400" dirty="0">
              <a:latin typeface="Times New Roman" panose="02020603050405020304" pitchFamily="18" charset="0"/>
            </a:endParaRPr>
          </a:p>
        </p:txBody>
      </p:sp>
      <p:sp>
        <p:nvSpPr>
          <p:cNvPr id="181257" name="Text Box 9"/>
          <p:cNvSpPr txBox="1">
            <a:spLocks noChangeArrowheads="1"/>
          </p:cNvSpPr>
          <p:nvPr/>
        </p:nvSpPr>
        <p:spPr bwMode="auto">
          <a:xfrm>
            <a:off x="593725" y="269875"/>
            <a:ext cx="11336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smtClean="0">
                <a:latin typeface="Times New Roman" panose="02020603050405020304" pitchFamily="18" charset="0"/>
              </a:rPr>
              <a:t>Good y</a:t>
            </a:r>
            <a:endParaRPr lang="en-GB" altLang="en-US" sz="2400" b="1" dirty="0">
              <a:latin typeface="Times New Roman" panose="02020603050405020304" pitchFamily="18" charset="0"/>
            </a:endParaRPr>
          </a:p>
        </p:txBody>
      </p:sp>
      <p:sp>
        <p:nvSpPr>
          <p:cNvPr id="181261" name="Text Box 13"/>
          <p:cNvSpPr txBox="1">
            <a:spLocks noChangeArrowheads="1"/>
          </p:cNvSpPr>
          <p:nvPr/>
        </p:nvSpPr>
        <p:spPr bwMode="auto">
          <a:xfrm>
            <a:off x="2438400" y="46482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b="1" dirty="0">
                <a:latin typeface="Times New Roman" panose="02020603050405020304" pitchFamily="18" charset="0"/>
              </a:rPr>
              <a:t>•</a:t>
            </a:r>
          </a:p>
        </p:txBody>
      </p:sp>
      <p:sp>
        <p:nvSpPr>
          <p:cNvPr id="181262" name="Text Box 14"/>
          <p:cNvSpPr txBox="1">
            <a:spLocks noChangeArrowheads="1"/>
          </p:cNvSpPr>
          <p:nvPr/>
        </p:nvSpPr>
        <p:spPr bwMode="auto">
          <a:xfrm>
            <a:off x="2651125" y="46894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latin typeface="Times New Roman" panose="02020603050405020304" pitchFamily="18" charset="0"/>
              </a:rPr>
              <a:t>A</a:t>
            </a:r>
          </a:p>
        </p:txBody>
      </p:sp>
      <p:sp>
        <p:nvSpPr>
          <p:cNvPr id="19" name="Text Box 13"/>
          <p:cNvSpPr txBox="1">
            <a:spLocks noChangeArrowheads="1"/>
          </p:cNvSpPr>
          <p:nvPr/>
        </p:nvSpPr>
        <p:spPr bwMode="auto">
          <a:xfrm>
            <a:off x="1782762" y="3872609"/>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b="1" dirty="0">
                <a:latin typeface="Times New Roman" panose="02020603050405020304" pitchFamily="18" charset="0"/>
              </a:rPr>
              <a:t>•</a:t>
            </a:r>
          </a:p>
        </p:txBody>
      </p:sp>
      <p:sp>
        <p:nvSpPr>
          <p:cNvPr id="21" name="Text Box 13"/>
          <p:cNvSpPr txBox="1">
            <a:spLocks noChangeArrowheads="1"/>
          </p:cNvSpPr>
          <p:nvPr/>
        </p:nvSpPr>
        <p:spPr bwMode="auto">
          <a:xfrm>
            <a:off x="3357562" y="5170487"/>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b="1" dirty="0">
                <a:latin typeface="Times New Roman" panose="02020603050405020304" pitchFamily="18" charset="0"/>
              </a:rPr>
              <a:t>•</a:t>
            </a:r>
          </a:p>
        </p:txBody>
      </p:sp>
      <p:sp>
        <p:nvSpPr>
          <p:cNvPr id="22" name="Text Box 14"/>
          <p:cNvSpPr txBox="1">
            <a:spLocks noChangeArrowheads="1"/>
          </p:cNvSpPr>
          <p:nvPr/>
        </p:nvSpPr>
        <p:spPr bwMode="auto">
          <a:xfrm>
            <a:off x="2009775" y="3848100"/>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latin typeface="Times New Roman" panose="02020603050405020304" pitchFamily="18" charset="0"/>
              </a:rPr>
              <a:t>C</a:t>
            </a:r>
            <a:endParaRPr lang="en-GB" altLang="en-US" sz="2400" b="1" dirty="0">
              <a:latin typeface="Times New Roman" panose="02020603050405020304" pitchFamily="18" charset="0"/>
            </a:endParaRPr>
          </a:p>
        </p:txBody>
      </p:sp>
      <p:sp>
        <p:nvSpPr>
          <p:cNvPr id="23" name="Text Box 14"/>
          <p:cNvSpPr txBox="1">
            <a:spLocks noChangeArrowheads="1"/>
          </p:cNvSpPr>
          <p:nvPr/>
        </p:nvSpPr>
        <p:spPr bwMode="auto">
          <a:xfrm>
            <a:off x="3402012" y="5070475"/>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latin typeface="Times New Roman" panose="02020603050405020304" pitchFamily="18" charset="0"/>
              </a:rPr>
              <a:t>B</a:t>
            </a:r>
            <a:endParaRPr lang="en-GB" altLang="en-US" sz="2400" b="1" dirty="0">
              <a:latin typeface="Times New Roman" panose="02020603050405020304" pitchFamily="18" charset="0"/>
            </a:endParaRPr>
          </a:p>
        </p:txBody>
      </p:sp>
      <p:sp>
        <p:nvSpPr>
          <p:cNvPr id="24" name="Arc 6"/>
          <p:cNvSpPr>
            <a:spLocks/>
          </p:cNvSpPr>
          <p:nvPr/>
        </p:nvSpPr>
        <p:spPr bwMode="auto">
          <a:xfrm>
            <a:off x="2235314" y="2847307"/>
            <a:ext cx="2876550" cy="2589213"/>
          </a:xfrm>
          <a:custGeom>
            <a:avLst/>
            <a:gdLst>
              <a:gd name="G0" fmla="+- 21323 0 0"/>
              <a:gd name="G1" fmla="+- 0 0 0"/>
              <a:gd name="G2" fmla="+- 21600 0 0"/>
              <a:gd name="T0" fmla="*/ 21288 w 21323"/>
              <a:gd name="T1" fmla="*/ 21600 h 21600"/>
              <a:gd name="T2" fmla="*/ 0 w 21323"/>
              <a:gd name="T3" fmla="*/ 3451 h 21600"/>
              <a:gd name="T4" fmla="*/ 21323 w 21323"/>
              <a:gd name="T5" fmla="*/ 0 h 21600"/>
            </a:gdLst>
            <a:ahLst/>
            <a:cxnLst>
              <a:cxn ang="0">
                <a:pos x="T0" y="T1"/>
              </a:cxn>
              <a:cxn ang="0">
                <a:pos x="T2" y="T3"/>
              </a:cxn>
              <a:cxn ang="0">
                <a:pos x="T4" y="T5"/>
              </a:cxn>
            </a:cxnLst>
            <a:rect l="0" t="0" r="r" b="b"/>
            <a:pathLst>
              <a:path w="21323" h="21600" fill="none" extrusionOk="0">
                <a:moveTo>
                  <a:pt x="21288" y="21599"/>
                </a:moveTo>
                <a:cubicBezTo>
                  <a:pt x="10703" y="21582"/>
                  <a:pt x="1691" y="13899"/>
                  <a:pt x="0" y="3450"/>
                </a:cubicBezTo>
              </a:path>
              <a:path w="21323" h="21600" stroke="0" extrusionOk="0">
                <a:moveTo>
                  <a:pt x="21288" y="21599"/>
                </a:moveTo>
                <a:cubicBezTo>
                  <a:pt x="10703" y="21582"/>
                  <a:pt x="1691" y="13899"/>
                  <a:pt x="0" y="3450"/>
                </a:cubicBezTo>
                <a:lnTo>
                  <a:pt x="2132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rc 6"/>
          <p:cNvSpPr>
            <a:spLocks/>
          </p:cNvSpPr>
          <p:nvPr/>
        </p:nvSpPr>
        <p:spPr bwMode="auto">
          <a:xfrm>
            <a:off x="2620345" y="2491039"/>
            <a:ext cx="2876550" cy="2589213"/>
          </a:xfrm>
          <a:custGeom>
            <a:avLst/>
            <a:gdLst>
              <a:gd name="G0" fmla="+- 21323 0 0"/>
              <a:gd name="G1" fmla="+- 0 0 0"/>
              <a:gd name="G2" fmla="+- 21600 0 0"/>
              <a:gd name="T0" fmla="*/ 21288 w 21323"/>
              <a:gd name="T1" fmla="*/ 21600 h 21600"/>
              <a:gd name="T2" fmla="*/ 0 w 21323"/>
              <a:gd name="T3" fmla="*/ 3451 h 21600"/>
              <a:gd name="T4" fmla="*/ 21323 w 21323"/>
              <a:gd name="T5" fmla="*/ 0 h 21600"/>
            </a:gdLst>
            <a:ahLst/>
            <a:cxnLst>
              <a:cxn ang="0">
                <a:pos x="T0" y="T1"/>
              </a:cxn>
              <a:cxn ang="0">
                <a:pos x="T2" y="T3"/>
              </a:cxn>
              <a:cxn ang="0">
                <a:pos x="T4" y="T5"/>
              </a:cxn>
            </a:cxnLst>
            <a:rect l="0" t="0" r="r" b="b"/>
            <a:pathLst>
              <a:path w="21323" h="21600" fill="none" extrusionOk="0">
                <a:moveTo>
                  <a:pt x="21288" y="21599"/>
                </a:moveTo>
                <a:cubicBezTo>
                  <a:pt x="10703" y="21582"/>
                  <a:pt x="1691" y="13899"/>
                  <a:pt x="0" y="3450"/>
                </a:cubicBezTo>
              </a:path>
              <a:path w="21323" h="21600" stroke="0" extrusionOk="0">
                <a:moveTo>
                  <a:pt x="21288" y="21599"/>
                </a:moveTo>
                <a:cubicBezTo>
                  <a:pt x="10703" y="21582"/>
                  <a:pt x="1691" y="13899"/>
                  <a:pt x="0" y="3450"/>
                </a:cubicBezTo>
                <a:lnTo>
                  <a:pt x="2132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rc 6"/>
          <p:cNvSpPr>
            <a:spLocks/>
          </p:cNvSpPr>
          <p:nvPr/>
        </p:nvSpPr>
        <p:spPr bwMode="auto">
          <a:xfrm>
            <a:off x="3017220" y="2197649"/>
            <a:ext cx="2876550" cy="2589213"/>
          </a:xfrm>
          <a:custGeom>
            <a:avLst/>
            <a:gdLst>
              <a:gd name="G0" fmla="+- 21323 0 0"/>
              <a:gd name="G1" fmla="+- 0 0 0"/>
              <a:gd name="G2" fmla="+- 21600 0 0"/>
              <a:gd name="T0" fmla="*/ 21288 w 21323"/>
              <a:gd name="T1" fmla="*/ 21600 h 21600"/>
              <a:gd name="T2" fmla="*/ 0 w 21323"/>
              <a:gd name="T3" fmla="*/ 3451 h 21600"/>
              <a:gd name="T4" fmla="*/ 21323 w 21323"/>
              <a:gd name="T5" fmla="*/ 0 h 21600"/>
            </a:gdLst>
            <a:ahLst/>
            <a:cxnLst>
              <a:cxn ang="0">
                <a:pos x="T0" y="T1"/>
              </a:cxn>
              <a:cxn ang="0">
                <a:pos x="T2" y="T3"/>
              </a:cxn>
              <a:cxn ang="0">
                <a:pos x="T4" y="T5"/>
              </a:cxn>
            </a:cxnLst>
            <a:rect l="0" t="0" r="r" b="b"/>
            <a:pathLst>
              <a:path w="21323" h="21600" fill="none" extrusionOk="0">
                <a:moveTo>
                  <a:pt x="21288" y="21599"/>
                </a:moveTo>
                <a:cubicBezTo>
                  <a:pt x="10703" y="21582"/>
                  <a:pt x="1691" y="13899"/>
                  <a:pt x="0" y="3450"/>
                </a:cubicBezTo>
              </a:path>
              <a:path w="21323" h="21600" stroke="0" extrusionOk="0">
                <a:moveTo>
                  <a:pt x="21288" y="21599"/>
                </a:moveTo>
                <a:cubicBezTo>
                  <a:pt x="10703" y="21582"/>
                  <a:pt x="1691" y="13899"/>
                  <a:pt x="0" y="3450"/>
                </a:cubicBezTo>
                <a:lnTo>
                  <a:pt x="2132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Text Box 7"/>
          <p:cNvSpPr txBox="1">
            <a:spLocks noChangeArrowheads="1"/>
          </p:cNvSpPr>
          <p:nvPr/>
        </p:nvSpPr>
        <p:spPr bwMode="auto">
          <a:xfrm>
            <a:off x="5097264" y="5184229"/>
            <a:ext cx="6303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smtClean="0">
                <a:latin typeface="Times New Roman" panose="02020603050405020304" pitchFamily="18" charset="0"/>
              </a:rPr>
              <a:t>IC</a:t>
            </a:r>
            <a:r>
              <a:rPr lang="en-GB" altLang="en-US" sz="2400" b="1" baseline="-25000" dirty="0">
                <a:latin typeface="Times New Roman" panose="02020603050405020304" pitchFamily="18" charset="0"/>
              </a:rPr>
              <a:t>2</a:t>
            </a:r>
            <a:endParaRPr lang="en-GB" altLang="en-US" sz="2400" b="1" dirty="0">
              <a:latin typeface="Times New Roman" panose="02020603050405020304" pitchFamily="18" charset="0"/>
            </a:endParaRPr>
          </a:p>
        </p:txBody>
      </p:sp>
      <p:sp>
        <p:nvSpPr>
          <p:cNvPr id="28" name="Text Box 7"/>
          <p:cNvSpPr txBox="1">
            <a:spLocks noChangeArrowheads="1"/>
          </p:cNvSpPr>
          <p:nvPr/>
        </p:nvSpPr>
        <p:spPr bwMode="auto">
          <a:xfrm>
            <a:off x="5592939" y="4850910"/>
            <a:ext cx="6303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smtClean="0">
                <a:latin typeface="Times New Roman" panose="02020603050405020304" pitchFamily="18" charset="0"/>
              </a:rPr>
              <a:t>IC</a:t>
            </a:r>
            <a:r>
              <a:rPr lang="en-GB" altLang="en-US" sz="2400" b="1" baseline="-25000" dirty="0">
                <a:latin typeface="Times New Roman" panose="02020603050405020304" pitchFamily="18" charset="0"/>
              </a:rPr>
              <a:t>3</a:t>
            </a:r>
            <a:endParaRPr lang="en-GB" altLang="en-US" sz="2400" b="1" dirty="0">
              <a:latin typeface="Times New Roman" panose="02020603050405020304" pitchFamily="18" charset="0"/>
            </a:endParaRPr>
          </a:p>
        </p:txBody>
      </p:sp>
      <p:sp>
        <p:nvSpPr>
          <p:cNvPr id="29" name="Text Box 7"/>
          <p:cNvSpPr txBox="1">
            <a:spLocks noChangeArrowheads="1"/>
          </p:cNvSpPr>
          <p:nvPr/>
        </p:nvSpPr>
        <p:spPr bwMode="auto">
          <a:xfrm>
            <a:off x="5919169" y="4460875"/>
            <a:ext cx="6303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smtClean="0">
                <a:latin typeface="Times New Roman" panose="02020603050405020304" pitchFamily="18" charset="0"/>
              </a:rPr>
              <a:t>IC</a:t>
            </a:r>
            <a:r>
              <a:rPr lang="en-GB" altLang="en-US" sz="2400" b="1" baseline="-25000" dirty="0">
                <a:latin typeface="Times New Roman" panose="02020603050405020304" pitchFamily="18" charset="0"/>
              </a:rPr>
              <a:t>4</a:t>
            </a:r>
            <a:endParaRPr lang="en-GB" altLang="en-US" sz="2400" b="1" dirty="0">
              <a:latin typeface="Times New Roman" panose="02020603050405020304" pitchFamily="18" charset="0"/>
            </a:endParaRPr>
          </a:p>
        </p:txBody>
      </p:sp>
    </p:spTree>
    <p:extLst>
      <p:ext uri="{BB962C8B-B14F-4D97-AF65-F5344CB8AC3E}">
        <p14:creationId xmlns:p14="http://schemas.microsoft.com/office/powerpoint/2010/main" val="9600514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UTILITY TO DEMAND CURVE</a:t>
            </a:r>
            <a:endParaRPr lang="en-US" dirty="0"/>
          </a:p>
        </p:txBody>
      </p:sp>
      <p:sp>
        <p:nvSpPr>
          <p:cNvPr id="9" name="Content Placeholder 6"/>
          <p:cNvSpPr>
            <a:spLocks noGrp="1"/>
          </p:cNvSpPr>
          <p:nvPr>
            <p:ph idx="1"/>
          </p:nvPr>
        </p:nvSpPr>
        <p:spPr>
          <a:xfrm>
            <a:off x="152400" y="1066800"/>
            <a:ext cx="8839200" cy="2286000"/>
          </a:xfrm>
        </p:spPr>
        <p:txBody>
          <a:bodyPr>
            <a:noAutofit/>
          </a:bodyPr>
          <a:lstStyle/>
          <a:p>
            <a:r>
              <a:rPr lang="en-US" sz="2400" dirty="0" smtClean="0">
                <a:solidFill>
                  <a:srgbClr val="4F81BD"/>
                </a:solidFill>
              </a:rPr>
              <a:t>The decrease in marginal utility per dollar spent on clams gives the consumer a incentive to consume fewer clams when the price of clams rises.</a:t>
            </a:r>
          </a:p>
          <a:p>
            <a:endParaRPr lang="en-US" sz="2400" dirty="0">
              <a:solidFill>
                <a:srgbClr val="4F81BD"/>
              </a:solidFill>
            </a:endParaRPr>
          </a:p>
          <a:p>
            <a:r>
              <a:rPr lang="en-US" sz="2400" dirty="0" smtClean="0">
                <a:solidFill>
                  <a:srgbClr val="4F81BD"/>
                </a:solidFill>
              </a:rPr>
              <a:t>Why? A utility-maximizing consumer chooses a consumption bundle for which the marginal utility per dollar spent on all goods is the same.</a:t>
            </a:r>
          </a:p>
          <a:p>
            <a:endParaRPr lang="en-US" sz="2400" dirty="0">
              <a:solidFill>
                <a:srgbClr val="4F81BD"/>
              </a:solidFill>
            </a:endParaRPr>
          </a:p>
          <a:p>
            <a:r>
              <a:rPr lang="en-US" sz="2400" dirty="0" smtClean="0">
                <a:solidFill>
                  <a:srgbClr val="4F81BD"/>
                </a:solidFill>
              </a:rPr>
              <a:t>If the marginal utility per dollar spent on clams falls because the price of clams rises, the consumer can increase his or her utility by purchasing fewer clams and more of other goods.</a:t>
            </a:r>
          </a:p>
          <a:p>
            <a:endParaRPr lang="en-US" dirty="0">
              <a:solidFill>
                <a:srgbClr val="4F81BD"/>
              </a:solidFill>
            </a:endParaRPr>
          </a:p>
          <a:p>
            <a:endParaRPr lang="en-US" dirty="0" smtClean="0">
              <a:solidFill>
                <a:srgbClr val="4F81BD"/>
              </a:solidFill>
            </a:endParaRPr>
          </a:p>
          <a:p>
            <a:endParaRPr lang="en-US" sz="2800" dirty="0">
              <a:solidFill>
                <a:srgbClr val="4F81BD"/>
              </a:solidFill>
            </a:endParaRPr>
          </a:p>
          <a:p>
            <a:endParaRPr lang="en-US" sz="2800" dirty="0"/>
          </a:p>
        </p:txBody>
      </p:sp>
      <p:sp>
        <p:nvSpPr>
          <p:cNvPr id="10" name="Footer Placeholder 9"/>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6426150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UTILITY TO DEMAND CURVE</a:t>
            </a:r>
            <a:endParaRPr lang="en-US" dirty="0"/>
          </a:p>
        </p:txBody>
      </p:sp>
      <p:sp>
        <p:nvSpPr>
          <p:cNvPr id="9" name="Content Placeholder 6"/>
          <p:cNvSpPr>
            <a:spLocks noGrp="1"/>
          </p:cNvSpPr>
          <p:nvPr>
            <p:ph idx="1"/>
          </p:nvPr>
        </p:nvSpPr>
        <p:spPr>
          <a:xfrm>
            <a:off x="152400" y="1066800"/>
            <a:ext cx="8839200" cy="2286000"/>
          </a:xfrm>
        </p:spPr>
        <p:txBody>
          <a:bodyPr>
            <a:noAutofit/>
          </a:bodyPr>
          <a:lstStyle/>
          <a:p>
            <a:r>
              <a:rPr lang="en-US" sz="2400" dirty="0" smtClean="0">
                <a:solidFill>
                  <a:srgbClr val="4F81BD"/>
                </a:solidFill>
              </a:rPr>
              <a:t>To sum up: when the price of a good increases, an individual will consumer less of that good and more of other gods.</a:t>
            </a:r>
          </a:p>
          <a:p>
            <a:endParaRPr lang="en-US" sz="2400" dirty="0">
              <a:solidFill>
                <a:srgbClr val="4F81BD"/>
              </a:solidFill>
            </a:endParaRPr>
          </a:p>
          <a:p>
            <a:r>
              <a:rPr lang="en-US" sz="2400" dirty="0" smtClean="0">
                <a:solidFill>
                  <a:srgbClr val="4F81BD"/>
                </a:solidFill>
              </a:rPr>
              <a:t>Correspondingly, when the price of a good decreases, an individual will normally consume more of that good and less of the other goods.</a:t>
            </a:r>
          </a:p>
          <a:p>
            <a:endParaRPr lang="en-US" sz="2400" dirty="0">
              <a:solidFill>
                <a:srgbClr val="4F81BD"/>
              </a:solidFill>
            </a:endParaRPr>
          </a:p>
          <a:p>
            <a:r>
              <a:rPr lang="en-US" sz="2400" dirty="0" smtClean="0">
                <a:solidFill>
                  <a:srgbClr val="4F81BD"/>
                </a:solidFill>
              </a:rPr>
              <a:t>This explains why the individual demand curve normally slopes downward.</a:t>
            </a:r>
          </a:p>
          <a:p>
            <a:endParaRPr lang="en-US" sz="2400" dirty="0">
              <a:solidFill>
                <a:srgbClr val="4F81BD"/>
              </a:solidFill>
            </a:endParaRPr>
          </a:p>
          <a:p>
            <a:r>
              <a:rPr lang="en-US" sz="2400" dirty="0" smtClean="0">
                <a:solidFill>
                  <a:srgbClr val="4F81BD"/>
                </a:solidFill>
              </a:rPr>
              <a:t>The market demand curve is the horizontal sum of all the individual demand curve of consumers</a:t>
            </a:r>
          </a:p>
          <a:p>
            <a:endParaRPr lang="en-US" dirty="0">
              <a:solidFill>
                <a:srgbClr val="4F81BD"/>
              </a:solidFill>
            </a:endParaRPr>
          </a:p>
          <a:p>
            <a:endParaRPr lang="en-US" dirty="0" smtClean="0">
              <a:solidFill>
                <a:srgbClr val="4F81BD"/>
              </a:solidFill>
            </a:endParaRPr>
          </a:p>
          <a:p>
            <a:endParaRPr lang="en-US" sz="2800" dirty="0">
              <a:solidFill>
                <a:srgbClr val="4F81BD"/>
              </a:solidFill>
            </a:endParaRPr>
          </a:p>
          <a:p>
            <a:endParaRPr lang="en-US" sz="2800" dirty="0"/>
          </a:p>
        </p:txBody>
      </p:sp>
      <p:sp>
        <p:nvSpPr>
          <p:cNvPr id="10" name="Footer Placeholder 9"/>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0270621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rrowheads="1"/>
          </p:cNvSpPr>
          <p:nvPr>
            <p:ph type="title"/>
          </p:nvPr>
        </p:nvSpPr>
        <p:spPr/>
        <p:txBody>
          <a:bodyPr>
            <a:normAutofit/>
          </a:bodyPr>
          <a:lstStyle/>
          <a:p>
            <a:pPr algn="l"/>
            <a:r>
              <a:rPr lang="en-US" dirty="0" smtClean="0"/>
              <a:t>THE SUBSTITUTION EFFECT</a:t>
            </a:r>
            <a:endParaRPr lang="en-US" b="0" dirty="0" smtClean="0"/>
          </a:p>
        </p:txBody>
      </p:sp>
      <p:sp>
        <p:nvSpPr>
          <p:cNvPr id="531459" name="Rectangle 3"/>
          <p:cNvSpPr>
            <a:spLocks noGrp="1" noChangeArrowheads="1"/>
          </p:cNvSpPr>
          <p:nvPr>
            <p:ph idx="1"/>
          </p:nvPr>
        </p:nvSpPr>
        <p:spPr/>
        <p:txBody>
          <a:bodyPr/>
          <a:lstStyle/>
          <a:p>
            <a:pPr>
              <a:buClr>
                <a:schemeClr val="tx1"/>
              </a:buClr>
            </a:pPr>
            <a:r>
              <a:rPr lang="en-US" i="1" dirty="0" smtClean="0">
                <a:solidFill>
                  <a:srgbClr val="990033"/>
                </a:solidFill>
              </a:rPr>
              <a:t>The </a:t>
            </a:r>
            <a:r>
              <a:rPr lang="en-US" b="1" i="1" dirty="0" smtClean="0">
                <a:solidFill>
                  <a:srgbClr val="990033"/>
                </a:solidFill>
              </a:rPr>
              <a:t>substitution effect (</a:t>
            </a:r>
            <a:r>
              <a:rPr lang="en-US" i="1" dirty="0" smtClean="0">
                <a:solidFill>
                  <a:srgbClr val="990033"/>
                </a:solidFill>
              </a:rPr>
              <a:t>of a change in the price of a good): </a:t>
            </a:r>
          </a:p>
          <a:p>
            <a:pPr>
              <a:buClr>
                <a:schemeClr val="tx1"/>
              </a:buClr>
            </a:pPr>
            <a:endParaRPr lang="en-US" i="1" dirty="0">
              <a:solidFill>
                <a:srgbClr val="990033"/>
              </a:solidFill>
            </a:endParaRPr>
          </a:p>
          <a:p>
            <a:pPr>
              <a:buClr>
                <a:schemeClr val="tx1"/>
              </a:buClr>
            </a:pPr>
            <a:r>
              <a:rPr lang="en-US" dirty="0" smtClean="0"/>
              <a:t>the change in the quantity consumed of that good as the consumer </a:t>
            </a:r>
            <a:r>
              <a:rPr lang="en-US" dirty="0" smtClean="0">
                <a:solidFill>
                  <a:srgbClr val="0070C0"/>
                </a:solidFill>
              </a:rPr>
              <a:t>substitutes the good that has become relatively cheaper</a:t>
            </a:r>
            <a:r>
              <a:rPr lang="en-US" dirty="0" smtClean="0"/>
              <a:t> for </a:t>
            </a:r>
            <a:r>
              <a:rPr lang="en-US" dirty="0" smtClean="0">
                <a:solidFill>
                  <a:schemeClr val="tx1">
                    <a:lumMod val="65000"/>
                    <a:lumOff val="35000"/>
                  </a:schemeClr>
                </a:solidFill>
              </a:rPr>
              <a:t>the good that has become relatively more expensive.</a:t>
            </a:r>
          </a:p>
          <a:p>
            <a:pPr marL="230188" indent="-230188"/>
            <a:endParaRPr lang="en-US" dirty="0" smtClean="0"/>
          </a:p>
        </p:txBody>
      </p:sp>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952963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9410" name="Rectangle 2"/>
          <p:cNvSpPr>
            <a:spLocks noGrp="1" noRot="1" noChangeArrowheads="1"/>
          </p:cNvSpPr>
          <p:nvPr>
            <p:ph type="title"/>
          </p:nvPr>
        </p:nvSpPr>
        <p:spPr/>
        <p:txBody>
          <a:bodyPr/>
          <a:lstStyle/>
          <a:p>
            <a:pPr algn="l"/>
            <a:r>
              <a:rPr lang="en-US" dirty="0" smtClean="0"/>
              <a:t>THE INCOME EFFECT</a:t>
            </a:r>
            <a:endParaRPr lang="en-US" b="0" dirty="0" smtClean="0"/>
          </a:p>
        </p:txBody>
      </p:sp>
      <p:sp>
        <p:nvSpPr>
          <p:cNvPr id="529411" name="Rectangle 3"/>
          <p:cNvSpPr>
            <a:spLocks noGrp="1" noChangeArrowheads="1"/>
          </p:cNvSpPr>
          <p:nvPr>
            <p:ph idx="1"/>
          </p:nvPr>
        </p:nvSpPr>
        <p:spPr>
          <a:xfrm>
            <a:off x="76200" y="762000"/>
            <a:ext cx="8991600" cy="5791200"/>
          </a:xfrm>
        </p:spPr>
        <p:txBody>
          <a:bodyPr>
            <a:normAutofit/>
          </a:bodyPr>
          <a:lstStyle/>
          <a:p>
            <a:pPr>
              <a:buClr>
                <a:schemeClr val="tx1"/>
              </a:buClr>
            </a:pPr>
            <a:r>
              <a:rPr lang="en-US" sz="2800" i="1" dirty="0" smtClean="0">
                <a:solidFill>
                  <a:srgbClr val="990033"/>
                </a:solidFill>
              </a:rPr>
              <a:t>The </a:t>
            </a:r>
            <a:r>
              <a:rPr lang="en-US" sz="2800" b="1" i="1" dirty="0" smtClean="0">
                <a:solidFill>
                  <a:srgbClr val="990033"/>
                </a:solidFill>
              </a:rPr>
              <a:t>income effect (</a:t>
            </a:r>
            <a:r>
              <a:rPr lang="en-US" sz="2800" i="1" dirty="0" smtClean="0">
                <a:solidFill>
                  <a:srgbClr val="990033"/>
                </a:solidFill>
              </a:rPr>
              <a:t>of a change in the price of a good):  </a:t>
            </a:r>
            <a:r>
              <a:rPr lang="en-US" sz="2800" dirty="0" smtClean="0"/>
              <a:t>the change in the quantity consumed of a good that results from a </a:t>
            </a:r>
            <a:r>
              <a:rPr lang="en-US" sz="2800" dirty="0" smtClean="0">
                <a:solidFill>
                  <a:srgbClr val="0070C0"/>
                </a:solidFill>
              </a:rPr>
              <a:t>change in the consumer’s purchasing power </a:t>
            </a:r>
            <a:r>
              <a:rPr lang="en-US" sz="2800" dirty="0" smtClean="0"/>
              <a:t>due to the change in the price of the good.</a:t>
            </a:r>
          </a:p>
          <a:p>
            <a:pPr lvl="1"/>
            <a:r>
              <a:rPr lang="en-US" i="1" dirty="0" smtClean="0">
                <a:solidFill>
                  <a:srgbClr val="990033"/>
                </a:solidFill>
              </a:rPr>
              <a:t>Normal goods:</a:t>
            </a:r>
            <a:r>
              <a:rPr lang="en-US" i="1" dirty="0" smtClean="0">
                <a:solidFill>
                  <a:schemeClr val="tx1">
                    <a:lumMod val="65000"/>
                    <a:lumOff val="35000"/>
                  </a:schemeClr>
                </a:solidFill>
              </a:rPr>
              <a:t> Increase in price causes consumers’ purchasing power to drop and reduces consumption (and vice versa). </a:t>
            </a:r>
          </a:p>
          <a:p>
            <a:pPr lvl="1"/>
            <a:endParaRPr lang="en-US" i="1" dirty="0" smtClean="0">
              <a:solidFill>
                <a:schemeClr val="tx1">
                  <a:lumMod val="65000"/>
                  <a:lumOff val="35000"/>
                </a:schemeClr>
              </a:solidFill>
            </a:endParaRPr>
          </a:p>
          <a:p>
            <a:pPr lvl="1"/>
            <a:r>
              <a:rPr lang="en-US" i="1" dirty="0" smtClean="0">
                <a:solidFill>
                  <a:srgbClr val="990033"/>
                </a:solidFill>
              </a:rPr>
              <a:t>Inferior goods: </a:t>
            </a:r>
            <a:r>
              <a:rPr lang="en-US" i="1" dirty="0" smtClean="0">
                <a:solidFill>
                  <a:schemeClr val="tx1">
                    <a:lumMod val="65000"/>
                    <a:lumOff val="35000"/>
                  </a:schemeClr>
                </a:solidFill>
              </a:rPr>
              <a:t>Increase in </a:t>
            </a:r>
            <a:r>
              <a:rPr lang="en-US" i="1" dirty="0">
                <a:solidFill>
                  <a:schemeClr val="tx1">
                    <a:lumMod val="65000"/>
                    <a:lumOff val="35000"/>
                  </a:schemeClr>
                </a:solidFill>
              </a:rPr>
              <a:t>price causes </a:t>
            </a:r>
            <a:r>
              <a:rPr lang="en-US" i="1" dirty="0" smtClean="0">
                <a:solidFill>
                  <a:schemeClr val="tx1">
                    <a:lumMod val="65000"/>
                    <a:lumOff val="35000"/>
                  </a:schemeClr>
                </a:solidFill>
              </a:rPr>
              <a:t>consumers’ </a:t>
            </a:r>
            <a:r>
              <a:rPr lang="en-US" i="1" dirty="0">
                <a:solidFill>
                  <a:schemeClr val="tx1">
                    <a:lumMod val="65000"/>
                    <a:lumOff val="35000"/>
                  </a:schemeClr>
                </a:solidFill>
              </a:rPr>
              <a:t>purchasing power to drop and </a:t>
            </a:r>
            <a:r>
              <a:rPr lang="en-US" i="1" dirty="0" smtClean="0">
                <a:solidFill>
                  <a:schemeClr val="tx1">
                    <a:lumMod val="65000"/>
                    <a:lumOff val="35000"/>
                  </a:schemeClr>
                </a:solidFill>
              </a:rPr>
              <a:t>increases </a:t>
            </a:r>
            <a:r>
              <a:rPr lang="en-US" i="1" dirty="0">
                <a:solidFill>
                  <a:schemeClr val="tx1">
                    <a:lumMod val="65000"/>
                    <a:lumOff val="35000"/>
                  </a:schemeClr>
                </a:solidFill>
              </a:rPr>
              <a:t>consumption (and vice versa</a:t>
            </a:r>
            <a:r>
              <a:rPr lang="en-US" i="1" dirty="0" smtClean="0">
                <a:solidFill>
                  <a:schemeClr val="tx1">
                    <a:lumMod val="65000"/>
                    <a:lumOff val="35000"/>
                  </a:schemeClr>
                </a:solidFill>
              </a:rPr>
              <a:t>). </a:t>
            </a:r>
          </a:p>
          <a:p>
            <a:pPr lvl="1"/>
            <a:endParaRPr lang="en-US" i="1" dirty="0" smtClean="0">
              <a:solidFill>
                <a:schemeClr val="tx1">
                  <a:lumMod val="65000"/>
                  <a:lumOff val="35000"/>
                </a:schemeClr>
              </a:solidFill>
            </a:endParaRPr>
          </a:p>
        </p:txBody>
      </p:sp>
      <p:pic>
        <p:nvPicPr>
          <p:cNvPr id="15362" name="Picture 2" descr="http://www.sxc.hu/pic/l/m/ma/mandroid/50896_506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72400" y="5257800"/>
            <a:ext cx="1244600" cy="933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4" name="Picture 4" descr="http://www.sxc.hu/pic/l/j/jo/johnnyberg/1385709_8661395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67600" y="3733800"/>
            <a:ext cx="1524000" cy="11431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025584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9411">
                                            <p:txEl>
                                              <p:pRg st="0" end="0"/>
                                            </p:txEl>
                                          </p:spTgt>
                                        </p:tgtEl>
                                        <p:attrNameLst>
                                          <p:attrName>style.visibility</p:attrName>
                                        </p:attrNameLst>
                                      </p:cBhvr>
                                      <p:to>
                                        <p:strVal val="visible"/>
                                      </p:to>
                                    </p:set>
                                    <p:animEffect transition="in" filter="fade">
                                      <p:cBhvr>
                                        <p:cTn id="7" dur="500"/>
                                        <p:tgtEl>
                                          <p:spTgt spid="529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9411">
                                            <p:txEl>
                                              <p:pRg st="1" end="1"/>
                                            </p:txEl>
                                          </p:spTgt>
                                        </p:tgtEl>
                                        <p:attrNameLst>
                                          <p:attrName>style.visibility</p:attrName>
                                        </p:attrNameLst>
                                      </p:cBhvr>
                                      <p:to>
                                        <p:strVal val="visible"/>
                                      </p:to>
                                    </p:set>
                                    <p:animEffect transition="in" filter="fade">
                                      <p:cBhvr>
                                        <p:cTn id="12" dur="500"/>
                                        <p:tgtEl>
                                          <p:spTgt spid="529411">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364"/>
                                        </p:tgtEl>
                                        <p:attrNameLst>
                                          <p:attrName>style.visibility</p:attrName>
                                        </p:attrNameLst>
                                      </p:cBhvr>
                                      <p:to>
                                        <p:strVal val="visible"/>
                                      </p:to>
                                    </p:set>
                                    <p:animEffect transition="in" filter="fade">
                                      <p:cBhvr>
                                        <p:cTn id="16" dur="500"/>
                                        <p:tgtEl>
                                          <p:spTgt spid="1536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29411">
                                            <p:txEl>
                                              <p:pRg st="3" end="3"/>
                                            </p:txEl>
                                          </p:spTgt>
                                        </p:tgtEl>
                                        <p:attrNameLst>
                                          <p:attrName>style.visibility</p:attrName>
                                        </p:attrNameLst>
                                      </p:cBhvr>
                                      <p:to>
                                        <p:strVal val="visible"/>
                                      </p:to>
                                    </p:set>
                                    <p:animEffect transition="in" filter="fade">
                                      <p:cBhvr>
                                        <p:cTn id="21" dur="500"/>
                                        <p:tgtEl>
                                          <p:spTgt spid="529411">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5362"/>
                                        </p:tgtEl>
                                        <p:attrNameLst>
                                          <p:attrName>style.visibility</p:attrName>
                                        </p:attrNameLst>
                                      </p:cBhvr>
                                      <p:to>
                                        <p:strVal val="visible"/>
                                      </p:to>
                                    </p:set>
                                    <p:animEffect transition="in" filter="fade">
                                      <p:cBhvr>
                                        <p:cTn id="25"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1"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GIFFEN GOODS</a:t>
            </a:r>
            <a:endParaRPr lang="en-US" dirty="0"/>
          </a:p>
        </p:txBody>
      </p:sp>
      <p:sp>
        <p:nvSpPr>
          <p:cNvPr id="3" name="Content Placeholder 2"/>
          <p:cNvSpPr>
            <a:spLocks noGrp="1"/>
          </p:cNvSpPr>
          <p:nvPr>
            <p:ph idx="1"/>
          </p:nvPr>
        </p:nvSpPr>
        <p:spPr>
          <a:xfrm>
            <a:off x="0" y="838200"/>
            <a:ext cx="9144000" cy="3581400"/>
          </a:xfrm>
          <a:solidFill>
            <a:schemeClr val="bg1">
              <a:alpha val="90000"/>
            </a:schemeClr>
          </a:solidFill>
        </p:spPr>
        <p:txBody>
          <a:bodyPr>
            <a:noAutofit/>
          </a:bodyPr>
          <a:lstStyle/>
          <a:p>
            <a:pPr marL="0" lvl="1"/>
            <a:r>
              <a:rPr lang="en-US" i="1" dirty="0" err="1">
                <a:solidFill>
                  <a:srgbClr val="990033"/>
                </a:solidFill>
              </a:rPr>
              <a:t>Giffen</a:t>
            </a:r>
            <a:r>
              <a:rPr lang="en-US" i="1" dirty="0">
                <a:solidFill>
                  <a:srgbClr val="990033"/>
                </a:solidFill>
              </a:rPr>
              <a:t> </a:t>
            </a:r>
            <a:r>
              <a:rPr lang="en-US" i="1" dirty="0" smtClean="0">
                <a:solidFill>
                  <a:srgbClr val="990033"/>
                </a:solidFill>
              </a:rPr>
              <a:t>good: </a:t>
            </a:r>
            <a:r>
              <a:rPr lang="en-US" dirty="0" smtClean="0"/>
              <a:t>a hypothetical inferior good for which the income effect outweighs the substitution effect and the demand curve slopes upward.</a:t>
            </a:r>
          </a:p>
          <a:p>
            <a:pPr marL="457200" lvl="2"/>
            <a:r>
              <a:rPr lang="en-US" sz="2800" i="1" dirty="0" smtClean="0"/>
              <a:t>Example: Irish potatoes, an </a:t>
            </a:r>
            <a:r>
              <a:rPr lang="en-US" sz="2800" i="1" dirty="0" smtClean="0">
                <a:solidFill>
                  <a:schemeClr val="accent3">
                    <a:lumMod val="75000"/>
                  </a:schemeClr>
                </a:solidFill>
              </a:rPr>
              <a:t>inferior good that took up so much of an average person’s income that when potato prices rose, purchasing power dropped </a:t>
            </a:r>
            <a:r>
              <a:rPr lang="en-US" sz="2800" i="1" dirty="0" smtClean="0"/>
              <a:t>and they had to eat more of all inferior goods (including potatoes!)</a:t>
            </a:r>
            <a:endParaRPr lang="en-US" sz="2800" i="1" dirty="0"/>
          </a:p>
        </p:txBody>
      </p:sp>
      <p:sp>
        <p:nvSpPr>
          <p:cNvPr id="6" name="Footer Placeholder 5"/>
          <p:cNvSpPr>
            <a:spLocks noGrp="1"/>
          </p:cNvSpPr>
          <p:nvPr>
            <p:ph type="ftr" sz="quarter" idx="3"/>
          </p:nvPr>
        </p:nvSpPr>
        <p:spPr/>
        <p:txBody>
          <a:bodyPr/>
          <a:lstStyle/>
          <a:p>
            <a:pPr>
              <a:defRPr/>
            </a:pPr>
            <a:r>
              <a:rPr lang="en-US" sz="1000" kern="0" cap="all" spc="1060" smtClean="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296734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5"/>
          <p:cNvSpPr>
            <a:spLocks noChangeArrowheads="1"/>
          </p:cNvSpPr>
          <p:nvPr/>
        </p:nvSpPr>
        <p:spPr bwMode="auto">
          <a:xfrm>
            <a:off x="228600" y="838200"/>
            <a:ext cx="830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sz="2400">
                <a:solidFill>
                  <a:schemeClr val="tx1"/>
                </a:solidFill>
                <a:latin typeface="Times New Roman" panose="02020603050405020304" pitchFamily="18" charset="0"/>
              </a:defRPr>
            </a:lvl1pPr>
            <a:lvl2pPr marL="990600" indent="-5334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AutoNum type="arabicPeriod"/>
            </a:pPr>
            <a:r>
              <a:rPr lang="en-US" altLang="en-US" sz="2800" dirty="0" smtClean="0">
                <a:latin typeface="Century Gothic" panose="020B0502020202020204" pitchFamily="34" charset="0"/>
              </a:rPr>
              <a:t>Indifference curves never cross</a:t>
            </a:r>
          </a:p>
          <a:p>
            <a:pPr>
              <a:spcBef>
                <a:spcPct val="20000"/>
              </a:spcBef>
              <a:buClr>
                <a:schemeClr val="accent1"/>
              </a:buClr>
              <a:buFont typeface="Wingdings" panose="05000000000000000000" pitchFamily="2" charset="2"/>
              <a:buAutoNum type="arabicPeriod"/>
            </a:pPr>
            <a:endParaRPr lang="en-US" altLang="en-US" sz="2800" dirty="0" smtClean="0">
              <a:latin typeface="Century Gothic" panose="020B0502020202020204" pitchFamily="34" charset="0"/>
            </a:endParaRPr>
          </a:p>
          <a:p>
            <a:pPr>
              <a:spcBef>
                <a:spcPct val="20000"/>
              </a:spcBef>
              <a:buClr>
                <a:schemeClr val="accent1"/>
              </a:buClr>
              <a:buFont typeface="Wingdings" panose="05000000000000000000" pitchFamily="2" charset="2"/>
              <a:buAutoNum type="arabicPeriod"/>
            </a:pPr>
            <a:r>
              <a:rPr lang="en-US" altLang="en-US" sz="2800" dirty="0" smtClean="0">
                <a:latin typeface="Century Gothic" panose="020B0502020202020204" pitchFamily="34" charset="0"/>
              </a:rPr>
              <a:t>The farther out an indifference curve lies – the farther is from the origin – the higher the level of total utility it indicates</a:t>
            </a:r>
          </a:p>
          <a:p>
            <a:pPr>
              <a:spcBef>
                <a:spcPct val="20000"/>
              </a:spcBef>
              <a:buClr>
                <a:schemeClr val="accent1"/>
              </a:buClr>
              <a:buFont typeface="Wingdings" panose="05000000000000000000" pitchFamily="2" charset="2"/>
              <a:buAutoNum type="arabicPeriod"/>
            </a:pPr>
            <a:endParaRPr lang="en-US" altLang="en-US" sz="2800" dirty="0" smtClean="0">
              <a:latin typeface="Century Gothic" panose="020B0502020202020204" pitchFamily="34" charset="0"/>
            </a:endParaRPr>
          </a:p>
          <a:p>
            <a:pPr>
              <a:spcBef>
                <a:spcPct val="20000"/>
              </a:spcBef>
              <a:buClr>
                <a:schemeClr val="accent1"/>
              </a:buClr>
              <a:buFont typeface="Wingdings" panose="05000000000000000000" pitchFamily="2" charset="2"/>
              <a:buAutoNum type="arabicPeriod"/>
            </a:pPr>
            <a:r>
              <a:rPr lang="en-US" altLang="en-US" sz="2800" dirty="0" smtClean="0">
                <a:latin typeface="Century Gothic" panose="020B0502020202020204" pitchFamily="34" charset="0"/>
              </a:rPr>
              <a:t>Indifference curves slope downward</a:t>
            </a:r>
          </a:p>
          <a:p>
            <a:pPr>
              <a:spcBef>
                <a:spcPct val="20000"/>
              </a:spcBef>
              <a:buClr>
                <a:schemeClr val="accent1"/>
              </a:buClr>
              <a:buFont typeface="Wingdings" panose="05000000000000000000" pitchFamily="2" charset="2"/>
              <a:buAutoNum type="arabicPeriod"/>
            </a:pPr>
            <a:endParaRPr lang="en-US" altLang="en-US" sz="2800" dirty="0" smtClean="0">
              <a:latin typeface="Century Gothic" panose="020B0502020202020204" pitchFamily="34" charset="0"/>
            </a:endParaRPr>
          </a:p>
          <a:p>
            <a:pPr>
              <a:spcBef>
                <a:spcPct val="20000"/>
              </a:spcBef>
              <a:buClr>
                <a:schemeClr val="accent1"/>
              </a:buClr>
              <a:buFont typeface="Wingdings" panose="05000000000000000000" pitchFamily="2" charset="2"/>
              <a:buAutoNum type="arabicPeriod"/>
            </a:pPr>
            <a:r>
              <a:rPr lang="en-US" altLang="en-US" sz="2800" dirty="0" smtClean="0">
                <a:latin typeface="Century Gothic" panose="020B0502020202020204" pitchFamily="34" charset="0"/>
              </a:rPr>
              <a:t>Indifference curves have a convex shape</a:t>
            </a:r>
            <a:endParaRPr lang="en-US" altLang="en-US" sz="2800" dirty="0">
              <a:latin typeface="Century Gothic" panose="020B0502020202020204" pitchFamily="34" charset="0"/>
            </a:endParaRPr>
          </a:p>
        </p:txBody>
      </p:sp>
      <p:sp>
        <p:nvSpPr>
          <p:cNvPr id="5" name="Title 1"/>
          <p:cNvSpPr txBox="1">
            <a:spLocks/>
          </p:cNvSpPr>
          <p:nvPr/>
        </p:nvSpPr>
        <p:spPr bwMode="auto">
          <a:xfrm>
            <a:off x="0" y="0"/>
            <a:ext cx="9144000" cy="838200"/>
          </a:xfrm>
          <a:prstGeom prst="rect">
            <a:avLst/>
          </a:prstGeom>
        </p:spPr>
        <p:txBody>
          <a:bodyPr wrap="square" numCol="1" anchorCtr="0" compatLnSpc="1">
            <a:prstTxWarp prst="textNoShape">
              <a:avLst/>
            </a:prstTxWarp>
            <a:normAutofit fontScale="92500"/>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r>
              <a:rPr lang="en-US" sz="4000" dirty="0" smtClean="0"/>
              <a:t>PROPERTIES OF </a:t>
            </a:r>
            <a:r>
              <a:rPr lang="en-US" sz="4000" dirty="0" smtClean="0"/>
              <a:t>INDIFFERENCE CURVES</a:t>
            </a:r>
            <a:endParaRPr lang="en-US" sz="4000" dirty="0" smtClean="0"/>
          </a:p>
        </p:txBody>
      </p:sp>
    </p:spTree>
    <p:extLst>
      <p:ext uri="{BB962C8B-B14F-4D97-AF65-F5344CB8AC3E}">
        <p14:creationId xmlns:p14="http://schemas.microsoft.com/office/powerpoint/2010/main" val="3093031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animEffect transition="in" filter="wipe(left)">
                                      <p:cBhvr>
                                        <p:cTn id="7" dur="500"/>
                                        <p:tgtEl>
                                          <p:spTgt spid="481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133">
                                            <p:txEl>
                                              <p:pRg st="2" end="2"/>
                                            </p:txEl>
                                          </p:spTgt>
                                        </p:tgtEl>
                                        <p:attrNameLst>
                                          <p:attrName>style.visibility</p:attrName>
                                        </p:attrNameLst>
                                      </p:cBhvr>
                                      <p:to>
                                        <p:strVal val="visible"/>
                                      </p:to>
                                    </p:set>
                                    <p:animEffect transition="in" filter="wipe(left)">
                                      <p:cBhvr>
                                        <p:cTn id="12" dur="500"/>
                                        <p:tgtEl>
                                          <p:spTgt spid="481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133">
                                            <p:txEl>
                                              <p:pRg st="4" end="4"/>
                                            </p:txEl>
                                          </p:spTgt>
                                        </p:tgtEl>
                                        <p:attrNameLst>
                                          <p:attrName>style.visibility</p:attrName>
                                        </p:attrNameLst>
                                      </p:cBhvr>
                                      <p:to>
                                        <p:strVal val="visible"/>
                                      </p:to>
                                    </p:set>
                                    <p:animEffect transition="in" filter="wipe(left)">
                                      <p:cBhvr>
                                        <p:cTn id="17" dur="500"/>
                                        <p:tgtEl>
                                          <p:spTgt spid="4813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133">
                                            <p:txEl>
                                              <p:pRg st="6" end="6"/>
                                            </p:txEl>
                                          </p:spTgt>
                                        </p:tgtEl>
                                        <p:attrNameLst>
                                          <p:attrName>style.visibility</p:attrName>
                                        </p:attrNameLst>
                                      </p:cBhvr>
                                      <p:to>
                                        <p:strVal val="visible"/>
                                      </p:to>
                                    </p:set>
                                    <p:animEffect transition="in" filter="wipe(left)">
                                      <p:cBhvr>
                                        <p:cTn id="22" dur="500"/>
                                        <p:tgtEl>
                                          <p:spTgt spid="481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1938338" y="1452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38" name="Line 6"/>
          <p:cNvSpPr>
            <a:spLocks noChangeShapeType="1"/>
          </p:cNvSpPr>
          <p:nvPr/>
        </p:nvSpPr>
        <p:spPr bwMode="auto">
          <a:xfrm>
            <a:off x="1066800" y="6248400"/>
            <a:ext cx="6019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9" name="Line 7"/>
          <p:cNvSpPr>
            <a:spLocks noChangeShapeType="1"/>
          </p:cNvSpPr>
          <p:nvPr/>
        </p:nvSpPr>
        <p:spPr bwMode="auto">
          <a:xfrm flipV="1">
            <a:off x="1066800" y="609600"/>
            <a:ext cx="0" cy="5638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0" name="Arc 8"/>
          <p:cNvSpPr>
            <a:spLocks/>
          </p:cNvSpPr>
          <p:nvPr/>
        </p:nvSpPr>
        <p:spPr bwMode="auto">
          <a:xfrm>
            <a:off x="1717675" y="3203575"/>
            <a:ext cx="2876550" cy="2589213"/>
          </a:xfrm>
          <a:custGeom>
            <a:avLst/>
            <a:gdLst>
              <a:gd name="G0" fmla="+- 21323 0 0"/>
              <a:gd name="G1" fmla="+- 0 0 0"/>
              <a:gd name="G2" fmla="+- 21600 0 0"/>
              <a:gd name="T0" fmla="*/ 20995 w 21323"/>
              <a:gd name="T1" fmla="*/ 21598 h 21598"/>
              <a:gd name="T2" fmla="*/ 0 w 21323"/>
              <a:gd name="T3" fmla="*/ 3451 h 21598"/>
              <a:gd name="T4" fmla="*/ 21323 w 21323"/>
              <a:gd name="T5" fmla="*/ 0 h 21598"/>
            </a:gdLst>
            <a:ahLst/>
            <a:cxnLst>
              <a:cxn ang="0">
                <a:pos x="T0" y="T1"/>
              </a:cxn>
              <a:cxn ang="0">
                <a:pos x="T2" y="T3"/>
              </a:cxn>
              <a:cxn ang="0">
                <a:pos x="T4" y="T5"/>
              </a:cxn>
            </a:cxnLst>
            <a:rect l="0" t="0" r="r" b="b"/>
            <a:pathLst>
              <a:path w="21323" h="21598" fill="none" extrusionOk="0">
                <a:moveTo>
                  <a:pt x="20995" y="21597"/>
                </a:moveTo>
                <a:cubicBezTo>
                  <a:pt x="10522" y="21438"/>
                  <a:pt x="1673" y="13789"/>
                  <a:pt x="0" y="3450"/>
                </a:cubicBezTo>
              </a:path>
              <a:path w="21323" h="21598" stroke="0" extrusionOk="0">
                <a:moveTo>
                  <a:pt x="20995" y="21597"/>
                </a:moveTo>
                <a:cubicBezTo>
                  <a:pt x="10522" y="21438"/>
                  <a:pt x="1673" y="13789"/>
                  <a:pt x="0" y="3450"/>
                </a:cubicBezTo>
                <a:lnTo>
                  <a:pt x="2132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1" name="Text Box 9"/>
          <p:cNvSpPr txBox="1">
            <a:spLocks noChangeArrowheads="1"/>
          </p:cNvSpPr>
          <p:nvPr/>
        </p:nvSpPr>
        <p:spPr bwMode="auto">
          <a:xfrm>
            <a:off x="7146925" y="6137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x</a:t>
            </a:r>
            <a:endParaRPr lang="en-GB" altLang="en-US" sz="2400">
              <a:latin typeface="Times New Roman" panose="02020603050405020304" pitchFamily="18" charset="0"/>
            </a:endParaRPr>
          </a:p>
        </p:txBody>
      </p:sp>
      <p:sp>
        <p:nvSpPr>
          <p:cNvPr id="18442" name="Text Box 10"/>
          <p:cNvSpPr txBox="1">
            <a:spLocks noChangeArrowheads="1"/>
          </p:cNvSpPr>
          <p:nvPr/>
        </p:nvSpPr>
        <p:spPr bwMode="auto">
          <a:xfrm>
            <a:off x="593725" y="269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y</a:t>
            </a:r>
          </a:p>
        </p:txBody>
      </p:sp>
      <p:sp>
        <p:nvSpPr>
          <p:cNvPr id="18445" name="Text Box 13"/>
          <p:cNvSpPr txBox="1">
            <a:spLocks noChangeArrowheads="1"/>
          </p:cNvSpPr>
          <p:nvPr/>
        </p:nvSpPr>
        <p:spPr bwMode="auto">
          <a:xfrm>
            <a:off x="2438400" y="46482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b="1">
                <a:latin typeface="Times New Roman" panose="02020603050405020304" pitchFamily="18" charset="0"/>
              </a:rPr>
              <a:t>•</a:t>
            </a:r>
          </a:p>
        </p:txBody>
      </p:sp>
      <p:sp>
        <p:nvSpPr>
          <p:cNvPr id="18446" name="Text Box 14"/>
          <p:cNvSpPr txBox="1">
            <a:spLocks noChangeArrowheads="1"/>
          </p:cNvSpPr>
          <p:nvPr/>
        </p:nvSpPr>
        <p:spPr bwMode="auto">
          <a:xfrm>
            <a:off x="2651125" y="46894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A</a:t>
            </a:r>
          </a:p>
        </p:txBody>
      </p:sp>
      <p:sp>
        <p:nvSpPr>
          <p:cNvPr id="18451" name="Text Box 19"/>
          <p:cNvSpPr txBox="1">
            <a:spLocks noChangeArrowheads="1"/>
          </p:cNvSpPr>
          <p:nvPr/>
        </p:nvSpPr>
        <p:spPr bwMode="auto">
          <a:xfrm>
            <a:off x="1355725" y="3241675"/>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1</a:t>
            </a:r>
            <a:endParaRPr lang="en-GB" altLang="en-US" sz="2400" b="1">
              <a:latin typeface="Times New Roman" panose="02020603050405020304" pitchFamily="18" charset="0"/>
            </a:endParaRPr>
          </a:p>
        </p:txBody>
      </p:sp>
      <p:sp>
        <p:nvSpPr>
          <p:cNvPr id="18454" name="Text Box 22"/>
          <p:cNvSpPr txBox="1">
            <a:spLocks noChangeArrowheads="1"/>
          </p:cNvSpPr>
          <p:nvPr/>
        </p:nvSpPr>
        <p:spPr bwMode="auto">
          <a:xfrm>
            <a:off x="3597275" y="2152551"/>
            <a:ext cx="53943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Char char="•"/>
            </a:pPr>
            <a:r>
              <a:rPr lang="en-GB" altLang="en-US" dirty="0">
                <a:latin typeface="Century Gothic" panose="020B0502020202020204" pitchFamily="34" charset="0"/>
              </a:rPr>
              <a:t>Suppose a consumer is indifferent between A and C</a:t>
            </a:r>
          </a:p>
          <a:p>
            <a:pPr>
              <a:buFontTx/>
              <a:buChar char="•"/>
            </a:pPr>
            <a:endParaRPr lang="en-GB" altLang="en-US" dirty="0">
              <a:latin typeface="Century Gothic" panose="020B0502020202020204" pitchFamily="34" charset="0"/>
            </a:endParaRPr>
          </a:p>
          <a:p>
            <a:pPr>
              <a:buFontTx/>
              <a:buChar char="•"/>
            </a:pPr>
            <a:r>
              <a:rPr lang="en-GB" altLang="en-US" dirty="0">
                <a:latin typeface="Century Gothic" panose="020B0502020202020204" pitchFamily="34" charset="0"/>
              </a:rPr>
              <a:t>Suppose that B </a:t>
            </a:r>
            <a:r>
              <a:rPr lang="en-GB" altLang="en-US" dirty="0" smtClean="0">
                <a:latin typeface="Century Gothic" panose="020B0502020202020204" pitchFamily="34" charset="0"/>
              </a:rPr>
              <a:t>is preferred </a:t>
            </a:r>
            <a:r>
              <a:rPr lang="en-GB" altLang="en-US" dirty="0">
                <a:latin typeface="Century Gothic" panose="020B0502020202020204" pitchFamily="34" charset="0"/>
              </a:rPr>
              <a:t>to A</a:t>
            </a:r>
            <a:r>
              <a:rPr lang="en-GB" altLang="en-US" dirty="0">
                <a:latin typeface="Book Antiqua" panose="02040602050305030304" pitchFamily="18" charset="0"/>
              </a:rPr>
              <a:t>.</a:t>
            </a:r>
          </a:p>
          <a:p>
            <a:endParaRPr lang="en-GB" altLang="en-US" dirty="0">
              <a:latin typeface="Book Antiqua" panose="02040602050305030304" pitchFamily="18" charset="0"/>
            </a:endParaRPr>
          </a:p>
        </p:txBody>
      </p:sp>
      <p:sp>
        <p:nvSpPr>
          <p:cNvPr id="18455" name="Text Box 23"/>
          <p:cNvSpPr txBox="1">
            <a:spLocks noChangeArrowheads="1"/>
          </p:cNvSpPr>
          <p:nvPr/>
        </p:nvSpPr>
        <p:spPr bwMode="auto">
          <a:xfrm>
            <a:off x="2803525" y="400367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B</a:t>
            </a:r>
          </a:p>
        </p:txBody>
      </p:sp>
      <p:sp>
        <p:nvSpPr>
          <p:cNvPr id="18456" name="Text Box 24"/>
          <p:cNvSpPr txBox="1">
            <a:spLocks noChangeArrowheads="1"/>
          </p:cNvSpPr>
          <p:nvPr/>
        </p:nvSpPr>
        <p:spPr bwMode="auto">
          <a:xfrm>
            <a:off x="2590800" y="4038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b="1">
                <a:latin typeface="Times New Roman" panose="02020603050405020304" pitchFamily="18" charset="0"/>
              </a:rPr>
              <a:t>•</a:t>
            </a:r>
          </a:p>
        </p:txBody>
      </p:sp>
      <p:sp>
        <p:nvSpPr>
          <p:cNvPr id="18457" name="Line 25"/>
          <p:cNvSpPr>
            <a:spLocks noChangeShapeType="1"/>
          </p:cNvSpPr>
          <p:nvPr/>
        </p:nvSpPr>
        <p:spPr bwMode="auto">
          <a:xfrm>
            <a:off x="2590800" y="5105400"/>
            <a:ext cx="2438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8" name="Line 26"/>
          <p:cNvSpPr>
            <a:spLocks noChangeShapeType="1"/>
          </p:cNvSpPr>
          <p:nvPr/>
        </p:nvSpPr>
        <p:spPr bwMode="auto">
          <a:xfrm flipV="1">
            <a:off x="2590800" y="2667000"/>
            <a:ext cx="0" cy="2438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9" name="Text Box 27"/>
          <p:cNvSpPr txBox="1">
            <a:spLocks noChangeArrowheads="1"/>
          </p:cNvSpPr>
          <p:nvPr/>
        </p:nvSpPr>
        <p:spPr bwMode="auto">
          <a:xfrm>
            <a:off x="3810000" y="5257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C</a:t>
            </a:r>
          </a:p>
        </p:txBody>
      </p:sp>
      <p:sp>
        <p:nvSpPr>
          <p:cNvPr id="18460" name="Text Box 28"/>
          <p:cNvSpPr txBox="1">
            <a:spLocks noChangeArrowheads="1"/>
          </p:cNvSpPr>
          <p:nvPr/>
        </p:nvSpPr>
        <p:spPr bwMode="auto">
          <a:xfrm>
            <a:off x="3733800" y="5334000"/>
            <a:ext cx="45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4000" b="1">
                <a:latin typeface="Times New Roman" panose="02020603050405020304" pitchFamily="18" charset="0"/>
              </a:rPr>
              <a:t>•</a:t>
            </a:r>
          </a:p>
        </p:txBody>
      </p:sp>
      <p:sp>
        <p:nvSpPr>
          <p:cNvPr id="20" name="Title 1"/>
          <p:cNvSpPr txBox="1">
            <a:spLocks/>
          </p:cNvSpPr>
          <p:nvPr/>
        </p:nvSpPr>
        <p:spPr bwMode="auto">
          <a:xfrm>
            <a:off x="1044262" y="88901"/>
            <a:ext cx="8224361" cy="838200"/>
          </a:xfrm>
          <a:prstGeom prst="rect">
            <a:avLst/>
          </a:prstGeom>
        </p:spPr>
        <p:txBody>
          <a:bodyPr wrap="square" numCol="1" anchorCtr="0" compatLnSpc="1">
            <a:prstTxWarp prst="textNoShape">
              <a:avLst/>
            </a:prstTxWarp>
            <a:noAutofit/>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r>
              <a:rPr lang="en-US" sz="3200" dirty="0" smtClean="0"/>
              <a:t>1. INDIFFERENCE CURVES NEVER CROSS</a:t>
            </a:r>
            <a:endParaRPr lang="en-US" sz="3200" dirty="0" smtClean="0"/>
          </a:p>
        </p:txBody>
      </p:sp>
    </p:spTree>
    <p:extLst>
      <p:ext uri="{BB962C8B-B14F-4D97-AF65-F5344CB8AC3E}">
        <p14:creationId xmlns:p14="http://schemas.microsoft.com/office/powerpoint/2010/main" val="1725736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938338" y="1452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3252" name="Line 4"/>
          <p:cNvSpPr>
            <a:spLocks noChangeShapeType="1"/>
          </p:cNvSpPr>
          <p:nvPr/>
        </p:nvSpPr>
        <p:spPr bwMode="auto">
          <a:xfrm>
            <a:off x="1066800" y="6248400"/>
            <a:ext cx="6019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3" name="Line 5"/>
          <p:cNvSpPr>
            <a:spLocks noChangeShapeType="1"/>
          </p:cNvSpPr>
          <p:nvPr/>
        </p:nvSpPr>
        <p:spPr bwMode="auto">
          <a:xfrm flipV="1">
            <a:off x="1066800" y="609600"/>
            <a:ext cx="0" cy="5638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4" name="Arc 6"/>
          <p:cNvSpPr>
            <a:spLocks/>
          </p:cNvSpPr>
          <p:nvPr/>
        </p:nvSpPr>
        <p:spPr bwMode="auto">
          <a:xfrm>
            <a:off x="1719263" y="3203575"/>
            <a:ext cx="2940050" cy="2589213"/>
          </a:xfrm>
          <a:custGeom>
            <a:avLst/>
            <a:gdLst>
              <a:gd name="G0" fmla="+- 21323 0 0"/>
              <a:gd name="G1" fmla="+- 0 0 0"/>
              <a:gd name="G2" fmla="+- 21600 0 0"/>
              <a:gd name="T0" fmla="*/ 21797 w 21797"/>
              <a:gd name="T1" fmla="*/ 21595 h 21600"/>
              <a:gd name="T2" fmla="*/ 0 w 21797"/>
              <a:gd name="T3" fmla="*/ 3451 h 21600"/>
              <a:gd name="T4" fmla="*/ 21323 w 21797"/>
              <a:gd name="T5" fmla="*/ 0 h 21600"/>
            </a:gdLst>
            <a:ahLst/>
            <a:cxnLst>
              <a:cxn ang="0">
                <a:pos x="T0" y="T1"/>
              </a:cxn>
              <a:cxn ang="0">
                <a:pos x="T2" y="T3"/>
              </a:cxn>
              <a:cxn ang="0">
                <a:pos x="T4" y="T5"/>
              </a:cxn>
            </a:cxnLst>
            <a:rect l="0" t="0" r="r" b="b"/>
            <a:pathLst>
              <a:path w="21797" h="21600" fill="none" extrusionOk="0">
                <a:moveTo>
                  <a:pt x="21796" y="21594"/>
                </a:moveTo>
                <a:cubicBezTo>
                  <a:pt x="21639" y="21598"/>
                  <a:pt x="21481" y="21600"/>
                  <a:pt x="21323" y="21600"/>
                </a:cubicBezTo>
                <a:cubicBezTo>
                  <a:pt x="10725" y="21600"/>
                  <a:pt x="1693" y="13912"/>
                  <a:pt x="0" y="3450"/>
                </a:cubicBezTo>
              </a:path>
              <a:path w="21797" h="21600" stroke="0" extrusionOk="0">
                <a:moveTo>
                  <a:pt x="21796" y="21594"/>
                </a:moveTo>
                <a:cubicBezTo>
                  <a:pt x="21639" y="21598"/>
                  <a:pt x="21481" y="21600"/>
                  <a:pt x="21323" y="21600"/>
                </a:cubicBezTo>
                <a:cubicBezTo>
                  <a:pt x="10725" y="21600"/>
                  <a:pt x="1693" y="13912"/>
                  <a:pt x="0" y="3450"/>
                </a:cubicBezTo>
                <a:lnTo>
                  <a:pt x="2132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5" name="Text Box 7"/>
          <p:cNvSpPr txBox="1">
            <a:spLocks noChangeArrowheads="1"/>
          </p:cNvSpPr>
          <p:nvPr/>
        </p:nvSpPr>
        <p:spPr bwMode="auto">
          <a:xfrm>
            <a:off x="7146925" y="61372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x</a:t>
            </a:r>
            <a:endParaRPr lang="en-GB" altLang="en-US" sz="2400">
              <a:latin typeface="Times New Roman" panose="02020603050405020304" pitchFamily="18" charset="0"/>
            </a:endParaRPr>
          </a:p>
        </p:txBody>
      </p:sp>
      <p:sp>
        <p:nvSpPr>
          <p:cNvPr id="53256" name="Text Box 8"/>
          <p:cNvSpPr txBox="1">
            <a:spLocks noChangeArrowheads="1"/>
          </p:cNvSpPr>
          <p:nvPr/>
        </p:nvSpPr>
        <p:spPr bwMode="auto">
          <a:xfrm>
            <a:off x="593725" y="269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y</a:t>
            </a:r>
          </a:p>
        </p:txBody>
      </p:sp>
      <p:sp>
        <p:nvSpPr>
          <p:cNvPr id="53257" name="Line 9"/>
          <p:cNvSpPr>
            <a:spLocks noChangeShapeType="1"/>
          </p:cNvSpPr>
          <p:nvPr/>
        </p:nvSpPr>
        <p:spPr bwMode="auto">
          <a:xfrm>
            <a:off x="2590800" y="5105400"/>
            <a:ext cx="2438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8" name="Line 10"/>
          <p:cNvSpPr>
            <a:spLocks noChangeShapeType="1"/>
          </p:cNvSpPr>
          <p:nvPr/>
        </p:nvSpPr>
        <p:spPr bwMode="auto">
          <a:xfrm flipV="1">
            <a:off x="2590800" y="2667000"/>
            <a:ext cx="0" cy="2438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9" name="Text Box 11"/>
          <p:cNvSpPr txBox="1">
            <a:spLocks noChangeArrowheads="1"/>
          </p:cNvSpPr>
          <p:nvPr/>
        </p:nvSpPr>
        <p:spPr bwMode="auto">
          <a:xfrm>
            <a:off x="2438400" y="46482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b="1">
                <a:latin typeface="Times New Roman" panose="02020603050405020304" pitchFamily="18" charset="0"/>
              </a:rPr>
              <a:t>•</a:t>
            </a:r>
          </a:p>
        </p:txBody>
      </p:sp>
      <p:sp>
        <p:nvSpPr>
          <p:cNvPr id="53260" name="Text Box 12"/>
          <p:cNvSpPr txBox="1">
            <a:spLocks noChangeArrowheads="1"/>
          </p:cNvSpPr>
          <p:nvPr/>
        </p:nvSpPr>
        <p:spPr bwMode="auto">
          <a:xfrm>
            <a:off x="2651125" y="46894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A</a:t>
            </a:r>
          </a:p>
        </p:txBody>
      </p:sp>
      <p:sp>
        <p:nvSpPr>
          <p:cNvPr id="53261" name="Arc 13"/>
          <p:cNvSpPr>
            <a:spLocks/>
          </p:cNvSpPr>
          <p:nvPr/>
        </p:nvSpPr>
        <p:spPr bwMode="auto">
          <a:xfrm>
            <a:off x="2517775" y="3473450"/>
            <a:ext cx="2894013" cy="2624138"/>
          </a:xfrm>
          <a:custGeom>
            <a:avLst/>
            <a:gdLst>
              <a:gd name="G0" fmla="+- 21600 0 0"/>
              <a:gd name="G1" fmla="+- 323 0 0"/>
              <a:gd name="G2" fmla="+- 21600 0 0"/>
              <a:gd name="T0" fmla="*/ 20945 w 21600"/>
              <a:gd name="T1" fmla="*/ 21913 h 21913"/>
              <a:gd name="T2" fmla="*/ 2 w 21600"/>
              <a:gd name="T3" fmla="*/ 0 h 21913"/>
              <a:gd name="T4" fmla="*/ 21600 w 21600"/>
              <a:gd name="T5" fmla="*/ 323 h 21913"/>
            </a:gdLst>
            <a:ahLst/>
            <a:cxnLst>
              <a:cxn ang="0">
                <a:pos x="T0" y="T1"/>
              </a:cxn>
              <a:cxn ang="0">
                <a:pos x="T2" y="T3"/>
              </a:cxn>
              <a:cxn ang="0">
                <a:pos x="T4" y="T5"/>
              </a:cxn>
            </a:cxnLst>
            <a:rect l="0" t="0" r="r" b="b"/>
            <a:pathLst>
              <a:path w="21600" h="21913" fill="none" extrusionOk="0">
                <a:moveTo>
                  <a:pt x="20944" y="21913"/>
                </a:moveTo>
                <a:cubicBezTo>
                  <a:pt x="9276" y="21559"/>
                  <a:pt x="0" y="11997"/>
                  <a:pt x="0" y="323"/>
                </a:cubicBezTo>
                <a:cubicBezTo>
                  <a:pt x="0" y="215"/>
                  <a:pt x="0" y="107"/>
                  <a:pt x="2" y="0"/>
                </a:cubicBezTo>
              </a:path>
              <a:path w="21600" h="21913" stroke="0" extrusionOk="0">
                <a:moveTo>
                  <a:pt x="20944" y="21913"/>
                </a:moveTo>
                <a:cubicBezTo>
                  <a:pt x="9276" y="21559"/>
                  <a:pt x="0" y="11997"/>
                  <a:pt x="0" y="323"/>
                </a:cubicBezTo>
                <a:cubicBezTo>
                  <a:pt x="0" y="215"/>
                  <a:pt x="0" y="107"/>
                  <a:pt x="2" y="0"/>
                </a:cubicBezTo>
                <a:lnTo>
                  <a:pt x="21600" y="323"/>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2" name="Text Box 14"/>
          <p:cNvSpPr txBox="1">
            <a:spLocks noChangeArrowheads="1"/>
          </p:cNvSpPr>
          <p:nvPr/>
        </p:nvSpPr>
        <p:spPr bwMode="auto">
          <a:xfrm>
            <a:off x="2590800" y="4038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b="1">
                <a:latin typeface="Times New Roman" panose="02020603050405020304" pitchFamily="18" charset="0"/>
              </a:rPr>
              <a:t>•</a:t>
            </a:r>
          </a:p>
        </p:txBody>
      </p:sp>
      <p:sp>
        <p:nvSpPr>
          <p:cNvPr id="53263" name="Text Box 15"/>
          <p:cNvSpPr txBox="1">
            <a:spLocks noChangeArrowheads="1"/>
          </p:cNvSpPr>
          <p:nvPr/>
        </p:nvSpPr>
        <p:spPr bwMode="auto">
          <a:xfrm>
            <a:off x="2803525" y="400367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B</a:t>
            </a:r>
          </a:p>
        </p:txBody>
      </p:sp>
      <p:sp>
        <p:nvSpPr>
          <p:cNvPr id="53264" name="Text Box 16"/>
          <p:cNvSpPr txBox="1">
            <a:spLocks noChangeArrowheads="1"/>
          </p:cNvSpPr>
          <p:nvPr/>
        </p:nvSpPr>
        <p:spPr bwMode="auto">
          <a:xfrm>
            <a:off x="3733800" y="5334000"/>
            <a:ext cx="45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4000" b="1">
                <a:latin typeface="Times New Roman" panose="02020603050405020304" pitchFamily="18" charset="0"/>
              </a:rPr>
              <a:t>•</a:t>
            </a:r>
          </a:p>
        </p:txBody>
      </p:sp>
      <p:sp>
        <p:nvSpPr>
          <p:cNvPr id="53265" name="Text Box 17"/>
          <p:cNvSpPr txBox="1">
            <a:spLocks noChangeArrowheads="1"/>
          </p:cNvSpPr>
          <p:nvPr/>
        </p:nvSpPr>
        <p:spPr bwMode="auto">
          <a:xfrm>
            <a:off x="1355725" y="3241675"/>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1</a:t>
            </a:r>
            <a:endParaRPr lang="en-GB" altLang="en-US" sz="2400" b="1">
              <a:latin typeface="Times New Roman" panose="02020603050405020304" pitchFamily="18" charset="0"/>
            </a:endParaRPr>
          </a:p>
        </p:txBody>
      </p:sp>
      <p:sp>
        <p:nvSpPr>
          <p:cNvPr id="53266" name="Text Box 18"/>
          <p:cNvSpPr txBox="1">
            <a:spLocks noChangeArrowheads="1"/>
          </p:cNvSpPr>
          <p:nvPr/>
        </p:nvSpPr>
        <p:spPr bwMode="auto">
          <a:xfrm>
            <a:off x="2193925" y="3089275"/>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IC</a:t>
            </a:r>
            <a:r>
              <a:rPr lang="en-GB" altLang="en-US" sz="2400" b="1" baseline="-25000">
                <a:latin typeface="Times New Roman" panose="02020603050405020304" pitchFamily="18" charset="0"/>
              </a:rPr>
              <a:t>2</a:t>
            </a:r>
            <a:endParaRPr lang="en-GB" altLang="en-US" sz="2400" b="1">
              <a:latin typeface="Times New Roman" panose="02020603050405020304" pitchFamily="18" charset="0"/>
            </a:endParaRPr>
          </a:p>
        </p:txBody>
      </p:sp>
      <p:sp>
        <p:nvSpPr>
          <p:cNvPr id="53267" name="Text Box 19"/>
          <p:cNvSpPr txBox="1">
            <a:spLocks noChangeArrowheads="1"/>
          </p:cNvSpPr>
          <p:nvPr/>
        </p:nvSpPr>
        <p:spPr bwMode="auto">
          <a:xfrm>
            <a:off x="3810000" y="5257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imes New Roman" panose="02020603050405020304" pitchFamily="18" charset="0"/>
              </a:rPr>
              <a:t>C</a:t>
            </a:r>
          </a:p>
        </p:txBody>
      </p:sp>
      <p:sp>
        <p:nvSpPr>
          <p:cNvPr id="53268" name="Text Box 20"/>
          <p:cNvSpPr txBox="1">
            <a:spLocks noChangeArrowheads="1"/>
          </p:cNvSpPr>
          <p:nvPr/>
        </p:nvSpPr>
        <p:spPr bwMode="auto">
          <a:xfrm>
            <a:off x="3429000" y="1676400"/>
            <a:ext cx="5562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 typeface="Symbol" panose="05050102010706020507" pitchFamily="18" charset="2"/>
              <a:buChar char="Þ"/>
            </a:pPr>
            <a:r>
              <a:rPr lang="en-GB" altLang="en-US" sz="2000" dirty="0">
                <a:latin typeface="Century Gothic" panose="020B0502020202020204" pitchFamily="34" charset="0"/>
              </a:rPr>
              <a:t>It cannot be the case that an IC contains both B and C </a:t>
            </a:r>
          </a:p>
          <a:p>
            <a:pPr>
              <a:buFont typeface="Symbol" panose="05050102010706020507" pitchFamily="18" charset="2"/>
              <a:buChar char="Þ"/>
            </a:pPr>
            <a:r>
              <a:rPr lang="en-GB" altLang="en-US" sz="2000" dirty="0">
                <a:latin typeface="Century Gothic" panose="020B0502020202020204" pitchFamily="34" charset="0"/>
              </a:rPr>
              <a:t>Why? because, by definition of IC the consumer is:</a:t>
            </a:r>
          </a:p>
          <a:p>
            <a:pPr lvl="1">
              <a:buFontTx/>
              <a:buChar char="•"/>
            </a:pPr>
            <a:r>
              <a:rPr lang="en-GB" altLang="en-US" sz="2000" dirty="0">
                <a:latin typeface="Century Gothic" panose="020B0502020202020204" pitchFamily="34" charset="0"/>
              </a:rPr>
              <a:t>Indifferent between A &amp; C</a:t>
            </a:r>
          </a:p>
          <a:p>
            <a:pPr lvl="1">
              <a:buFontTx/>
              <a:buChar char="•"/>
            </a:pPr>
            <a:r>
              <a:rPr lang="en-GB" altLang="en-US" sz="2000" dirty="0">
                <a:latin typeface="Century Gothic" panose="020B0502020202020204" pitchFamily="34" charset="0"/>
              </a:rPr>
              <a:t>Indifferent between B &amp; C </a:t>
            </a:r>
          </a:p>
          <a:p>
            <a:pPr lvl="1"/>
            <a:r>
              <a:rPr lang="en-GB" altLang="en-US" sz="2000" dirty="0">
                <a:latin typeface="Century Gothic" panose="020B0502020202020204" pitchFamily="34" charset="0"/>
              </a:rPr>
              <a:t>Hence he should be indifferent between A &amp; B (by transitivity).</a:t>
            </a:r>
          </a:p>
          <a:p>
            <a:r>
              <a:rPr lang="en-GB" altLang="en-US" sz="2000" dirty="0">
                <a:latin typeface="Century Gothic" panose="020B0502020202020204" pitchFamily="34" charset="0"/>
              </a:rPr>
              <a:t>	=&gt; Contradiction.</a:t>
            </a:r>
          </a:p>
        </p:txBody>
      </p:sp>
      <p:sp>
        <p:nvSpPr>
          <p:cNvPr id="21" name="Title 1"/>
          <p:cNvSpPr txBox="1">
            <a:spLocks/>
          </p:cNvSpPr>
          <p:nvPr/>
        </p:nvSpPr>
        <p:spPr bwMode="auto">
          <a:xfrm>
            <a:off x="1044262" y="88901"/>
            <a:ext cx="8224361" cy="838200"/>
          </a:xfrm>
          <a:prstGeom prst="rect">
            <a:avLst/>
          </a:prstGeom>
        </p:spPr>
        <p:txBody>
          <a:bodyPr wrap="square" numCol="1" anchorCtr="0" compatLnSpc="1">
            <a:prstTxWarp prst="textNoShape">
              <a:avLst/>
            </a:prstTxWarp>
            <a:noAutofit/>
          </a:bodyPr>
          <a:lst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a:lstStyle>
          <a:p>
            <a:r>
              <a:rPr lang="en-US" sz="3200" dirty="0" smtClean="0"/>
              <a:t>1. INDIFFERENCE CURVES NEVER CROSS</a:t>
            </a:r>
            <a:endParaRPr lang="en-US" sz="3200" dirty="0" smtClean="0"/>
          </a:p>
        </p:txBody>
      </p:sp>
    </p:spTree>
    <p:extLst>
      <p:ext uri="{BB962C8B-B14F-4D97-AF65-F5344CB8AC3E}">
        <p14:creationId xmlns:p14="http://schemas.microsoft.com/office/powerpoint/2010/main" val="21904811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e5716d57ff0d456102476538852d2fd9119ccc9"/>
</p:tagLst>
</file>

<file path=ppt/theme/theme1.xml><?xml version="1.0" encoding="utf-8"?>
<a:theme xmlns:a="http://schemas.openxmlformats.org/drawingml/2006/main" name="4e Krugman_Dynamic PPTs_Ch05">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Custom Design">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ewest 2e theme">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Custom 1">
      <a:majorFont>
        <a:latin typeface="Garamon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Custom Design">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Krugman 3e main content">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newer Krugman 3e theme</Template>
  <TotalTime>1069</TotalTime>
  <Words>2560</Words>
  <Application>Microsoft Office PowerPoint</Application>
  <PresentationFormat>On-screen Show (4:3)</PresentationFormat>
  <Paragraphs>680</Paragraphs>
  <Slides>64</Slides>
  <Notes>64</Notes>
  <HiddenSlides>0</HiddenSlides>
  <MMClips>0</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64</vt:i4>
      </vt:variant>
    </vt:vector>
  </HeadingPairs>
  <TitlesOfParts>
    <vt:vector size="86" baseType="lpstr">
      <vt:lpstr>Wingdings</vt:lpstr>
      <vt:lpstr>Century Gothic</vt:lpstr>
      <vt:lpstr>Symbol</vt:lpstr>
      <vt:lpstr>Gill Sans</vt:lpstr>
      <vt:lpstr>Book Antiqua</vt:lpstr>
      <vt:lpstr>Calibri</vt:lpstr>
      <vt:lpstr>Impact</vt:lpstr>
      <vt:lpstr>Arial</vt:lpstr>
      <vt:lpstr>Times New Roman</vt:lpstr>
      <vt:lpstr>Courier New</vt:lpstr>
      <vt:lpstr>Verdana</vt:lpstr>
      <vt:lpstr>Tahoma</vt:lpstr>
      <vt:lpstr>Candara</vt:lpstr>
      <vt:lpstr>Tw Cen MT</vt:lpstr>
      <vt:lpstr>4e Krugman_Dynamic PPTs_Ch05</vt:lpstr>
      <vt:lpstr>6_Custom Design</vt:lpstr>
      <vt:lpstr>1_Newest 2e theme</vt:lpstr>
      <vt:lpstr>10_Stone ppt Theme1</vt:lpstr>
      <vt:lpstr>11_Stone ppt Theme1</vt:lpstr>
      <vt:lpstr>12_Stone ppt Theme1</vt:lpstr>
      <vt:lpstr>7_Custom Design</vt:lpstr>
      <vt:lpstr>11_Krugman 3e main content</vt:lpstr>
      <vt:lpstr>PowerPoint Presentation</vt:lpstr>
      <vt:lpstr>PowerPoint Presentation</vt:lpstr>
      <vt:lpstr>CONSUMER CHOICE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TOTAL UTILITY AND MARGINAL UTILITY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BUDGET CONSTRAINT</vt:lpstr>
      <vt:lpstr>THE BUDGET CONSTRAINT</vt:lpstr>
      <vt:lpstr>THE BUDGET CONSTRAINT</vt:lpstr>
      <vt:lpstr>THE BUDGET CONSTRAINT</vt:lpstr>
      <vt:lpstr>The Budget Constraint</vt:lpstr>
      <vt:lpstr>PowerPoint Presentation</vt:lpstr>
      <vt:lpstr>HOW TO COMPARE APPLES AND ORANGES</vt:lpstr>
      <vt:lpstr>HOW TO COMPARE APPLES AND ORANGES</vt:lpstr>
      <vt:lpstr>COMPARING MU TO PRICE</vt:lpstr>
      <vt:lpstr>OPTIMAL CONSUMPTION BUNDLE</vt:lpstr>
      <vt:lpstr>OPTIMAL CONSUMPTION BUNDLE</vt:lpstr>
      <vt:lpstr>Sammy’s Marginal Utility per Dollar</vt:lpstr>
      <vt:lpstr>Sammy’s Marginal Utility per Dollar</vt:lpstr>
      <vt:lpstr>OPTIMAL CONSUMPTION BUNDLE</vt:lpstr>
      <vt:lpstr>FROM UTILITY TO DEMAND CURVE</vt:lpstr>
      <vt:lpstr>FROM UTILITY TO DEMAND CURVE</vt:lpstr>
      <vt:lpstr>FROM UTILITY TO DEMAND CURVE</vt:lpstr>
      <vt:lpstr>FROM UTILITY TO DEMAND CURVE</vt:lpstr>
      <vt:lpstr>THE SUBSTITUTION EFFECT</vt:lpstr>
      <vt:lpstr>THE INCOME EFFECT</vt:lpstr>
      <vt:lpstr>GIFFEN GOODS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Solina Lindahl</dc:creator>
  <cp:lastModifiedBy>Pace, Noemi (ESP)</cp:lastModifiedBy>
  <cp:revision>154</cp:revision>
  <dcterms:created xsi:type="dcterms:W3CDTF">2012-07-10T13:50:13Z</dcterms:created>
  <dcterms:modified xsi:type="dcterms:W3CDTF">2018-03-05T17:45:57Z</dcterms:modified>
</cp:coreProperties>
</file>