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77" r:id="rId3"/>
    <p:sldId id="278" r:id="rId4"/>
    <p:sldId id="280" r:id="rId5"/>
    <p:sldId id="279" r:id="rId6"/>
    <p:sldId id="281" r:id="rId7"/>
    <p:sldId id="282" r:id="rId8"/>
    <p:sldId id="284" r:id="rId9"/>
    <p:sldId id="283" r:id="rId10"/>
    <p:sldId id="285" r:id="rId11"/>
    <p:sldId id="286" r:id="rId12"/>
    <p:sldId id="287" r:id="rId13"/>
    <p:sldId id="289" r:id="rId14"/>
    <p:sldId id="28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14"/>
  </p:normalViewPr>
  <p:slideViewPr>
    <p:cSldViewPr snapToGrid="0">
      <p:cViewPr varScale="1">
        <p:scale>
          <a:sx n="101" d="100"/>
          <a:sy n="101" d="100"/>
        </p:scale>
        <p:origin x="90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01/07/25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01/07/25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01/07/25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01/07/25</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3200" b="1" dirty="0">
                <a:solidFill>
                  <a:srgbClr val="FF0000"/>
                </a:solidFill>
              </a:rPr>
              <a:t>Diritto del Mercato Unico europeo</a:t>
            </a:r>
            <a:br>
              <a:rPr lang="it-IT" sz="3200" b="1" dirty="0">
                <a:solidFill>
                  <a:srgbClr val="FF0000"/>
                </a:solidFill>
              </a:rPr>
            </a:br>
            <a:r>
              <a:rPr lang="it-IT" sz="3200" b="1" dirty="0">
                <a:solidFill>
                  <a:srgbClr val="FF000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a:solidFill>
                  <a:srgbClr val="FF0000"/>
                </a:solidFill>
              </a:rPr>
              <a:t>Lezione 9</a:t>
            </a:r>
            <a:endParaRPr lang="it-IT" b="1" dirty="0">
              <a:solidFill>
                <a:srgbClr val="FF0000"/>
              </a:solidFill>
            </a:endParaRPr>
          </a:p>
          <a:p>
            <a:pPr algn="l"/>
            <a:r>
              <a:rPr lang="it-IT" dirty="0"/>
              <a:t>Il distacco dei lavoratori – Parte B</a:t>
            </a: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F6C136-9C20-2EF4-BF2D-A71E9C4722B4}"/>
              </a:ext>
            </a:extLst>
          </p:cNvPr>
          <p:cNvSpPr>
            <a:spLocks noGrp="1"/>
          </p:cNvSpPr>
          <p:nvPr>
            <p:ph type="title"/>
          </p:nvPr>
        </p:nvSpPr>
        <p:spPr/>
        <p:txBody>
          <a:bodyPr>
            <a:normAutofit/>
          </a:bodyPr>
          <a:lstStyle/>
          <a:p>
            <a:pPr algn="just"/>
            <a:r>
              <a:rPr lang="it-IT" sz="4000" b="1" dirty="0">
                <a:solidFill>
                  <a:srgbClr val="FF0000"/>
                </a:solidFill>
              </a:rPr>
              <a:t>La riforma della dir. 96/71/CE con la dir. 2018/957/UE</a:t>
            </a:r>
          </a:p>
        </p:txBody>
      </p:sp>
      <p:sp>
        <p:nvSpPr>
          <p:cNvPr id="3" name="Segnaposto contenuto 2">
            <a:extLst>
              <a:ext uri="{FF2B5EF4-FFF2-40B4-BE49-F238E27FC236}">
                <a16:creationId xmlns:a16="http://schemas.microsoft.com/office/drawing/2014/main" id="{FE035645-202F-246B-A991-B7A0B2FB01D1}"/>
              </a:ext>
            </a:extLst>
          </p:cNvPr>
          <p:cNvSpPr>
            <a:spLocks noGrp="1"/>
          </p:cNvSpPr>
          <p:nvPr>
            <p:ph idx="1"/>
          </p:nvPr>
        </p:nvSpPr>
        <p:spPr/>
        <p:txBody>
          <a:bodyPr>
            <a:normAutofit/>
          </a:bodyPr>
          <a:lstStyle/>
          <a:p>
            <a:r>
              <a:rPr lang="it-IT" b="1" dirty="0">
                <a:solidFill>
                  <a:srgbClr val="FF0000"/>
                </a:solidFill>
              </a:rPr>
              <a:t>Regola dei 12 mesi </a:t>
            </a:r>
            <a:r>
              <a:rPr lang="it-IT" dirty="0"/>
              <a:t>(art. 3, par. 1-bis) e prevenzioni di abuso della rapida successione di distacchi di lavoratori:</a:t>
            </a:r>
          </a:p>
          <a:p>
            <a:r>
              <a:rPr lang="it-IT" sz="2400" dirty="0">
                <a:effectLst/>
                <a:latin typeface="EUAlbertina"/>
              </a:rPr>
              <a:t>Se un’impresa di cui all’articolo 1, paragrafo 1, sostituisce un lavoratore distaccato con un altro lavoratore distac</a:t>
            </a:r>
            <a:r>
              <a:rPr lang="it-IT" sz="2400" dirty="0">
                <a:effectLst/>
                <a:latin typeface="EUAlbertina-Regu-Identity-H"/>
              </a:rPr>
              <a:t>­</a:t>
            </a:r>
            <a:r>
              <a:rPr lang="it-IT" sz="2400" dirty="0">
                <a:effectLst/>
                <a:latin typeface="EUAlbertina"/>
              </a:rPr>
              <a:t>cato che espleta le stesse mansioni nello stesso luogo, la durata del distacco ai fini del presente paragrafo corrisponde alla durata complessiva dei periodi di distacco dei singoli lavoratori distaccati interessati. </a:t>
            </a:r>
            <a:endParaRPr lang="it-IT" sz="3600" dirty="0"/>
          </a:p>
          <a:p>
            <a:r>
              <a:rPr lang="it-IT" sz="2400" dirty="0">
                <a:effectLst/>
                <a:latin typeface="EUAlbertina"/>
              </a:rPr>
              <a:t>Possibile proroga della regola dei 12 mesi: qualora il prestatore di servizi presenti una notifica motivata, lo Stato membro in cui è prestato il servizio estende il periodo di cui al primo comma a 18 mesi. </a:t>
            </a:r>
            <a:endParaRPr lang="it-IT" sz="3600" dirty="0"/>
          </a:p>
          <a:p>
            <a:endParaRPr lang="it-IT" dirty="0"/>
          </a:p>
        </p:txBody>
      </p:sp>
    </p:spTree>
    <p:extLst>
      <p:ext uri="{BB962C8B-B14F-4D97-AF65-F5344CB8AC3E}">
        <p14:creationId xmlns:p14="http://schemas.microsoft.com/office/powerpoint/2010/main" val="2996673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FF0000"/>
                </a:solidFill>
              </a:rPr>
              <a:t>La riforma della dir. 96/71/CE con la dir. 2018/957/UE</a:t>
            </a:r>
            <a:endParaRPr lang="it-IT" dirty="0">
              <a:solidFill>
                <a:srgbClr val="FF0000"/>
              </a:solidFill>
            </a:endParaRPr>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r>
              <a:rPr lang="it-IT" dirty="0"/>
              <a:t>Retribuzione da intendersi come il livello di salario effettivamente applicato in un dato settore di attività economica dai datori dello Stato di esecuzione della prestazione di servizi.</a:t>
            </a:r>
          </a:p>
          <a:p>
            <a:pPr lvl="1" algn="just"/>
            <a:r>
              <a:rPr lang="it-IT" dirty="0"/>
              <a:t>In più, il concetto di retribuzione è determinato dalla normativa e/o dalle prassi nazionali dello Stato membro nel cui territorio il lavoratore è distaccato e con esso si intendono tutti gli elementi costitutivi della retribuzione resi obbligatori da disposizioni legislative, regolamentari o amministrative nazionali, da contratti collettivi o da arbitrati che sono stati dichiarati di applicazione generale nello Stato membro in questione o altrimenti applicabili a norma del paragrafo 8. </a:t>
            </a:r>
          </a:p>
          <a:p>
            <a:endParaRPr lang="it-IT" dirty="0"/>
          </a:p>
        </p:txBody>
      </p:sp>
    </p:spTree>
    <p:extLst>
      <p:ext uri="{BB962C8B-B14F-4D97-AF65-F5344CB8AC3E}">
        <p14:creationId xmlns:p14="http://schemas.microsoft.com/office/powerpoint/2010/main" val="3583502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FF0000"/>
                </a:solidFill>
              </a:rPr>
              <a:t>La riforma della dir. 96/71/CE con la dir. 2018/957/UE</a:t>
            </a:r>
            <a:endParaRPr lang="it-IT" dirty="0">
              <a:solidFill>
                <a:srgbClr val="FF0000"/>
              </a:solidFill>
            </a:endParaRPr>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a:xfrm>
            <a:off x="838200" y="1825625"/>
            <a:ext cx="10515600" cy="4667250"/>
          </a:xfrm>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lgn="just"/>
            <a:r>
              <a:rPr lang="it-IT" sz="2600" dirty="0">
                <a:effectLst/>
                <a:latin typeface="EUAlbertina"/>
              </a:rPr>
              <a:t>Le </a:t>
            </a:r>
            <a:r>
              <a:rPr lang="it-IT" sz="2600" b="1" dirty="0">
                <a:solidFill>
                  <a:srgbClr val="00B0F0"/>
                </a:solidFill>
                <a:effectLst/>
                <a:latin typeface="EUAlbertina"/>
              </a:rPr>
              <a:t>indennità </a:t>
            </a:r>
            <a:r>
              <a:rPr lang="it-IT" sz="2600" dirty="0">
                <a:effectLst/>
                <a:latin typeface="EUAlbertina"/>
              </a:rPr>
              <a:t>specifiche per il distacco sono considerate parte della retribuzione, purché non siano versate a titolo di rimborso delle spese effettivamente sostenute a causa del distacco, come le spese di viaggio, vitto e alloggio.</a:t>
            </a:r>
          </a:p>
          <a:p>
            <a:pPr lvl="1" algn="just"/>
            <a:r>
              <a:rPr lang="it-IT" sz="2600" dirty="0">
                <a:latin typeface="EUAlbertina"/>
              </a:rPr>
              <a:t>I</a:t>
            </a:r>
            <a:r>
              <a:rPr lang="it-IT" sz="2600" dirty="0">
                <a:effectLst/>
                <a:latin typeface="EUAlbertina"/>
              </a:rPr>
              <a:t>l datore di lavoro provvede a rimborsare tali spese al lavoratore distaccato, in conformità della normativa e/o delle prassi nazionali applicabili al rapporto di lavoro. </a:t>
            </a:r>
            <a:endParaRPr lang="it-IT" sz="3900" dirty="0"/>
          </a:p>
          <a:p>
            <a:endParaRPr lang="it-IT" dirty="0"/>
          </a:p>
        </p:txBody>
      </p:sp>
    </p:spTree>
    <p:extLst>
      <p:ext uri="{BB962C8B-B14F-4D97-AF65-F5344CB8AC3E}">
        <p14:creationId xmlns:p14="http://schemas.microsoft.com/office/powerpoint/2010/main" val="1458163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FF0000"/>
                </a:solidFill>
              </a:rPr>
              <a:t>La riforma della dir. 96/71/CE con la dir. 2018/957/UE</a:t>
            </a:r>
            <a:endParaRPr lang="it-IT" dirty="0">
              <a:solidFill>
                <a:srgbClr val="FF0000"/>
              </a:solidFill>
            </a:endParaRPr>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a:xfrm>
            <a:off x="838200" y="1825625"/>
            <a:ext cx="10515600" cy="4667250"/>
          </a:xfrm>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lgn="just"/>
            <a:r>
              <a:rPr lang="it-IT" sz="2600" dirty="0">
                <a:latin typeface="EUAlbertina"/>
              </a:rPr>
              <a:t>L</a:t>
            </a:r>
            <a:r>
              <a:rPr lang="it-IT" sz="2600" dirty="0">
                <a:effectLst/>
                <a:latin typeface="EUAlbertina"/>
              </a:rPr>
              <a:t>’</a:t>
            </a:r>
            <a:r>
              <a:rPr lang="it-IT" sz="2600" b="1" dirty="0">
                <a:solidFill>
                  <a:srgbClr val="00B0F0"/>
                </a:solidFill>
                <a:effectLst/>
                <a:latin typeface="EUAlbertina"/>
              </a:rPr>
              <a:t>intera indennità </a:t>
            </a:r>
            <a:r>
              <a:rPr lang="it-IT" sz="2600" dirty="0">
                <a:effectLst/>
                <a:latin typeface="EUAlbertina"/>
              </a:rPr>
              <a:t>è considerata versata a titolo di rimborso delle spese nel momento in cui le condizioni di lavoro e di occupazione applicabili al rapporto di lavoro non determinino </a:t>
            </a:r>
          </a:p>
          <a:p>
            <a:pPr lvl="1" algn="just"/>
            <a:r>
              <a:rPr lang="it-IT" sz="2600" dirty="0">
                <a:effectLst/>
                <a:latin typeface="EUAlbertina"/>
              </a:rPr>
              <a:t>se elementi dell’indennità specifica per il distacco sono versati a titolo di rimborso delle spese effettivamente sostenute a causa del distacco </a:t>
            </a:r>
          </a:p>
          <a:p>
            <a:pPr lvl="1" algn="just"/>
            <a:r>
              <a:rPr lang="it-IT" sz="2600" dirty="0">
                <a:effectLst/>
                <a:latin typeface="EUAlbertina"/>
              </a:rPr>
              <a:t>o se fanno parte della retribuzione e, nel caso, quali siano detti elementi.</a:t>
            </a:r>
            <a:endParaRPr lang="it-IT" sz="3900" dirty="0"/>
          </a:p>
          <a:p>
            <a:pPr marL="0" indent="0">
              <a:buNone/>
            </a:pPr>
            <a:endParaRPr lang="it-IT" dirty="0"/>
          </a:p>
        </p:txBody>
      </p:sp>
    </p:spTree>
    <p:extLst>
      <p:ext uri="{BB962C8B-B14F-4D97-AF65-F5344CB8AC3E}">
        <p14:creationId xmlns:p14="http://schemas.microsoft.com/office/powerpoint/2010/main" val="3924963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305C2B-405B-6A76-2468-368B4EE74CE2}"/>
              </a:ext>
            </a:extLst>
          </p:cNvPr>
          <p:cNvSpPr>
            <a:spLocks noGrp="1"/>
          </p:cNvSpPr>
          <p:nvPr>
            <p:ph type="title"/>
          </p:nvPr>
        </p:nvSpPr>
        <p:spPr/>
        <p:txBody>
          <a:bodyPr/>
          <a:lstStyle/>
          <a:p>
            <a:r>
              <a:rPr lang="it-IT" sz="4400" b="1" dirty="0">
                <a:solidFill>
                  <a:srgbClr val="FF0000"/>
                </a:solidFill>
              </a:rPr>
              <a:t>La riforma della dir. 96/71/CE con la dir. 2018/957/UE</a:t>
            </a:r>
            <a:endParaRPr lang="it-IT" dirty="0">
              <a:solidFill>
                <a:srgbClr val="FF0000"/>
              </a:solidFill>
            </a:endParaRPr>
          </a:p>
        </p:txBody>
      </p:sp>
      <p:sp>
        <p:nvSpPr>
          <p:cNvPr id="3" name="Segnaposto contenuto 2">
            <a:extLst>
              <a:ext uri="{FF2B5EF4-FFF2-40B4-BE49-F238E27FC236}">
                <a16:creationId xmlns:a16="http://schemas.microsoft.com/office/drawing/2014/main" id="{91AAEEC7-FF1E-6A0E-D55F-550FD83CDB21}"/>
              </a:ext>
            </a:extLst>
          </p:cNvPr>
          <p:cNvSpPr>
            <a:spLocks noGrp="1"/>
          </p:cNvSpPr>
          <p:nvPr>
            <p:ph idx="1"/>
          </p:nvPr>
        </p:nvSpPr>
        <p:spPr>
          <a:xfrm>
            <a:off x="838200" y="1825625"/>
            <a:ext cx="10515600" cy="4667250"/>
          </a:xfrm>
        </p:spPr>
        <p:txBody>
          <a:bodyPr>
            <a:normAutofit/>
          </a:bodyPr>
          <a:lstStyle/>
          <a:p>
            <a:r>
              <a:rPr lang="it-IT" b="1" dirty="0">
                <a:solidFill>
                  <a:srgbClr val="FF0000"/>
                </a:solidFill>
              </a:rPr>
              <a:t>Applicazione dei contratti collettivi</a:t>
            </a:r>
            <a:r>
              <a:rPr lang="it-IT" dirty="0"/>
              <a:t>:</a:t>
            </a:r>
          </a:p>
          <a:p>
            <a:pPr lvl="1"/>
            <a:r>
              <a:rPr lang="it-IT" dirty="0"/>
              <a:t>Soppressione del campo di applicazione dei contratti collettivi di lavoro dello Stato di esecuzione della prestazione alle sole attività del settore delle costruzioni.</a:t>
            </a:r>
          </a:p>
          <a:p>
            <a:pPr lvl="1"/>
            <a:r>
              <a:rPr lang="it-IT" dirty="0"/>
              <a:t>Dal 30 luglio 2020, tutti i contratti collettivi di lavoro dello Stato di accoglienza in vigore in tutti i settori di attività economica sono ipso iure applicabili ai lavoratori distaccati da imprese situate in altri Stati membri sempre nelle nove materie enumerate dall’art. 3.1.</a:t>
            </a:r>
          </a:p>
          <a:p>
            <a:pPr lvl="1"/>
            <a:r>
              <a:rPr lang="it-IT" dirty="0"/>
              <a:t>Aggiunto: Gli Stati membri possono di accoglienza possono applicare ai lavoratori distaccati sul loro territorio i contratti collettivi conclusi dalle organizzazioni delle parti sociali più rappresentative sul piano nazionale e che sono applicati in tutto il territorio nazionale </a:t>
            </a:r>
          </a:p>
          <a:p>
            <a:endParaRPr lang="it-IT" dirty="0"/>
          </a:p>
          <a:p>
            <a:endParaRPr lang="it-IT" dirty="0"/>
          </a:p>
        </p:txBody>
      </p:sp>
    </p:spTree>
    <p:extLst>
      <p:ext uri="{BB962C8B-B14F-4D97-AF65-F5344CB8AC3E}">
        <p14:creationId xmlns:p14="http://schemas.microsoft.com/office/powerpoint/2010/main" val="4000984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FF000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a:solidFill>
                  <a:srgbClr val="00B0F0"/>
                </a:solidFill>
              </a:rPr>
              <a:t>Commissione c. Germania</a:t>
            </a:r>
            <a:r>
              <a:rPr lang="it-IT" dirty="0"/>
              <a:t>, C-341/02: la Corte di giustizia elabora una distinzione che integra le disposizioni in materia di </a:t>
            </a:r>
            <a:r>
              <a:rPr lang="it-IT" b="1" dirty="0">
                <a:solidFill>
                  <a:srgbClr val="00B0F0"/>
                </a:solidFill>
              </a:rPr>
              <a:t>retribuzione</a:t>
            </a:r>
            <a:r>
              <a:rPr lang="it-IT" dirty="0"/>
              <a:t>:</a:t>
            </a:r>
          </a:p>
          <a:p>
            <a:pPr marL="457200" lvl="1" indent="0">
              <a:buNone/>
            </a:pPr>
            <a:endParaRPr lang="it-IT" dirty="0"/>
          </a:p>
          <a:p>
            <a:pPr lvl="1"/>
            <a:r>
              <a:rPr lang="it-IT" dirty="0"/>
              <a:t>Ai fini della retribuzione minima non devono essere considerati i compensi versati dal datore di lavoro per prestazioni particolari o supplementari richieste al lavoratore, come attività lavorative disagiate, faticose o pericolose.</a:t>
            </a:r>
          </a:p>
          <a:p>
            <a:pPr marL="457200" lvl="1" indent="0">
              <a:buNone/>
            </a:pPr>
            <a:r>
              <a:rPr lang="it-IT" dirty="0"/>
              <a:t> </a:t>
            </a:r>
          </a:p>
          <a:p>
            <a:pPr lvl="1"/>
            <a:r>
              <a:rPr lang="it-IT" dirty="0"/>
              <a:t>Tali maggiorazioni o supplementi di salario modificano infatti il rapporto fra la prestazione del lavoratore ed il corrispettivo da questi percepito</a:t>
            </a:r>
          </a:p>
        </p:txBody>
      </p:sp>
    </p:spTree>
    <p:extLst>
      <p:ext uri="{BB962C8B-B14F-4D97-AF65-F5344CB8AC3E}">
        <p14:creationId xmlns:p14="http://schemas.microsoft.com/office/powerpoint/2010/main" val="446130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FF000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lnSpcReduction="10000"/>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err="1">
                <a:solidFill>
                  <a:srgbClr val="00B0F0"/>
                </a:solidFill>
              </a:rPr>
              <a:t>Isibir</a:t>
            </a:r>
            <a:r>
              <a:rPr lang="it-IT" dirty="0"/>
              <a:t>, C-522/12:</a:t>
            </a:r>
          </a:p>
          <a:p>
            <a:pPr lvl="1"/>
            <a:r>
              <a:rPr lang="it-IT" dirty="0"/>
              <a:t>In mancanza di una definizione degli elementi costitutivi della retribuzione nella dir. 96/71/CE, tale definizione rimane di competenza dello Stato membro in cui viene eseguita la prestazione, a condizione che la legislazione e i contratti collettivi non ostacolino la libera prestazione dei servizi fra Stati membri.</a:t>
            </a:r>
          </a:p>
          <a:p>
            <a:pPr lvl="1"/>
            <a:r>
              <a:rPr lang="it-IT" dirty="0"/>
              <a:t>Pagamenti forfettari corrisposti al di furi del periodo di lavoro e in occasione della negoziazione o entrata in vigore di un accordo collettivo di lavoro, sono da ritenersi come parte della normale prestazione di lavoro.</a:t>
            </a:r>
          </a:p>
          <a:p>
            <a:pPr lvl="1"/>
            <a:r>
              <a:rPr lang="it-IT" dirty="0"/>
              <a:t>Un piano di risparmio pluriennale riconosciuto al termine della carriera lavorativa corrisponde ad una prestazione supplementare.</a:t>
            </a:r>
          </a:p>
        </p:txBody>
      </p:sp>
    </p:spTree>
    <p:extLst>
      <p:ext uri="{BB962C8B-B14F-4D97-AF65-F5344CB8AC3E}">
        <p14:creationId xmlns:p14="http://schemas.microsoft.com/office/powerpoint/2010/main" val="1509960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FF000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lnSpcReduction="10000"/>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err="1">
                <a:solidFill>
                  <a:srgbClr val="00B0F0"/>
                </a:solidFill>
              </a:rPr>
              <a:t>Sahkoalojen</a:t>
            </a:r>
            <a:r>
              <a:rPr lang="it-IT" dirty="0"/>
              <a:t>, C-396/13:</a:t>
            </a:r>
          </a:p>
          <a:p>
            <a:pPr lvl="1"/>
            <a:r>
              <a:rPr lang="it-IT" dirty="0"/>
              <a:t>Le norme dello Stato membro ospitante, la Finlandia in questo caso, possono legittimamente prevedere che il calcolo della retribuzione possa essere effettuato su base oraria o a cottimo.</a:t>
            </a:r>
          </a:p>
          <a:p>
            <a:pPr lvl="1"/>
            <a:r>
              <a:rPr lang="it-IT" dirty="0"/>
              <a:t>Per essere opponibili ad un datore di lavoro stabilito in un altro Stato membro, tali norme devono essere vincolanti per tutti i lavoratori del settore, nazionali e distaccati e devono essere accessibili alle imprese di altri Stati membri.</a:t>
            </a:r>
          </a:p>
          <a:p>
            <a:pPr lvl="1"/>
            <a:r>
              <a:rPr lang="it-IT" dirty="0"/>
              <a:t>Per la Corte di giustizia costituiscono parte integrante della retribuzione: l’indennità di distacco; l’indennità per il tragitto giornaliero dei lavoratori; le ferie</a:t>
            </a:r>
          </a:p>
        </p:txBody>
      </p:sp>
    </p:spTree>
    <p:extLst>
      <p:ext uri="{BB962C8B-B14F-4D97-AF65-F5344CB8AC3E}">
        <p14:creationId xmlns:p14="http://schemas.microsoft.com/office/powerpoint/2010/main" val="1191937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FF0000"/>
                </a:solidFill>
              </a:rPr>
              <a:t>Corte di giustizia e distacco dei lavoratori</a:t>
            </a:r>
            <a:endParaRPr lang="it-IT" dirty="0">
              <a:solidFill>
                <a:srgbClr val="FF0000"/>
              </a:solidFill>
            </a:endParaRPr>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tratta di limiti impliciti ed espliciti, derivanti dalle prescrizioni della dir. 96/71/CE per i legislatori nazionali e la questione dei loro margini residuali.</a:t>
            </a:r>
          </a:p>
          <a:p>
            <a:r>
              <a:rPr lang="it-IT" dirty="0"/>
              <a:t>Il Lussemburgo, nella propria disciplina sulle condizioni di lavoro dei lavoratori distaccati aveva qualificato come disposizioni imperative di ordine pubblico nazionali tutte le legislazioni e tutte le clausole dei contratti collettivi disciplinanti 14 materie, molte delle quali non menzionate all’art. 3, par. 1 della dir. 96/71/CE.</a:t>
            </a:r>
          </a:p>
        </p:txBody>
      </p:sp>
    </p:spTree>
    <p:extLst>
      <p:ext uri="{BB962C8B-B14F-4D97-AF65-F5344CB8AC3E}">
        <p14:creationId xmlns:p14="http://schemas.microsoft.com/office/powerpoint/2010/main" val="748760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FF0000"/>
                </a:solidFill>
              </a:rPr>
              <a:t>Corte di giustizia e distacco </a:t>
            </a:r>
            <a:endParaRPr lang="it-IT" dirty="0">
              <a:solidFill>
                <a:srgbClr val="FF0000"/>
              </a:solidFill>
            </a:endParaRPr>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normAutofit fontScale="92500" lnSpcReduction="20000"/>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La Corte di giustizia afferma che:</a:t>
            </a:r>
          </a:p>
          <a:p>
            <a:pPr marL="0" indent="0">
              <a:buNone/>
            </a:pPr>
            <a:r>
              <a:rPr lang="it-IT" dirty="0"/>
              <a:t>	1. L’art. 3, par. 1, della direttiva elenca in maniera tassativa le 9 	materie per le quali lo Stato membro ospitante può imporre la 	propria legislazione alle imprese che distaccano lavoratori sul suo 	territorio.</a:t>
            </a:r>
          </a:p>
          <a:p>
            <a:pPr marL="0" indent="0">
              <a:buNone/>
            </a:pPr>
            <a:r>
              <a:rPr lang="it-IT" dirty="0"/>
              <a:t>	2. ordine pubblico può essere invocato solo per giustificare 	disposizioni la cui osservanza è reputata cruciale per la 	salvaguardia dell’organizzazione politica, sociale, o economica 	dello Stato.</a:t>
            </a:r>
          </a:p>
          <a:p>
            <a:pPr marL="0" indent="0">
              <a:buNone/>
            </a:pPr>
            <a:r>
              <a:rPr lang="it-IT" dirty="0"/>
              <a:t>	3. Trattandosi di libera circolazione dei servizi, l’eccezione attinente 	l’ordine pubblico è soggetta al controllo delle istituzioni europee</a:t>
            </a:r>
          </a:p>
        </p:txBody>
      </p:sp>
    </p:spTree>
    <p:extLst>
      <p:ext uri="{BB962C8B-B14F-4D97-AF65-F5344CB8AC3E}">
        <p14:creationId xmlns:p14="http://schemas.microsoft.com/office/powerpoint/2010/main" val="3429270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FF0000"/>
                </a:solidFill>
              </a:rPr>
              <a:t>Corte di giustizia e distacco </a:t>
            </a:r>
            <a:endParaRPr lang="it-IT" dirty="0">
              <a:solidFill>
                <a:srgbClr val="FF0000"/>
              </a:solidFill>
            </a:endParaRPr>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normAutofit/>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Sulla base dei 3 punti precedentemente elencati, la Corte di giustizia ha escluso che:</a:t>
            </a:r>
          </a:p>
          <a:p>
            <a:pPr lvl="1"/>
            <a:r>
              <a:rPr lang="it-IT" dirty="0"/>
              <a:t>Uno Stato membro possa invocare validamente ragioni di ordine pubblico per imporre la propria legislazione di quattro materie:</a:t>
            </a:r>
          </a:p>
          <a:p>
            <a:pPr lvl="3"/>
            <a:r>
              <a:rPr lang="it-IT" sz="2400" dirty="0"/>
              <a:t>Le norme disciplinati l’esigenza di un contratto scritto</a:t>
            </a:r>
          </a:p>
          <a:p>
            <a:pPr lvl="3"/>
            <a:r>
              <a:rPr lang="it-IT" sz="2400" dirty="0"/>
              <a:t>Adeguamento automatico della retribuzione all’evoluzione del costo della vita</a:t>
            </a:r>
          </a:p>
          <a:p>
            <a:pPr lvl="3"/>
            <a:r>
              <a:rPr lang="it-IT" sz="2400" dirty="0"/>
              <a:t>La legislazione del contratto di lavoro a tempo parziale </a:t>
            </a:r>
          </a:p>
          <a:p>
            <a:pPr lvl="3"/>
            <a:r>
              <a:rPr lang="it-IT" sz="2400" dirty="0"/>
              <a:t>Complesso delle clausole contenute in tutti i contratti collettivi di lavoro vigenti nello Stato membro di distacco</a:t>
            </a:r>
          </a:p>
          <a:p>
            <a:endParaRPr lang="it-IT" dirty="0"/>
          </a:p>
        </p:txBody>
      </p:sp>
    </p:spTree>
    <p:extLst>
      <p:ext uri="{BB962C8B-B14F-4D97-AF65-F5344CB8AC3E}">
        <p14:creationId xmlns:p14="http://schemas.microsoft.com/office/powerpoint/2010/main" val="1778072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a:xfrm>
            <a:off x="838200" y="365126"/>
            <a:ext cx="10515600" cy="975160"/>
          </a:xfrm>
        </p:spPr>
        <p:txBody>
          <a:bodyPr>
            <a:normAutofit/>
          </a:bodyPr>
          <a:lstStyle/>
          <a:p>
            <a:r>
              <a:rPr lang="it-IT" b="1" dirty="0">
                <a:solidFill>
                  <a:srgbClr val="FF0000"/>
                </a:solidFill>
              </a:rPr>
              <a:t>Corte di giustizia e distacco </a:t>
            </a:r>
            <a:endParaRPr lang="it-IT" dirty="0">
              <a:solidFill>
                <a:srgbClr val="FF0000"/>
              </a:solidFill>
            </a:endParaRPr>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a:xfrm>
            <a:off x="438411" y="1340287"/>
            <a:ext cx="10915389" cy="5398716"/>
          </a:xfrm>
        </p:spPr>
        <p:txBody>
          <a:bodyPr>
            <a:normAutofit lnSpcReduction="10000"/>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Sulla base dei 3 punti precedentemente elencati, la Corte di giustizia ha sostenuto che:</a:t>
            </a:r>
          </a:p>
          <a:p>
            <a:pPr lvl="1"/>
            <a:r>
              <a:rPr lang="it-IT" dirty="0"/>
              <a:t>Inoltre, l’applicazione delle leggi nazionali (ossia dello Stato membro dove è distaccato) è subordinata alle condizioni che i lavoratori interessati non godano di una protezione equivalente in forza degli obblighi cui il loro datore di lavoro è già soggetto nello Stato membro della sua sede principale.</a:t>
            </a:r>
          </a:p>
          <a:p>
            <a:pPr lvl="1"/>
            <a:r>
              <a:rPr lang="it-IT" dirty="0"/>
              <a:t>In sintesi, la Corte di giustizia ha affermato che le norme lussemburghesi relative alle 4 materie descritte in precedenza non sono applicabili alle imprese che distaccano i lavoratori di altri Stati membri.</a:t>
            </a:r>
          </a:p>
          <a:p>
            <a:pPr lvl="1"/>
            <a:r>
              <a:rPr lang="it-IT" dirty="0"/>
              <a:t>In più, Invocare in modo generico obiettivi di protezione del potere di acquisto dei lavoratori e di pace sociale, non costituisce per la Corte una valida dimostrazione dell’esistenza di gravi ragioni inerenti all’ordine pubblico tali da giustificare l’imposizione di obblighi supplementari alle imprese prestatrici di servizi che distaccano lavoratori.</a:t>
            </a:r>
          </a:p>
        </p:txBody>
      </p:sp>
    </p:spTree>
    <p:extLst>
      <p:ext uri="{BB962C8B-B14F-4D97-AF65-F5344CB8AC3E}">
        <p14:creationId xmlns:p14="http://schemas.microsoft.com/office/powerpoint/2010/main" val="1563031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F6C136-9C20-2EF4-BF2D-A71E9C4722B4}"/>
              </a:ext>
            </a:extLst>
          </p:cNvPr>
          <p:cNvSpPr>
            <a:spLocks noGrp="1"/>
          </p:cNvSpPr>
          <p:nvPr>
            <p:ph type="title"/>
          </p:nvPr>
        </p:nvSpPr>
        <p:spPr/>
        <p:txBody>
          <a:bodyPr>
            <a:normAutofit/>
          </a:bodyPr>
          <a:lstStyle/>
          <a:p>
            <a:pPr algn="just"/>
            <a:r>
              <a:rPr lang="it-IT" sz="4000" b="1" dirty="0">
                <a:solidFill>
                  <a:srgbClr val="FF0000"/>
                </a:solidFill>
              </a:rPr>
              <a:t>La riforma della dir. 96/71/CE con la dir. 2018/957/UE</a:t>
            </a:r>
          </a:p>
        </p:txBody>
      </p:sp>
      <p:sp>
        <p:nvSpPr>
          <p:cNvPr id="3" name="Segnaposto contenuto 2">
            <a:extLst>
              <a:ext uri="{FF2B5EF4-FFF2-40B4-BE49-F238E27FC236}">
                <a16:creationId xmlns:a16="http://schemas.microsoft.com/office/drawing/2014/main" id="{FE035645-202F-246B-A991-B7A0B2FB01D1}"/>
              </a:ext>
            </a:extLst>
          </p:cNvPr>
          <p:cNvSpPr>
            <a:spLocks noGrp="1"/>
          </p:cNvSpPr>
          <p:nvPr>
            <p:ph idx="1"/>
          </p:nvPr>
        </p:nvSpPr>
        <p:spPr/>
        <p:txBody>
          <a:bodyPr>
            <a:normAutofit/>
          </a:bodyPr>
          <a:lstStyle/>
          <a:p>
            <a:r>
              <a:rPr lang="it-IT" b="1" dirty="0">
                <a:solidFill>
                  <a:srgbClr val="FF0000"/>
                </a:solidFill>
              </a:rPr>
              <a:t>Regola dei 12 mesi </a:t>
            </a:r>
            <a:r>
              <a:rPr lang="it-IT" dirty="0"/>
              <a:t>(art. 3, par. 1-bis):</a:t>
            </a:r>
          </a:p>
          <a:p>
            <a:pPr lvl="1"/>
            <a:r>
              <a:rPr lang="it-IT" dirty="0"/>
              <a:t>Se la durata effettiva del distacco supera i dodici mesi, lo Stato membro di accoglienza sarà tenuto ad applicare, e a far applicare alle imprese che distaccano lavoratori su suo territorio, non soltanto le proprie norme  di diritto di lavoro, legislative o di contrattazione collettiva, disciplinanti le 9 materie contenute nell’art. 3, par. 1, della dir. 96/71/CE, ma anche le normative legislative e o contrattuali vigenti in tutte le altre materie attinenti il rapporto di lavoro.</a:t>
            </a:r>
          </a:p>
          <a:p>
            <a:pPr lvl="1"/>
            <a:r>
              <a:rPr lang="it-IT" dirty="0"/>
              <a:t>Eccezioni alla regola dei 12 mesi: a) procedure, formalità e condizioni per la conclusione e la cessazione del contratto di lavoro, comprese le clausole di non concorrenza; b) regimi pensionistici integrativi di categoria. </a:t>
            </a:r>
          </a:p>
          <a:p>
            <a:endParaRPr lang="it-IT" dirty="0"/>
          </a:p>
        </p:txBody>
      </p:sp>
    </p:spTree>
    <p:extLst>
      <p:ext uri="{BB962C8B-B14F-4D97-AF65-F5344CB8AC3E}">
        <p14:creationId xmlns:p14="http://schemas.microsoft.com/office/powerpoint/2010/main" val="14778164"/>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506</TotalTime>
  <Words>1695</Words>
  <Application>Microsoft Macintosh PowerPoint</Application>
  <PresentationFormat>Widescreen</PresentationFormat>
  <Paragraphs>72</Paragraphs>
  <Slides>14</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14</vt:i4>
      </vt:variant>
    </vt:vector>
  </HeadingPairs>
  <TitlesOfParts>
    <vt:vector size="20" baseType="lpstr">
      <vt:lpstr>Arial</vt:lpstr>
      <vt:lpstr>Calibri</vt:lpstr>
      <vt:lpstr>Calibri Light</vt:lpstr>
      <vt:lpstr>EUAlbertina</vt:lpstr>
      <vt:lpstr>EUAlbertina-Regu-Identity-H</vt:lpstr>
      <vt:lpstr>Tema di Office</vt:lpstr>
      <vt:lpstr>Diritto del Mercato Unico europeo Prof. Dr. Alessandro Nato</vt:lpstr>
      <vt:lpstr>Corte di giustizia e distacco dei lavoratori</vt:lpstr>
      <vt:lpstr>Corte di giustizia e distacco dei lavoratori</vt:lpstr>
      <vt:lpstr>Corte di giustizia e distacco dei lavoratori</vt:lpstr>
      <vt:lpstr>Corte di giustizia e distacco dei lavoratori</vt:lpstr>
      <vt:lpstr>Corte di giustizia e distacco </vt:lpstr>
      <vt:lpstr>Corte di giustizia e distacco </vt:lpstr>
      <vt:lpstr>Corte di giustizia e distacco </vt:lpstr>
      <vt:lpstr>La riforma della dir. 96/71/CE con la dir. 2018/957/UE</vt:lpstr>
      <vt:lpstr>La riforma della dir. 96/71/CE con la dir. 2018/957/UE</vt:lpstr>
      <vt:lpstr>La riforma della dir. 96/71/CE con la dir. 2018/957/UE</vt:lpstr>
      <vt:lpstr>La riforma della dir. 96/71/CE con la dir. 2018/957/UE</vt:lpstr>
      <vt:lpstr>La riforma della dir. 96/71/CE con la dir. 2018/957/UE</vt:lpstr>
      <vt:lpstr>La riforma della dir. 96/71/CE con la dir. 2018/957/UE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51</cp:revision>
  <dcterms:created xsi:type="dcterms:W3CDTF">2022-09-09T08:27:37Z</dcterms:created>
  <dcterms:modified xsi:type="dcterms:W3CDTF">2025-07-01T10:32:46Z</dcterms:modified>
</cp:coreProperties>
</file>