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56" r:id="rId2"/>
    <p:sldId id="259" r:id="rId3"/>
    <p:sldId id="260" r:id="rId4"/>
    <p:sldId id="261" r:id="rId5"/>
    <p:sldId id="262" r:id="rId6"/>
    <p:sldId id="310" r:id="rId7"/>
    <p:sldId id="314" r:id="rId8"/>
    <p:sldId id="312" r:id="rId9"/>
    <p:sldId id="313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315" r:id="rId19"/>
    <p:sldId id="316" r:id="rId20"/>
    <p:sldId id="280" r:id="rId21"/>
    <p:sldId id="281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51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85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625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540814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0800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708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684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3019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466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08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30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2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07446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757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631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94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960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786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EFCB948-4AFD-40EE-BA2B-B90C0531E138}" type="datetimeFigureOut">
              <a:rPr lang="it-IT" smtClean="0"/>
              <a:pPr/>
              <a:t>15/10/19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91B5-6860-4777-84DB-D82B27065E8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3504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  <p:sldLayoutId id="21474839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8229600" cy="1754089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TOSSICODINAMICA </a:t>
            </a:r>
            <a:br>
              <a:rPr lang="it-IT" dirty="0"/>
            </a:br>
            <a:r>
              <a:rPr lang="it-IT" dirty="0"/>
              <a:t>Meccanismi di tossicità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1260648" y="6439357"/>
            <a:ext cx="6034030" cy="409623"/>
          </a:xfrm>
        </p:spPr>
        <p:txBody>
          <a:bodyPr/>
          <a:lstStyle/>
          <a:p>
            <a:r>
              <a:rPr lang="it-IT" dirty="0"/>
              <a:t>14 ottobre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3"/>
          <p:cNvSpPr txBox="1">
            <a:spLocks noChangeArrowheads="1"/>
          </p:cNvSpPr>
          <p:nvPr/>
        </p:nvSpPr>
        <p:spPr bwMode="auto">
          <a:xfrm>
            <a:off x="365124" y="1538288"/>
            <a:ext cx="8455347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it-IT" altLang="it-IT" sz="20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/>
              <a:t>I radicali liberi sono un esempio di sostanze tossiche che agiscono con meccanismo </a:t>
            </a:r>
            <a:r>
              <a:rPr lang="it-IT" altLang="it-IT" sz="2400" b="1" u="sng" dirty="0"/>
              <a:t>non</a:t>
            </a:r>
            <a:r>
              <a:rPr lang="it-IT" altLang="it-IT" sz="2400" b="1" dirty="0"/>
              <a:t> recettoriale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Sono molecole estremamente reattive per la presenza di un elettrone spaiato nell’</a:t>
            </a:r>
            <a:r>
              <a:rPr lang="it-IT" altLang="ja-JP" sz="2400" b="1" dirty="0"/>
              <a:t>orbitale esterno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Sono responsabili della </a:t>
            </a:r>
            <a:r>
              <a:rPr lang="it-IT" altLang="it-IT" sz="2400" b="1" dirty="0" err="1">
                <a:solidFill>
                  <a:srgbClr val="FFFF00"/>
                </a:solidFill>
              </a:rPr>
              <a:t>lipoperossidazione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e di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>
                <a:solidFill>
                  <a:srgbClr val="FFFF00"/>
                </a:solidFill>
              </a:rPr>
              <a:t>alterazioni aspecifiche della permeabilità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delle membrane cellulari; possono reagire con le proteine denaturandole ed anche intercalarsi con gli acidi nucleici </a:t>
            </a:r>
          </a:p>
          <a:p>
            <a:pPr algn="just"/>
            <a:r>
              <a:rPr lang="it-IT" altLang="it-IT" sz="2400" b="1" dirty="0">
                <a:solidFill>
                  <a:schemeClr val="bg1"/>
                </a:solidFill>
              </a:rPr>
              <a:t>			</a:t>
            </a:r>
          </a:p>
          <a:p>
            <a:pPr algn="just"/>
            <a:r>
              <a:rPr lang="it-IT" altLang="it-IT" sz="2000" b="1" dirty="0">
                <a:solidFill>
                  <a:schemeClr val="bg1"/>
                </a:solidFill>
              </a:rPr>
              <a:t>				</a:t>
            </a:r>
            <a:r>
              <a:rPr lang="it-IT" altLang="it-IT" sz="2000" b="1" dirty="0">
                <a:solidFill>
                  <a:srgbClr val="FFFF00"/>
                </a:solidFill>
              </a:rPr>
              <a:t>cancerogenesi</a:t>
            </a:r>
          </a:p>
        </p:txBody>
      </p:sp>
      <p:sp>
        <p:nvSpPr>
          <p:cNvPr id="102404" name="Text Box 5"/>
          <p:cNvSpPr txBox="1">
            <a:spLocks noChangeArrowheads="1"/>
          </p:cNvSpPr>
          <p:nvPr/>
        </p:nvSpPr>
        <p:spPr bwMode="auto">
          <a:xfrm>
            <a:off x="-684584" y="90872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400" b="1" dirty="0">
                <a:solidFill>
                  <a:srgbClr val="FFFF00"/>
                </a:solidFill>
              </a:rPr>
              <a:t>Meccanismo d</a:t>
            </a:r>
            <a:r>
              <a:rPr lang="ja-JP" altLang="it-IT" sz="2400" b="1" dirty="0">
                <a:solidFill>
                  <a:srgbClr val="FFFF00"/>
                </a:solidFill>
              </a:rPr>
              <a:t>’</a:t>
            </a:r>
            <a:r>
              <a:rPr lang="it-IT" altLang="ja-JP" sz="2400" b="1" dirty="0">
                <a:solidFill>
                  <a:srgbClr val="FFFF00"/>
                </a:solidFill>
              </a:rPr>
              <a:t>azione di tipo non recettoriale</a:t>
            </a:r>
          </a:p>
          <a:p>
            <a:pPr algn="ctr"/>
            <a:endParaRPr lang="it-IT" altLang="it-IT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3"/>
          <p:cNvSpPr txBox="1">
            <a:spLocks noChangeArrowheads="1"/>
          </p:cNvSpPr>
          <p:nvPr/>
        </p:nvSpPr>
        <p:spPr bwMode="auto">
          <a:xfrm>
            <a:off x="361074" y="908720"/>
            <a:ext cx="8763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altLang="it-IT" sz="2400" b="1" dirty="0">
              <a:solidFill>
                <a:srgbClr val="FFFF00"/>
              </a:solidFill>
            </a:endParaRPr>
          </a:p>
          <a:p>
            <a:r>
              <a:rPr lang="it-IT" altLang="it-IT" sz="2400" b="1" dirty="0"/>
              <a:t>I metalli (arsenico, mercurio, etc.) riconoscono i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u="sng" dirty="0">
                <a:solidFill>
                  <a:srgbClr val="FFFF00"/>
                </a:solidFill>
              </a:rPr>
              <a:t>gruppi </a:t>
            </a:r>
            <a:r>
              <a:rPr lang="it-IT" altLang="it-IT" sz="2400" b="1" u="sng" dirty="0" err="1">
                <a:solidFill>
                  <a:srgbClr val="FFFF00"/>
                </a:solidFill>
              </a:rPr>
              <a:t>sulfidrilici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delle proteine come</a:t>
            </a:r>
            <a:r>
              <a:rPr lang="it-IT" altLang="it-IT" sz="2400" b="1" u="sng" dirty="0"/>
              <a:t> recettori</a:t>
            </a:r>
            <a:r>
              <a:rPr lang="it-IT" altLang="it-IT" sz="2400" b="1" dirty="0"/>
              <a:t> responsabili della loro azione tossica</a:t>
            </a:r>
          </a:p>
          <a:p>
            <a:endParaRPr lang="it-IT" altLang="it-IT" sz="2400" b="1" dirty="0">
              <a:solidFill>
                <a:schemeClr val="bg1"/>
              </a:solidFill>
            </a:endParaRPr>
          </a:p>
          <a:p>
            <a:r>
              <a:rPr lang="it-IT" altLang="it-IT" sz="2400" b="1" dirty="0"/>
              <a:t>I metalli riconoscono anche un meccanismo di tossicità </a:t>
            </a:r>
            <a:r>
              <a:rPr lang="it-IT" altLang="it-IT" sz="2400" b="1" u="sng" dirty="0"/>
              <a:t>non recettoriale</a:t>
            </a:r>
            <a:r>
              <a:rPr lang="it-IT" altLang="it-IT" sz="2400" b="1" dirty="0"/>
              <a:t>, </a:t>
            </a:r>
            <a:r>
              <a:rPr lang="it-IT" altLang="it-IT" sz="2400" b="1" dirty="0" err="1"/>
              <a:t>piu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 aspecifico che riguarda:</a:t>
            </a:r>
          </a:p>
          <a:p>
            <a:endParaRPr lang="it-IT" altLang="it-IT" sz="2400" b="1" dirty="0">
              <a:solidFill>
                <a:schemeClr val="bg1"/>
              </a:solidFill>
            </a:endParaRPr>
          </a:p>
          <a:p>
            <a:r>
              <a:rPr lang="it-IT" altLang="it-IT" sz="2400" b="1" dirty="0">
                <a:solidFill>
                  <a:srgbClr val="FFFF00"/>
                </a:solidFill>
              </a:rPr>
              <a:t>1) L</a:t>
            </a:r>
            <a:r>
              <a:rPr lang="ja-JP" altLang="it-IT" sz="2400" b="1" dirty="0">
                <a:solidFill>
                  <a:srgbClr val="FFFF00"/>
                </a:solidFill>
              </a:rPr>
              <a:t>’</a:t>
            </a:r>
            <a:r>
              <a:rPr lang="it-IT" altLang="ja-JP" sz="2400" b="1" dirty="0">
                <a:solidFill>
                  <a:srgbClr val="FFFF00"/>
                </a:solidFill>
              </a:rPr>
              <a:t>alterazione della fluidità delle membrane cellulari</a:t>
            </a:r>
          </a:p>
          <a:p>
            <a:endParaRPr lang="it-IT" altLang="it-IT" sz="2400" b="1" dirty="0">
              <a:solidFill>
                <a:schemeClr val="bg1"/>
              </a:solidFill>
            </a:endParaRPr>
          </a:p>
          <a:p>
            <a:r>
              <a:rPr lang="it-IT" altLang="it-IT" sz="2400" b="1" dirty="0">
                <a:solidFill>
                  <a:srgbClr val="FFFF00"/>
                </a:solidFill>
              </a:rPr>
              <a:t>2) La modificazione della struttura degli acidi nucleici</a:t>
            </a:r>
          </a:p>
          <a:p>
            <a:r>
              <a:rPr lang="it-IT" altLang="it-IT" sz="2400" b="1" dirty="0">
                <a:solidFill>
                  <a:schemeClr val="bg1"/>
                </a:solidFill>
              </a:rPr>
              <a:t>			cancerogenesi (piombo, cadmio, etc.)</a:t>
            </a:r>
          </a:p>
        </p:txBody>
      </p:sp>
      <p:sp>
        <p:nvSpPr>
          <p:cNvPr id="104451" name="AutoShape 4"/>
          <p:cNvSpPr>
            <a:spLocks noChangeArrowheads="1"/>
          </p:cNvSpPr>
          <p:nvPr/>
        </p:nvSpPr>
        <p:spPr bwMode="auto">
          <a:xfrm>
            <a:off x="1403648" y="5085184"/>
            <a:ext cx="1371600" cy="2286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99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3"/>
          <p:cNvSpPr txBox="1">
            <a:spLocks noChangeArrowheads="1"/>
          </p:cNvSpPr>
          <p:nvPr/>
        </p:nvSpPr>
        <p:spPr bwMode="auto">
          <a:xfrm>
            <a:off x="-756592" y="40466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FFFF00"/>
                </a:solidFill>
              </a:rPr>
              <a:t> Fattori relativi </a:t>
            </a:r>
            <a:r>
              <a:rPr lang="it-IT" altLang="it-IT" sz="2800" b="1" dirty="0" err="1">
                <a:solidFill>
                  <a:srgbClr val="FFFF00"/>
                </a:solidFill>
              </a:rPr>
              <a:t>all</a:t>
            </a:r>
            <a:r>
              <a:rPr lang="ja-JP" altLang="it-IT" sz="2800" b="1" dirty="0">
                <a:solidFill>
                  <a:srgbClr val="FFFF00"/>
                </a:solidFill>
              </a:rPr>
              <a:t>’</a:t>
            </a:r>
            <a:r>
              <a:rPr lang="it-IT" altLang="ja-JP" sz="2800" b="1" dirty="0">
                <a:solidFill>
                  <a:srgbClr val="FFFF00"/>
                </a:solidFill>
              </a:rPr>
              <a:t>individuo</a:t>
            </a:r>
            <a:endParaRPr lang="it-IT" altLang="it-IT" sz="2800" b="1" dirty="0">
              <a:solidFill>
                <a:srgbClr val="FFFF00"/>
              </a:solidFill>
            </a:endParaRPr>
          </a:p>
        </p:txBody>
      </p:sp>
      <p:sp>
        <p:nvSpPr>
          <p:cNvPr id="105475" name="Text Box 4"/>
          <p:cNvSpPr txBox="1">
            <a:spLocks noChangeArrowheads="1"/>
          </p:cNvSpPr>
          <p:nvPr/>
        </p:nvSpPr>
        <p:spPr bwMode="auto">
          <a:xfrm>
            <a:off x="365125" y="1766888"/>
            <a:ext cx="867137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400" b="1" dirty="0">
                <a:solidFill>
                  <a:schemeClr val="bg1"/>
                </a:solidFill>
              </a:rPr>
              <a:t>La risposta tossicologica può essere influenzata da molti fattori relativi </a:t>
            </a:r>
            <a:r>
              <a:rPr lang="it-IT" altLang="it-IT" sz="2400" b="1" dirty="0" err="1">
                <a:solidFill>
                  <a:schemeClr val="bg1"/>
                </a:solidFill>
              </a:rPr>
              <a:t>all</a:t>
            </a:r>
            <a:r>
              <a:rPr lang="ja-JP" altLang="it-IT" sz="2400" b="1" dirty="0">
                <a:solidFill>
                  <a:schemeClr val="bg1"/>
                </a:solidFill>
              </a:rPr>
              <a:t>’</a:t>
            </a:r>
            <a:r>
              <a:rPr lang="it-IT" altLang="ja-JP" sz="2400" b="1" dirty="0">
                <a:solidFill>
                  <a:schemeClr val="bg1"/>
                </a:solidFill>
              </a:rPr>
              <a:t>individuo:</a:t>
            </a:r>
          </a:p>
          <a:p>
            <a:endParaRPr lang="it-IT" altLang="it-IT" sz="2400" b="1" dirty="0">
              <a:solidFill>
                <a:schemeClr val="bg1"/>
              </a:solidFill>
            </a:endParaRPr>
          </a:p>
          <a:p>
            <a:r>
              <a:rPr lang="it-IT" altLang="it-IT" sz="2400" b="1" dirty="0">
                <a:solidFill>
                  <a:srgbClr val="FFFF00"/>
                </a:solidFill>
              </a:rPr>
              <a:t>1) I fattori genetici</a:t>
            </a:r>
          </a:p>
          <a:p>
            <a:r>
              <a:rPr lang="it-IT" altLang="it-IT" sz="2400" b="1" dirty="0">
                <a:solidFill>
                  <a:srgbClr val="FFFF00"/>
                </a:solidFill>
              </a:rPr>
              <a:t>2) La specie</a:t>
            </a:r>
          </a:p>
          <a:p>
            <a:r>
              <a:rPr lang="it-IT" altLang="it-IT" sz="2400" b="1" dirty="0">
                <a:solidFill>
                  <a:srgbClr val="FFFF00"/>
                </a:solidFill>
              </a:rPr>
              <a:t>3) Il sesso		</a:t>
            </a:r>
          </a:p>
          <a:p>
            <a:r>
              <a:rPr lang="it-IT" altLang="it-IT" sz="2400" b="1" dirty="0">
                <a:solidFill>
                  <a:srgbClr val="FFFF00"/>
                </a:solidFill>
              </a:rPr>
              <a:t>4) L</a:t>
            </a:r>
            <a:r>
              <a:rPr lang="ja-JP" altLang="it-IT" sz="2400" b="1" dirty="0">
                <a:solidFill>
                  <a:srgbClr val="FFFF00"/>
                </a:solidFill>
              </a:rPr>
              <a:t>’</a:t>
            </a:r>
            <a:r>
              <a:rPr lang="it-IT" altLang="ja-JP" sz="2400" b="1" dirty="0">
                <a:solidFill>
                  <a:srgbClr val="FFFF00"/>
                </a:solidFill>
              </a:rPr>
              <a:t>età</a:t>
            </a:r>
          </a:p>
          <a:p>
            <a:r>
              <a:rPr lang="it-IT" altLang="it-IT" sz="2400" b="1" dirty="0">
                <a:solidFill>
                  <a:srgbClr val="FFFF00"/>
                </a:solidFill>
              </a:rPr>
              <a:t>5) Le condizioni patologiche</a:t>
            </a:r>
          </a:p>
          <a:p>
            <a:r>
              <a:rPr lang="it-IT" altLang="it-IT" sz="2400" b="1" dirty="0">
                <a:solidFill>
                  <a:srgbClr val="FFFF00"/>
                </a:solidFill>
              </a:rPr>
              <a:t>6) L</a:t>
            </a:r>
            <a:r>
              <a:rPr lang="ja-JP" altLang="it-IT" sz="2400" b="1">
                <a:solidFill>
                  <a:srgbClr val="FFFF00"/>
                </a:solidFill>
              </a:rPr>
              <a:t>’</a:t>
            </a:r>
            <a:r>
              <a:rPr lang="it-IT" altLang="ja-JP" sz="2400" b="1" dirty="0">
                <a:solidFill>
                  <a:srgbClr val="FFFF00"/>
                </a:solidFill>
              </a:rPr>
              <a:t>induzione/inibizione degli enzimi del CIT 450</a:t>
            </a:r>
            <a:endParaRPr lang="it-IT" altLang="it-IT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3"/>
          <p:cNvSpPr txBox="1">
            <a:spLocks noChangeArrowheads="1"/>
          </p:cNvSpPr>
          <p:nvPr/>
        </p:nvSpPr>
        <p:spPr bwMode="auto">
          <a:xfrm>
            <a:off x="323528" y="764704"/>
            <a:ext cx="828092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1) I fattori genetici </a:t>
            </a:r>
          </a:p>
          <a:p>
            <a:pPr algn="just"/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/>
              <a:t>I livelli di espressione di alcuni  degli enzimi che metabolizzano </a:t>
            </a:r>
            <a:r>
              <a:rPr lang="it-IT" altLang="it-IT" sz="2400" b="1" dirty="0" err="1"/>
              <a:t>xenobiotici</a:t>
            </a:r>
            <a:r>
              <a:rPr lang="it-IT" altLang="it-IT" sz="2400" b="1" dirty="0"/>
              <a:t> e farmaci, sono sotto controllo genetico: quindi la velocità di metabolizzazione (livelli plasmatici, durata d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azione) varia tra individui che esprimono </a:t>
            </a:r>
            <a:r>
              <a:rPr lang="it-IT" altLang="it-IT" sz="2400" b="1" dirty="0"/>
              <a:t>questi enzimi in modo diverso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Esempi di alcuni enzimi:</a:t>
            </a:r>
          </a:p>
          <a:p>
            <a:pPr algn="just"/>
            <a:r>
              <a:rPr lang="it-IT" altLang="it-IT" sz="2400" b="1" dirty="0">
                <a:solidFill>
                  <a:schemeClr val="bg1"/>
                </a:solidFill>
              </a:rPr>
              <a:t>	</a:t>
            </a:r>
            <a:r>
              <a:rPr lang="it-IT" altLang="it-IT" sz="2400" b="1" dirty="0">
                <a:solidFill>
                  <a:srgbClr val="FFFF00"/>
                </a:solidFill>
              </a:rPr>
              <a:t>a) </a:t>
            </a:r>
            <a:r>
              <a:rPr lang="it-IT" altLang="it-IT" sz="2400" b="1" dirty="0" err="1">
                <a:solidFill>
                  <a:srgbClr val="FFFF00"/>
                </a:solidFill>
              </a:rPr>
              <a:t>Pseudocolinesterasi</a:t>
            </a:r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	b) </a:t>
            </a:r>
            <a:r>
              <a:rPr lang="it-IT" altLang="it-IT" sz="2400" b="1" dirty="0" err="1">
                <a:solidFill>
                  <a:srgbClr val="FFFF00"/>
                </a:solidFill>
              </a:rPr>
              <a:t>Acetiltransferasi</a:t>
            </a:r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	c) </a:t>
            </a:r>
            <a:r>
              <a:rPr lang="it-IT" altLang="it-IT" sz="2400" b="1" dirty="0" err="1">
                <a:solidFill>
                  <a:srgbClr val="FFFF00"/>
                </a:solidFill>
              </a:rPr>
              <a:t>Idrossilasi</a:t>
            </a:r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3"/>
          <p:cNvSpPr txBox="1">
            <a:spLocks noChangeArrowheads="1"/>
          </p:cNvSpPr>
          <p:nvPr/>
        </p:nvSpPr>
        <p:spPr bwMode="auto">
          <a:xfrm>
            <a:off x="179512" y="980728"/>
            <a:ext cx="864096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2) La specie</a:t>
            </a:r>
          </a:p>
          <a:p>
            <a:pPr algn="just"/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/>
              <a:t>La risposta tossicologica è dipendente dalla specie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Le differenze possono essere imputate, nell’</a:t>
            </a:r>
            <a:r>
              <a:rPr lang="it-IT" altLang="ja-JP" sz="2400" b="1" dirty="0"/>
              <a:t>ambito della stessa specie, a :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a) Motivi metabolici</a:t>
            </a:r>
            <a:r>
              <a:rPr lang="it-IT" altLang="it-IT" sz="2400" b="1" dirty="0">
                <a:solidFill>
                  <a:schemeClr val="bg1"/>
                </a:solidFill>
              </a:rPr>
              <a:t>: </a:t>
            </a:r>
            <a:r>
              <a:rPr lang="it-IT" altLang="it-IT" sz="2400" b="1" dirty="0"/>
              <a:t>variazione dell’</a:t>
            </a:r>
            <a:r>
              <a:rPr lang="it-IT" altLang="ja-JP" sz="2400" b="1" dirty="0"/>
              <a:t>efficienza dell’eliminazione, </a:t>
            </a:r>
            <a:r>
              <a:rPr lang="it-IT" altLang="it-IT" sz="2400" b="1" dirty="0"/>
              <a:t>del legame con le proteine plasmatiche o tissutali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b) Motivi dinamici</a:t>
            </a:r>
            <a:r>
              <a:rPr lang="it-IT" altLang="it-IT" sz="2400" b="1" dirty="0">
                <a:solidFill>
                  <a:schemeClr val="bg1"/>
                </a:solidFill>
              </a:rPr>
              <a:t>: </a:t>
            </a:r>
            <a:r>
              <a:rPr lang="it-IT" altLang="it-IT" sz="2400" b="1" dirty="0"/>
              <a:t>tipi di recettori espressi, diversa sensibilità dell’</a:t>
            </a:r>
            <a:r>
              <a:rPr lang="it-IT" altLang="ja-JP" sz="2400" b="1" dirty="0"/>
              <a:t>organo bersaglio </a:t>
            </a:r>
            <a:endParaRPr lang="it-IT" altLang="it-IT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3"/>
          <p:cNvSpPr txBox="1">
            <a:spLocks noChangeArrowheads="1"/>
          </p:cNvSpPr>
          <p:nvPr/>
        </p:nvSpPr>
        <p:spPr bwMode="auto">
          <a:xfrm>
            <a:off x="500063" y="642938"/>
            <a:ext cx="702426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800" b="1" dirty="0">
                <a:solidFill>
                  <a:srgbClr val="FFC000"/>
                </a:solidFill>
              </a:rPr>
              <a:t>3) Il sesso:</a:t>
            </a:r>
          </a:p>
          <a:p>
            <a:endParaRPr lang="it-IT" altLang="it-IT" sz="2400" b="1" dirty="0"/>
          </a:p>
          <a:p>
            <a:r>
              <a:rPr lang="it-IT" altLang="it-IT" sz="2400" b="1" dirty="0"/>
              <a:t>     La risposta tossicologica è influenzata dal sesso perché gli enzimi che metabolizzano i farmaci e gli </a:t>
            </a:r>
            <a:r>
              <a:rPr lang="it-IT" altLang="it-IT" sz="2400" b="1" dirty="0" err="1"/>
              <a:t>xenobiotici</a:t>
            </a:r>
            <a:r>
              <a:rPr lang="it-IT" altLang="it-IT" sz="2400" b="1" dirty="0"/>
              <a:t> sono sotto controllo degli ormoni sessuali</a:t>
            </a:r>
          </a:p>
          <a:p>
            <a:endParaRPr lang="it-IT" altLang="it-IT" sz="2400" b="1" dirty="0"/>
          </a:p>
          <a:p>
            <a:endParaRPr lang="it-IT" altLang="it-IT" sz="2400" b="1" dirty="0"/>
          </a:p>
          <a:p>
            <a:endParaRPr lang="it-IT" altLang="it-IT" sz="2400" b="1" dirty="0"/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395536" y="3284984"/>
            <a:ext cx="8352928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800" b="1" dirty="0">
                <a:solidFill>
                  <a:srgbClr val="FFFF00"/>
                </a:solidFill>
              </a:rPr>
              <a:t>4) L</a:t>
            </a:r>
            <a:r>
              <a:rPr lang="ja-JP" altLang="it-IT" sz="2800" b="1" dirty="0">
                <a:solidFill>
                  <a:srgbClr val="FFFF00"/>
                </a:solidFill>
              </a:rPr>
              <a:t>’</a:t>
            </a:r>
            <a:r>
              <a:rPr lang="it-IT" altLang="ja-JP" sz="2800" b="1" dirty="0">
                <a:solidFill>
                  <a:srgbClr val="FFFF00"/>
                </a:solidFill>
              </a:rPr>
              <a:t>età</a:t>
            </a:r>
            <a:r>
              <a:rPr lang="it-IT" altLang="ja-JP" sz="2800" b="1" dirty="0">
                <a:solidFill>
                  <a:schemeClr val="bg1"/>
                </a:solidFill>
              </a:rPr>
              <a:t> </a:t>
            </a:r>
          </a:p>
          <a:p>
            <a:endParaRPr lang="it-IT" altLang="it-IT" sz="2400" b="1" dirty="0">
              <a:solidFill>
                <a:schemeClr val="bg1"/>
              </a:solidFill>
            </a:endParaRPr>
          </a:p>
          <a:p>
            <a:r>
              <a:rPr lang="it-IT" altLang="it-IT" sz="2400" b="1" dirty="0">
                <a:solidFill>
                  <a:schemeClr val="bg1"/>
                </a:solidFill>
              </a:rPr>
              <a:t>    </a:t>
            </a:r>
            <a:r>
              <a:rPr lang="it-IT" altLang="it-IT" sz="2400" b="1" dirty="0"/>
              <a:t>La cinetica dei farmaci e degli </a:t>
            </a:r>
            <a:r>
              <a:rPr lang="it-IT" altLang="it-IT" sz="2400" b="1" dirty="0" err="1"/>
              <a:t>xenobiotici</a:t>
            </a:r>
            <a:r>
              <a:rPr lang="it-IT" altLang="it-IT" sz="2400" b="1" dirty="0"/>
              <a:t> è diversa nelle varie età della vita</a:t>
            </a:r>
          </a:p>
          <a:p>
            <a:endParaRPr lang="it-IT" altLang="it-IT" sz="2400" b="1" dirty="0"/>
          </a:p>
          <a:p>
            <a:r>
              <a:rPr lang="it-IT" altLang="it-IT" sz="2400" b="1" dirty="0"/>
              <a:t>    Le differenze osservate possono essere a carico di qualunque fase della cinetica</a:t>
            </a:r>
            <a:endParaRPr lang="it-IT" altLang="it-IT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3"/>
          <p:cNvSpPr txBox="1">
            <a:spLocks noChangeArrowheads="1"/>
          </p:cNvSpPr>
          <p:nvPr/>
        </p:nvSpPr>
        <p:spPr bwMode="auto">
          <a:xfrm>
            <a:off x="323528" y="1124744"/>
            <a:ext cx="7982521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800" b="1" dirty="0">
                <a:solidFill>
                  <a:srgbClr val="FFFF00"/>
                </a:solidFill>
              </a:rPr>
              <a:t>5) Le condizioni patologiche </a:t>
            </a:r>
          </a:p>
          <a:p>
            <a:pPr algn="just"/>
            <a:endParaRPr lang="it-IT" altLang="it-IT" sz="24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/>
              <a:t>     Il </a:t>
            </a:r>
            <a:r>
              <a:rPr lang="it-IT" altLang="it-IT" sz="2400" b="1" u="sng" dirty="0"/>
              <a:t>digiuno</a:t>
            </a:r>
            <a:r>
              <a:rPr lang="it-IT" altLang="it-IT" sz="2400" b="1" dirty="0"/>
              <a:t>, cioè uno stato di nutrizione non adeguato, è in grado di ridurre la capacità di </a:t>
            </a:r>
            <a:r>
              <a:rPr lang="it-IT" altLang="it-IT" sz="2400" b="1" dirty="0" err="1"/>
              <a:t>detossificazione</a:t>
            </a:r>
            <a:r>
              <a:rPr lang="it-IT" altLang="it-IT" sz="2400" b="1" dirty="0"/>
              <a:t> </a:t>
            </a:r>
            <a:r>
              <a:rPr lang="it-IT" altLang="it-IT" sz="2400" b="1" dirty="0" err="1"/>
              <a:t>dell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organismo 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     </a:t>
            </a:r>
            <a:r>
              <a:rPr lang="it-IT" altLang="it-IT" sz="2400" b="1" u="sng" dirty="0"/>
              <a:t>Patologie che compromettono la funzionalità epatica o renale</a:t>
            </a:r>
            <a:r>
              <a:rPr lang="it-IT" altLang="it-IT" sz="2400" b="1" dirty="0"/>
              <a:t> modificano la risposta tossicologica riducendo la </a:t>
            </a:r>
            <a:r>
              <a:rPr lang="it-IT" altLang="it-IT" sz="2400" b="1" dirty="0" err="1"/>
              <a:t>detossificazione</a:t>
            </a:r>
            <a:r>
              <a:rPr lang="it-IT" altLang="it-IT" sz="2400" b="1" dirty="0"/>
              <a:t> epatica e ritardando 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escrezione renale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     </a:t>
            </a:r>
            <a:r>
              <a:rPr lang="it-IT" altLang="it-IT" sz="2400" b="1" u="sng" dirty="0"/>
              <a:t>La ridotta filtrazione glomerulare</a:t>
            </a:r>
            <a:r>
              <a:rPr lang="it-IT" altLang="it-IT" sz="2400" b="1" dirty="0"/>
              <a:t> aumenta la vita media plasmatica di molti antibiotici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3"/>
          <p:cNvSpPr txBox="1">
            <a:spLocks noChangeArrowheads="1"/>
          </p:cNvSpPr>
          <p:nvPr/>
        </p:nvSpPr>
        <p:spPr bwMode="auto">
          <a:xfrm>
            <a:off x="251520" y="1484784"/>
            <a:ext cx="842493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800" b="1" dirty="0">
                <a:solidFill>
                  <a:srgbClr val="FFFF00"/>
                </a:solidFill>
              </a:rPr>
              <a:t>6) L</a:t>
            </a:r>
            <a:r>
              <a:rPr lang="ja-JP" altLang="it-IT" sz="2800" b="1" dirty="0">
                <a:solidFill>
                  <a:srgbClr val="FFFF00"/>
                </a:solidFill>
              </a:rPr>
              <a:t>’</a:t>
            </a:r>
            <a:r>
              <a:rPr lang="it-IT" altLang="ja-JP" sz="2800" b="1" dirty="0">
                <a:solidFill>
                  <a:srgbClr val="FFFF00"/>
                </a:solidFill>
              </a:rPr>
              <a:t>attività degli enzimi </a:t>
            </a:r>
            <a:r>
              <a:rPr lang="it-IT" altLang="ja-JP" sz="2800" b="1" dirty="0" err="1">
                <a:solidFill>
                  <a:srgbClr val="FFFF00"/>
                </a:solidFill>
              </a:rPr>
              <a:t>microsomiali</a:t>
            </a:r>
            <a:r>
              <a:rPr lang="it-IT" altLang="ja-JP" sz="2800" b="1" dirty="0">
                <a:solidFill>
                  <a:srgbClr val="FFFF00"/>
                </a:solidFill>
              </a:rPr>
              <a:t> epatici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chemeClr val="bg1"/>
                </a:solidFill>
              </a:rPr>
              <a:t>     </a:t>
            </a:r>
            <a:r>
              <a:rPr lang="it-IT" altLang="it-IT" sz="2400" b="1" u="sng" dirty="0">
                <a:solidFill>
                  <a:srgbClr val="FFC000"/>
                </a:solidFill>
              </a:rPr>
              <a:t>L</a:t>
            </a:r>
            <a:r>
              <a:rPr lang="ja-JP" altLang="it-IT" sz="2400" b="1" u="sng" dirty="0">
                <a:solidFill>
                  <a:srgbClr val="FFC000"/>
                </a:solidFill>
              </a:rPr>
              <a:t>’</a:t>
            </a:r>
            <a:r>
              <a:rPr lang="it-IT" altLang="ja-JP" sz="2400" b="1" u="sng" dirty="0">
                <a:solidFill>
                  <a:srgbClr val="FFC000"/>
                </a:solidFill>
              </a:rPr>
              <a:t>induzione</a:t>
            </a:r>
            <a:r>
              <a:rPr lang="it-IT" altLang="ja-JP" sz="2400" b="1" dirty="0">
                <a:solidFill>
                  <a:srgbClr val="FFC000"/>
                </a:solidFill>
              </a:rPr>
              <a:t> </a:t>
            </a:r>
            <a:r>
              <a:rPr lang="it-IT" altLang="ja-JP" sz="2400" b="1" dirty="0"/>
              <a:t>(aumento della sintesi enzimatica) degli enzimi </a:t>
            </a:r>
            <a:r>
              <a:rPr lang="it-IT" altLang="ja-JP" sz="2400" b="1" dirty="0" err="1"/>
              <a:t>microsomiali</a:t>
            </a:r>
            <a:r>
              <a:rPr lang="it-IT" altLang="ja-JP" sz="2400" b="1" dirty="0"/>
              <a:t> </a:t>
            </a:r>
            <a:r>
              <a:rPr lang="it-IT" altLang="it-IT" sz="2400" b="1" dirty="0"/>
              <a:t>epatici da parte di sostanze  (IPA, </a:t>
            </a:r>
            <a:r>
              <a:rPr lang="it-IT" altLang="it-IT" sz="2400" b="1" dirty="0" err="1"/>
              <a:t>fenobarbitale</a:t>
            </a:r>
            <a:r>
              <a:rPr lang="it-IT" altLang="it-IT" sz="2400" b="1" dirty="0"/>
              <a:t>, etc.), diminuisce la tossicità delle sostanze che vengono inattivate mediante ossidazione oppure aumenta la tossicità di quelle che vengono attivate mediante ossidazione.</a:t>
            </a:r>
          </a:p>
          <a:p>
            <a:pPr algn="just"/>
            <a:r>
              <a:rPr lang="it-IT" altLang="it-IT" sz="2400" b="1" dirty="0">
                <a:solidFill>
                  <a:srgbClr val="FFC000"/>
                </a:solidFill>
              </a:rPr>
              <a:t>L’inibizione enzimatica </a:t>
            </a:r>
            <a:r>
              <a:rPr lang="it-IT" altLang="it-IT" sz="2400" b="1" dirty="0"/>
              <a:t>(diminuzione della sintesi enzimatica) dovuta a farmaci o sostanze aumenta o diminuisce l’effetto delle sostanze potenzialmente tossiche 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C29F2702-8A18-2C43-9727-93A0A71D9406}"/>
              </a:ext>
            </a:extLst>
          </p:cNvPr>
          <p:cNvSpPr/>
          <p:nvPr/>
        </p:nvSpPr>
        <p:spPr>
          <a:xfrm>
            <a:off x="323528" y="1239143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FC000"/>
                </a:solidFill>
                <a:latin typeface="Calibri" panose="020F0502020204030204" pitchFamily="34" charset="0"/>
              </a:rPr>
              <a:t>PRINCIPALI AGENTI INIBITORI DEGLI ISOENZIMI CYP450 </a:t>
            </a:r>
            <a:endParaRPr lang="it-IT" sz="2800" dirty="0">
              <a:solidFill>
                <a:srgbClr val="FFC000"/>
              </a:solidFill>
              <a:effectLst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FFFB59E-677C-C842-A605-7C6AE1C08FED}"/>
              </a:ext>
            </a:extLst>
          </p:cNvPr>
          <p:cNvSpPr/>
          <p:nvPr/>
        </p:nvSpPr>
        <p:spPr>
          <a:xfrm>
            <a:off x="323528" y="2492896"/>
            <a:ext cx="20162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CYP1A2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Ciprofluxacina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Ofloxacina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Levofloxacina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Amiodarone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Cimetidina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Fluvoxamina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Ticlopidina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207FC7FC-F6B5-8B44-9852-9BC3C0227113}"/>
              </a:ext>
            </a:extLst>
          </p:cNvPr>
          <p:cNvSpPr/>
          <p:nvPr/>
        </p:nvSpPr>
        <p:spPr>
          <a:xfrm>
            <a:off x="2123728" y="2482174"/>
            <a:ext cx="15121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CYP2C9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Amiodarone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Fluconazolo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Isoniazide </a:t>
            </a:r>
            <a:endParaRPr lang="it-IT" sz="20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89CA6690-A0C5-6641-BCE1-56C2AFFD3D8E}"/>
              </a:ext>
            </a:extLst>
          </p:cNvPr>
          <p:cNvSpPr/>
          <p:nvPr/>
        </p:nvSpPr>
        <p:spPr>
          <a:xfrm>
            <a:off x="3635896" y="2494099"/>
            <a:ext cx="16561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CYP2C19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Fluoxetina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Fluvoxamina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Lansoprazolo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Omeprazolo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Ketoconazolo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Ticlopidina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3D5ABB8-64CC-5B4A-A1E9-095C5F64398B}"/>
              </a:ext>
            </a:extLst>
          </p:cNvPr>
          <p:cNvSpPr/>
          <p:nvPr/>
        </p:nvSpPr>
        <p:spPr>
          <a:xfrm>
            <a:off x="5292080" y="2462118"/>
            <a:ext cx="23042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CYP2D6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Duloxetina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Fluvoxetina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Paroxetina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Amiodarone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Bupropione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Cimetidina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Chinidina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Clorfenamina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6A485CA4-DAD5-AA42-BC5A-7D154B3FB7BC}"/>
              </a:ext>
            </a:extLst>
          </p:cNvPr>
          <p:cNvSpPr/>
          <p:nvPr/>
        </p:nvSpPr>
        <p:spPr>
          <a:xfrm>
            <a:off x="7245424" y="2501935"/>
            <a:ext cx="1997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CYP3A4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Indinavir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Nelfinavir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Ritonavir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Claritromicina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Eritromicina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Fluconazole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Itraconazolo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Ketoconazolo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889565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12368E49-89D7-0143-A287-61B66ED52612}"/>
              </a:ext>
            </a:extLst>
          </p:cNvPr>
          <p:cNvSpPr/>
          <p:nvPr/>
        </p:nvSpPr>
        <p:spPr>
          <a:xfrm>
            <a:off x="179512" y="47667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C000"/>
                </a:solidFill>
                <a:latin typeface="Calibri" panose="020F0502020204030204" pitchFamily="34" charset="0"/>
              </a:rPr>
              <a:t>PRINCIPALI AGENTI INDUTTORI DEGLI ISOENZIMI CYP450 </a:t>
            </a:r>
            <a:endParaRPr lang="it-IT" sz="2400" dirty="0">
              <a:solidFill>
                <a:srgbClr val="FFC000"/>
              </a:solidFill>
              <a:effectLst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A16F0BA-1659-044F-A103-824EB5D4AD28}"/>
              </a:ext>
            </a:extLst>
          </p:cNvPr>
          <p:cNvSpPr/>
          <p:nvPr/>
        </p:nvSpPr>
        <p:spPr>
          <a:xfrm>
            <a:off x="323528" y="1280529"/>
            <a:ext cx="15841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CYP1A2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Omeprazolo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Clozapina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Imipramina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Mexiletine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Naprossene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Tacrina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Teofillina </a:t>
            </a:r>
            <a:endParaRPr lang="it-IT" sz="200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636BA42-B182-6546-950B-131CBCC34A14}"/>
              </a:ext>
            </a:extLst>
          </p:cNvPr>
          <p:cNvSpPr/>
          <p:nvPr/>
        </p:nvSpPr>
        <p:spPr>
          <a:xfrm>
            <a:off x="1796136" y="1124744"/>
            <a:ext cx="2199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CYP2C9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Rifampicina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Celecoxib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Diclofenac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Ibuprofene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Naprossene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Piroxicam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Glipizide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Tolbutamide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Irbesartan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Losartan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Ciclofosfamide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Fluvastatina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Fenitoina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Sulfametossazolo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Torasemide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Warfarin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6A59DE8-6012-1743-9560-D660722AD4C5}"/>
              </a:ext>
            </a:extLst>
          </p:cNvPr>
          <p:cNvSpPr/>
          <p:nvPr/>
        </p:nvSpPr>
        <p:spPr>
          <a:xfrm>
            <a:off x="3523439" y="1167413"/>
            <a:ext cx="16744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CYP3A4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Claritromicina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>
                <a:latin typeface="Calibri" panose="020F0502020204030204" pitchFamily="34" charset="0"/>
              </a:rPr>
              <a:t>Eritromicina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Alprazolam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Diazepam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Midazolam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Triazolam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Amplodipina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Diltiazem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Felodipina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4FD52B6-6E50-114B-B405-5C1A34DEC4EC}"/>
              </a:ext>
            </a:extLst>
          </p:cNvPr>
          <p:cNvSpPr/>
          <p:nvPr/>
        </p:nvSpPr>
        <p:spPr>
          <a:xfrm>
            <a:off x="5292080" y="1280529"/>
            <a:ext cx="20162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CYP2C19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Omeprazolo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Lansoprazolo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Amitriptilina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Clomipramina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Clopidogrel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</a:p>
          <a:p>
            <a:r>
              <a:rPr lang="it-IT" sz="2000" dirty="0" err="1">
                <a:latin typeface="Calibri" panose="020F0502020204030204" pitchFamily="34" charset="0"/>
              </a:rPr>
              <a:t>Diazepam</a:t>
            </a:r>
            <a:endParaRPr lang="it-IT" sz="20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AB6EF141-3732-C341-ADB7-8A3078693A20}"/>
              </a:ext>
            </a:extLst>
          </p:cNvPr>
          <p:cNvSpPr/>
          <p:nvPr/>
        </p:nvSpPr>
        <p:spPr>
          <a:xfrm>
            <a:off x="7303008" y="1388250"/>
            <a:ext cx="228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3366FF"/>
                </a:solidFill>
                <a:latin typeface="Calibri" panose="020F0502020204030204" pitchFamily="34" charset="0"/>
              </a:rPr>
              <a:t>CYP2D6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Metoprololo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Propafenone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Timololo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Amitriptilina</a:t>
            </a:r>
            <a:r>
              <a:rPr lang="it-IT" sz="2000" dirty="0">
                <a:latin typeface="Calibri" panose="020F0502020204030204" pitchFamily="34" charset="0"/>
              </a:rPr>
              <a:t> </a:t>
            </a:r>
            <a:endParaRPr lang="it-IT" sz="2000" dirty="0"/>
          </a:p>
          <a:p>
            <a:r>
              <a:rPr lang="it-IT" sz="2000" dirty="0" err="1">
                <a:latin typeface="Calibri" panose="020F0502020204030204" pitchFamily="34" charset="0"/>
              </a:rPr>
              <a:t>Clomipramina</a:t>
            </a:r>
            <a:endParaRPr lang="it-IT" sz="2000" dirty="0">
              <a:latin typeface="Calibri" panose="020F0502020204030204" pitchFamily="34" charset="0"/>
            </a:endParaRPr>
          </a:p>
          <a:p>
            <a:r>
              <a:rPr lang="it-IT" sz="2000" dirty="0">
                <a:latin typeface="Calibri" panose="020F0502020204030204" pitchFamily="34" charset="0"/>
              </a:rPr>
              <a:t>Codeina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68354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3"/>
          <p:cNvSpPr txBox="1">
            <a:spLocks noChangeArrowheads="1"/>
          </p:cNvSpPr>
          <p:nvPr/>
        </p:nvSpPr>
        <p:spPr bwMode="auto">
          <a:xfrm>
            <a:off x="381000" y="1341438"/>
            <a:ext cx="843915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2800" b="1" dirty="0">
                <a:solidFill>
                  <a:srgbClr val="FFFF00"/>
                </a:solidFill>
              </a:rPr>
              <a:t>Meccanismo d</a:t>
            </a:r>
            <a:r>
              <a:rPr lang="ja-JP" altLang="it-IT" sz="2800" b="1">
                <a:solidFill>
                  <a:srgbClr val="FFFF00"/>
                </a:solidFill>
              </a:rPr>
              <a:t>’</a:t>
            </a:r>
            <a:r>
              <a:rPr lang="it-IT" altLang="ja-JP" sz="2800" b="1" dirty="0">
                <a:solidFill>
                  <a:srgbClr val="FFFF00"/>
                </a:solidFill>
              </a:rPr>
              <a:t>azione</a:t>
            </a:r>
            <a:r>
              <a:rPr lang="it-IT" altLang="ja-JP" sz="2800" b="1" dirty="0">
                <a:solidFill>
                  <a:schemeClr val="bg1"/>
                </a:solidFill>
              </a:rPr>
              <a:t>: la risposta tossicologica può essere </a:t>
            </a:r>
            <a:r>
              <a:rPr lang="it-IT" altLang="ja-JP" sz="2800" b="1" dirty="0">
                <a:solidFill>
                  <a:srgbClr val="FFFF00"/>
                </a:solidFill>
              </a:rPr>
              <a:t>recettoriale </a:t>
            </a:r>
            <a:r>
              <a:rPr lang="it-IT" altLang="ja-JP" sz="2800" b="1" dirty="0">
                <a:solidFill>
                  <a:schemeClr val="bg1"/>
                </a:solidFill>
              </a:rPr>
              <a:t>e </a:t>
            </a:r>
            <a:r>
              <a:rPr lang="it-IT" altLang="ja-JP" sz="2800" b="1" dirty="0">
                <a:solidFill>
                  <a:srgbClr val="FFFF00"/>
                </a:solidFill>
              </a:rPr>
              <a:t>non recettoriale</a:t>
            </a:r>
            <a:r>
              <a:rPr lang="it-IT" altLang="ja-JP" sz="2800" b="1" dirty="0">
                <a:solidFill>
                  <a:schemeClr val="bg1"/>
                </a:solidFill>
              </a:rPr>
              <a:t>.</a:t>
            </a:r>
          </a:p>
          <a:p>
            <a:endParaRPr lang="it-IT" altLang="it-IT" sz="2800" b="1" dirty="0">
              <a:solidFill>
                <a:srgbClr val="FFFF00"/>
              </a:solidFill>
            </a:endParaRPr>
          </a:p>
          <a:p>
            <a:r>
              <a:rPr lang="it-IT" altLang="it-IT" sz="2800" b="1" dirty="0">
                <a:solidFill>
                  <a:schemeClr val="bg1"/>
                </a:solidFill>
              </a:rPr>
              <a:t>La </a:t>
            </a:r>
            <a:r>
              <a:rPr lang="it-IT" altLang="it-IT" sz="2800" b="1" dirty="0">
                <a:solidFill>
                  <a:srgbClr val="FFC000"/>
                </a:solidFill>
              </a:rPr>
              <a:t>risposta recettoriale </a:t>
            </a:r>
            <a:r>
              <a:rPr lang="it-IT" altLang="it-IT" sz="2800" b="1" dirty="0">
                <a:solidFill>
                  <a:schemeClr val="bg1"/>
                </a:solidFill>
              </a:rPr>
              <a:t>prevede l’interazione della sostanza con il recettore e tutti quei meccanismi che portano alle manifestazione degli effetti.</a:t>
            </a:r>
          </a:p>
          <a:p>
            <a:endParaRPr lang="it-IT" altLang="ja-JP" sz="2800" b="1" dirty="0">
              <a:solidFill>
                <a:schemeClr val="bg1"/>
              </a:solidFill>
            </a:endParaRPr>
          </a:p>
          <a:p>
            <a:r>
              <a:rPr lang="it-IT" altLang="ja-JP" sz="2800" b="1" dirty="0">
                <a:solidFill>
                  <a:schemeClr val="bg1"/>
                </a:solidFill>
              </a:rPr>
              <a:t>La risposta  </a:t>
            </a:r>
            <a:r>
              <a:rPr lang="it-IT" altLang="ja-JP" sz="2800" b="1" dirty="0">
                <a:solidFill>
                  <a:srgbClr val="FFC000"/>
                </a:solidFill>
              </a:rPr>
              <a:t>non recettoriale </a:t>
            </a:r>
            <a:r>
              <a:rPr lang="it-IT" altLang="ja-JP" sz="2800" b="1" dirty="0">
                <a:solidFill>
                  <a:schemeClr val="bg1"/>
                </a:solidFill>
              </a:rPr>
              <a:t>(di tipo aspecifico) si ha quando gli effetti sono da ascriversi a meccanismi diversi da quelli recettoriali </a:t>
            </a:r>
            <a:endParaRPr lang="it-IT" altLang="it-IT" sz="2800" b="1" dirty="0">
              <a:solidFill>
                <a:schemeClr val="bg1"/>
              </a:solidFill>
            </a:endParaRPr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2267744" y="404664"/>
            <a:ext cx="46073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3200" b="1" dirty="0">
                <a:solidFill>
                  <a:srgbClr val="FFFF00"/>
                </a:solidFill>
              </a:rPr>
              <a:t>Meccanismo d</a:t>
            </a:r>
            <a:r>
              <a:rPr lang="ja-JP" altLang="it-IT" sz="3200" b="1" dirty="0">
                <a:solidFill>
                  <a:srgbClr val="FFFF00"/>
                </a:solidFill>
              </a:rPr>
              <a:t>’</a:t>
            </a:r>
            <a:r>
              <a:rPr lang="it-IT" altLang="ja-JP" sz="3200" b="1" dirty="0">
                <a:solidFill>
                  <a:srgbClr val="FFFF00"/>
                </a:solidFill>
              </a:rPr>
              <a:t>azione</a:t>
            </a:r>
            <a:endParaRPr lang="it-IT" altLang="it-IT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3"/>
          <p:cNvSpPr txBox="1">
            <a:spLocks noChangeArrowheads="1"/>
          </p:cNvSpPr>
          <p:nvPr/>
        </p:nvSpPr>
        <p:spPr bwMode="auto">
          <a:xfrm>
            <a:off x="205534" y="769120"/>
            <a:ext cx="8928992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it-IT" altLang="it-IT" sz="2000" b="1" dirty="0">
              <a:solidFill>
                <a:srgbClr val="FFFF00"/>
              </a:solidFill>
            </a:endParaRPr>
          </a:p>
          <a:p>
            <a:pPr algn="just"/>
            <a:r>
              <a:rPr lang="it-IT" altLang="it-IT" sz="2400" b="1" dirty="0"/>
              <a:t>E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 il metabolita attivo della fenacetina usato come antipiretico e </a:t>
            </a:r>
            <a:r>
              <a:rPr lang="it-IT" altLang="it-IT" sz="2400" b="1" dirty="0"/>
              <a:t>analgesico che, ad alte dosi	</a:t>
            </a:r>
            <a:r>
              <a:rPr lang="it-IT" altLang="it-IT" sz="2400" b="1" u="sng" dirty="0"/>
              <a:t>epatite tossica</a:t>
            </a:r>
          </a:p>
          <a:p>
            <a:pPr algn="just"/>
            <a:endParaRPr lang="it-IT" altLang="it-IT" sz="2400" b="1" u="sng" dirty="0"/>
          </a:p>
          <a:p>
            <a:pPr algn="just"/>
            <a:r>
              <a:rPr lang="it-IT" altLang="it-IT" sz="2400" b="1" dirty="0"/>
              <a:t>La sintomatologia iniziale (nausea, vomito e pallore) può evolvere in un quadro di </a:t>
            </a:r>
            <a:r>
              <a:rPr lang="it-IT" altLang="it-IT" sz="2400" b="1" u="sng" dirty="0">
                <a:solidFill>
                  <a:srgbClr val="FFC000"/>
                </a:solidFill>
              </a:rPr>
              <a:t>necrosi epatica e renale ingravescenti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La tossicità del paracetamolo è prodotta dal metabolita</a:t>
            </a:r>
          </a:p>
          <a:p>
            <a:pPr algn="just"/>
            <a:r>
              <a:rPr lang="it-IT" altLang="it-IT" sz="2400" b="1" dirty="0" err="1"/>
              <a:t>n-acetil-p-benzochinonimina</a:t>
            </a:r>
            <a:r>
              <a:rPr lang="it-IT" altLang="it-IT" sz="2400" b="1" dirty="0"/>
              <a:t> che presenta caratteristiche</a:t>
            </a:r>
          </a:p>
          <a:p>
            <a:pPr algn="just"/>
            <a:r>
              <a:rPr lang="it-IT" altLang="it-IT" sz="2400" b="1" dirty="0"/>
              <a:t>strutturali di un radicale libero</a:t>
            </a:r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Questo metabolita è citotossico sugli epatociti isolati e produce </a:t>
            </a:r>
            <a:r>
              <a:rPr lang="it-IT" altLang="it-IT" sz="2400" b="1" u="sng" dirty="0">
                <a:solidFill>
                  <a:srgbClr val="FFC000"/>
                </a:solidFill>
              </a:rPr>
              <a:t>deplezione di </a:t>
            </a:r>
            <a:r>
              <a:rPr lang="it-IT" altLang="it-IT" sz="2400" b="1" u="sng" dirty="0" err="1">
                <a:solidFill>
                  <a:srgbClr val="FFC000"/>
                </a:solidFill>
              </a:rPr>
              <a:t>glutatione</a:t>
            </a:r>
            <a:r>
              <a:rPr lang="it-IT" altLang="it-IT" sz="2400" b="1" u="sng" dirty="0">
                <a:solidFill>
                  <a:srgbClr val="FFC000"/>
                </a:solidFill>
              </a:rPr>
              <a:t> e </a:t>
            </a:r>
            <a:r>
              <a:rPr lang="it-IT" altLang="it-IT" sz="2400" b="1" u="sng" dirty="0" err="1">
                <a:solidFill>
                  <a:srgbClr val="FFC000"/>
                </a:solidFill>
              </a:rPr>
              <a:t>lipoperossidazione</a:t>
            </a:r>
            <a:r>
              <a:rPr lang="it-IT" altLang="it-IT" sz="2400" b="1" dirty="0">
                <a:solidFill>
                  <a:srgbClr val="FFC000"/>
                </a:solidFill>
              </a:rPr>
              <a:t> </a:t>
            </a:r>
            <a:r>
              <a:rPr lang="it-IT" altLang="it-IT" sz="2400" b="1" dirty="0"/>
              <a:t>delle membrane cellulari </a:t>
            </a:r>
            <a:endParaRPr lang="it-IT" altLang="it-IT" sz="2000" b="1" dirty="0">
              <a:solidFill>
                <a:schemeClr val="bg1"/>
              </a:solidFill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B7A47903-A274-9E45-BA5F-E30EC0B3DF3E}"/>
              </a:ext>
            </a:extLst>
          </p:cNvPr>
          <p:cNvSpPr/>
          <p:nvPr/>
        </p:nvSpPr>
        <p:spPr>
          <a:xfrm>
            <a:off x="539552" y="241484"/>
            <a:ext cx="26613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altLang="it-IT" sz="2800" b="1" dirty="0">
                <a:solidFill>
                  <a:srgbClr val="FFFF00"/>
                </a:solidFill>
              </a:rPr>
              <a:t>Paracetamolo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179512" y="1268760"/>
            <a:ext cx="878497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/>
              <a:t>La durata del contatto con la sostanza tossica permette la distinzione tra: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1)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>
                <a:solidFill>
                  <a:srgbClr val="FFFF00"/>
                </a:solidFill>
              </a:rPr>
              <a:t>Intossicazione cronica</a:t>
            </a:r>
            <a:r>
              <a:rPr lang="it-IT" altLang="it-IT" sz="2400" b="1" dirty="0">
                <a:solidFill>
                  <a:schemeClr val="bg1"/>
                </a:solidFill>
              </a:rPr>
              <a:t>: </a:t>
            </a:r>
            <a:r>
              <a:rPr lang="it-IT" altLang="it-IT" sz="2400" b="1" dirty="0"/>
              <a:t>deriva da ripetute esposizioni alla  sostanza tossica per un periodo di tempo </a:t>
            </a:r>
            <a:r>
              <a:rPr lang="it-IT" altLang="it-IT" sz="2400" b="1" dirty="0" err="1"/>
              <a:t>piu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 o meno </a:t>
            </a:r>
            <a:r>
              <a:rPr lang="it-IT" altLang="it-IT" sz="2400" b="1" dirty="0"/>
              <a:t>prolungato.</a:t>
            </a:r>
          </a:p>
          <a:p>
            <a:pPr algn="just"/>
            <a:r>
              <a:rPr lang="it-IT" altLang="it-IT" sz="2400" b="1" dirty="0"/>
              <a:t> Tale esposizione comporta un accumulo </a:t>
            </a:r>
            <a:r>
              <a:rPr lang="it-IT" altLang="it-IT" sz="2400" b="1" dirty="0" err="1"/>
              <a:t>nell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organismo </a:t>
            </a:r>
            <a:r>
              <a:rPr lang="it-IT" altLang="it-IT" sz="2400" b="1" dirty="0"/>
              <a:t>della sostanza quando la quantità assorbita supera la capacità di </a:t>
            </a:r>
            <a:r>
              <a:rPr lang="it-IT" altLang="it-IT" sz="2400" b="1" dirty="0" err="1"/>
              <a:t>detossificazione</a:t>
            </a:r>
            <a:r>
              <a:rPr lang="it-IT" altLang="it-IT" sz="2400" b="1" dirty="0"/>
              <a:t> e di escrezione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2) Intossicazione acuta</a:t>
            </a:r>
            <a:r>
              <a:rPr lang="it-IT" altLang="it-IT" sz="2400" b="1" dirty="0">
                <a:solidFill>
                  <a:schemeClr val="bg1"/>
                </a:solidFill>
              </a:rPr>
              <a:t>: </a:t>
            </a:r>
            <a:r>
              <a:rPr lang="it-IT" altLang="it-IT" sz="2400" b="1" dirty="0"/>
              <a:t>deriva </a:t>
            </a:r>
            <a:r>
              <a:rPr lang="it-IT" altLang="it-IT" sz="2400" b="1" dirty="0" err="1"/>
              <a:t>dall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assorbimento rapido di </a:t>
            </a:r>
            <a:r>
              <a:rPr lang="it-IT" altLang="it-IT" sz="2400" b="1" dirty="0"/>
              <a:t>dosi  elevate di una sostanza tossica. Si può avere una rapida evoluzione del quadro clinico verso l</a:t>
            </a:r>
            <a:r>
              <a:rPr lang="ja-JP" altLang="it-IT" sz="2400" b="1" dirty="0"/>
              <a:t>’</a:t>
            </a:r>
            <a:r>
              <a:rPr lang="it-IT" altLang="ja-JP" sz="2400" b="1" dirty="0" err="1"/>
              <a:t>exitus</a:t>
            </a:r>
            <a:r>
              <a:rPr lang="it-IT" altLang="ja-JP" sz="2400" b="1" dirty="0"/>
              <a:t> o la guarigione. </a:t>
            </a:r>
            <a:endParaRPr lang="it-IT" altLang="it-IT" sz="2400" b="1" dirty="0"/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0" y="92862"/>
            <a:ext cx="75963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800" b="1" dirty="0">
                <a:solidFill>
                  <a:srgbClr val="FFFF00"/>
                </a:solidFill>
              </a:rPr>
              <a:t>La risposta tossicologica fattori relativi al tempo di contatto con la sostanza tossica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323528" y="1052736"/>
            <a:ext cx="813593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L</a:t>
            </a:r>
            <a:r>
              <a:rPr lang="ja-JP" altLang="it-IT" sz="2400" b="1" dirty="0">
                <a:solidFill>
                  <a:srgbClr val="FFFF00"/>
                </a:solidFill>
              </a:rPr>
              <a:t>’</a:t>
            </a:r>
            <a:r>
              <a:rPr lang="it-IT" altLang="ja-JP" sz="2400" b="1" dirty="0">
                <a:solidFill>
                  <a:srgbClr val="FFFF00"/>
                </a:solidFill>
              </a:rPr>
              <a:t>esposizione a dosi tossiche</a:t>
            </a:r>
            <a:r>
              <a:rPr lang="it-IT" altLang="ja-JP" sz="2400" b="1" dirty="0">
                <a:solidFill>
                  <a:schemeClr val="bg1"/>
                </a:solidFill>
              </a:rPr>
              <a:t> di una sostanza chimica può determinare alterazioni omeostatiche locali o sistemiche.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>
              <a:buFontTx/>
              <a:buAutoNum type="arabicParenR"/>
            </a:pPr>
            <a:r>
              <a:rPr lang="it-IT" altLang="it-IT" sz="2400" b="1" dirty="0">
                <a:solidFill>
                  <a:srgbClr val="FFFF00"/>
                </a:solidFill>
              </a:rPr>
              <a:t>Le azioni tossiche locali</a:t>
            </a:r>
            <a:r>
              <a:rPr lang="it-IT" altLang="it-IT" sz="2400" b="1" dirty="0">
                <a:solidFill>
                  <a:schemeClr val="bg1"/>
                </a:solidFill>
              </a:rPr>
              <a:t> si osservano nella zona di contatto  tra sostanza tossica e l’organismo (</a:t>
            </a:r>
            <a:r>
              <a:rPr lang="it-IT" altLang="it-IT" sz="2400" b="1" dirty="0">
                <a:solidFill>
                  <a:srgbClr val="FFFF00"/>
                </a:solidFill>
              </a:rPr>
              <a:t>cute, 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>
                <a:solidFill>
                  <a:srgbClr val="FFFF00"/>
                </a:solidFill>
              </a:rPr>
              <a:t>mucose, ecc)</a:t>
            </a:r>
            <a:r>
              <a:rPr lang="it-IT" altLang="it-IT" sz="2400" b="1" dirty="0">
                <a:solidFill>
                  <a:schemeClr val="bg1"/>
                </a:solidFill>
              </a:rPr>
              <a:t>  possono portare infiammazione e/o  </a:t>
            </a:r>
            <a:r>
              <a:rPr lang="it-IT" altLang="it-IT" sz="2400" b="1" dirty="0">
                <a:solidFill>
                  <a:srgbClr val="FFFF00"/>
                </a:solidFill>
              </a:rPr>
              <a:t>necrosi locale</a:t>
            </a:r>
            <a:r>
              <a:rPr lang="it-IT" altLang="it-IT" sz="2400" b="1" dirty="0">
                <a:solidFill>
                  <a:schemeClr val="bg1"/>
                </a:solidFill>
              </a:rPr>
              <a:t>. 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2) Le azioni tossiche sistemiche</a:t>
            </a:r>
            <a:r>
              <a:rPr lang="it-IT" altLang="it-IT" sz="2400" b="1" dirty="0">
                <a:solidFill>
                  <a:schemeClr val="bg1"/>
                </a:solidFill>
              </a:rPr>
              <a:t> sono causate quando la sostanza viene assorbita, si distribuisce nell’organismo e raggiunge concentrazioni efficienti  in alcuni tessuti, dove sono presenti recettori specifici, manifestando effetti di tipo generale.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179512" y="620688"/>
            <a:ext cx="82804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3000" b="1" dirty="0">
                <a:solidFill>
                  <a:srgbClr val="FFFF00"/>
                </a:solidFill>
              </a:rPr>
              <a:t>Le azioni tossiche sistemiche</a:t>
            </a:r>
            <a:r>
              <a:rPr lang="it-IT" altLang="it-IT" sz="3000" b="1" dirty="0">
                <a:solidFill>
                  <a:schemeClr val="bg1"/>
                </a:solidFill>
              </a:rPr>
              <a:t> possono essere classificate in funzione dell’</a:t>
            </a:r>
            <a:r>
              <a:rPr lang="it-IT" altLang="ja-JP" sz="3000" b="1" dirty="0">
                <a:solidFill>
                  <a:schemeClr val="bg1"/>
                </a:solidFill>
              </a:rPr>
              <a:t>organo coinvolto in maniera prevalente (anche se gli effetti sono di tipo generali.</a:t>
            </a:r>
          </a:p>
          <a:p>
            <a:endParaRPr lang="it-IT" altLang="ja-JP" sz="3000" b="1" dirty="0">
              <a:solidFill>
                <a:schemeClr val="bg1"/>
              </a:solidFill>
            </a:endParaRPr>
          </a:p>
          <a:p>
            <a:r>
              <a:rPr lang="it-IT" altLang="it-IT" sz="3200" b="1" dirty="0" err="1">
                <a:solidFill>
                  <a:srgbClr val="FFFF00"/>
                </a:solidFill>
              </a:rPr>
              <a:t>Neurotossicità</a:t>
            </a:r>
            <a:endParaRPr lang="it-IT" altLang="it-IT" sz="3200" b="1" dirty="0">
              <a:solidFill>
                <a:srgbClr val="FFFF00"/>
              </a:solidFill>
            </a:endParaRPr>
          </a:p>
          <a:p>
            <a:r>
              <a:rPr lang="it-IT" altLang="it-IT" sz="3200" b="1" dirty="0" err="1">
                <a:solidFill>
                  <a:srgbClr val="FFFF00"/>
                </a:solidFill>
              </a:rPr>
              <a:t>Cardiotossicità</a:t>
            </a:r>
            <a:endParaRPr lang="it-IT" altLang="it-IT" sz="3200" b="1" dirty="0">
              <a:solidFill>
                <a:srgbClr val="FFFF00"/>
              </a:solidFill>
            </a:endParaRPr>
          </a:p>
          <a:p>
            <a:r>
              <a:rPr lang="it-IT" altLang="it-IT" sz="3200" b="1" dirty="0">
                <a:solidFill>
                  <a:srgbClr val="FFFF00"/>
                </a:solidFill>
              </a:rPr>
              <a:t>Epatotossicità</a:t>
            </a:r>
          </a:p>
          <a:p>
            <a:r>
              <a:rPr lang="it-IT" altLang="it-IT" sz="3200" b="1" dirty="0">
                <a:solidFill>
                  <a:srgbClr val="FFFF00"/>
                </a:solidFill>
              </a:rPr>
              <a:t>Nefrotossicità</a:t>
            </a:r>
          </a:p>
          <a:p>
            <a:r>
              <a:rPr lang="it-IT" altLang="it-IT" sz="3200" b="1" dirty="0" err="1">
                <a:solidFill>
                  <a:srgbClr val="FFFF00"/>
                </a:solidFill>
              </a:rPr>
              <a:t>immunotossicità</a:t>
            </a:r>
            <a:endParaRPr lang="it-IT" altLang="it-IT" sz="3200" b="1" dirty="0">
              <a:solidFill>
                <a:srgbClr val="FFFF00"/>
              </a:solidFill>
            </a:endParaRPr>
          </a:p>
          <a:p>
            <a:r>
              <a:rPr lang="it-IT" altLang="it-IT" sz="3200" b="1" dirty="0">
                <a:solidFill>
                  <a:srgbClr val="FFFF00"/>
                </a:solidFill>
              </a:rPr>
              <a:t>ETC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179512" y="1124744"/>
            <a:ext cx="871296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800" b="1" dirty="0">
                <a:solidFill>
                  <a:schemeClr val="bg1"/>
                </a:solidFill>
              </a:rPr>
              <a:t>La tossicità sistemica può essere sostenuta da </a:t>
            </a:r>
            <a:r>
              <a:rPr lang="it-IT" altLang="it-IT" sz="2800" b="1" dirty="0">
                <a:solidFill>
                  <a:srgbClr val="FFFF00"/>
                </a:solidFill>
              </a:rPr>
              <a:t>meccanismi recettoriali o non recettoriali</a:t>
            </a:r>
          </a:p>
          <a:p>
            <a:endParaRPr lang="it-IT" altLang="it-IT" sz="2800" b="1" dirty="0">
              <a:solidFill>
                <a:srgbClr val="FFFF00"/>
              </a:solidFill>
            </a:endParaRPr>
          </a:p>
          <a:p>
            <a:endParaRPr lang="it-IT" altLang="it-IT" sz="2800" b="1" dirty="0">
              <a:solidFill>
                <a:schemeClr val="bg1"/>
              </a:solidFill>
            </a:endParaRPr>
          </a:p>
          <a:p>
            <a:r>
              <a:rPr lang="it-IT" altLang="it-IT" sz="2800" b="1" dirty="0">
                <a:solidFill>
                  <a:schemeClr val="bg1"/>
                </a:solidFill>
              </a:rPr>
              <a:t>N.B. </a:t>
            </a:r>
            <a:r>
              <a:rPr lang="it-IT" altLang="it-IT" sz="2800" b="1" dirty="0">
                <a:solidFill>
                  <a:srgbClr val="FFFF00"/>
                </a:solidFill>
              </a:rPr>
              <a:t>Il concetto di recettore in tossicologia non è limitato a quei complessi macromolecolari che mediano gli effetti ad es. neurotrasmettitori, ormoni e fattori trofici, ma è esteso ad ogni struttura molecolare capace di legare il tossico e che, da questo suo legame, subisca un</a:t>
            </a:r>
            <a:r>
              <a:rPr lang="ja-JP" altLang="it-IT" sz="2800" b="1">
                <a:solidFill>
                  <a:srgbClr val="FFFF00"/>
                </a:solidFill>
              </a:rPr>
              <a:t>’</a:t>
            </a:r>
            <a:r>
              <a:rPr lang="it-IT" altLang="ja-JP" sz="2800" b="1" dirty="0">
                <a:solidFill>
                  <a:srgbClr val="FFFF00"/>
                </a:solidFill>
              </a:rPr>
              <a:t>alterazione della sua normale funzione</a:t>
            </a:r>
            <a:endParaRPr lang="it-IT" altLang="it-IT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980728"/>
            <a:ext cx="81369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FF00"/>
                </a:solidFill>
              </a:rPr>
              <a:t>REAZIONI DEL TOSSICO CON </a:t>
            </a:r>
          </a:p>
          <a:p>
            <a:r>
              <a:rPr lang="it-IT" sz="2800" b="1" dirty="0">
                <a:solidFill>
                  <a:srgbClr val="FFFF00"/>
                </a:solidFill>
              </a:rPr>
              <a:t>LA MOLECOLA BERSAGLIO</a:t>
            </a:r>
          </a:p>
          <a:p>
            <a:endParaRPr lang="it-IT" sz="2400" b="1" dirty="0"/>
          </a:p>
          <a:p>
            <a:endParaRPr lang="it-IT" sz="2400" b="1" dirty="0"/>
          </a:p>
          <a:p>
            <a:r>
              <a:rPr lang="it-IT" sz="2600" b="1" dirty="0">
                <a:solidFill>
                  <a:srgbClr val="FFC000"/>
                </a:solidFill>
              </a:rPr>
              <a:t>Tipi di Reazioni:</a:t>
            </a:r>
          </a:p>
          <a:p>
            <a:r>
              <a:rPr lang="it-IT" sz="2400" b="1" dirty="0">
                <a:solidFill>
                  <a:srgbClr val="FFFF00"/>
                </a:solidFill>
              </a:rPr>
              <a:t>Legame non covalente </a:t>
            </a:r>
            <a:r>
              <a:rPr lang="it-IT" sz="2400" b="1" dirty="0"/>
              <a:t>– interazioni apolari o ponti idrogeno o ionici (recettori di membrana ecc.)</a:t>
            </a:r>
          </a:p>
          <a:p>
            <a:r>
              <a:rPr lang="it-IT" sz="2400" b="1" dirty="0">
                <a:solidFill>
                  <a:srgbClr val="FFFF00"/>
                </a:solidFill>
              </a:rPr>
              <a:t>Legame covalente </a:t>
            </a:r>
            <a:r>
              <a:rPr lang="it-IT" sz="2400" b="1" dirty="0"/>
              <a:t>– </a:t>
            </a:r>
            <a:r>
              <a:rPr lang="it-IT" sz="2000" b="1" dirty="0"/>
              <a:t>ALTERAZIONI PERMANENTE DELLE MOLECOLE ENDOGENE</a:t>
            </a:r>
          </a:p>
          <a:p>
            <a:r>
              <a:rPr lang="it-IT" sz="2400" b="1" dirty="0">
                <a:solidFill>
                  <a:srgbClr val="FFFF00"/>
                </a:solidFill>
              </a:rPr>
              <a:t>Sottrazione di idrogeno </a:t>
            </a:r>
            <a:r>
              <a:rPr lang="it-IT" sz="2400" b="1" dirty="0"/>
              <a:t>– conversione in radicali</a:t>
            </a:r>
          </a:p>
          <a:p>
            <a:r>
              <a:rPr lang="it-IT" sz="2400" b="1" dirty="0">
                <a:solidFill>
                  <a:srgbClr val="FFFF00"/>
                </a:solidFill>
              </a:rPr>
              <a:t>Trasferimento di elettroni </a:t>
            </a:r>
            <a:r>
              <a:rPr lang="it-IT" sz="2400" b="1" dirty="0"/>
              <a:t>– ossidare o ridurre le molecole (Fe ++)</a:t>
            </a:r>
          </a:p>
          <a:p>
            <a:r>
              <a:rPr lang="it-IT" sz="2400" b="1" dirty="0">
                <a:solidFill>
                  <a:srgbClr val="FFFF00"/>
                </a:solidFill>
              </a:rPr>
              <a:t>Reazioni enzimatiche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3"/>
          <p:cNvSpPr txBox="1">
            <a:spLocks noChangeArrowheads="1"/>
          </p:cNvSpPr>
          <p:nvPr/>
        </p:nvSpPr>
        <p:spPr bwMode="auto">
          <a:xfrm>
            <a:off x="539552" y="1484784"/>
            <a:ext cx="79928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La nicotina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è un alcaloide i cui effetti tossici (tachicardia, ipertensione, convulsioni) sono dovuti </a:t>
            </a:r>
            <a:r>
              <a:rPr lang="it-IT" altLang="it-IT" sz="2400" b="1" dirty="0" err="1"/>
              <a:t>all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attivazione del </a:t>
            </a:r>
            <a:r>
              <a:rPr lang="it-IT" altLang="ja-JP" sz="2400" b="1" dirty="0">
                <a:solidFill>
                  <a:srgbClr val="FFFF00"/>
                </a:solidFill>
              </a:rPr>
              <a:t>recettore nicotinico (ACHR)</a:t>
            </a:r>
          </a:p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neuronale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ed alle conseguenti depolarizzazioni e risposte </a:t>
            </a:r>
            <a:r>
              <a:rPr lang="it-IT" altLang="it-IT" sz="2400" b="1" dirty="0" err="1"/>
              <a:t>eccitatorie</a:t>
            </a:r>
            <a:r>
              <a:rPr lang="it-IT" altLang="it-IT" sz="2400" b="1" dirty="0"/>
              <a:t>.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/>
              <a:t>La sindrome nicotinica del tabagismo acuto è un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intossicazione che si </a:t>
            </a:r>
            <a:r>
              <a:rPr lang="it-IT" altLang="it-IT" sz="2400" b="1" dirty="0"/>
              <a:t>verifica  attraverso un meccanismo recettoriale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755576" y="1340768"/>
            <a:ext cx="741682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>
                <a:solidFill>
                  <a:srgbClr val="FFFF00"/>
                </a:solidFill>
              </a:rPr>
              <a:t>Gli insetticidi </a:t>
            </a:r>
            <a:r>
              <a:rPr lang="it-IT" altLang="it-IT" sz="2400" b="1" dirty="0" err="1">
                <a:solidFill>
                  <a:srgbClr val="FFFF00"/>
                </a:solidFill>
              </a:rPr>
              <a:t>organofosforici</a:t>
            </a:r>
            <a:r>
              <a:rPr lang="it-IT" altLang="it-IT" sz="24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riconoscono nel sito </a:t>
            </a:r>
            <a:r>
              <a:rPr lang="it-IT" altLang="it-IT" sz="2400" b="1" dirty="0" err="1"/>
              <a:t>esterasico</a:t>
            </a:r>
            <a:r>
              <a:rPr lang="it-IT" altLang="it-IT" sz="2400" b="1" dirty="0"/>
              <a:t> della </a:t>
            </a:r>
            <a:r>
              <a:rPr lang="it-IT" altLang="it-IT" sz="2400" b="1" u="sng" dirty="0"/>
              <a:t>proteina enzima</a:t>
            </a:r>
            <a:r>
              <a:rPr lang="it-IT" altLang="it-IT" sz="2400" b="1" dirty="0"/>
              <a:t> </a:t>
            </a:r>
            <a:r>
              <a:rPr lang="it-IT" altLang="it-IT" sz="2400" b="1" dirty="0" err="1">
                <a:solidFill>
                  <a:srgbClr val="FFFF00"/>
                </a:solidFill>
              </a:rPr>
              <a:t>acetilcolinaesterasi</a:t>
            </a:r>
            <a:r>
              <a:rPr lang="it-IT" altLang="it-IT" sz="2400" b="1" dirty="0">
                <a:solidFill>
                  <a:schemeClr val="bg1"/>
                </a:solidFill>
              </a:rPr>
              <a:t>, </a:t>
            </a:r>
            <a:r>
              <a:rPr lang="it-IT" altLang="it-IT" sz="2400" b="1" dirty="0"/>
              <a:t>il recettore per 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effetto tossi</a:t>
            </a:r>
            <a:r>
              <a:rPr lang="it-IT" altLang="it-IT" sz="2400" b="1" dirty="0"/>
              <a:t>cologico</a:t>
            </a: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endParaRPr lang="it-IT" alt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altLang="it-IT" sz="2400" b="1" dirty="0"/>
              <a:t>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eccessivo accumulo di </a:t>
            </a:r>
            <a:r>
              <a:rPr lang="it-IT" altLang="ja-JP" sz="2400" b="1" dirty="0" err="1"/>
              <a:t>Ach</a:t>
            </a:r>
            <a:r>
              <a:rPr lang="it-IT" altLang="ja-JP" sz="2400" b="1" dirty="0"/>
              <a:t> a livello </a:t>
            </a:r>
            <a:r>
              <a:rPr lang="it-IT" altLang="ja-JP" sz="2400" b="1" dirty="0" err="1"/>
              <a:t>sinaptico</a:t>
            </a:r>
            <a:r>
              <a:rPr lang="it-IT" altLang="ja-JP" sz="2400" b="1" dirty="0"/>
              <a:t> è causa di una </a:t>
            </a:r>
            <a:r>
              <a:rPr lang="it-IT" altLang="it-IT" sz="2400" b="1" dirty="0"/>
              <a:t>grave intossicazione caratterizzata da una profonda distorsione </a:t>
            </a:r>
          </a:p>
          <a:p>
            <a:pPr algn="just"/>
            <a:r>
              <a:rPr lang="it-IT" altLang="it-IT" sz="2400" b="1" dirty="0"/>
              <a:t>della funzione </a:t>
            </a:r>
            <a:r>
              <a:rPr lang="it-IT" altLang="it-IT" sz="2400" b="1" dirty="0" err="1"/>
              <a:t>S.N.C.</a:t>
            </a:r>
            <a:r>
              <a:rPr lang="it-IT" altLang="it-IT" sz="2400" b="1" dirty="0"/>
              <a:t> e periferico</a:t>
            </a:r>
            <a:r>
              <a:rPr lang="it-IT" altLang="it-IT" sz="2400" b="1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3"/>
          <p:cNvSpPr txBox="1">
            <a:spLocks noChangeArrowheads="1"/>
          </p:cNvSpPr>
          <p:nvPr/>
        </p:nvSpPr>
        <p:spPr bwMode="auto">
          <a:xfrm>
            <a:off x="251520" y="1268760"/>
            <a:ext cx="8568952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t-IT" altLang="it-IT" sz="2800" b="1" dirty="0">
                <a:solidFill>
                  <a:srgbClr val="FFFF00"/>
                </a:solidFill>
              </a:rPr>
              <a:t>I glicosidi digitalici</a:t>
            </a:r>
            <a:r>
              <a:rPr lang="it-IT" altLang="it-IT" sz="2800" b="1" dirty="0">
                <a:solidFill>
                  <a:schemeClr val="bg1"/>
                </a:solidFill>
              </a:rPr>
              <a:t> </a:t>
            </a:r>
            <a:r>
              <a:rPr lang="it-IT" altLang="it-IT" sz="2400" b="1" dirty="0"/>
              <a:t>si legano al gruppo di isoenzimi indicati come </a:t>
            </a:r>
            <a:r>
              <a:rPr lang="it-IT" altLang="it-IT" sz="2400" b="1" dirty="0" err="1"/>
              <a:t>Na</a:t>
            </a:r>
            <a:r>
              <a:rPr lang="it-IT" altLang="it-IT" sz="2400" b="1" baseline="30000" dirty="0" err="1"/>
              <a:t>+</a:t>
            </a:r>
            <a:r>
              <a:rPr lang="it-IT" altLang="it-IT" sz="2400" b="1" dirty="0"/>
              <a:t>/</a:t>
            </a:r>
            <a:r>
              <a:rPr lang="it-IT" altLang="it-IT" sz="2400" b="1" dirty="0" err="1"/>
              <a:t>K</a:t>
            </a:r>
            <a:r>
              <a:rPr lang="it-IT" altLang="it-IT" sz="2400" b="1" baseline="30000" dirty="0" err="1"/>
              <a:t>+</a:t>
            </a:r>
            <a:r>
              <a:rPr lang="it-IT" altLang="it-IT" sz="2400" b="1" dirty="0"/>
              <a:t> </a:t>
            </a:r>
            <a:r>
              <a:rPr lang="it-IT" altLang="it-IT" sz="2400" b="1" dirty="0" err="1"/>
              <a:t>ATPasi</a:t>
            </a:r>
            <a:endParaRPr lang="it-IT" altLang="it-IT" sz="2400" b="1" dirty="0"/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  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inibizione di questa attività enzimatica determina accumulo intracellulare </a:t>
            </a:r>
            <a:r>
              <a:rPr lang="it-IT" altLang="it-IT" sz="2400" b="1" dirty="0"/>
              <a:t>di ioni Ca</a:t>
            </a:r>
            <a:r>
              <a:rPr lang="it-IT" altLang="it-IT" sz="2400" b="1" baseline="30000" dirty="0"/>
              <a:t>2+</a:t>
            </a:r>
            <a:r>
              <a:rPr lang="it-IT" altLang="it-IT" sz="2400" b="1" dirty="0"/>
              <a:t> e di altre cariche positive che sono responsabili dell’</a:t>
            </a:r>
            <a:r>
              <a:rPr lang="it-IT" altLang="ja-JP" sz="2400" b="1" dirty="0"/>
              <a:t>aumento </a:t>
            </a:r>
            <a:r>
              <a:rPr lang="it-IT" altLang="it-IT" sz="2400" b="1" dirty="0"/>
              <a:t> della forza di contrazione (inotropismo positivo) e dell’</a:t>
            </a:r>
            <a:r>
              <a:rPr lang="it-IT" altLang="ja-JP" sz="2400" b="1" dirty="0"/>
              <a:t>eccitabilità (effetto</a:t>
            </a:r>
            <a:r>
              <a:rPr lang="it-IT" altLang="it-IT" sz="2400" b="1" dirty="0"/>
              <a:t>  batmotropo positivo)</a:t>
            </a:r>
          </a:p>
          <a:p>
            <a:pPr algn="just"/>
            <a:endParaRPr lang="it-IT" altLang="it-IT" sz="2400" b="1" dirty="0"/>
          </a:p>
          <a:p>
            <a:pPr algn="just"/>
            <a:endParaRPr lang="it-IT" altLang="it-IT" sz="2400" b="1" dirty="0"/>
          </a:p>
          <a:p>
            <a:pPr algn="just"/>
            <a:r>
              <a:rPr lang="it-IT" altLang="it-IT" sz="2400" b="1" dirty="0"/>
              <a:t>  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intossicazione da digitalici (</a:t>
            </a:r>
            <a:r>
              <a:rPr lang="it-IT" altLang="ja-JP" sz="2400" b="1" dirty="0" err="1"/>
              <a:t>tachiaritmia</a:t>
            </a:r>
            <a:r>
              <a:rPr lang="it-IT" altLang="ja-JP" sz="2400" b="1" dirty="0"/>
              <a:t> fino alla fibrillazione ventricolare) </a:t>
            </a:r>
            <a:r>
              <a:rPr lang="it-IT" altLang="it-IT" sz="2400" b="1" dirty="0"/>
              <a:t>può essere quindi ricondotta ad un meccanismo recettoriale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{8F28D0B1-1DD6-AA45-9D1D-2343629B0665}tf10001062</Template>
  <TotalTime>71</TotalTime>
  <Words>1179</Words>
  <Application>Microsoft Macintosh PowerPoint</Application>
  <PresentationFormat>Presentazione su schermo (4:3)</PresentationFormat>
  <Paragraphs>222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メイリオ</vt:lpstr>
      <vt:lpstr>Arial</vt:lpstr>
      <vt:lpstr>Calibri</vt:lpstr>
      <vt:lpstr>Century Gothic</vt:lpstr>
      <vt:lpstr>Wingdings 3</vt:lpstr>
      <vt:lpstr>Ione</vt:lpstr>
      <vt:lpstr>TOSSICODINAMICA  Meccanismi di tossicità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TOSSICODINAMICA  Meccanismi di tossicità</dc:title>
  <dc:creator>Monia</dc:creator>
  <cp:lastModifiedBy>Microsoft Office User</cp:lastModifiedBy>
  <cp:revision>8</cp:revision>
  <dcterms:created xsi:type="dcterms:W3CDTF">2017-10-04T08:58:28Z</dcterms:created>
  <dcterms:modified xsi:type="dcterms:W3CDTF">2019-10-15T11:53:35Z</dcterms:modified>
</cp:coreProperties>
</file>