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30" r:id="rId2"/>
    <p:sldMasterId id="2147483833" r:id="rId3"/>
    <p:sldMasterId id="2147483839" r:id="rId4"/>
    <p:sldMasterId id="2147483843" r:id="rId5"/>
    <p:sldMasterId id="2147483846" r:id="rId6"/>
    <p:sldMasterId id="2147483849" r:id="rId7"/>
    <p:sldMasterId id="2147483855" r:id="rId8"/>
    <p:sldMasterId id="2147483857" r:id="rId9"/>
    <p:sldMasterId id="2147483877" r:id="rId10"/>
  </p:sldMasterIdLst>
  <p:notesMasterIdLst>
    <p:notesMasterId r:id="rId43"/>
  </p:notesMasterIdLst>
  <p:handoutMasterIdLst>
    <p:handoutMasterId r:id="rId44"/>
  </p:handoutMasterIdLst>
  <p:sldIdLst>
    <p:sldId id="256" r:id="rId11"/>
    <p:sldId id="260" r:id="rId12"/>
    <p:sldId id="334" r:id="rId13"/>
    <p:sldId id="308" r:id="rId14"/>
    <p:sldId id="309" r:id="rId15"/>
    <p:sldId id="311" r:id="rId16"/>
    <p:sldId id="317" r:id="rId17"/>
    <p:sldId id="312" r:id="rId18"/>
    <p:sldId id="322" r:id="rId19"/>
    <p:sldId id="321" r:id="rId20"/>
    <p:sldId id="314" r:id="rId21"/>
    <p:sldId id="297" r:id="rId22"/>
    <p:sldId id="298" r:id="rId23"/>
    <p:sldId id="335" r:id="rId24"/>
    <p:sldId id="324" r:id="rId25"/>
    <p:sldId id="299" r:id="rId26"/>
    <p:sldId id="300" r:id="rId27"/>
    <p:sldId id="301" r:id="rId28"/>
    <p:sldId id="325" r:id="rId29"/>
    <p:sldId id="327" r:id="rId30"/>
    <p:sldId id="326" r:id="rId31"/>
    <p:sldId id="265" r:id="rId32"/>
    <p:sldId id="302" r:id="rId33"/>
    <p:sldId id="328" r:id="rId34"/>
    <p:sldId id="333" r:id="rId35"/>
    <p:sldId id="329" r:id="rId36"/>
    <p:sldId id="303" r:id="rId37"/>
    <p:sldId id="304" r:id="rId38"/>
    <p:sldId id="305" r:id="rId39"/>
    <p:sldId id="306" r:id="rId40"/>
    <p:sldId id="330" r:id="rId41"/>
    <p:sldId id="331" r:id="rId42"/>
  </p:sldIdLst>
  <p:sldSz cx="9144000" cy="6858000" type="screen4x3"/>
  <p:notesSz cx="6797675" cy="987425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Daly" initials="K" lastIdx="3" clrIdx="0"/>
  <p:cmAuthor id="1" name="Bonilla, Edgar" initials="EB" lastIdx="1" clrIdx="1"/>
  <p:cmAuthor id="2" name="Solina Lindahl" initials="SL" lastIdx="3" clrIdx="2"/>
  <p:cmAuthor id="3" name="Cekin" initials="C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4008" y="-12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89A9-B89D-BC4A-B377-DE5406F574AF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CD3D5-B22A-5B47-B283-9A6F442C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10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1C0CD-E3CE-42E5-904C-3BC18184222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20E7F-981E-421B-834E-A648FE6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9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5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1F37C-BF57-4C86-B0B1-89370B6BA0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9280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8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3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B6BFD2-ADC6-4FFA-B83C-3B9346A00731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739220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B6BFD2-ADC6-4FFA-B83C-3B9346A00731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637431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0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7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2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46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7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3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8B949-8102-4A13-B74E-04B1FD3A32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458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1FABC0-C1F8-4ABF-B52A-2C84C53827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7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44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7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courtesy of </a:t>
            </a:r>
            <a:r>
              <a:rPr lang="en-US" dirty="0"/>
              <a:t>Dave </a:t>
            </a:r>
            <a:r>
              <a:rPr lang="en-US" dirty="0" err="1"/>
              <a:t>Reede</a:t>
            </a:r>
            <a:r>
              <a:rPr lang="en-US" dirty="0"/>
              <a:t>/All Canada Photos/</a:t>
            </a:r>
            <a:r>
              <a:rPr lang="en-US" dirty="0" err="1"/>
              <a:t>Superstock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7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21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99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41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1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0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51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88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 </a:t>
            </a:r>
            <a:r>
              <a:rPr lang="en-US" dirty="0" err="1"/>
              <a:t>Stockbyte</a:t>
            </a:r>
            <a:r>
              <a:rPr lang="en-US" dirty="0"/>
              <a:t>/</a:t>
            </a:r>
            <a:r>
              <a:rPr lang="en-US" dirty="0" err="1"/>
              <a:t>Exactostock</a:t>
            </a:r>
            <a:r>
              <a:rPr lang="en-US" dirty="0"/>
              <a:t>/</a:t>
            </a:r>
            <a:r>
              <a:rPr lang="en-US" dirty="0" err="1"/>
              <a:t>Superstock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6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C5F87-CA00-4BC7-9DD2-59839C8584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BC5D0D-AE3B-4804-9EF7-EDFF87D5BA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5647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0E7F-981E-421B-834E-A648FE6316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://krugman.blogs.nytimes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hyperlink" Target="http://www.gregmankiw.blogspot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freakonomics.com/blog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://research.stlouisfed.org/fred2/" TargetMode="External"/><Relationship Id="rId4" Type="http://schemas.openxmlformats.org/officeDocument/2006/relationships/hyperlink" Target="http://marginalrevolution.com/" TargetMode="External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6719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  <a:ln w="57150" cmpd="sng">
            <a:solidFill>
              <a:srgbClr val="F8E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2286000"/>
            <a:ext cx="9144000" cy="0"/>
          </a:xfrm>
          <a:prstGeom prst="line">
            <a:avLst/>
          </a:prstGeom>
          <a:ln w="57150" cmpd="sng">
            <a:solidFill>
              <a:srgbClr val="F8E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1490246"/>
            <a:ext cx="9144000" cy="338554"/>
          </a:xfrm>
          <a:prstGeom prst="rect">
            <a:avLst/>
          </a:prstGeom>
          <a:solidFill>
            <a:srgbClr val="CCFF33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0" i="0" spc="300" dirty="0" smtClean="0">
                <a:solidFill>
                  <a:srgbClr val="F79646"/>
                </a:solidFill>
                <a:latin typeface="+mn-lt"/>
              </a:rPr>
              <a:t>SOME GOOD BLOGS AND OTHER SITES TO GET THE JUICES FLOWING:</a:t>
            </a:r>
            <a:endParaRPr lang="en-US" sz="1600" b="0" i="0" spc="300" dirty="0">
              <a:solidFill>
                <a:srgbClr val="F79646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391400" cy="784225"/>
          </a:xfrm>
          <a:prstGeom prst="rect">
            <a:avLst/>
          </a:prstGeom>
          <a:noFill/>
          <a:effectLst/>
        </p:spPr>
        <p:txBody>
          <a:bodyPr/>
          <a:lstStyle>
            <a:lvl1pPr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z="4800" b="0" dirty="0" smtClean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FOOD FOR</a:t>
            </a:r>
            <a:r>
              <a:rPr lang="en-US" sz="4800" b="0" baseline="0" dirty="0" smtClean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en-US" sz="4800" b="0" dirty="0" smtClean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THOUGHT….</a:t>
            </a:r>
            <a:endParaRPr lang="en-US" sz="4800" b="0" dirty="0">
              <a:solidFill>
                <a:schemeClr val="accent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2724150" cy="51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213" y="3048000"/>
            <a:ext cx="2998787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2686050" cy="6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15" name="Picture 14" descr="Screen Shot 2014-12-20 at 8.46.54 PM.png">
            <a:hlinkClick r:id="rId8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4" y="2971800"/>
            <a:ext cx="2692400" cy="59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creen Shot 2014-12-20 at 8.49.18 PM.png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4343400"/>
            <a:ext cx="2336800" cy="84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0000">
            <a:off x="8016447" y="97714"/>
            <a:ext cx="787093" cy="132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7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0"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50" indent="0"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2pPr>
            <a:lvl3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3pPr>
            <a:lvl4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4pPr>
            <a:lvl5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Arrow 8">
            <a:hlinkClick r:id="" action="ppaction://noaction"/>
          </p:cNvPr>
          <p:cNvSpPr/>
          <p:nvPr userDrawn="1"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76200" cmpd="sng">
            <a:solidFill>
              <a:srgbClr val="F8EF59">
                <a:alpha val="49000"/>
              </a:srgb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4" name="Down Arrow Callout 3"/>
          <p:cNvSpPr/>
          <p:nvPr userDrawn="1"/>
        </p:nvSpPr>
        <p:spPr>
          <a:xfrm>
            <a:off x="0" y="-29407"/>
            <a:ext cx="3200400" cy="1676400"/>
          </a:xfrm>
          <a:prstGeom prst="downArrowCallout">
            <a:avLst>
              <a:gd name="adj1" fmla="val 32640"/>
              <a:gd name="adj2" fmla="val 28183"/>
              <a:gd name="adj3" fmla="val 25000"/>
              <a:gd name="adj4" fmla="val 61794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</a:rPr>
              <a:t>     What you will learn in this chapter</a:t>
            </a:r>
            <a:endParaRPr lang="en-US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95250" y="95250"/>
            <a:ext cx="304799" cy="266700"/>
          </a:xfrm>
          <a:prstGeom prst="triangle">
            <a:avLst>
              <a:gd name="adj" fmla="val 525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062933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8526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andara" pitchFamily="34" charset="0"/>
              </a:defRPr>
            </a:lvl1pPr>
            <a:lvl2pPr>
              <a:defRPr sz="3200" baseline="0">
                <a:latin typeface="Candara" pitchFamily="34" charset="0"/>
              </a:defRPr>
            </a:lvl2pPr>
            <a:lvl3pPr>
              <a:defRPr sz="2800" baseline="0">
                <a:latin typeface="Candara" pitchFamily="34" charset="0"/>
              </a:defRPr>
            </a:lvl3pPr>
            <a:lvl4pPr>
              <a:defRPr sz="2400" baseline="0">
                <a:latin typeface="Candara" pitchFamily="34" charset="0"/>
              </a:defRPr>
            </a:lvl4pPr>
            <a:lvl5pPr>
              <a:defRPr sz="2400" baseline="0">
                <a:latin typeface="Candar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09840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121599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59308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8443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6719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438400"/>
            <a:ext cx="5245100" cy="393258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1371600"/>
          </a:xfrm>
        </p:spPr>
        <p:txBody>
          <a:bodyPr>
            <a:noAutofit/>
          </a:bodyPr>
          <a:lstStyle>
            <a:lvl1pPr>
              <a:defRPr sz="3200" baseline="0">
                <a:latin typeface="Century Gothic"/>
                <a:cs typeface="Century Gothic"/>
              </a:defRPr>
            </a:lvl1pPr>
            <a:lvl2pPr>
              <a:defRPr sz="2800" baseline="0">
                <a:latin typeface="Century Gothic"/>
                <a:cs typeface="Century Gothic"/>
              </a:defRPr>
            </a:lvl2pPr>
            <a:lvl3pPr>
              <a:defRPr sz="2400" baseline="0">
                <a:latin typeface="Candara" pitchFamily="34" charset="0"/>
              </a:defRPr>
            </a:lvl3pPr>
            <a:lvl4pPr>
              <a:defRPr sz="2000" baseline="0">
                <a:latin typeface="Candara" pitchFamily="34" charset="0"/>
              </a:defRPr>
            </a:lvl4pPr>
            <a:lvl5pPr>
              <a:defRPr sz="2000" baseline="0">
                <a:latin typeface="Candar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1390603" y="6755659"/>
            <a:ext cx="7096993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2016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519720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2813" indent="-571500">
              <a:buClr>
                <a:schemeClr val="accent3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1200150" indent="-457200">
              <a:buClr>
                <a:schemeClr val="accent3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2pPr>
            <a:lvl3pPr marL="1371600" indent="-457200">
              <a:buClr>
                <a:schemeClr val="accent3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3pPr>
            <a:lvl4pPr marL="1714500" indent="-342900">
              <a:buClr>
                <a:schemeClr val="accent3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4pPr>
            <a:lvl5pPr marL="2171700" indent="-342900">
              <a:buClr>
                <a:schemeClr val="accent3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Arrow 8">
            <a:hlinkClick r:id="" action="ppaction://noaction"/>
          </p:cNvPr>
          <p:cNvSpPr/>
          <p:nvPr userDrawn="1"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76200" cmpd="sng">
            <a:solidFill>
              <a:srgbClr val="F8EF59">
                <a:alpha val="49000"/>
              </a:srgb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4" name="Down Arrow Callout 3"/>
          <p:cNvSpPr/>
          <p:nvPr userDrawn="1"/>
        </p:nvSpPr>
        <p:spPr>
          <a:xfrm>
            <a:off x="0" y="-29407"/>
            <a:ext cx="3200400" cy="1676400"/>
          </a:xfrm>
          <a:prstGeom prst="downArrowCallout">
            <a:avLst>
              <a:gd name="adj1" fmla="val 32640"/>
              <a:gd name="adj2" fmla="val 28183"/>
              <a:gd name="adj3" fmla="val 25000"/>
              <a:gd name="adj4" fmla="val 61794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</a:rPr>
              <a:t>     What you will learn in this chapter</a:t>
            </a:r>
            <a:endParaRPr lang="en-US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95250" y="95250"/>
            <a:ext cx="304799" cy="266700"/>
          </a:xfrm>
          <a:prstGeom prst="triangle">
            <a:avLst>
              <a:gd name="adj" fmla="val 525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" y="392043"/>
            <a:ext cx="326336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 cap="all" spc="-200" baseline="0">
                <a:solidFill>
                  <a:schemeClr val="accent5">
                    <a:lumMod val="7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mtClean="0">
                <a:solidFill>
                  <a:srgbClr val="4BACC6">
                    <a:lumMod val="75000"/>
                  </a:srgbClr>
                </a:solidFill>
              </a:rPr>
              <a:t>ECONOMICS</a:t>
            </a:r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55229" y="6603259"/>
            <a:ext cx="7096993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758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088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5" name="Picture 4" descr="Screen Shot 2014-12-20 at 5.27.50 PM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592"/>
            <a:ext cx="3985858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-31750"/>
            <a:ext cx="8153400" cy="946150"/>
          </a:xfrm>
          <a:noFill/>
        </p:spPr>
        <p:txBody>
          <a:bodyPr>
            <a:normAutofit/>
          </a:bodyPr>
          <a:lstStyle>
            <a:lvl1pPr algn="l">
              <a:defRPr sz="4400" b="0" spc="0" baseline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TAKE A LOOK…..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33"/>
            <a:ext cx="990600" cy="1104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438400"/>
            <a:ext cx="5245100" cy="3932581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272671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763" y="5486400"/>
            <a:ext cx="9136063" cy="1371600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anchor="ctr">
            <a:normAutofit/>
          </a:bodyPr>
          <a:lstStyle/>
          <a:p>
            <a:pPr algn="r">
              <a:defRPr/>
            </a:pPr>
            <a:endParaRPr lang="en-US" sz="4800" spc="50" dirty="0"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938" y="5181600"/>
            <a:ext cx="2024062" cy="1862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5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ea typeface="Tahoma" pitchFamily="34" charset="0"/>
                <a:cs typeface="Tw Cen MT"/>
              </a:rPr>
              <a:t>12</a:t>
            </a:r>
            <a:endParaRPr lang="en-US" sz="115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ea typeface="Tahoma" pitchFamily="34" charset="0"/>
              <a:cs typeface="Tw Cen M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18306" y="5981184"/>
            <a:ext cx="1358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cap="all" spc="300" dirty="0">
                <a:solidFill>
                  <a:schemeClr val="bg1">
                    <a:lumMod val="75000"/>
                  </a:schemeClr>
                </a:solidFill>
                <a:latin typeface="Tw Cen MT"/>
                <a:ea typeface="+mj-ea"/>
                <a:cs typeface="Tw Cen MT"/>
              </a:rPr>
              <a:t>Chapter</a:t>
            </a:r>
            <a:endParaRPr lang="en-US" sz="2000" b="1" kern="0" cap="all" spc="300" dirty="0">
              <a:solidFill>
                <a:schemeClr val="bg1">
                  <a:lumMod val="75000"/>
                </a:schemeClr>
              </a:solidFill>
              <a:latin typeface="Tw Cen MT"/>
              <a:ea typeface="+mj-ea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5356"/>
            <a:ext cx="769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b="1" i="0" kern="0" cap="small" spc="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Slides </a:t>
            </a:r>
            <a:r>
              <a:rPr lang="en-US" sz="1400" b="1" i="0" kern="0" cap="small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by Solina Lindahl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371600" y="5486400"/>
            <a:ext cx="7772400" cy="13715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5400" b="1" i="0" u="none" strike="noStrike" kern="1200" cap="none" spc="100" baseline="0" smtClean="0">
                <a:solidFill>
                  <a:srgbClr val="FF3300"/>
                </a:solidFill>
                <a:effectLst/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sz="4400" b="1" kern="0" spc="500" dirty="0" smtClean="0">
                <a:latin typeface="Tw Cen MT"/>
                <a:cs typeface="Tw Cen MT"/>
              </a:rPr>
              <a:t>Perfect Competition and the Supply Curve</a:t>
            </a:r>
            <a:endParaRPr lang="en-US" sz="4400" b="1" kern="0" spc="5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2087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4.xml"/><Relationship Id="rId5" Type="http://schemas.openxmlformats.org/officeDocument/2006/relationships/slide" Target="../slides/slide2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slide" Target="../slides/slide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.xml"/><Relationship Id="rId3" Type="http://schemas.openxmlformats.org/officeDocument/2006/relationships/slideLayout" Target="../slideLayouts/slideLayout6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slide" Target="../slides/slide4.xml"/><Relationship Id="rId4" Type="http://schemas.openxmlformats.org/officeDocument/2006/relationships/slide" Target="../slides/slide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slide" Target="../slides/slide4.xml"/><Relationship Id="rId4" Type="http://schemas.openxmlformats.org/officeDocument/2006/relationships/slide" Target="../slides/slide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slide" Target="../slides/slide4.xml"/><Relationship Id="rId4" Type="http://schemas.openxmlformats.org/officeDocument/2006/relationships/slide" Target="../slides/slide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4" Type="http://schemas.openxmlformats.org/officeDocument/2006/relationships/slide" Target="../slides/slide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4" Type="http://schemas.openxmlformats.org/officeDocument/2006/relationships/slide" Target="../slides/slid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6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355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79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392043"/>
            <a:ext cx="326336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0234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3854173" y="392043"/>
            <a:ext cx="285308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i="1" kern="1200" cap="all" spc="-200" baseline="0">
                <a:solidFill>
                  <a:schemeClr val="accent5">
                    <a:lumMod val="7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IN ACTION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63367" y="589723"/>
            <a:ext cx="474870" cy="4859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6225" dir="6960000" sx="122000" sy="122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79646">
                  <a:lumMod val="75000"/>
                </a:srgbClr>
              </a:solidFill>
              <a:latin typeface="Verdana"/>
              <a:cs typeface="Verdana"/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>
            <a:off x="3379193" y="640391"/>
            <a:ext cx="337086" cy="381002"/>
          </a:xfrm>
          <a:prstGeom prst="triangle">
            <a:avLst>
              <a:gd name="adj" fmla="val 499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6674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2700" y="48094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66800" y="6553200"/>
            <a:ext cx="75438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 sz="1000" kern="0" cap="all" spc="1060" smtClean="0"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760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 cap="all" spc="-200" baseline="0">
          <a:solidFill>
            <a:schemeClr val="accent5">
              <a:lumMod val="75000"/>
            </a:schemeClr>
          </a:solidFill>
          <a:latin typeface="Verdana"/>
          <a:ea typeface="+mj-ea"/>
          <a:cs typeface="Verdana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8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68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spc="0" baseline="0">
          <a:solidFill>
            <a:schemeClr val="accent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Century Gothic"/>
          <a:ea typeface="+mj-ea"/>
          <a:cs typeface="Century Gothic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CBF577">
              <a:alpha val="6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PRACTICE QUESTION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accent5">
              <a:lumMod val="40000"/>
              <a:lumOff val="6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BUSINESS</a:t>
            </a:r>
            <a:r>
              <a:rPr lang="en-US" sz="3200" b="0" spc="60" baseline="0" dirty="0" smtClean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 CASE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3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11" name="Right Arrow 10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bg2">
              <a:lumMod val="9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DISCUSS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355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0388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F8EF59">
              <a:alpha val="38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spc="60" dirty="0" smtClean="0">
                <a:ln w="9000" cmpd="sng">
                  <a:noFill/>
                  <a:prstDash val="solid"/>
                </a:ln>
                <a:solidFill>
                  <a:srgbClr val="C5BE7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APPLICATION VIDEO</a:t>
            </a:r>
            <a:endParaRPr lang="en-US" sz="3200" spc="60" dirty="0">
              <a:ln w="9000" cmpd="sng">
                <a:noFill/>
                <a:prstDash val="solid"/>
              </a:ln>
              <a:solidFill>
                <a:srgbClr val="C5BE7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1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pc="0" dirty="0" smtClean="0"/>
              <a:t>EXPLAINING THE OPTIMAL OUTPUT RULE</a:t>
            </a:r>
            <a:endParaRPr lang="en-US" spc="0" dirty="0"/>
          </a:p>
        </p:txBody>
      </p:sp>
      <p:sp>
        <p:nvSpPr>
          <p:cNvPr id="7782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Why is profit maximized where </a:t>
            </a:r>
            <a:r>
              <a:rPr lang="en-US" sz="2800" i="1" dirty="0" smtClean="0"/>
              <a:t>MR</a:t>
            </a:r>
            <a:r>
              <a:rPr lang="en-US" sz="2800" dirty="0" smtClean="0"/>
              <a:t> = </a:t>
            </a:r>
            <a:r>
              <a:rPr lang="en-US" sz="2800" i="1" dirty="0" smtClean="0"/>
              <a:t>MC</a:t>
            </a:r>
            <a:r>
              <a:rPr lang="en-US" sz="2800" dirty="0" smtClean="0"/>
              <a:t>? </a:t>
            </a:r>
          </a:p>
          <a:p>
            <a:r>
              <a:rPr lang="en-US" sz="2800" i="1" dirty="0">
                <a:solidFill>
                  <a:srgbClr val="990033"/>
                </a:solidFill>
              </a:rPr>
              <a:t>Each time the firm produces another </a:t>
            </a:r>
            <a:r>
              <a:rPr lang="en-US" sz="2800" i="1" dirty="0" smtClean="0">
                <a:solidFill>
                  <a:srgbClr val="990033"/>
                </a:solidFill>
              </a:rPr>
              <a:t>unit, </a:t>
            </a:r>
            <a:r>
              <a:rPr lang="en-US" sz="2800" i="1" dirty="0">
                <a:solidFill>
                  <a:srgbClr val="990033"/>
                </a:solidFill>
              </a:rPr>
              <a:t>there are extra costs and extra </a:t>
            </a:r>
            <a:r>
              <a:rPr lang="en-US" sz="2800" i="1" dirty="0" smtClean="0">
                <a:solidFill>
                  <a:srgbClr val="990033"/>
                </a:solidFill>
              </a:rPr>
              <a:t>revenues.</a:t>
            </a:r>
          </a:p>
          <a:p>
            <a:r>
              <a:rPr lang="en-US" sz="2800" dirty="0" smtClean="0"/>
              <a:t>If producing another unit adds more to revenue than cost, profit will increase.</a:t>
            </a:r>
          </a:p>
          <a:p>
            <a:pPr lvl="1"/>
            <a:r>
              <a:rPr lang="en-US" sz="2400" i="1" dirty="0" smtClean="0">
                <a:solidFill>
                  <a:srgbClr val="0070C0"/>
                </a:solidFill>
              </a:rPr>
              <a:t>Because if MR &gt; MC, producing more will add to profit.  </a:t>
            </a:r>
          </a:p>
          <a:p>
            <a:pPr lvl="1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if MR &lt; MC, producing less will add to profit.</a:t>
            </a:r>
          </a:p>
          <a:p>
            <a:pPr lvl="1"/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u="sng" dirty="0" smtClean="0"/>
              <a:t>Since </a:t>
            </a:r>
            <a:r>
              <a:rPr lang="en-US" sz="2800" i="1" u="sng" dirty="0" smtClean="0"/>
              <a:t>MR</a:t>
            </a:r>
            <a:r>
              <a:rPr lang="en-US" sz="2800" u="sng" dirty="0" smtClean="0"/>
              <a:t> = </a:t>
            </a:r>
            <a:r>
              <a:rPr lang="en-US" sz="2800" i="1" u="sng" dirty="0" smtClean="0"/>
              <a:t>P</a:t>
            </a:r>
            <a:r>
              <a:rPr lang="en-US" sz="2800" u="sng" dirty="0" smtClean="0"/>
              <a:t> for competitive firms, the profit-maximizing rule is: Choose the quantity of output where</a:t>
            </a:r>
            <a:r>
              <a:rPr lang="en-US" sz="2800" u="sng" dirty="0"/>
              <a:t> </a:t>
            </a:r>
            <a:r>
              <a:rPr lang="en-US" sz="2800" u="sng" dirty="0" smtClean="0"/>
              <a:t> </a:t>
            </a:r>
            <a:r>
              <a:rPr lang="en-US" sz="2800" i="1" u="sng" dirty="0" smtClean="0">
                <a:solidFill>
                  <a:srgbClr val="990033"/>
                </a:solidFill>
              </a:rPr>
              <a:t>P</a:t>
            </a:r>
            <a:r>
              <a:rPr lang="en-US" sz="2800" u="sng" dirty="0" smtClean="0">
                <a:solidFill>
                  <a:srgbClr val="990033"/>
                </a:solidFill>
              </a:rPr>
              <a:t> = </a:t>
            </a:r>
            <a:r>
              <a:rPr lang="en-US" sz="2800" i="1" u="sng" dirty="0" smtClean="0">
                <a:solidFill>
                  <a:srgbClr val="990033"/>
                </a:solidFill>
              </a:rPr>
              <a:t>MC</a:t>
            </a:r>
            <a:r>
              <a:rPr lang="en-US" sz="2800" u="sng" dirty="0" smtClean="0">
                <a:solidFill>
                  <a:srgbClr val="990033"/>
                </a:solidFill>
              </a:rPr>
              <a:t>.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364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16"/>
            <a:ext cx="9144000" cy="838200"/>
          </a:xfrm>
        </p:spPr>
        <p:txBody>
          <a:bodyPr/>
          <a:lstStyle/>
          <a:p>
            <a:r>
              <a:rPr lang="en-US" sz="4000" spc="0" dirty="0" smtClean="0"/>
              <a:t>THE SHORT RUN AND THE LONG RUN</a:t>
            </a:r>
            <a:endParaRPr lang="en-US" sz="40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</a:t>
            </a:r>
            <a:r>
              <a:rPr lang="en-US" dirty="0" smtClean="0">
                <a:solidFill>
                  <a:srgbClr val="C00000"/>
                </a:solidFill>
              </a:rPr>
              <a:t>In the short run</a:t>
            </a:r>
            <a:r>
              <a:rPr lang="en-US" dirty="0" smtClean="0"/>
              <a:t>, plant size is fixed.</a:t>
            </a:r>
          </a:p>
          <a:p>
            <a:r>
              <a:rPr lang="en-US" dirty="0" smtClean="0"/>
              <a:t>We focus here on short-run profit maximization at a given plant size.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653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pPr algn="l"/>
            <a:r>
              <a:rPr lang="en-US" sz="4000" spc="0" dirty="0" smtClean="0"/>
              <a:t>THE PRICE-TAKING FIRM’S PROFIT-MAXIMIZING QUANTITY OF OUTPUT</a:t>
            </a:r>
          </a:p>
        </p:txBody>
      </p:sp>
      <p:sp>
        <p:nvSpPr>
          <p:cNvPr id="205830" name="Freeform 6"/>
          <p:cNvSpPr>
            <a:spLocks/>
          </p:cNvSpPr>
          <p:nvPr/>
        </p:nvSpPr>
        <p:spPr bwMode="auto">
          <a:xfrm>
            <a:off x="1973263" y="2446338"/>
            <a:ext cx="4298950" cy="2246312"/>
          </a:xfrm>
          <a:custGeom>
            <a:avLst/>
            <a:gdLst>
              <a:gd name="T0" fmla="*/ 0 w 767"/>
              <a:gd name="T1" fmla="*/ 158 h 406"/>
              <a:gd name="T2" fmla="*/ 7 w 767"/>
              <a:gd name="T3" fmla="*/ 184 h 406"/>
              <a:gd name="T4" fmla="*/ 149 w 767"/>
              <a:gd name="T5" fmla="*/ 396 h 406"/>
              <a:gd name="T6" fmla="*/ 376 w 767"/>
              <a:gd name="T7" fmla="*/ 268 h 406"/>
              <a:gd name="T8" fmla="*/ 744 w 767"/>
              <a:gd name="T9" fmla="*/ 17 h 406"/>
              <a:gd name="T10" fmla="*/ 767 w 767"/>
              <a:gd name="T11" fmla="*/ 0 h 4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7"/>
              <a:gd name="T19" fmla="*/ 0 h 406"/>
              <a:gd name="T20" fmla="*/ 767 w 767"/>
              <a:gd name="T21" fmla="*/ 406 h 4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7" h="406">
                <a:moveTo>
                  <a:pt x="0" y="158"/>
                </a:moveTo>
                <a:cubicBezTo>
                  <a:pt x="7" y="184"/>
                  <a:pt x="7" y="184"/>
                  <a:pt x="7" y="184"/>
                </a:cubicBezTo>
                <a:cubicBezTo>
                  <a:pt x="7" y="184"/>
                  <a:pt x="73" y="406"/>
                  <a:pt x="149" y="396"/>
                </a:cubicBezTo>
                <a:cubicBezTo>
                  <a:pt x="226" y="386"/>
                  <a:pt x="376" y="268"/>
                  <a:pt x="376" y="268"/>
                </a:cubicBezTo>
                <a:cubicBezTo>
                  <a:pt x="744" y="17"/>
                  <a:pt x="744" y="17"/>
                  <a:pt x="744" y="17"/>
                </a:cubicBezTo>
                <a:cubicBezTo>
                  <a:pt x="767" y="0"/>
                  <a:pt x="767" y="0"/>
                  <a:pt x="767" y="0"/>
                </a:cubicBezTo>
              </a:path>
            </a:pathLst>
          </a:custGeom>
          <a:noFill/>
          <a:ln w="30163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>
            <a:off x="1665288" y="2541588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1665288" y="3000375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>
            <a:off x="1665288" y="3232150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>
            <a:off x="1665288" y="3463925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5" name="Line 11"/>
          <p:cNvSpPr>
            <a:spLocks noChangeShapeType="1"/>
          </p:cNvSpPr>
          <p:nvPr/>
        </p:nvSpPr>
        <p:spPr bwMode="auto">
          <a:xfrm>
            <a:off x="1665288" y="3929063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6" name="Line 12"/>
          <p:cNvSpPr>
            <a:spLocks noChangeShapeType="1"/>
          </p:cNvSpPr>
          <p:nvPr/>
        </p:nvSpPr>
        <p:spPr bwMode="auto">
          <a:xfrm>
            <a:off x="1665288" y="4387850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7" name="Line 13"/>
          <p:cNvSpPr>
            <a:spLocks noChangeShapeType="1"/>
          </p:cNvSpPr>
          <p:nvPr/>
        </p:nvSpPr>
        <p:spPr bwMode="auto">
          <a:xfrm>
            <a:off x="1665288" y="4621213"/>
            <a:ext cx="1349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8" name="Line 14"/>
          <p:cNvSpPr>
            <a:spLocks noChangeShapeType="1"/>
          </p:cNvSpPr>
          <p:nvPr/>
        </p:nvSpPr>
        <p:spPr bwMode="auto">
          <a:xfrm flipV="1">
            <a:off x="6486525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39" name="Line 15"/>
          <p:cNvSpPr>
            <a:spLocks noChangeShapeType="1"/>
          </p:cNvSpPr>
          <p:nvPr/>
        </p:nvSpPr>
        <p:spPr bwMode="auto">
          <a:xfrm flipV="1">
            <a:off x="5795963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 flipV="1">
            <a:off x="5111750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4424363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42" name="Line 18"/>
          <p:cNvSpPr>
            <a:spLocks noChangeShapeType="1"/>
          </p:cNvSpPr>
          <p:nvPr/>
        </p:nvSpPr>
        <p:spPr bwMode="auto">
          <a:xfrm flipV="1">
            <a:off x="3733800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43" name="Line 19"/>
          <p:cNvSpPr>
            <a:spLocks noChangeShapeType="1"/>
          </p:cNvSpPr>
          <p:nvPr/>
        </p:nvSpPr>
        <p:spPr bwMode="auto">
          <a:xfrm flipV="1">
            <a:off x="3043238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44" name="Line 20"/>
          <p:cNvSpPr>
            <a:spLocks noChangeShapeType="1"/>
          </p:cNvSpPr>
          <p:nvPr/>
        </p:nvSpPr>
        <p:spPr bwMode="auto">
          <a:xfrm flipV="1">
            <a:off x="2355850" y="5186363"/>
            <a:ext cx="0" cy="131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45" name="Rectangle 21"/>
          <p:cNvSpPr>
            <a:spLocks noChangeArrowheads="1"/>
          </p:cNvSpPr>
          <p:nvPr/>
        </p:nvSpPr>
        <p:spPr bwMode="auto">
          <a:xfrm>
            <a:off x="6435725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70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46" name="Rectangle 22"/>
          <p:cNvSpPr>
            <a:spLocks noChangeArrowheads="1"/>
          </p:cNvSpPr>
          <p:nvPr/>
        </p:nvSpPr>
        <p:spPr bwMode="auto">
          <a:xfrm>
            <a:off x="5748338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60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47" name="Rectangle 23"/>
          <p:cNvSpPr>
            <a:spLocks noChangeArrowheads="1"/>
          </p:cNvSpPr>
          <p:nvPr/>
        </p:nvSpPr>
        <p:spPr bwMode="auto">
          <a:xfrm>
            <a:off x="5059363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48" name="Rectangle 24"/>
          <p:cNvSpPr>
            <a:spLocks noChangeArrowheads="1"/>
          </p:cNvSpPr>
          <p:nvPr/>
        </p:nvSpPr>
        <p:spPr bwMode="auto">
          <a:xfrm>
            <a:off x="4371975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49" name="Rectangle 25"/>
          <p:cNvSpPr>
            <a:spLocks noChangeArrowheads="1"/>
          </p:cNvSpPr>
          <p:nvPr/>
        </p:nvSpPr>
        <p:spPr bwMode="auto">
          <a:xfrm>
            <a:off x="3681413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50" name="Rectangle 26"/>
          <p:cNvSpPr>
            <a:spLocks noChangeArrowheads="1"/>
          </p:cNvSpPr>
          <p:nvPr/>
        </p:nvSpPr>
        <p:spPr bwMode="auto">
          <a:xfrm>
            <a:off x="2994025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51" name="Rectangle 27"/>
          <p:cNvSpPr>
            <a:spLocks noChangeArrowheads="1"/>
          </p:cNvSpPr>
          <p:nvPr/>
        </p:nvSpPr>
        <p:spPr bwMode="auto">
          <a:xfrm>
            <a:off x="2305050" y="53498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52" name="Rectangle 28"/>
          <p:cNvSpPr>
            <a:spLocks noChangeArrowheads="1"/>
          </p:cNvSpPr>
          <p:nvPr/>
        </p:nvSpPr>
        <p:spPr bwMode="auto">
          <a:xfrm>
            <a:off x="1479550" y="5349875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3" name="Rectangle 29"/>
          <p:cNvSpPr>
            <a:spLocks noChangeArrowheads="1"/>
          </p:cNvSpPr>
          <p:nvPr/>
        </p:nvSpPr>
        <p:spPr bwMode="auto">
          <a:xfrm>
            <a:off x="1273175" y="2413000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$24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4" name="Rectangle 30"/>
          <p:cNvSpPr>
            <a:spLocks noChangeArrowheads="1"/>
          </p:cNvSpPr>
          <p:nvPr/>
        </p:nvSpPr>
        <p:spPr bwMode="auto">
          <a:xfrm>
            <a:off x="1376363" y="287972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5" name="Rectangle 31"/>
          <p:cNvSpPr>
            <a:spLocks noChangeArrowheads="1"/>
          </p:cNvSpPr>
          <p:nvPr/>
        </p:nvSpPr>
        <p:spPr bwMode="auto">
          <a:xfrm>
            <a:off x="1376363" y="3111500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6" name="Rectangle 32"/>
          <p:cNvSpPr>
            <a:spLocks noChangeArrowheads="1"/>
          </p:cNvSpPr>
          <p:nvPr/>
        </p:nvSpPr>
        <p:spPr bwMode="auto">
          <a:xfrm>
            <a:off x="1376363" y="33432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16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7" name="Rectangle 33"/>
          <p:cNvSpPr>
            <a:spLocks noChangeArrowheads="1"/>
          </p:cNvSpPr>
          <p:nvPr/>
        </p:nvSpPr>
        <p:spPr bwMode="auto">
          <a:xfrm>
            <a:off x="1376363" y="380206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12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8" name="Rectangle 34"/>
          <p:cNvSpPr>
            <a:spLocks noChangeArrowheads="1"/>
          </p:cNvSpPr>
          <p:nvPr/>
        </p:nvSpPr>
        <p:spPr bwMode="auto">
          <a:xfrm>
            <a:off x="1474788" y="4268788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59" name="Rectangle 35"/>
          <p:cNvSpPr>
            <a:spLocks noChangeArrowheads="1"/>
          </p:cNvSpPr>
          <p:nvPr/>
        </p:nvSpPr>
        <p:spPr bwMode="auto">
          <a:xfrm>
            <a:off x="1474788" y="450056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6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60" name="Rectangle 36"/>
          <p:cNvSpPr>
            <a:spLocks noChangeArrowheads="1"/>
          </p:cNvSpPr>
          <p:nvPr/>
        </p:nvSpPr>
        <p:spPr bwMode="auto">
          <a:xfrm>
            <a:off x="676275" y="1447800"/>
            <a:ext cx="1022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61" name="Rectangle 37"/>
          <p:cNvSpPr>
            <a:spLocks noChangeArrowheads="1"/>
          </p:cNvSpPr>
          <p:nvPr/>
        </p:nvSpPr>
        <p:spPr bwMode="auto">
          <a:xfrm>
            <a:off x="7329488" y="5410200"/>
            <a:ext cx="15859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62" name="Rectangle 38"/>
          <p:cNvSpPr>
            <a:spLocks noChangeArrowheads="1"/>
          </p:cNvSpPr>
          <p:nvPr/>
        </p:nvSpPr>
        <p:spPr bwMode="auto">
          <a:xfrm>
            <a:off x="6313488" y="2200275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5863" name="Rectangle 39"/>
          <p:cNvSpPr>
            <a:spLocks noChangeArrowheads="1"/>
          </p:cNvSpPr>
          <p:nvPr/>
        </p:nvSpPr>
        <p:spPr bwMode="auto">
          <a:xfrm>
            <a:off x="6530975" y="3082925"/>
            <a:ext cx="303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>
                <a:solidFill>
                  <a:srgbClr val="000000"/>
                </a:solidFill>
                <a:latin typeface="Century Gothic"/>
                <a:cs typeface="Century Gothic"/>
              </a:rPr>
              <a:t>MR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5864" name="Rectangle 40"/>
          <p:cNvSpPr>
            <a:spLocks noChangeArrowheads="1"/>
          </p:cNvSpPr>
          <p:nvPr/>
        </p:nvSpPr>
        <p:spPr bwMode="auto">
          <a:xfrm>
            <a:off x="6853238" y="3082925"/>
            <a:ext cx="108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=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5865" name="Rectangle 41"/>
          <p:cNvSpPr>
            <a:spLocks noChangeArrowheads="1"/>
          </p:cNvSpPr>
          <p:nvPr/>
        </p:nvSpPr>
        <p:spPr bwMode="auto">
          <a:xfrm>
            <a:off x="6965950" y="3082925"/>
            <a:ext cx="179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5866" name="Rectangle 42"/>
          <p:cNvSpPr>
            <a:spLocks noChangeArrowheads="1"/>
          </p:cNvSpPr>
          <p:nvPr/>
        </p:nvSpPr>
        <p:spPr bwMode="auto">
          <a:xfrm>
            <a:off x="5057775" y="2882900"/>
            <a:ext cx="125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5867" name="Oval 43"/>
          <p:cNvSpPr>
            <a:spLocks noChangeArrowheads="1"/>
          </p:cNvSpPr>
          <p:nvPr/>
        </p:nvSpPr>
        <p:spPr bwMode="auto">
          <a:xfrm>
            <a:off x="1957388" y="3408363"/>
            <a:ext cx="111125" cy="1127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68" name="Oval 44"/>
          <p:cNvSpPr>
            <a:spLocks noChangeArrowheads="1"/>
          </p:cNvSpPr>
          <p:nvPr/>
        </p:nvSpPr>
        <p:spPr bwMode="auto">
          <a:xfrm>
            <a:off x="2647950" y="4565650"/>
            <a:ext cx="111125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69" name="Oval 45"/>
          <p:cNvSpPr>
            <a:spLocks noChangeArrowheads="1"/>
          </p:cNvSpPr>
          <p:nvPr/>
        </p:nvSpPr>
        <p:spPr bwMode="auto">
          <a:xfrm>
            <a:off x="3330575" y="4333875"/>
            <a:ext cx="111125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0" name="Oval 46"/>
          <p:cNvSpPr>
            <a:spLocks noChangeArrowheads="1"/>
          </p:cNvSpPr>
          <p:nvPr/>
        </p:nvSpPr>
        <p:spPr bwMode="auto">
          <a:xfrm>
            <a:off x="4021138" y="3875088"/>
            <a:ext cx="111125" cy="1095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1" name="Oval 47"/>
          <p:cNvSpPr>
            <a:spLocks noChangeArrowheads="1"/>
          </p:cNvSpPr>
          <p:nvPr/>
        </p:nvSpPr>
        <p:spPr bwMode="auto">
          <a:xfrm>
            <a:off x="4708525" y="3408363"/>
            <a:ext cx="112713" cy="1127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2" name="Oval 48"/>
          <p:cNvSpPr>
            <a:spLocks noChangeArrowheads="1"/>
          </p:cNvSpPr>
          <p:nvPr/>
        </p:nvSpPr>
        <p:spPr bwMode="auto">
          <a:xfrm>
            <a:off x="5399088" y="2944813"/>
            <a:ext cx="111125" cy="1095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3" name="Oval 49"/>
          <p:cNvSpPr>
            <a:spLocks noChangeArrowheads="1"/>
          </p:cNvSpPr>
          <p:nvPr/>
        </p:nvSpPr>
        <p:spPr bwMode="auto">
          <a:xfrm>
            <a:off x="6088063" y="2486025"/>
            <a:ext cx="111125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4" name="Line 50"/>
          <p:cNvSpPr>
            <a:spLocks noChangeShapeType="1"/>
          </p:cNvSpPr>
          <p:nvPr/>
        </p:nvSpPr>
        <p:spPr bwMode="auto">
          <a:xfrm>
            <a:off x="1665288" y="3232150"/>
            <a:ext cx="4816475" cy="0"/>
          </a:xfrm>
          <a:prstGeom prst="line">
            <a:avLst/>
          </a:prstGeom>
          <a:noFill/>
          <a:ln w="22225">
            <a:solidFill>
              <a:srgbClr val="4B8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5" name="Oval 51"/>
          <p:cNvSpPr>
            <a:spLocks noChangeArrowheads="1"/>
          </p:cNvSpPr>
          <p:nvPr/>
        </p:nvSpPr>
        <p:spPr bwMode="auto">
          <a:xfrm>
            <a:off x="5057775" y="3176588"/>
            <a:ext cx="111125" cy="1095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6" name="Line 52"/>
          <p:cNvSpPr>
            <a:spLocks noChangeShapeType="1"/>
          </p:cNvSpPr>
          <p:nvPr/>
        </p:nvSpPr>
        <p:spPr bwMode="auto">
          <a:xfrm>
            <a:off x="4379913" y="2728913"/>
            <a:ext cx="731837" cy="5032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7" name="Freeform 53"/>
          <p:cNvSpPr>
            <a:spLocks/>
          </p:cNvSpPr>
          <p:nvPr/>
        </p:nvSpPr>
        <p:spPr bwMode="auto">
          <a:xfrm>
            <a:off x="4379913" y="5792788"/>
            <a:ext cx="1639887" cy="531812"/>
          </a:xfrm>
          <a:custGeom>
            <a:avLst/>
            <a:gdLst>
              <a:gd name="T0" fmla="*/ 269 w 269"/>
              <a:gd name="T1" fmla="*/ 80 h 96"/>
              <a:gd name="T2" fmla="*/ 253 w 269"/>
              <a:gd name="T3" fmla="*/ 96 h 96"/>
              <a:gd name="T4" fmla="*/ 16 w 269"/>
              <a:gd name="T5" fmla="*/ 96 h 96"/>
              <a:gd name="T6" fmla="*/ 0 w 269"/>
              <a:gd name="T7" fmla="*/ 80 h 96"/>
              <a:gd name="T8" fmla="*/ 0 w 269"/>
              <a:gd name="T9" fmla="*/ 16 h 96"/>
              <a:gd name="T10" fmla="*/ 16 w 269"/>
              <a:gd name="T11" fmla="*/ 0 h 96"/>
              <a:gd name="T12" fmla="*/ 253 w 269"/>
              <a:gd name="T13" fmla="*/ 0 h 96"/>
              <a:gd name="T14" fmla="*/ 269 w 269"/>
              <a:gd name="T15" fmla="*/ 16 h 96"/>
              <a:gd name="T16" fmla="*/ 269 w 269"/>
              <a:gd name="T17" fmla="*/ 8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9"/>
              <a:gd name="T28" fmla="*/ 0 h 96"/>
              <a:gd name="T29" fmla="*/ 269 w 26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9" h="96">
                <a:moveTo>
                  <a:pt x="269" y="80"/>
                </a:moveTo>
                <a:cubicBezTo>
                  <a:pt x="269" y="89"/>
                  <a:pt x="262" y="96"/>
                  <a:pt x="253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7" y="96"/>
                  <a:pt x="0" y="89"/>
                  <a:pt x="0" y="8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62" y="0"/>
                  <a:pt x="269" y="7"/>
                  <a:pt x="269" y="16"/>
                </a:cubicBezTo>
                <a:lnTo>
                  <a:pt x="269" y="80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78" name="Rectangle 54"/>
          <p:cNvSpPr>
            <a:spLocks noChangeArrowheads="1"/>
          </p:cNvSpPr>
          <p:nvPr/>
        </p:nvSpPr>
        <p:spPr bwMode="auto">
          <a:xfrm>
            <a:off x="4468813" y="5856288"/>
            <a:ext cx="15509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Profit-maximizing quantity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79" name="Line 55"/>
          <p:cNvSpPr>
            <a:spLocks noChangeShapeType="1"/>
          </p:cNvSpPr>
          <p:nvPr/>
        </p:nvSpPr>
        <p:spPr bwMode="auto">
          <a:xfrm flipV="1">
            <a:off x="5111750" y="5576888"/>
            <a:ext cx="0" cy="206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80" name="Freeform 56"/>
          <p:cNvSpPr>
            <a:spLocks/>
          </p:cNvSpPr>
          <p:nvPr/>
        </p:nvSpPr>
        <p:spPr bwMode="auto">
          <a:xfrm>
            <a:off x="3627438" y="2254250"/>
            <a:ext cx="1020762" cy="523875"/>
          </a:xfrm>
          <a:custGeom>
            <a:avLst/>
            <a:gdLst>
              <a:gd name="T0" fmla="*/ 137 w 137"/>
              <a:gd name="T1" fmla="*/ 79 h 95"/>
              <a:gd name="T2" fmla="*/ 121 w 137"/>
              <a:gd name="T3" fmla="*/ 95 h 95"/>
              <a:gd name="T4" fmla="*/ 16 w 137"/>
              <a:gd name="T5" fmla="*/ 95 h 95"/>
              <a:gd name="T6" fmla="*/ 0 w 137"/>
              <a:gd name="T7" fmla="*/ 79 h 95"/>
              <a:gd name="T8" fmla="*/ 0 w 137"/>
              <a:gd name="T9" fmla="*/ 16 h 95"/>
              <a:gd name="T10" fmla="*/ 16 w 137"/>
              <a:gd name="T11" fmla="*/ 0 h 95"/>
              <a:gd name="T12" fmla="*/ 121 w 137"/>
              <a:gd name="T13" fmla="*/ 0 h 95"/>
              <a:gd name="T14" fmla="*/ 137 w 137"/>
              <a:gd name="T15" fmla="*/ 16 h 95"/>
              <a:gd name="T16" fmla="*/ 137 w 137"/>
              <a:gd name="T17" fmla="*/ 79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95"/>
              <a:gd name="T29" fmla="*/ 137 w 137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95">
                <a:moveTo>
                  <a:pt x="137" y="79"/>
                </a:moveTo>
                <a:cubicBezTo>
                  <a:pt x="137" y="88"/>
                  <a:pt x="130" y="95"/>
                  <a:pt x="121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8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30" y="0"/>
                  <a:pt x="137" y="8"/>
                  <a:pt x="137" y="16"/>
                </a:cubicBezTo>
                <a:lnTo>
                  <a:pt x="137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81" name="Rectangle 57"/>
          <p:cNvSpPr>
            <a:spLocks noChangeArrowheads="1"/>
          </p:cNvSpPr>
          <p:nvPr/>
        </p:nvSpPr>
        <p:spPr bwMode="auto">
          <a:xfrm>
            <a:off x="3724275" y="2320925"/>
            <a:ext cx="704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Optimal point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82" name="Line 58"/>
          <p:cNvSpPr>
            <a:spLocks noChangeShapeType="1"/>
          </p:cNvSpPr>
          <p:nvPr/>
        </p:nvSpPr>
        <p:spPr bwMode="auto">
          <a:xfrm>
            <a:off x="1206500" y="3232150"/>
            <a:ext cx="1571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83" name="Freeform 59"/>
          <p:cNvSpPr>
            <a:spLocks/>
          </p:cNvSpPr>
          <p:nvPr/>
        </p:nvSpPr>
        <p:spPr bwMode="auto">
          <a:xfrm>
            <a:off x="533400" y="2978150"/>
            <a:ext cx="762000" cy="519113"/>
          </a:xfrm>
          <a:custGeom>
            <a:avLst/>
            <a:gdLst>
              <a:gd name="T0" fmla="*/ 121 w 121"/>
              <a:gd name="T1" fmla="*/ 78 h 94"/>
              <a:gd name="T2" fmla="*/ 105 w 121"/>
              <a:gd name="T3" fmla="*/ 94 h 94"/>
              <a:gd name="T4" fmla="*/ 16 w 121"/>
              <a:gd name="T5" fmla="*/ 94 h 94"/>
              <a:gd name="T6" fmla="*/ 0 w 121"/>
              <a:gd name="T7" fmla="*/ 78 h 94"/>
              <a:gd name="T8" fmla="*/ 0 w 121"/>
              <a:gd name="T9" fmla="*/ 16 h 94"/>
              <a:gd name="T10" fmla="*/ 16 w 121"/>
              <a:gd name="T11" fmla="*/ 0 h 94"/>
              <a:gd name="T12" fmla="*/ 105 w 121"/>
              <a:gd name="T13" fmla="*/ 0 h 94"/>
              <a:gd name="T14" fmla="*/ 121 w 121"/>
              <a:gd name="T15" fmla="*/ 16 h 94"/>
              <a:gd name="T16" fmla="*/ 121 w 121"/>
              <a:gd name="T17" fmla="*/ 78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94"/>
              <a:gd name="T29" fmla="*/ 121 w 121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94">
                <a:moveTo>
                  <a:pt x="121" y="78"/>
                </a:moveTo>
                <a:cubicBezTo>
                  <a:pt x="121" y="87"/>
                  <a:pt x="114" y="94"/>
                  <a:pt x="105" y="94"/>
                </a:cubicBezTo>
                <a:cubicBezTo>
                  <a:pt x="16" y="94"/>
                  <a:pt x="16" y="94"/>
                  <a:pt x="16" y="94"/>
                </a:cubicBezTo>
                <a:cubicBezTo>
                  <a:pt x="8" y="94"/>
                  <a:pt x="0" y="87"/>
                  <a:pt x="0" y="7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6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4" y="0"/>
                  <a:pt x="121" y="7"/>
                  <a:pt x="121" y="16"/>
                </a:cubicBezTo>
                <a:lnTo>
                  <a:pt x="121" y="7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5884" name="Rectangle 60"/>
          <p:cNvSpPr>
            <a:spLocks noChangeArrowheads="1"/>
          </p:cNvSpPr>
          <p:nvPr/>
        </p:nvSpPr>
        <p:spPr bwMode="auto">
          <a:xfrm>
            <a:off x="625475" y="3009900"/>
            <a:ext cx="617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Market price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5885" name="Freeform 61"/>
          <p:cNvSpPr>
            <a:spLocks/>
          </p:cNvSpPr>
          <p:nvPr/>
        </p:nvSpPr>
        <p:spPr bwMode="auto">
          <a:xfrm>
            <a:off x="1665288" y="1482725"/>
            <a:ext cx="5853112" cy="3835400"/>
          </a:xfrm>
          <a:custGeom>
            <a:avLst/>
            <a:gdLst>
              <a:gd name="T0" fmla="*/ 2467 w 2467"/>
              <a:gd name="T1" fmla="*/ 1637 h 1637"/>
              <a:gd name="T2" fmla="*/ 0 w 2467"/>
              <a:gd name="T3" fmla="*/ 1637 h 1637"/>
              <a:gd name="T4" fmla="*/ 0 w 2467"/>
              <a:gd name="T5" fmla="*/ 0 h 1637"/>
              <a:gd name="T6" fmla="*/ 0 60000 65536"/>
              <a:gd name="T7" fmla="*/ 0 60000 65536"/>
              <a:gd name="T8" fmla="*/ 0 60000 65536"/>
              <a:gd name="T9" fmla="*/ 0 w 2467"/>
              <a:gd name="T10" fmla="*/ 0 h 1637"/>
              <a:gd name="T11" fmla="*/ 2467 w 2467"/>
              <a:gd name="T12" fmla="*/ 1637 h 16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7" h="1637">
                <a:moveTo>
                  <a:pt x="2467" y="1637"/>
                </a:moveTo>
                <a:lnTo>
                  <a:pt x="0" y="1637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5114925" y="3303588"/>
            <a:ext cx="0" cy="1938337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154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0" grpId="0" animBg="1"/>
      <p:bldP spid="205862" grpId="0"/>
      <p:bldP spid="205866" grpId="0"/>
      <p:bldP spid="205867" grpId="0" animBg="1"/>
      <p:bldP spid="205868" grpId="0" animBg="1"/>
      <p:bldP spid="205869" grpId="0" animBg="1"/>
      <p:bldP spid="205870" grpId="0" animBg="1"/>
      <p:bldP spid="205871" grpId="0" animBg="1"/>
      <p:bldP spid="205872" grpId="0" animBg="1"/>
      <p:bldP spid="205873" grpId="0" animBg="1"/>
      <p:bldP spid="205875" grpId="0" animBg="1"/>
      <p:bldP spid="205876" grpId="0" animBg="1"/>
      <p:bldP spid="205877" grpId="0" animBg="1"/>
      <p:bldP spid="205878" grpId="0"/>
      <p:bldP spid="205879" grpId="0" animBg="1"/>
      <p:bldP spid="205880" grpId="0" animBg="1"/>
      <p:bldP spid="205881" grpId="0"/>
      <p:bldP spid="205882" grpId="0" animBg="1"/>
      <p:bldP spid="205883" grpId="0" animBg="1"/>
      <p:bldP spid="2058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pc="0" dirty="0" smtClean="0"/>
              <a:t>WHEN IS PRODUCTION PROFITABLE?</a:t>
            </a:r>
            <a:endParaRPr lang="en-US" b="0" spc="0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Before applying the profit-maximizing principle of marginal analysis to determine how much to produce, a potential producer must answer an “either-or” question: should it produce at all? </a:t>
            </a:r>
          </a:p>
          <a:p>
            <a:pPr>
              <a:buClr>
                <a:schemeClr val="tx1"/>
              </a:buClr>
            </a:pPr>
            <a:endParaRPr lang="en-US" i="1" dirty="0">
              <a:solidFill>
                <a:srgbClr val="77933C"/>
              </a:solidFill>
            </a:endParaRPr>
          </a:p>
          <a:p>
            <a:pPr>
              <a:buClr>
                <a:schemeClr val="tx1"/>
              </a:buClr>
            </a:pPr>
            <a:r>
              <a:rPr lang="en-US" i="1" dirty="0" smtClean="0"/>
              <a:t>If the answer to that question is yes, it then proceeds to the second step – a “how much” decision: maximizing profit by choosing the quantity of output at which marginal cost is equal to price.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387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pc="0" dirty="0" smtClean="0"/>
              <a:t>WHEN IS PRODUCTION PROFITABLE?</a:t>
            </a:r>
            <a:endParaRPr lang="en-US" b="0" spc="0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Firm’s decision to produce or not, to stay in business or to close down, should be based on economic profits</a:t>
            </a:r>
          </a:p>
          <a:p>
            <a:pPr>
              <a:buClr>
                <a:schemeClr val="tx1"/>
              </a:buClr>
            </a:pP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b="1" i="1" dirty="0" smtClean="0"/>
              <a:t>TR </a:t>
            </a:r>
            <a:r>
              <a:rPr lang="en-US" b="1" dirty="0" smtClean="0"/>
              <a:t>&gt; </a:t>
            </a:r>
            <a:r>
              <a:rPr lang="en-US" b="1" i="1" dirty="0" smtClean="0"/>
              <a:t>TC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77933C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the firm is </a:t>
            </a:r>
            <a:r>
              <a:rPr lang="en-US" i="1" dirty="0"/>
              <a:t>profitable.</a:t>
            </a:r>
          </a:p>
          <a:p>
            <a:pPr>
              <a:buClr>
                <a:schemeClr val="tx1"/>
              </a:buClr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TR = TC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the firm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breaks even.</a:t>
            </a:r>
          </a:p>
          <a:p>
            <a:pPr>
              <a:buClr>
                <a:schemeClr val="tx1"/>
              </a:buClr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b="1" i="1" dirty="0" smtClean="0">
                <a:solidFill>
                  <a:schemeClr val="accent2"/>
                </a:solidFill>
              </a:rPr>
              <a:t>TR </a:t>
            </a:r>
            <a:r>
              <a:rPr lang="en-US" b="1" dirty="0" smtClean="0">
                <a:solidFill>
                  <a:schemeClr val="accent2"/>
                </a:solidFill>
              </a:rPr>
              <a:t>&lt; </a:t>
            </a:r>
            <a:r>
              <a:rPr lang="en-US" b="1" i="1" dirty="0" smtClean="0">
                <a:solidFill>
                  <a:schemeClr val="accent2"/>
                </a:solidFill>
              </a:rPr>
              <a:t>TC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the firm </a:t>
            </a:r>
            <a:r>
              <a:rPr lang="en-US" i="1" dirty="0">
                <a:solidFill>
                  <a:schemeClr val="accent2"/>
                </a:solidFill>
              </a:rPr>
              <a:t>incurs a loss.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698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b="1" spc="0" dirty="0" smtClean="0">
                <a:solidFill>
                  <a:srgbClr val="C00000"/>
                </a:solidFill>
              </a:rPr>
              <a:t>CALCULATING TOTAL COSTS AND PROFIT</a:t>
            </a:r>
            <a:endParaRPr lang="en-US" sz="3200" b="1" spc="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Profit = </a:t>
            </a:r>
            <a:r>
              <a:rPr lang="en-US" sz="2400" i="1" dirty="0"/>
              <a:t>TR </a:t>
            </a:r>
            <a:r>
              <a:rPr lang="en-US" sz="2400" dirty="0"/>
              <a:t>− </a:t>
            </a:r>
            <a:r>
              <a:rPr lang="en-US" sz="2400" i="1" dirty="0"/>
              <a:t>TC </a:t>
            </a:r>
            <a:r>
              <a:rPr lang="en-US" sz="2400" dirty="0"/>
              <a:t>= (</a:t>
            </a:r>
            <a:r>
              <a:rPr lang="en-US" sz="2400" i="1" dirty="0"/>
              <a:t>TR</a:t>
            </a:r>
            <a:r>
              <a:rPr lang="en-US" sz="2400" dirty="0"/>
              <a:t>/</a:t>
            </a:r>
            <a:r>
              <a:rPr lang="en-US" sz="2400" i="1" dirty="0"/>
              <a:t>Q </a:t>
            </a:r>
            <a:r>
              <a:rPr lang="en-US" sz="2400" dirty="0"/>
              <a:t>− </a:t>
            </a:r>
            <a:r>
              <a:rPr lang="en-US" sz="2400" i="1" dirty="0"/>
              <a:t>TC</a:t>
            </a:r>
            <a:r>
              <a:rPr lang="en-US" sz="2400" dirty="0"/>
              <a:t>/</a:t>
            </a:r>
            <a:r>
              <a:rPr lang="en-US" sz="2400" i="1" dirty="0"/>
              <a:t>Q</a:t>
            </a:r>
            <a:r>
              <a:rPr lang="en-US" sz="2400" dirty="0"/>
              <a:t>) × </a:t>
            </a:r>
            <a:r>
              <a:rPr lang="en-US" sz="2400" i="1" dirty="0" smtClean="0"/>
              <a:t>Q, </a:t>
            </a:r>
            <a:r>
              <a:rPr lang="en-US" sz="2400" i="1" dirty="0"/>
              <a:t>o</a:t>
            </a:r>
            <a:r>
              <a:rPr lang="en-US" sz="2400" i="1" dirty="0" smtClean="0"/>
              <a:t>r </a:t>
            </a:r>
          </a:p>
          <a:p>
            <a:r>
              <a:rPr lang="en-US" sz="2400" dirty="0" smtClean="0">
                <a:solidFill>
                  <a:srgbClr val="990033"/>
                </a:solidFill>
              </a:rPr>
              <a:t>Profit</a:t>
            </a:r>
            <a:r>
              <a:rPr lang="en-US" sz="2400" dirty="0" smtClean="0"/>
              <a:t> </a:t>
            </a:r>
            <a:r>
              <a:rPr lang="en-US" sz="2400" dirty="0"/>
              <a:t>= (</a:t>
            </a:r>
            <a:r>
              <a:rPr lang="en-US" sz="2400" i="1" dirty="0"/>
              <a:t>P </a:t>
            </a:r>
            <a:r>
              <a:rPr lang="en-US" sz="2400" dirty="0"/>
              <a:t>− </a:t>
            </a:r>
            <a:r>
              <a:rPr lang="en-US" sz="2400" i="1" dirty="0"/>
              <a:t>ATC</a:t>
            </a:r>
            <a:r>
              <a:rPr lang="en-US" sz="2400" dirty="0"/>
              <a:t>) × </a:t>
            </a:r>
            <a:r>
              <a:rPr lang="en-US" sz="2400" i="1" dirty="0" smtClean="0"/>
              <a:t>Q</a:t>
            </a:r>
          </a:p>
          <a:p>
            <a:endParaRPr lang="en-US" sz="2400" i="1" dirty="0"/>
          </a:p>
          <a:p>
            <a:r>
              <a:rPr lang="en-US" sz="2400" i="1" dirty="0" smtClean="0">
                <a:solidFill>
                  <a:srgbClr val="990033"/>
                </a:solidFill>
              </a:rPr>
              <a:t>Break-even price </a:t>
            </a:r>
            <a:r>
              <a:rPr lang="en-US" sz="2400" dirty="0"/>
              <a:t>of a </a:t>
            </a:r>
            <a:r>
              <a:rPr lang="en-US" sz="2400" dirty="0" smtClean="0"/>
              <a:t>price-taking </a:t>
            </a:r>
            <a:r>
              <a:rPr lang="en-US" sz="2400" dirty="0"/>
              <a:t>firm is the market price </a:t>
            </a:r>
            <a:r>
              <a:rPr lang="en-US" sz="2400" dirty="0" smtClean="0"/>
              <a:t>at which </a:t>
            </a:r>
            <a:r>
              <a:rPr lang="en-US" sz="2400" dirty="0"/>
              <a:t>it earns zero profit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In general,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If the firm produces a quantity at which P&gt;ATC, the firm is profitable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If the firm produces a quantity at which P=ATC, the firm breaks even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If the firm produces a quantity at which P&lt;ATC, the firm incurs a loss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712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6900"/>
          </a:xfrm>
        </p:spPr>
        <p:txBody>
          <a:bodyPr>
            <a:normAutofit/>
          </a:bodyPr>
          <a:lstStyle/>
          <a:p>
            <a:r>
              <a:rPr lang="en-US" sz="3200" b="1" spc="0" dirty="0" smtClean="0">
                <a:solidFill>
                  <a:srgbClr val="C00000"/>
                </a:solidFill>
              </a:rPr>
              <a:t>PROFITABILITY AND THE MARKET PRICE </a:t>
            </a:r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>
            <a:off x="1157288" y="3884394"/>
            <a:ext cx="14128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1157288" y="3884394"/>
            <a:ext cx="4568825" cy="0"/>
          </a:xfrm>
          <a:prstGeom prst="line">
            <a:avLst/>
          </a:prstGeom>
          <a:noFill/>
          <a:ln w="22225">
            <a:solidFill>
              <a:srgbClr val="4B8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1" name="Freeform 9"/>
          <p:cNvSpPr>
            <a:spLocks/>
          </p:cNvSpPr>
          <p:nvPr/>
        </p:nvSpPr>
        <p:spPr bwMode="auto">
          <a:xfrm>
            <a:off x="1811338" y="2327056"/>
            <a:ext cx="3919537" cy="1566863"/>
          </a:xfrm>
          <a:custGeom>
            <a:avLst/>
            <a:gdLst>
              <a:gd name="T0" fmla="*/ 0 w 667"/>
              <a:gd name="T1" fmla="*/ 0 h 337"/>
              <a:gd name="T2" fmla="*/ 280 w 667"/>
              <a:gd name="T3" fmla="*/ 332 h 337"/>
              <a:gd name="T4" fmla="*/ 501 w 667"/>
              <a:gd name="T5" fmla="*/ 318 h 337"/>
              <a:gd name="T6" fmla="*/ 667 w 667"/>
              <a:gd name="T7" fmla="*/ 28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7" h="337">
                <a:moveTo>
                  <a:pt x="0" y="0"/>
                </a:moveTo>
                <a:cubicBezTo>
                  <a:pt x="0" y="0"/>
                  <a:pt x="37" y="313"/>
                  <a:pt x="280" y="332"/>
                </a:cubicBezTo>
                <a:cubicBezTo>
                  <a:pt x="342" y="337"/>
                  <a:pt x="436" y="329"/>
                  <a:pt x="501" y="318"/>
                </a:cubicBezTo>
                <a:cubicBezTo>
                  <a:pt x="566" y="306"/>
                  <a:pt x="667" y="281"/>
                  <a:pt x="667" y="281"/>
                </a:cubicBezTo>
              </a:path>
            </a:pathLst>
          </a:custGeom>
          <a:noFill/>
          <a:ln w="30163" cap="flat">
            <a:solidFill>
              <a:srgbClr val="8C64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>
            <a:off x="1157288" y="2327056"/>
            <a:ext cx="14128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>
            <a:off x="1157288" y="3493869"/>
            <a:ext cx="14128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4" name="Line 12"/>
          <p:cNvSpPr>
            <a:spLocks noChangeShapeType="1"/>
          </p:cNvSpPr>
          <p:nvPr/>
        </p:nvSpPr>
        <p:spPr bwMode="auto">
          <a:xfrm flipV="1">
            <a:off x="5730875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 flipV="1">
            <a:off x="5080000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 flipV="1">
            <a:off x="4427538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 flipV="1">
            <a:off x="3775075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 flipV="1">
            <a:off x="3116263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 flipV="1">
            <a:off x="2463800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90" name="Line 18"/>
          <p:cNvSpPr>
            <a:spLocks noChangeShapeType="1"/>
          </p:cNvSpPr>
          <p:nvPr/>
        </p:nvSpPr>
        <p:spPr bwMode="auto">
          <a:xfrm flipV="1">
            <a:off x="1811338" y="5135344"/>
            <a:ext cx="0" cy="111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891" name="Rectangle 19"/>
          <p:cNvSpPr>
            <a:spLocks noChangeArrowheads="1"/>
          </p:cNvSpPr>
          <p:nvPr/>
        </p:nvSpPr>
        <p:spPr bwMode="auto">
          <a:xfrm>
            <a:off x="5678488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70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2" name="Rectangle 20"/>
          <p:cNvSpPr>
            <a:spLocks noChangeArrowheads="1"/>
          </p:cNvSpPr>
          <p:nvPr/>
        </p:nvSpPr>
        <p:spPr bwMode="auto">
          <a:xfrm>
            <a:off x="5024438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60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3" name="Rectangle 21"/>
          <p:cNvSpPr>
            <a:spLocks noChangeArrowheads="1"/>
          </p:cNvSpPr>
          <p:nvPr/>
        </p:nvSpPr>
        <p:spPr bwMode="auto">
          <a:xfrm>
            <a:off x="4370388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4" name="Rectangle 22"/>
          <p:cNvSpPr>
            <a:spLocks noChangeArrowheads="1"/>
          </p:cNvSpPr>
          <p:nvPr/>
        </p:nvSpPr>
        <p:spPr bwMode="auto">
          <a:xfrm>
            <a:off x="3717925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3063875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6" name="Rectangle 24"/>
          <p:cNvSpPr>
            <a:spLocks noChangeArrowheads="1"/>
          </p:cNvSpPr>
          <p:nvPr/>
        </p:nvSpPr>
        <p:spPr bwMode="auto">
          <a:xfrm>
            <a:off x="2408238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7" name="Rectangle 25"/>
          <p:cNvSpPr>
            <a:spLocks noChangeArrowheads="1"/>
          </p:cNvSpPr>
          <p:nvPr/>
        </p:nvSpPr>
        <p:spPr bwMode="auto">
          <a:xfrm>
            <a:off x="1757363" y="527345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898" name="Rectangle 26"/>
          <p:cNvSpPr>
            <a:spLocks noChangeArrowheads="1"/>
          </p:cNvSpPr>
          <p:nvPr/>
        </p:nvSpPr>
        <p:spPr bwMode="auto">
          <a:xfrm>
            <a:off x="958850" y="5273456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7899" name="Rectangle 27"/>
          <p:cNvSpPr>
            <a:spLocks noChangeArrowheads="1"/>
          </p:cNvSpPr>
          <p:nvPr/>
        </p:nvSpPr>
        <p:spPr bwMode="auto">
          <a:xfrm>
            <a:off x="736600" y="2225456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$30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7900" name="Rectangle 28"/>
          <p:cNvSpPr>
            <a:spLocks noChangeArrowheads="1"/>
          </p:cNvSpPr>
          <p:nvPr/>
        </p:nvSpPr>
        <p:spPr bwMode="auto">
          <a:xfrm>
            <a:off x="842963" y="3387506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7901" name="Rectangle 29"/>
          <p:cNvSpPr>
            <a:spLocks noChangeArrowheads="1"/>
          </p:cNvSpPr>
          <p:nvPr/>
        </p:nvSpPr>
        <p:spPr bwMode="auto">
          <a:xfrm>
            <a:off x="842963" y="3779619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7902" name="Rectangle 30"/>
          <p:cNvSpPr>
            <a:spLocks noChangeArrowheads="1"/>
          </p:cNvSpPr>
          <p:nvPr/>
        </p:nvSpPr>
        <p:spPr bwMode="auto">
          <a:xfrm>
            <a:off x="5626100" y="2568356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7903" name="Rectangle 31"/>
          <p:cNvSpPr>
            <a:spLocks noChangeArrowheads="1"/>
          </p:cNvSpPr>
          <p:nvPr/>
        </p:nvSpPr>
        <p:spPr bwMode="auto">
          <a:xfrm>
            <a:off x="5816600" y="3476862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7906" name="Rectangle 34"/>
          <p:cNvSpPr>
            <a:spLocks noChangeArrowheads="1"/>
          </p:cNvSpPr>
          <p:nvPr/>
        </p:nvSpPr>
        <p:spPr bwMode="auto">
          <a:xfrm>
            <a:off x="5734050" y="3760569"/>
            <a:ext cx="303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>
                <a:solidFill>
                  <a:srgbClr val="000000"/>
                </a:solidFill>
                <a:latin typeface="Century Gothic"/>
                <a:cs typeface="Century Gothic"/>
              </a:rPr>
              <a:t>MR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7907" name="Rectangle 35"/>
          <p:cNvSpPr>
            <a:spLocks noChangeArrowheads="1"/>
          </p:cNvSpPr>
          <p:nvPr/>
        </p:nvSpPr>
        <p:spPr bwMode="auto">
          <a:xfrm>
            <a:off x="6099175" y="3760569"/>
            <a:ext cx="108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=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7908" name="Rectangle 36"/>
          <p:cNvSpPr>
            <a:spLocks noChangeArrowheads="1"/>
          </p:cNvSpPr>
          <p:nvPr/>
        </p:nvSpPr>
        <p:spPr bwMode="auto">
          <a:xfrm>
            <a:off x="6238875" y="3760569"/>
            <a:ext cx="179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7909" name="Rectangle 37"/>
          <p:cNvSpPr>
            <a:spLocks noChangeArrowheads="1"/>
          </p:cNvSpPr>
          <p:nvPr/>
        </p:nvSpPr>
        <p:spPr bwMode="auto">
          <a:xfrm>
            <a:off x="3709988" y="3603406"/>
            <a:ext cx="175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400" i="1">
              <a:latin typeface="Century Gothic"/>
              <a:cs typeface="Century Gothic"/>
            </a:endParaRPr>
          </a:p>
        </p:txBody>
      </p:sp>
      <p:sp>
        <p:nvSpPr>
          <p:cNvPr id="207910" name="Line 38"/>
          <p:cNvSpPr>
            <a:spLocks noChangeShapeType="1"/>
          </p:cNvSpPr>
          <p:nvPr/>
        </p:nvSpPr>
        <p:spPr bwMode="auto">
          <a:xfrm flipV="1">
            <a:off x="3775075" y="5463956"/>
            <a:ext cx="0" cy="1730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1" name="Freeform 39"/>
          <p:cNvSpPr>
            <a:spLocks/>
          </p:cNvSpPr>
          <p:nvPr/>
        </p:nvSpPr>
        <p:spPr bwMode="auto">
          <a:xfrm>
            <a:off x="3109561" y="5613181"/>
            <a:ext cx="1327502" cy="482819"/>
          </a:xfrm>
          <a:custGeom>
            <a:avLst/>
            <a:gdLst>
              <a:gd name="T0" fmla="*/ 222 w 222"/>
              <a:gd name="T1" fmla="*/ 79 h 95"/>
              <a:gd name="T2" fmla="*/ 206 w 222"/>
              <a:gd name="T3" fmla="*/ 95 h 95"/>
              <a:gd name="T4" fmla="*/ 16 w 222"/>
              <a:gd name="T5" fmla="*/ 95 h 95"/>
              <a:gd name="T6" fmla="*/ 0 w 222"/>
              <a:gd name="T7" fmla="*/ 79 h 95"/>
              <a:gd name="T8" fmla="*/ 0 w 222"/>
              <a:gd name="T9" fmla="*/ 16 h 95"/>
              <a:gd name="T10" fmla="*/ 16 w 222"/>
              <a:gd name="T11" fmla="*/ 0 h 95"/>
              <a:gd name="T12" fmla="*/ 206 w 222"/>
              <a:gd name="T13" fmla="*/ 0 h 95"/>
              <a:gd name="T14" fmla="*/ 222 w 222"/>
              <a:gd name="T15" fmla="*/ 16 h 95"/>
              <a:gd name="T16" fmla="*/ 222 w 222"/>
              <a:gd name="T17" fmla="*/ 7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" h="95">
                <a:moveTo>
                  <a:pt x="222" y="79"/>
                </a:moveTo>
                <a:cubicBezTo>
                  <a:pt x="222" y="87"/>
                  <a:pt x="215" y="95"/>
                  <a:pt x="206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7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15" y="0"/>
                  <a:pt x="222" y="7"/>
                  <a:pt x="222" y="16"/>
                </a:cubicBezTo>
                <a:lnTo>
                  <a:pt x="222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2" name="Line 40"/>
          <p:cNvSpPr>
            <a:spLocks noChangeShapeType="1"/>
          </p:cNvSpPr>
          <p:nvPr/>
        </p:nvSpPr>
        <p:spPr bwMode="auto">
          <a:xfrm flipH="1" flipV="1">
            <a:off x="3128963" y="3173194"/>
            <a:ext cx="598487" cy="6604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3" name="Freeform 41"/>
          <p:cNvSpPr>
            <a:spLocks/>
          </p:cNvSpPr>
          <p:nvPr/>
        </p:nvSpPr>
        <p:spPr bwMode="auto">
          <a:xfrm>
            <a:off x="2516188" y="2741393"/>
            <a:ext cx="1751012" cy="467399"/>
          </a:xfrm>
          <a:custGeom>
            <a:avLst/>
            <a:gdLst>
              <a:gd name="T0" fmla="*/ 267 w 267"/>
              <a:gd name="T1" fmla="*/ 79 h 95"/>
              <a:gd name="T2" fmla="*/ 251 w 267"/>
              <a:gd name="T3" fmla="*/ 95 h 95"/>
              <a:gd name="T4" fmla="*/ 16 w 267"/>
              <a:gd name="T5" fmla="*/ 95 h 95"/>
              <a:gd name="T6" fmla="*/ 0 w 267"/>
              <a:gd name="T7" fmla="*/ 79 h 95"/>
              <a:gd name="T8" fmla="*/ 0 w 267"/>
              <a:gd name="T9" fmla="*/ 16 h 95"/>
              <a:gd name="T10" fmla="*/ 16 w 267"/>
              <a:gd name="T11" fmla="*/ 0 h 95"/>
              <a:gd name="T12" fmla="*/ 251 w 267"/>
              <a:gd name="T13" fmla="*/ 0 h 95"/>
              <a:gd name="T14" fmla="*/ 267 w 267"/>
              <a:gd name="T15" fmla="*/ 16 h 95"/>
              <a:gd name="T16" fmla="*/ 267 w 267"/>
              <a:gd name="T17" fmla="*/ 7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95">
                <a:moveTo>
                  <a:pt x="267" y="79"/>
                </a:moveTo>
                <a:cubicBezTo>
                  <a:pt x="267" y="87"/>
                  <a:pt x="260" y="95"/>
                  <a:pt x="251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7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0" y="0"/>
                  <a:pt x="267" y="7"/>
                  <a:pt x="267" y="16"/>
                </a:cubicBezTo>
                <a:lnTo>
                  <a:pt x="267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4" name="Freeform 42"/>
          <p:cNvSpPr>
            <a:spLocks/>
          </p:cNvSpPr>
          <p:nvPr/>
        </p:nvSpPr>
        <p:spPr bwMode="auto">
          <a:xfrm>
            <a:off x="1433513" y="2777906"/>
            <a:ext cx="4186237" cy="1924050"/>
          </a:xfrm>
          <a:custGeom>
            <a:avLst/>
            <a:gdLst>
              <a:gd name="T0" fmla="*/ 0 w 712"/>
              <a:gd name="T1" fmla="*/ 155 h 414"/>
              <a:gd name="T2" fmla="*/ 11 w 712"/>
              <a:gd name="T3" fmla="*/ 192 h 414"/>
              <a:gd name="T4" fmla="*/ 140 w 712"/>
              <a:gd name="T5" fmla="*/ 404 h 414"/>
              <a:gd name="T6" fmla="*/ 347 w 712"/>
              <a:gd name="T7" fmla="*/ 276 h 414"/>
              <a:gd name="T8" fmla="*/ 681 w 712"/>
              <a:gd name="T9" fmla="*/ 25 h 414"/>
              <a:gd name="T10" fmla="*/ 712 w 712"/>
              <a:gd name="T11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2" h="414">
                <a:moveTo>
                  <a:pt x="0" y="155"/>
                </a:moveTo>
                <a:cubicBezTo>
                  <a:pt x="11" y="192"/>
                  <a:pt x="11" y="192"/>
                  <a:pt x="11" y="192"/>
                </a:cubicBezTo>
                <a:cubicBezTo>
                  <a:pt x="11" y="192"/>
                  <a:pt x="71" y="414"/>
                  <a:pt x="140" y="404"/>
                </a:cubicBezTo>
                <a:cubicBezTo>
                  <a:pt x="210" y="395"/>
                  <a:pt x="347" y="276"/>
                  <a:pt x="347" y="276"/>
                </a:cubicBezTo>
                <a:cubicBezTo>
                  <a:pt x="681" y="25"/>
                  <a:pt x="681" y="25"/>
                  <a:pt x="681" y="25"/>
                </a:cubicBezTo>
                <a:cubicBezTo>
                  <a:pt x="712" y="0"/>
                  <a:pt x="712" y="0"/>
                  <a:pt x="712" y="0"/>
                </a:cubicBezTo>
              </a:path>
            </a:pathLst>
          </a:custGeom>
          <a:noFill/>
          <a:ln w="30163" cap="flat">
            <a:solidFill>
              <a:srgbClr val="F3716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5" name="Oval 43"/>
          <p:cNvSpPr>
            <a:spLocks noChangeArrowheads="1"/>
          </p:cNvSpPr>
          <p:nvPr/>
        </p:nvSpPr>
        <p:spPr bwMode="auto">
          <a:xfrm>
            <a:off x="3714750" y="3838356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6" name="Oval 44"/>
          <p:cNvSpPr>
            <a:spLocks noChangeArrowheads="1"/>
          </p:cNvSpPr>
          <p:nvPr/>
        </p:nvSpPr>
        <p:spPr bwMode="auto">
          <a:xfrm>
            <a:off x="4379913" y="3795494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7" name="Oval 45"/>
          <p:cNvSpPr>
            <a:spLocks noChangeArrowheads="1"/>
          </p:cNvSpPr>
          <p:nvPr/>
        </p:nvSpPr>
        <p:spPr bwMode="auto">
          <a:xfrm>
            <a:off x="5002213" y="3706594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8" name="Oval 46"/>
          <p:cNvSpPr>
            <a:spLocks noChangeArrowheads="1"/>
          </p:cNvSpPr>
          <p:nvPr/>
        </p:nvSpPr>
        <p:spPr bwMode="auto">
          <a:xfrm>
            <a:off x="5672138" y="3587531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19" name="Oval 47"/>
          <p:cNvSpPr>
            <a:spLocks noChangeArrowheads="1"/>
          </p:cNvSpPr>
          <p:nvPr/>
        </p:nvSpPr>
        <p:spPr bwMode="auto">
          <a:xfrm>
            <a:off x="1752600" y="2281019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20" name="Oval 48"/>
          <p:cNvSpPr>
            <a:spLocks noChangeArrowheads="1"/>
          </p:cNvSpPr>
          <p:nvPr/>
        </p:nvSpPr>
        <p:spPr bwMode="auto">
          <a:xfrm>
            <a:off x="2403475" y="3447831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21" name="Oval 49"/>
          <p:cNvSpPr>
            <a:spLocks noChangeArrowheads="1"/>
          </p:cNvSpPr>
          <p:nvPr/>
        </p:nvSpPr>
        <p:spPr bwMode="auto">
          <a:xfrm>
            <a:off x="3063875" y="3773269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22" name="Freeform 50"/>
          <p:cNvSpPr>
            <a:spLocks/>
          </p:cNvSpPr>
          <p:nvPr/>
        </p:nvSpPr>
        <p:spPr bwMode="auto">
          <a:xfrm>
            <a:off x="1157288" y="1638081"/>
            <a:ext cx="5573712" cy="3608388"/>
          </a:xfrm>
          <a:custGeom>
            <a:avLst/>
            <a:gdLst>
              <a:gd name="T0" fmla="*/ 2240 w 2240"/>
              <a:gd name="T1" fmla="*/ 1833 h 1833"/>
              <a:gd name="T2" fmla="*/ 0 w 2240"/>
              <a:gd name="T3" fmla="*/ 1833 h 1833"/>
              <a:gd name="T4" fmla="*/ 0 w 2240"/>
              <a:gd name="T5" fmla="*/ 0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0" h="1833">
                <a:moveTo>
                  <a:pt x="2240" y="1833"/>
                </a:moveTo>
                <a:lnTo>
                  <a:pt x="0" y="1833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23" name="Line 51"/>
          <p:cNvSpPr>
            <a:spLocks noChangeShapeType="1"/>
          </p:cNvSpPr>
          <p:nvPr/>
        </p:nvSpPr>
        <p:spPr bwMode="auto">
          <a:xfrm>
            <a:off x="682625" y="3884394"/>
            <a:ext cx="1587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24" name="Freeform 52"/>
          <p:cNvSpPr>
            <a:spLocks/>
          </p:cNvSpPr>
          <p:nvPr/>
        </p:nvSpPr>
        <p:spPr bwMode="auto">
          <a:xfrm>
            <a:off x="79375" y="3665319"/>
            <a:ext cx="682625" cy="673318"/>
          </a:xfrm>
          <a:custGeom>
            <a:avLst/>
            <a:gdLst>
              <a:gd name="T0" fmla="*/ 116 w 116"/>
              <a:gd name="T1" fmla="*/ 117 h 133"/>
              <a:gd name="T2" fmla="*/ 100 w 116"/>
              <a:gd name="T3" fmla="*/ 133 h 133"/>
              <a:gd name="T4" fmla="*/ 16 w 116"/>
              <a:gd name="T5" fmla="*/ 133 h 133"/>
              <a:gd name="T6" fmla="*/ 0 w 116"/>
              <a:gd name="T7" fmla="*/ 117 h 133"/>
              <a:gd name="T8" fmla="*/ 0 w 116"/>
              <a:gd name="T9" fmla="*/ 16 h 133"/>
              <a:gd name="T10" fmla="*/ 16 w 116"/>
              <a:gd name="T11" fmla="*/ 0 h 133"/>
              <a:gd name="T12" fmla="*/ 100 w 116"/>
              <a:gd name="T13" fmla="*/ 0 h 133"/>
              <a:gd name="T14" fmla="*/ 116 w 116"/>
              <a:gd name="T15" fmla="*/ 16 h 133"/>
              <a:gd name="T16" fmla="*/ 116 w 116"/>
              <a:gd name="T17" fmla="*/ 11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33">
                <a:moveTo>
                  <a:pt x="116" y="117"/>
                </a:moveTo>
                <a:cubicBezTo>
                  <a:pt x="116" y="125"/>
                  <a:pt x="109" y="133"/>
                  <a:pt x="100" y="133"/>
                </a:cubicBezTo>
                <a:cubicBezTo>
                  <a:pt x="16" y="133"/>
                  <a:pt x="16" y="133"/>
                  <a:pt x="16" y="133"/>
                </a:cubicBezTo>
                <a:cubicBezTo>
                  <a:pt x="7" y="133"/>
                  <a:pt x="0" y="125"/>
                  <a:pt x="0" y="11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9" y="0"/>
                  <a:pt x="116" y="7"/>
                  <a:pt x="116" y="16"/>
                </a:cubicBezTo>
                <a:lnTo>
                  <a:pt x="116" y="117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7925" name="Rectangle 53"/>
          <p:cNvSpPr>
            <a:spLocks noChangeArrowheads="1"/>
          </p:cNvSpPr>
          <p:nvPr/>
        </p:nvSpPr>
        <p:spPr bwMode="auto">
          <a:xfrm>
            <a:off x="132823" y="3692306"/>
            <a:ext cx="646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Break- 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even price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926" name="Rectangle 54"/>
          <p:cNvSpPr>
            <a:spLocks noChangeArrowheads="1"/>
          </p:cNvSpPr>
          <p:nvPr/>
        </p:nvSpPr>
        <p:spPr bwMode="auto">
          <a:xfrm>
            <a:off x="3183466" y="5639638"/>
            <a:ext cx="1314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Minimum-cost output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927" name="Rectangle 55"/>
          <p:cNvSpPr>
            <a:spLocks noChangeArrowheads="1"/>
          </p:cNvSpPr>
          <p:nvPr/>
        </p:nvSpPr>
        <p:spPr bwMode="auto">
          <a:xfrm>
            <a:off x="92075" y="1638081"/>
            <a:ext cx="1073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928" name="Rectangle 56"/>
          <p:cNvSpPr>
            <a:spLocks noChangeArrowheads="1"/>
          </p:cNvSpPr>
          <p:nvPr/>
        </p:nvSpPr>
        <p:spPr bwMode="auto">
          <a:xfrm>
            <a:off x="5826125" y="5449669"/>
            <a:ext cx="1565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7929" name="Rectangle 57"/>
          <p:cNvSpPr>
            <a:spLocks noChangeArrowheads="1"/>
          </p:cNvSpPr>
          <p:nvPr/>
        </p:nvSpPr>
        <p:spPr bwMode="auto">
          <a:xfrm>
            <a:off x="2590800" y="2777906"/>
            <a:ext cx="1628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Minimum average total cost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3779838" y="3938369"/>
            <a:ext cx="0" cy="12287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61"/>
          <p:cNvSpPr>
            <a:spLocks noChangeArrowheads="1"/>
          </p:cNvSpPr>
          <p:nvPr/>
        </p:nvSpPr>
        <p:spPr bwMode="auto">
          <a:xfrm>
            <a:off x="6418261" y="1863506"/>
            <a:ext cx="2497139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588" indent="-1588"/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If the price is just high enough to cover </a:t>
            </a:r>
            <a:r>
              <a:rPr lang="en-US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ATC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and if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it chooses the Q where </a:t>
            </a:r>
          </a:p>
          <a:p>
            <a:pPr marL="1588" indent="-1588"/>
            <a:r>
              <a:rPr lang="en-US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MR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=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MC, the firm will break even.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14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10" grpId="0" animBg="1"/>
      <p:bldP spid="207911" grpId="0" animBg="1"/>
      <p:bldP spid="207912" grpId="0" animBg="1"/>
      <p:bldP spid="207913" grpId="0" animBg="1"/>
      <p:bldP spid="207923" grpId="0" animBg="1"/>
      <p:bldP spid="207924" grpId="0" animBg="1"/>
      <p:bldP spid="207925" grpId="0"/>
      <p:bldP spid="207926" grpId="0"/>
      <p:bldP spid="207929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1296988" y="3346450"/>
            <a:ext cx="3055937" cy="384175"/>
          </a:xfrm>
          <a:prstGeom prst="rect">
            <a:avLst/>
          </a:prstGeom>
          <a:solidFill>
            <a:srgbClr val="D7E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04850"/>
          </a:xfrm>
        </p:spPr>
        <p:txBody>
          <a:bodyPr>
            <a:normAutofit/>
          </a:bodyPr>
          <a:lstStyle/>
          <a:p>
            <a:pPr algn="l"/>
            <a:r>
              <a:rPr lang="en-US" sz="3200" b="1" spc="0" dirty="0" smtClean="0">
                <a:solidFill>
                  <a:srgbClr val="C00000"/>
                </a:solidFill>
              </a:rPr>
              <a:t>PROFITABILITY AND THE MARKET PRICE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34000" y="1226403"/>
            <a:ext cx="359251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The farm is profitable because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P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&gt; min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ATC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($14).</a:t>
            </a:r>
            <a:endParaRPr lang="en-US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4351867" y="3352800"/>
            <a:ext cx="0" cy="1846263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927" name="Line 7"/>
          <p:cNvSpPr>
            <a:spLocks noChangeShapeType="1"/>
          </p:cNvSpPr>
          <p:nvPr/>
        </p:nvSpPr>
        <p:spPr bwMode="auto">
          <a:xfrm>
            <a:off x="1296988" y="3346450"/>
            <a:ext cx="11747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28" name="Line 8"/>
          <p:cNvSpPr>
            <a:spLocks noChangeShapeType="1"/>
          </p:cNvSpPr>
          <p:nvPr/>
        </p:nvSpPr>
        <p:spPr bwMode="auto">
          <a:xfrm>
            <a:off x="1296988" y="3770313"/>
            <a:ext cx="11747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29" name="Line 9"/>
          <p:cNvSpPr>
            <a:spLocks noChangeShapeType="1"/>
          </p:cNvSpPr>
          <p:nvPr/>
        </p:nvSpPr>
        <p:spPr bwMode="auto">
          <a:xfrm flipV="1">
            <a:off x="5576888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 flipV="1">
            <a:off x="4965700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1" name="Line 11"/>
          <p:cNvSpPr>
            <a:spLocks noChangeShapeType="1"/>
          </p:cNvSpPr>
          <p:nvPr/>
        </p:nvSpPr>
        <p:spPr bwMode="auto">
          <a:xfrm flipV="1">
            <a:off x="4352925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 flipV="1">
            <a:off x="3741738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3" name="Line 13"/>
          <p:cNvSpPr>
            <a:spLocks noChangeShapeType="1"/>
          </p:cNvSpPr>
          <p:nvPr/>
        </p:nvSpPr>
        <p:spPr bwMode="auto">
          <a:xfrm flipV="1">
            <a:off x="3128963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 flipV="1">
            <a:off x="2516188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5" name="Line 15"/>
          <p:cNvSpPr>
            <a:spLocks noChangeShapeType="1"/>
          </p:cNvSpPr>
          <p:nvPr/>
        </p:nvSpPr>
        <p:spPr bwMode="auto">
          <a:xfrm flipV="1">
            <a:off x="1906588" y="5153025"/>
            <a:ext cx="0" cy="1222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36" name="Rectangle 16"/>
          <p:cNvSpPr>
            <a:spLocks noChangeArrowheads="1"/>
          </p:cNvSpPr>
          <p:nvPr/>
        </p:nvSpPr>
        <p:spPr bwMode="auto">
          <a:xfrm>
            <a:off x="5530850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70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37" name="Rectangle 17"/>
          <p:cNvSpPr>
            <a:spLocks noChangeArrowheads="1"/>
          </p:cNvSpPr>
          <p:nvPr/>
        </p:nvSpPr>
        <p:spPr bwMode="auto">
          <a:xfrm>
            <a:off x="4918075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60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4308475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39" name="Rectangle 19"/>
          <p:cNvSpPr>
            <a:spLocks noChangeArrowheads="1"/>
          </p:cNvSpPr>
          <p:nvPr/>
        </p:nvSpPr>
        <p:spPr bwMode="auto">
          <a:xfrm>
            <a:off x="3697288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40" name="Rectangle 20"/>
          <p:cNvSpPr>
            <a:spLocks noChangeArrowheads="1"/>
          </p:cNvSpPr>
          <p:nvPr/>
        </p:nvSpPr>
        <p:spPr bwMode="auto">
          <a:xfrm>
            <a:off x="3084513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41" name="Rectangle 21"/>
          <p:cNvSpPr>
            <a:spLocks noChangeArrowheads="1"/>
          </p:cNvSpPr>
          <p:nvPr/>
        </p:nvSpPr>
        <p:spPr bwMode="auto">
          <a:xfrm>
            <a:off x="2474913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42" name="Rectangle 22"/>
          <p:cNvSpPr>
            <a:spLocks noChangeArrowheads="1"/>
          </p:cNvSpPr>
          <p:nvPr/>
        </p:nvSpPr>
        <p:spPr bwMode="auto">
          <a:xfrm>
            <a:off x="1863725" y="5307013"/>
            <a:ext cx="199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43" name="Rectangle 23"/>
          <p:cNvSpPr>
            <a:spLocks noChangeArrowheads="1"/>
          </p:cNvSpPr>
          <p:nvPr/>
        </p:nvSpPr>
        <p:spPr bwMode="auto">
          <a:xfrm>
            <a:off x="1131888" y="53070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9944" name="Rectangle 24"/>
          <p:cNvSpPr>
            <a:spLocks noChangeArrowheads="1"/>
          </p:cNvSpPr>
          <p:nvPr/>
        </p:nvSpPr>
        <p:spPr bwMode="auto">
          <a:xfrm>
            <a:off x="5397500" y="2393950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9945" name="Rectangle 25"/>
          <p:cNvSpPr>
            <a:spLocks noChangeArrowheads="1"/>
          </p:cNvSpPr>
          <p:nvPr/>
        </p:nvSpPr>
        <p:spPr bwMode="auto">
          <a:xfrm>
            <a:off x="1924050" y="3443288"/>
            <a:ext cx="4302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Profit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46" name="Rectangle 26"/>
          <p:cNvSpPr>
            <a:spLocks noChangeArrowheads="1"/>
          </p:cNvSpPr>
          <p:nvPr/>
        </p:nvSpPr>
        <p:spPr bwMode="auto">
          <a:xfrm>
            <a:off x="5551488" y="3448050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9949" name="Rectangle 29"/>
          <p:cNvSpPr>
            <a:spLocks noChangeArrowheads="1"/>
          </p:cNvSpPr>
          <p:nvPr/>
        </p:nvSpPr>
        <p:spPr bwMode="auto">
          <a:xfrm>
            <a:off x="5600700" y="3206750"/>
            <a:ext cx="303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>
                <a:solidFill>
                  <a:srgbClr val="000000"/>
                </a:solidFill>
                <a:latin typeface="Century Gothic"/>
                <a:cs typeface="Century Gothic"/>
              </a:rPr>
              <a:t>MR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9950" name="Rectangle 30"/>
          <p:cNvSpPr>
            <a:spLocks noChangeArrowheads="1"/>
          </p:cNvSpPr>
          <p:nvPr/>
        </p:nvSpPr>
        <p:spPr bwMode="auto">
          <a:xfrm>
            <a:off x="5899150" y="3206750"/>
            <a:ext cx="108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=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9951" name="Rectangle 31"/>
          <p:cNvSpPr>
            <a:spLocks noChangeArrowheads="1"/>
          </p:cNvSpPr>
          <p:nvPr/>
        </p:nvSpPr>
        <p:spPr bwMode="auto">
          <a:xfrm>
            <a:off x="6015038" y="3206750"/>
            <a:ext cx="179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9952" name="Rectangle 32"/>
          <p:cNvSpPr>
            <a:spLocks noChangeArrowheads="1"/>
          </p:cNvSpPr>
          <p:nvPr/>
        </p:nvSpPr>
        <p:spPr bwMode="auto">
          <a:xfrm>
            <a:off x="3797300" y="3805238"/>
            <a:ext cx="1459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9953" name="Rectangle 33"/>
          <p:cNvSpPr>
            <a:spLocks noChangeArrowheads="1"/>
          </p:cNvSpPr>
          <p:nvPr/>
        </p:nvSpPr>
        <p:spPr bwMode="auto">
          <a:xfrm>
            <a:off x="4440238" y="3746500"/>
            <a:ext cx="861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09954" name="Rectangle 34"/>
          <p:cNvSpPr>
            <a:spLocks noChangeArrowheads="1"/>
          </p:cNvSpPr>
          <p:nvPr/>
        </p:nvSpPr>
        <p:spPr bwMode="auto">
          <a:xfrm>
            <a:off x="4305300" y="2998788"/>
            <a:ext cx="125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09985" name="Rectangle 65"/>
          <p:cNvSpPr>
            <a:spLocks noChangeArrowheads="1"/>
          </p:cNvSpPr>
          <p:nvPr/>
        </p:nvSpPr>
        <p:spPr bwMode="auto">
          <a:xfrm>
            <a:off x="3005138" y="1384756"/>
            <a:ext cx="1619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Market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price = </a:t>
            </a:r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$18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09987" name="Line 67"/>
          <p:cNvSpPr>
            <a:spLocks noChangeShapeType="1"/>
          </p:cNvSpPr>
          <p:nvPr/>
        </p:nvSpPr>
        <p:spPr bwMode="auto">
          <a:xfrm>
            <a:off x="1296988" y="3730625"/>
            <a:ext cx="11747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88" name="Rectangle 68"/>
          <p:cNvSpPr>
            <a:spLocks noChangeArrowheads="1"/>
          </p:cNvSpPr>
          <p:nvPr/>
        </p:nvSpPr>
        <p:spPr bwMode="auto">
          <a:xfrm>
            <a:off x="751860" y="3632994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14.00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89" name="Rectangle 69"/>
          <p:cNvSpPr>
            <a:spLocks noChangeArrowheads="1"/>
          </p:cNvSpPr>
          <p:nvPr/>
        </p:nvSpPr>
        <p:spPr bwMode="auto">
          <a:xfrm>
            <a:off x="733425" y="3462338"/>
            <a:ext cx="4477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14.40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94" name="Rectangle 74"/>
          <p:cNvSpPr>
            <a:spLocks noChangeArrowheads="1"/>
          </p:cNvSpPr>
          <p:nvPr/>
        </p:nvSpPr>
        <p:spPr bwMode="auto">
          <a:xfrm>
            <a:off x="625666" y="3200628"/>
            <a:ext cx="546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$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18.00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9995" name="Freeform 75"/>
          <p:cNvSpPr>
            <a:spLocks/>
          </p:cNvSpPr>
          <p:nvPr/>
        </p:nvSpPr>
        <p:spPr bwMode="auto">
          <a:xfrm>
            <a:off x="1144588" y="3621088"/>
            <a:ext cx="149225" cy="109537"/>
          </a:xfrm>
          <a:custGeom>
            <a:avLst/>
            <a:gdLst>
              <a:gd name="T0" fmla="*/ 64 w 64"/>
              <a:gd name="T1" fmla="*/ 44 h 44"/>
              <a:gd name="T2" fmla="*/ 0 w 64"/>
              <a:gd name="T3" fmla="*/ 0 h 44"/>
              <a:gd name="T4" fmla="*/ 64 w 64"/>
              <a:gd name="T5" fmla="*/ 44 h 44"/>
              <a:gd name="T6" fmla="*/ 0 60000 65536"/>
              <a:gd name="T7" fmla="*/ 0 60000 65536"/>
              <a:gd name="T8" fmla="*/ 0 60000 65536"/>
              <a:gd name="T9" fmla="*/ 0 w 64"/>
              <a:gd name="T10" fmla="*/ 0 h 44"/>
              <a:gd name="T11" fmla="*/ 64 w 64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4">
                <a:moveTo>
                  <a:pt x="64" y="44"/>
                </a:moveTo>
                <a:lnTo>
                  <a:pt x="0" y="0"/>
                </a:lnTo>
                <a:lnTo>
                  <a:pt x="64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09996" name="Line 76"/>
          <p:cNvSpPr>
            <a:spLocks noChangeShapeType="1"/>
          </p:cNvSpPr>
          <p:nvPr/>
        </p:nvSpPr>
        <p:spPr bwMode="auto">
          <a:xfrm flipH="1" flipV="1">
            <a:off x="1144588" y="3621088"/>
            <a:ext cx="149225" cy="109537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02" name="Line 82"/>
          <p:cNvSpPr>
            <a:spLocks noChangeShapeType="1"/>
          </p:cNvSpPr>
          <p:nvPr/>
        </p:nvSpPr>
        <p:spPr bwMode="auto">
          <a:xfrm>
            <a:off x="1296988" y="3346450"/>
            <a:ext cx="4276725" cy="0"/>
          </a:xfrm>
          <a:prstGeom prst="line">
            <a:avLst/>
          </a:prstGeom>
          <a:noFill/>
          <a:ln w="19050">
            <a:solidFill>
              <a:srgbClr val="4B8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03" name="Freeform 83"/>
          <p:cNvSpPr>
            <a:spLocks/>
          </p:cNvSpPr>
          <p:nvPr/>
        </p:nvSpPr>
        <p:spPr bwMode="auto">
          <a:xfrm>
            <a:off x="1906588" y="2054225"/>
            <a:ext cx="3670300" cy="1820863"/>
          </a:xfrm>
          <a:custGeom>
            <a:avLst/>
            <a:gdLst>
              <a:gd name="T0" fmla="*/ 0 w 762"/>
              <a:gd name="T1" fmla="*/ 0 h 355"/>
              <a:gd name="T2" fmla="*/ 201 w 762"/>
              <a:gd name="T3" fmla="*/ 303 h 355"/>
              <a:gd name="T4" fmla="*/ 508 w 762"/>
              <a:gd name="T5" fmla="*/ 327 h 355"/>
              <a:gd name="T6" fmla="*/ 635 w 762"/>
              <a:gd name="T7" fmla="*/ 307 h 355"/>
              <a:gd name="T8" fmla="*/ 762 w 762"/>
              <a:gd name="T9" fmla="*/ 281 h 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2"/>
              <a:gd name="T16" fmla="*/ 0 h 355"/>
              <a:gd name="T17" fmla="*/ 762 w 762"/>
              <a:gd name="T18" fmla="*/ 355 h 3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2" h="355">
                <a:moveTo>
                  <a:pt x="0" y="0"/>
                </a:moveTo>
                <a:cubicBezTo>
                  <a:pt x="0" y="0"/>
                  <a:pt x="58" y="239"/>
                  <a:pt x="201" y="303"/>
                </a:cubicBezTo>
                <a:cubicBezTo>
                  <a:pt x="318" y="355"/>
                  <a:pt x="508" y="327"/>
                  <a:pt x="508" y="327"/>
                </a:cubicBezTo>
                <a:cubicBezTo>
                  <a:pt x="635" y="307"/>
                  <a:pt x="635" y="307"/>
                  <a:pt x="635" y="307"/>
                </a:cubicBezTo>
                <a:cubicBezTo>
                  <a:pt x="762" y="281"/>
                  <a:pt x="762" y="281"/>
                  <a:pt x="762" y="281"/>
                </a:cubicBezTo>
              </a:path>
            </a:pathLst>
          </a:custGeom>
          <a:noFill/>
          <a:ln w="25400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04" name="Freeform 84"/>
          <p:cNvSpPr>
            <a:spLocks/>
          </p:cNvSpPr>
          <p:nvPr/>
        </p:nvSpPr>
        <p:spPr bwMode="auto">
          <a:xfrm>
            <a:off x="1573213" y="2611438"/>
            <a:ext cx="3811587" cy="2043112"/>
          </a:xfrm>
          <a:custGeom>
            <a:avLst/>
            <a:gdLst>
              <a:gd name="T0" fmla="*/ 791 w 791"/>
              <a:gd name="T1" fmla="*/ 0 h 398"/>
              <a:gd name="T2" fmla="*/ 767 w 791"/>
              <a:gd name="T3" fmla="*/ 17 h 398"/>
              <a:gd name="T4" fmla="*/ 640 w 791"/>
              <a:gd name="T5" fmla="*/ 101 h 398"/>
              <a:gd name="T6" fmla="*/ 513 w 791"/>
              <a:gd name="T7" fmla="*/ 184 h 398"/>
              <a:gd name="T8" fmla="*/ 387 w 791"/>
              <a:gd name="T9" fmla="*/ 268 h 398"/>
              <a:gd name="T10" fmla="*/ 133 w 791"/>
              <a:gd name="T11" fmla="*/ 394 h 398"/>
              <a:gd name="T12" fmla="*/ 6 w 791"/>
              <a:gd name="T13" fmla="*/ 184 h 398"/>
              <a:gd name="T14" fmla="*/ 0 w 791"/>
              <a:gd name="T15" fmla="*/ 163 h 3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1"/>
              <a:gd name="T25" fmla="*/ 0 h 398"/>
              <a:gd name="T26" fmla="*/ 791 w 791"/>
              <a:gd name="T27" fmla="*/ 398 h 3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1" h="398">
                <a:moveTo>
                  <a:pt x="791" y="0"/>
                </a:moveTo>
                <a:cubicBezTo>
                  <a:pt x="767" y="17"/>
                  <a:pt x="767" y="17"/>
                  <a:pt x="767" y="17"/>
                </a:cubicBezTo>
                <a:cubicBezTo>
                  <a:pt x="640" y="101"/>
                  <a:pt x="640" y="101"/>
                  <a:pt x="640" y="101"/>
                </a:cubicBezTo>
                <a:cubicBezTo>
                  <a:pt x="513" y="184"/>
                  <a:pt x="513" y="184"/>
                  <a:pt x="513" y="184"/>
                </a:cubicBezTo>
                <a:cubicBezTo>
                  <a:pt x="387" y="268"/>
                  <a:pt x="387" y="268"/>
                  <a:pt x="387" y="268"/>
                </a:cubicBezTo>
                <a:cubicBezTo>
                  <a:pt x="387" y="268"/>
                  <a:pt x="209" y="398"/>
                  <a:pt x="133" y="394"/>
                </a:cubicBezTo>
                <a:cubicBezTo>
                  <a:pt x="62" y="389"/>
                  <a:pt x="6" y="184"/>
                  <a:pt x="6" y="184"/>
                </a:cubicBezTo>
                <a:cubicBezTo>
                  <a:pt x="0" y="163"/>
                  <a:pt x="0" y="163"/>
                  <a:pt x="0" y="163"/>
                </a:cubicBezTo>
              </a:path>
            </a:pathLst>
          </a:custGeom>
          <a:noFill/>
          <a:ln w="25400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06" name="Oval 86"/>
          <p:cNvSpPr>
            <a:spLocks noChangeArrowheads="1"/>
          </p:cNvSpPr>
          <p:nvPr/>
        </p:nvSpPr>
        <p:spPr bwMode="auto">
          <a:xfrm>
            <a:off x="3692525" y="3721100"/>
            <a:ext cx="95250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07" name="Oval 87"/>
          <p:cNvSpPr>
            <a:spLocks noChangeArrowheads="1"/>
          </p:cNvSpPr>
          <p:nvPr/>
        </p:nvSpPr>
        <p:spPr bwMode="auto">
          <a:xfrm>
            <a:off x="4305300" y="3678238"/>
            <a:ext cx="95250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08" name="Oval 88"/>
          <p:cNvSpPr>
            <a:spLocks noChangeArrowheads="1"/>
          </p:cNvSpPr>
          <p:nvPr/>
        </p:nvSpPr>
        <p:spPr bwMode="auto">
          <a:xfrm>
            <a:off x="4305300" y="3294063"/>
            <a:ext cx="95250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12" name="Freeform 92"/>
          <p:cNvSpPr>
            <a:spLocks/>
          </p:cNvSpPr>
          <p:nvPr/>
        </p:nvSpPr>
        <p:spPr bwMode="auto">
          <a:xfrm>
            <a:off x="-8138" y="3373251"/>
            <a:ext cx="566302" cy="746498"/>
          </a:xfrm>
          <a:custGeom>
            <a:avLst/>
            <a:gdLst>
              <a:gd name="T0" fmla="*/ 109 w 109"/>
              <a:gd name="T1" fmla="*/ 106 h 127"/>
              <a:gd name="T2" fmla="*/ 99 w 109"/>
              <a:gd name="T3" fmla="*/ 127 h 127"/>
              <a:gd name="T4" fmla="*/ 10 w 109"/>
              <a:gd name="T5" fmla="*/ 127 h 127"/>
              <a:gd name="T6" fmla="*/ 0 w 109"/>
              <a:gd name="T7" fmla="*/ 106 h 127"/>
              <a:gd name="T8" fmla="*/ 0 w 109"/>
              <a:gd name="T9" fmla="*/ 22 h 127"/>
              <a:gd name="T10" fmla="*/ 10 w 109"/>
              <a:gd name="T11" fmla="*/ 0 h 127"/>
              <a:gd name="T12" fmla="*/ 99 w 109"/>
              <a:gd name="T13" fmla="*/ 0 h 127"/>
              <a:gd name="T14" fmla="*/ 109 w 109"/>
              <a:gd name="T15" fmla="*/ 22 h 127"/>
              <a:gd name="T16" fmla="*/ 109 w 109"/>
              <a:gd name="T17" fmla="*/ 106 h 1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"/>
              <a:gd name="T28" fmla="*/ 0 h 127"/>
              <a:gd name="T29" fmla="*/ 109 w 109"/>
              <a:gd name="T30" fmla="*/ 127 h 1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" h="127">
                <a:moveTo>
                  <a:pt x="109" y="106"/>
                </a:moveTo>
                <a:cubicBezTo>
                  <a:pt x="109" y="117"/>
                  <a:pt x="105" y="127"/>
                  <a:pt x="99" y="127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5" y="127"/>
                  <a:pt x="0" y="117"/>
                  <a:pt x="0" y="10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5" y="0"/>
                  <a:pt x="1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5" y="0"/>
                  <a:pt x="109" y="10"/>
                  <a:pt x="109" y="22"/>
                </a:cubicBezTo>
                <a:lnTo>
                  <a:pt x="109" y="106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15" name="Freeform 95"/>
          <p:cNvSpPr>
            <a:spLocks/>
          </p:cNvSpPr>
          <p:nvPr/>
        </p:nvSpPr>
        <p:spPr bwMode="auto">
          <a:xfrm>
            <a:off x="1296988" y="1293813"/>
            <a:ext cx="5124450" cy="3981450"/>
          </a:xfrm>
          <a:custGeom>
            <a:avLst/>
            <a:gdLst>
              <a:gd name="T0" fmla="*/ 2199 w 2199"/>
              <a:gd name="T1" fmla="*/ 1604 h 1604"/>
              <a:gd name="T2" fmla="*/ 0 w 2199"/>
              <a:gd name="T3" fmla="*/ 1604 h 1604"/>
              <a:gd name="T4" fmla="*/ 0 w 2199"/>
              <a:gd name="T5" fmla="*/ 0 h 1604"/>
              <a:gd name="T6" fmla="*/ 0 60000 65536"/>
              <a:gd name="T7" fmla="*/ 0 60000 65536"/>
              <a:gd name="T8" fmla="*/ 0 60000 65536"/>
              <a:gd name="T9" fmla="*/ 0 w 2199"/>
              <a:gd name="T10" fmla="*/ 0 h 1604"/>
              <a:gd name="T11" fmla="*/ 2199 w 2199"/>
              <a:gd name="T12" fmla="*/ 1604 h 16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9" h="1604">
                <a:moveTo>
                  <a:pt x="2199" y="1604"/>
                </a:moveTo>
                <a:lnTo>
                  <a:pt x="0" y="160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16" name="Line 96"/>
          <p:cNvSpPr>
            <a:spLocks noChangeShapeType="1"/>
          </p:cNvSpPr>
          <p:nvPr/>
        </p:nvSpPr>
        <p:spPr bwMode="auto">
          <a:xfrm flipH="1" flipV="1">
            <a:off x="3259138" y="2884488"/>
            <a:ext cx="482600" cy="8858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17" name="Freeform 97"/>
          <p:cNvSpPr>
            <a:spLocks/>
          </p:cNvSpPr>
          <p:nvPr/>
        </p:nvSpPr>
        <p:spPr bwMode="auto">
          <a:xfrm>
            <a:off x="2859088" y="2217738"/>
            <a:ext cx="831850" cy="687387"/>
          </a:xfrm>
          <a:custGeom>
            <a:avLst/>
            <a:gdLst>
              <a:gd name="T0" fmla="*/ 161 w 161"/>
              <a:gd name="T1" fmla="*/ 118 h 134"/>
              <a:gd name="T2" fmla="*/ 145 w 161"/>
              <a:gd name="T3" fmla="*/ 134 h 134"/>
              <a:gd name="T4" fmla="*/ 16 w 161"/>
              <a:gd name="T5" fmla="*/ 134 h 134"/>
              <a:gd name="T6" fmla="*/ 0 w 161"/>
              <a:gd name="T7" fmla="*/ 118 h 134"/>
              <a:gd name="T8" fmla="*/ 0 w 161"/>
              <a:gd name="T9" fmla="*/ 16 h 134"/>
              <a:gd name="T10" fmla="*/ 16 w 161"/>
              <a:gd name="T11" fmla="*/ 0 h 134"/>
              <a:gd name="T12" fmla="*/ 145 w 161"/>
              <a:gd name="T13" fmla="*/ 0 h 134"/>
              <a:gd name="T14" fmla="*/ 161 w 161"/>
              <a:gd name="T15" fmla="*/ 16 h 134"/>
              <a:gd name="T16" fmla="*/ 161 w 161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34"/>
              <a:gd name="T29" fmla="*/ 161 w 161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34">
                <a:moveTo>
                  <a:pt x="161" y="118"/>
                </a:moveTo>
                <a:cubicBezTo>
                  <a:pt x="161" y="126"/>
                  <a:pt x="154" y="134"/>
                  <a:pt x="14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6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4" y="0"/>
                  <a:pt x="161" y="8"/>
                  <a:pt x="161" y="16"/>
                </a:cubicBezTo>
                <a:lnTo>
                  <a:pt x="161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0018" name="Rectangle 98"/>
          <p:cNvSpPr>
            <a:spLocks noChangeArrowheads="1"/>
          </p:cNvSpPr>
          <p:nvPr/>
        </p:nvSpPr>
        <p:spPr bwMode="auto">
          <a:xfrm>
            <a:off x="304800" y="1219200"/>
            <a:ext cx="10048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of 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0021" name="Rectangle 101"/>
          <p:cNvSpPr>
            <a:spLocks noChangeArrowheads="1"/>
          </p:cNvSpPr>
          <p:nvPr/>
        </p:nvSpPr>
        <p:spPr bwMode="auto">
          <a:xfrm>
            <a:off x="6011333" y="5399544"/>
            <a:ext cx="26749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0023" name="Rectangle 103"/>
          <p:cNvSpPr>
            <a:spLocks noChangeArrowheads="1"/>
          </p:cNvSpPr>
          <p:nvPr/>
        </p:nvSpPr>
        <p:spPr bwMode="auto">
          <a:xfrm>
            <a:off x="2908300" y="2249488"/>
            <a:ext cx="858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Minimum average total cost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0024" name="Rectangle 104"/>
          <p:cNvSpPr>
            <a:spLocks noChangeArrowheads="1"/>
          </p:cNvSpPr>
          <p:nvPr/>
        </p:nvSpPr>
        <p:spPr bwMode="auto">
          <a:xfrm>
            <a:off x="19241" y="3455170"/>
            <a:ext cx="606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Break- 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even price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2" name="Straight Connector 86"/>
          <p:cNvCxnSpPr>
            <a:cxnSpLocks noChangeShapeType="1"/>
          </p:cNvCxnSpPr>
          <p:nvPr/>
        </p:nvCxnSpPr>
        <p:spPr bwMode="auto">
          <a:xfrm>
            <a:off x="3746500" y="3797300"/>
            <a:ext cx="0" cy="138588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1439863" y="3783013"/>
            <a:ext cx="225107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86"/>
          <p:cNvCxnSpPr>
            <a:cxnSpLocks noChangeShapeType="1"/>
          </p:cNvCxnSpPr>
          <p:nvPr/>
        </p:nvCxnSpPr>
        <p:spPr bwMode="auto">
          <a:xfrm>
            <a:off x="1312334" y="3724275"/>
            <a:ext cx="3017520" cy="4763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Line 96"/>
          <p:cNvSpPr>
            <a:spLocks noChangeShapeType="1"/>
          </p:cNvSpPr>
          <p:nvPr/>
        </p:nvSpPr>
        <p:spPr bwMode="auto">
          <a:xfrm flipH="1">
            <a:off x="4279898" y="5507265"/>
            <a:ext cx="63501" cy="430897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65" name="Freeform 97"/>
          <p:cNvSpPr>
            <a:spLocks/>
          </p:cNvSpPr>
          <p:nvPr/>
        </p:nvSpPr>
        <p:spPr bwMode="auto">
          <a:xfrm>
            <a:off x="3892550" y="5938163"/>
            <a:ext cx="774700" cy="462637"/>
          </a:xfrm>
          <a:custGeom>
            <a:avLst/>
            <a:gdLst>
              <a:gd name="T0" fmla="*/ 161 w 161"/>
              <a:gd name="T1" fmla="*/ 118 h 134"/>
              <a:gd name="T2" fmla="*/ 145 w 161"/>
              <a:gd name="T3" fmla="*/ 134 h 134"/>
              <a:gd name="T4" fmla="*/ 16 w 161"/>
              <a:gd name="T5" fmla="*/ 134 h 134"/>
              <a:gd name="T6" fmla="*/ 0 w 161"/>
              <a:gd name="T7" fmla="*/ 118 h 134"/>
              <a:gd name="T8" fmla="*/ 0 w 161"/>
              <a:gd name="T9" fmla="*/ 16 h 134"/>
              <a:gd name="T10" fmla="*/ 16 w 161"/>
              <a:gd name="T11" fmla="*/ 0 h 134"/>
              <a:gd name="T12" fmla="*/ 145 w 161"/>
              <a:gd name="T13" fmla="*/ 0 h 134"/>
              <a:gd name="T14" fmla="*/ 161 w 161"/>
              <a:gd name="T15" fmla="*/ 16 h 134"/>
              <a:gd name="T16" fmla="*/ 161 w 161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34"/>
              <a:gd name="T29" fmla="*/ 161 w 161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34">
                <a:moveTo>
                  <a:pt x="161" y="118"/>
                </a:moveTo>
                <a:cubicBezTo>
                  <a:pt x="161" y="126"/>
                  <a:pt x="154" y="134"/>
                  <a:pt x="14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6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4" y="0"/>
                  <a:pt x="161" y="8"/>
                  <a:pt x="161" y="16"/>
                </a:cubicBezTo>
                <a:lnTo>
                  <a:pt x="161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66" name="Rectangle 103"/>
          <p:cNvSpPr>
            <a:spLocks noChangeArrowheads="1"/>
          </p:cNvSpPr>
          <p:nvPr/>
        </p:nvSpPr>
        <p:spPr bwMode="auto">
          <a:xfrm>
            <a:off x="3941762" y="5969913"/>
            <a:ext cx="8588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Optimal output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67" name="Line 96"/>
          <p:cNvSpPr>
            <a:spLocks noChangeShapeType="1"/>
          </p:cNvSpPr>
          <p:nvPr/>
        </p:nvSpPr>
        <p:spPr bwMode="auto">
          <a:xfrm flipV="1">
            <a:off x="4371180" y="3443288"/>
            <a:ext cx="2029620" cy="95249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68" name="Freeform 97"/>
          <p:cNvSpPr>
            <a:spLocks/>
          </p:cNvSpPr>
          <p:nvPr/>
        </p:nvSpPr>
        <p:spPr bwMode="auto">
          <a:xfrm>
            <a:off x="6400800" y="3276600"/>
            <a:ext cx="1371600" cy="794652"/>
          </a:xfrm>
          <a:custGeom>
            <a:avLst/>
            <a:gdLst>
              <a:gd name="T0" fmla="*/ 161 w 161"/>
              <a:gd name="T1" fmla="*/ 118 h 134"/>
              <a:gd name="T2" fmla="*/ 145 w 161"/>
              <a:gd name="T3" fmla="*/ 134 h 134"/>
              <a:gd name="T4" fmla="*/ 16 w 161"/>
              <a:gd name="T5" fmla="*/ 134 h 134"/>
              <a:gd name="T6" fmla="*/ 0 w 161"/>
              <a:gd name="T7" fmla="*/ 118 h 134"/>
              <a:gd name="T8" fmla="*/ 0 w 161"/>
              <a:gd name="T9" fmla="*/ 16 h 134"/>
              <a:gd name="T10" fmla="*/ 16 w 161"/>
              <a:gd name="T11" fmla="*/ 0 h 134"/>
              <a:gd name="T12" fmla="*/ 145 w 161"/>
              <a:gd name="T13" fmla="*/ 0 h 134"/>
              <a:gd name="T14" fmla="*/ 161 w 161"/>
              <a:gd name="T15" fmla="*/ 16 h 134"/>
              <a:gd name="T16" fmla="*/ 161 w 161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34"/>
              <a:gd name="T29" fmla="*/ 161 w 161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34">
                <a:moveTo>
                  <a:pt x="161" y="118"/>
                </a:moveTo>
                <a:cubicBezTo>
                  <a:pt x="161" y="126"/>
                  <a:pt x="154" y="134"/>
                  <a:pt x="14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6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4" y="0"/>
                  <a:pt x="161" y="8"/>
                  <a:pt x="161" y="16"/>
                </a:cubicBezTo>
                <a:lnTo>
                  <a:pt x="161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69" name="Rectangle 103"/>
          <p:cNvSpPr>
            <a:spLocks noChangeArrowheads="1"/>
          </p:cNvSpPr>
          <p:nvPr/>
        </p:nvSpPr>
        <p:spPr bwMode="auto">
          <a:xfrm>
            <a:off x="6450012" y="3308350"/>
            <a:ext cx="1398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Per-unit profit = $18 – $14.40 </a:t>
            </a:r>
          </a:p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= $3.60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1" name="Freeform 97"/>
          <p:cNvSpPr>
            <a:spLocks/>
          </p:cNvSpPr>
          <p:nvPr/>
        </p:nvSpPr>
        <p:spPr bwMode="auto">
          <a:xfrm>
            <a:off x="6407150" y="4545698"/>
            <a:ext cx="1593850" cy="729565"/>
          </a:xfrm>
          <a:custGeom>
            <a:avLst/>
            <a:gdLst>
              <a:gd name="T0" fmla="*/ 161 w 161"/>
              <a:gd name="T1" fmla="*/ 118 h 134"/>
              <a:gd name="T2" fmla="*/ 145 w 161"/>
              <a:gd name="T3" fmla="*/ 134 h 134"/>
              <a:gd name="T4" fmla="*/ 16 w 161"/>
              <a:gd name="T5" fmla="*/ 134 h 134"/>
              <a:gd name="T6" fmla="*/ 0 w 161"/>
              <a:gd name="T7" fmla="*/ 118 h 134"/>
              <a:gd name="T8" fmla="*/ 0 w 161"/>
              <a:gd name="T9" fmla="*/ 16 h 134"/>
              <a:gd name="T10" fmla="*/ 16 w 161"/>
              <a:gd name="T11" fmla="*/ 0 h 134"/>
              <a:gd name="T12" fmla="*/ 145 w 161"/>
              <a:gd name="T13" fmla="*/ 0 h 134"/>
              <a:gd name="T14" fmla="*/ 161 w 161"/>
              <a:gd name="T15" fmla="*/ 16 h 134"/>
              <a:gd name="T16" fmla="*/ 161 w 161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34"/>
              <a:gd name="T29" fmla="*/ 161 w 161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34">
                <a:moveTo>
                  <a:pt x="161" y="118"/>
                </a:moveTo>
                <a:cubicBezTo>
                  <a:pt x="161" y="126"/>
                  <a:pt x="154" y="134"/>
                  <a:pt x="14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6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4" y="0"/>
                  <a:pt x="161" y="8"/>
                  <a:pt x="161" y="16"/>
                </a:cubicBezTo>
                <a:lnTo>
                  <a:pt x="161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2" name="Rectangle 103"/>
          <p:cNvSpPr>
            <a:spLocks noChangeArrowheads="1"/>
          </p:cNvSpPr>
          <p:nvPr/>
        </p:nvSpPr>
        <p:spPr bwMode="auto">
          <a:xfrm>
            <a:off x="6490173" y="4611469"/>
            <a:ext cx="135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Total profit = $3.60 × 50 = $180.00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73" name="Line 96"/>
          <p:cNvSpPr>
            <a:spLocks noChangeShapeType="1"/>
          </p:cNvSpPr>
          <p:nvPr/>
        </p:nvSpPr>
        <p:spPr bwMode="auto">
          <a:xfrm>
            <a:off x="4357291" y="4467598"/>
            <a:ext cx="373459" cy="4617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" name="Freeform 97"/>
          <p:cNvSpPr>
            <a:spLocks/>
          </p:cNvSpPr>
          <p:nvPr/>
        </p:nvSpPr>
        <p:spPr bwMode="auto">
          <a:xfrm>
            <a:off x="4707614" y="4100457"/>
            <a:ext cx="1159785" cy="700143"/>
          </a:xfrm>
          <a:custGeom>
            <a:avLst/>
            <a:gdLst>
              <a:gd name="T0" fmla="*/ 161 w 161"/>
              <a:gd name="T1" fmla="*/ 118 h 134"/>
              <a:gd name="T2" fmla="*/ 145 w 161"/>
              <a:gd name="T3" fmla="*/ 134 h 134"/>
              <a:gd name="T4" fmla="*/ 16 w 161"/>
              <a:gd name="T5" fmla="*/ 134 h 134"/>
              <a:gd name="T6" fmla="*/ 0 w 161"/>
              <a:gd name="T7" fmla="*/ 118 h 134"/>
              <a:gd name="T8" fmla="*/ 0 w 161"/>
              <a:gd name="T9" fmla="*/ 16 h 134"/>
              <a:gd name="T10" fmla="*/ 16 w 161"/>
              <a:gd name="T11" fmla="*/ 0 h 134"/>
              <a:gd name="T12" fmla="*/ 145 w 161"/>
              <a:gd name="T13" fmla="*/ 0 h 134"/>
              <a:gd name="T14" fmla="*/ 161 w 161"/>
              <a:gd name="T15" fmla="*/ 16 h 134"/>
              <a:gd name="T16" fmla="*/ 161 w 161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34"/>
              <a:gd name="T29" fmla="*/ 161 w 161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34">
                <a:moveTo>
                  <a:pt x="161" y="118"/>
                </a:moveTo>
                <a:cubicBezTo>
                  <a:pt x="161" y="126"/>
                  <a:pt x="154" y="134"/>
                  <a:pt x="14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6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4" y="0"/>
                  <a:pt x="161" y="8"/>
                  <a:pt x="161" y="16"/>
                </a:cubicBezTo>
                <a:lnTo>
                  <a:pt x="161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5" name="Rectangle 103"/>
          <p:cNvSpPr>
            <a:spLocks noChangeArrowheads="1"/>
          </p:cNvSpPr>
          <p:nvPr/>
        </p:nvSpPr>
        <p:spPr bwMode="auto">
          <a:xfrm>
            <a:off x="4763384" y="4100458"/>
            <a:ext cx="1027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</a:t>
            </a:r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 of producing 50 is $14.40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7" name="Line 96"/>
          <p:cNvSpPr>
            <a:spLocks noChangeShapeType="1"/>
          </p:cNvSpPr>
          <p:nvPr/>
        </p:nvSpPr>
        <p:spPr bwMode="auto">
          <a:xfrm flipV="1">
            <a:off x="560770" y="3570059"/>
            <a:ext cx="131346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80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nimBg="1"/>
      <p:bldP spid="8204" grpId="0"/>
      <p:bldP spid="209944" grpId="0"/>
      <p:bldP spid="209945" grpId="0"/>
      <p:bldP spid="209946" grpId="0"/>
      <p:bldP spid="209949" grpId="0"/>
      <p:bldP spid="209950" grpId="0"/>
      <p:bldP spid="209951" grpId="0"/>
      <p:bldP spid="209952" grpId="0"/>
      <p:bldP spid="209953" grpId="0"/>
      <p:bldP spid="209954" grpId="0"/>
      <p:bldP spid="209985" grpId="0"/>
      <p:bldP spid="209987" grpId="0" animBg="1"/>
      <p:bldP spid="209989" grpId="0"/>
      <p:bldP spid="209996" grpId="0" animBg="1"/>
      <p:bldP spid="210002" grpId="0" animBg="1"/>
      <p:bldP spid="210003" grpId="0" animBg="1"/>
      <p:bldP spid="210004" grpId="0" animBg="1"/>
      <p:bldP spid="210006" grpId="0" animBg="1"/>
      <p:bldP spid="210007" grpId="0" animBg="1"/>
      <p:bldP spid="210008" grpId="0" animBg="1"/>
      <p:bldP spid="210012" grpId="0" animBg="1"/>
      <p:bldP spid="210016" grpId="0" animBg="1"/>
      <p:bldP spid="210017" grpId="0" animBg="1"/>
      <p:bldP spid="210023" grpId="0"/>
      <p:bldP spid="210024" grpId="0"/>
      <p:bldP spid="64" grpId="0" animBg="1"/>
      <p:bldP spid="65" grpId="0" animBg="1"/>
      <p:bldP spid="66" grpId="0"/>
      <p:bldP spid="67" grpId="0" animBg="1"/>
      <p:bldP spid="68" grpId="0" animBg="1"/>
      <p:bldP spid="69" grpId="0"/>
      <p:bldP spid="71" grpId="0" animBg="1"/>
      <p:bldP spid="72" grpId="0"/>
      <p:bldP spid="73" grpId="0" animBg="1"/>
      <p:bldP spid="74" grpId="0" animBg="1"/>
      <p:bldP spid="75" grpId="0"/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33425"/>
          </a:xfrm>
        </p:spPr>
        <p:txBody>
          <a:bodyPr>
            <a:normAutofit/>
          </a:bodyPr>
          <a:lstStyle/>
          <a:p>
            <a:pPr algn="l"/>
            <a:r>
              <a:rPr lang="en-US" sz="3200" b="1" spc="0" dirty="0" smtClean="0">
                <a:solidFill>
                  <a:srgbClr val="C00000"/>
                </a:solidFill>
              </a:rPr>
              <a:t>PROFITABILITY AND THE MARKET PRICE 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096000" y="1689556"/>
            <a:ext cx="3048936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The farm’s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per unit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loss:  $10.00 – $14.67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=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–$4.67.</a:t>
            </a:r>
            <a:endParaRPr lang="en-US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Total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loss: 30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× </a:t>
            </a:r>
            <a:endParaRPr lang="en-US" sz="2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–$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4.67 = approx.  </a:t>
            </a:r>
            <a:endParaRPr lang="en-US" sz="2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US" sz="2400" b="1" i="1" dirty="0" smtClean="0">
                <a:solidFill>
                  <a:srgbClr val="C00000"/>
                </a:solidFill>
                <a:latin typeface="Century Gothic"/>
                <a:cs typeface="Century Gothic"/>
              </a:rPr>
              <a:t>(–$140.00).</a:t>
            </a:r>
            <a:endParaRPr lang="en-US" sz="2400" b="1" i="1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1219200" y="4135894"/>
            <a:ext cx="1898650" cy="484187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1219200" y="4620081"/>
            <a:ext cx="12065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3" name="Line 35"/>
          <p:cNvSpPr>
            <a:spLocks noChangeShapeType="1"/>
          </p:cNvSpPr>
          <p:nvPr/>
        </p:nvSpPr>
        <p:spPr bwMode="auto">
          <a:xfrm flipH="1" flipV="1">
            <a:off x="3254375" y="3345319"/>
            <a:ext cx="500063" cy="8604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4" name="Freeform 36"/>
          <p:cNvSpPr>
            <a:spLocks/>
          </p:cNvSpPr>
          <p:nvPr/>
        </p:nvSpPr>
        <p:spPr bwMode="auto">
          <a:xfrm>
            <a:off x="2838450" y="2699206"/>
            <a:ext cx="914400" cy="721519"/>
          </a:xfrm>
          <a:custGeom>
            <a:avLst/>
            <a:gdLst>
              <a:gd name="T0" fmla="*/ 161 w 161"/>
              <a:gd name="T1" fmla="*/ 118 h 134"/>
              <a:gd name="T2" fmla="*/ 145 w 161"/>
              <a:gd name="T3" fmla="*/ 134 h 134"/>
              <a:gd name="T4" fmla="*/ 16 w 161"/>
              <a:gd name="T5" fmla="*/ 134 h 134"/>
              <a:gd name="T6" fmla="*/ 0 w 161"/>
              <a:gd name="T7" fmla="*/ 118 h 134"/>
              <a:gd name="T8" fmla="*/ 0 w 161"/>
              <a:gd name="T9" fmla="*/ 16 h 134"/>
              <a:gd name="T10" fmla="*/ 16 w 161"/>
              <a:gd name="T11" fmla="*/ 0 h 134"/>
              <a:gd name="T12" fmla="*/ 145 w 161"/>
              <a:gd name="T13" fmla="*/ 0 h 134"/>
              <a:gd name="T14" fmla="*/ 161 w 161"/>
              <a:gd name="T15" fmla="*/ 16 h 134"/>
              <a:gd name="T16" fmla="*/ 161 w 161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34"/>
              <a:gd name="T29" fmla="*/ 161 w 161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34">
                <a:moveTo>
                  <a:pt x="161" y="118"/>
                </a:moveTo>
                <a:cubicBezTo>
                  <a:pt x="161" y="126"/>
                  <a:pt x="154" y="134"/>
                  <a:pt x="14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6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4" y="0"/>
                  <a:pt x="161" y="8"/>
                  <a:pt x="161" y="16"/>
                </a:cubicBezTo>
                <a:lnTo>
                  <a:pt x="161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5" name="Line 37"/>
          <p:cNvSpPr>
            <a:spLocks noChangeShapeType="1"/>
          </p:cNvSpPr>
          <p:nvPr/>
        </p:nvSpPr>
        <p:spPr bwMode="auto">
          <a:xfrm>
            <a:off x="1219200" y="4205744"/>
            <a:ext cx="12065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6" name="Line 38"/>
          <p:cNvSpPr>
            <a:spLocks noChangeShapeType="1"/>
          </p:cNvSpPr>
          <p:nvPr/>
        </p:nvSpPr>
        <p:spPr bwMode="auto">
          <a:xfrm flipV="1">
            <a:off x="5657850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7" name="Line 39"/>
          <p:cNvSpPr>
            <a:spLocks noChangeShapeType="1"/>
          </p:cNvSpPr>
          <p:nvPr/>
        </p:nvSpPr>
        <p:spPr bwMode="auto">
          <a:xfrm flipV="1">
            <a:off x="5021263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8" name="Line 40"/>
          <p:cNvSpPr>
            <a:spLocks noChangeShapeType="1"/>
          </p:cNvSpPr>
          <p:nvPr/>
        </p:nvSpPr>
        <p:spPr bwMode="auto">
          <a:xfrm flipV="1">
            <a:off x="4386263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09" name="Line 41"/>
          <p:cNvSpPr>
            <a:spLocks noChangeShapeType="1"/>
          </p:cNvSpPr>
          <p:nvPr/>
        </p:nvSpPr>
        <p:spPr bwMode="auto">
          <a:xfrm flipV="1">
            <a:off x="3754438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10" name="Line 42"/>
          <p:cNvSpPr>
            <a:spLocks noChangeShapeType="1"/>
          </p:cNvSpPr>
          <p:nvPr/>
        </p:nvSpPr>
        <p:spPr bwMode="auto">
          <a:xfrm flipV="1">
            <a:off x="3117850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11" name="Line 43"/>
          <p:cNvSpPr>
            <a:spLocks noChangeShapeType="1"/>
          </p:cNvSpPr>
          <p:nvPr/>
        </p:nvSpPr>
        <p:spPr bwMode="auto">
          <a:xfrm flipV="1">
            <a:off x="2482850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12" name="Line 44"/>
          <p:cNvSpPr>
            <a:spLocks noChangeShapeType="1"/>
          </p:cNvSpPr>
          <p:nvPr/>
        </p:nvSpPr>
        <p:spPr bwMode="auto">
          <a:xfrm flipV="1">
            <a:off x="1851025" y="5539244"/>
            <a:ext cx="0" cy="117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13" name="Rectangle 45"/>
          <p:cNvSpPr>
            <a:spLocks noChangeArrowheads="1"/>
          </p:cNvSpPr>
          <p:nvPr/>
        </p:nvSpPr>
        <p:spPr bwMode="auto">
          <a:xfrm>
            <a:off x="5608638" y="5686881"/>
            <a:ext cx="2587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70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14" name="Rectangle 46"/>
          <p:cNvSpPr>
            <a:spLocks noChangeArrowheads="1"/>
          </p:cNvSpPr>
          <p:nvPr/>
        </p:nvSpPr>
        <p:spPr bwMode="auto">
          <a:xfrm>
            <a:off x="4973638" y="5686881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60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15" name="Rectangle 47"/>
          <p:cNvSpPr>
            <a:spLocks noChangeArrowheads="1"/>
          </p:cNvSpPr>
          <p:nvPr/>
        </p:nvSpPr>
        <p:spPr bwMode="auto">
          <a:xfrm>
            <a:off x="4340225" y="5686881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16" name="Rectangle 48"/>
          <p:cNvSpPr>
            <a:spLocks noChangeArrowheads="1"/>
          </p:cNvSpPr>
          <p:nvPr/>
        </p:nvSpPr>
        <p:spPr bwMode="auto">
          <a:xfrm>
            <a:off x="3708400" y="5686881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17" name="Rectangle 49"/>
          <p:cNvSpPr>
            <a:spLocks noChangeArrowheads="1"/>
          </p:cNvSpPr>
          <p:nvPr/>
        </p:nvSpPr>
        <p:spPr bwMode="auto">
          <a:xfrm>
            <a:off x="3071813" y="5686881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18" name="Rectangle 50"/>
          <p:cNvSpPr>
            <a:spLocks noChangeArrowheads="1"/>
          </p:cNvSpPr>
          <p:nvPr/>
        </p:nvSpPr>
        <p:spPr bwMode="auto">
          <a:xfrm>
            <a:off x="2439988" y="5686881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19" name="Rectangle 51"/>
          <p:cNvSpPr>
            <a:spLocks noChangeArrowheads="1"/>
          </p:cNvSpPr>
          <p:nvPr/>
        </p:nvSpPr>
        <p:spPr bwMode="auto">
          <a:xfrm>
            <a:off x="1806575" y="5686881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20" name="Rectangle 52"/>
          <p:cNvSpPr>
            <a:spLocks noChangeArrowheads="1"/>
          </p:cNvSpPr>
          <p:nvPr/>
        </p:nvSpPr>
        <p:spPr bwMode="auto">
          <a:xfrm>
            <a:off x="1047750" y="5686881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2021" name="Rectangle 53"/>
          <p:cNvSpPr>
            <a:spLocks noChangeArrowheads="1"/>
          </p:cNvSpPr>
          <p:nvPr/>
        </p:nvSpPr>
        <p:spPr bwMode="auto">
          <a:xfrm>
            <a:off x="5475288" y="2872244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22" name="Rectangle 54"/>
          <p:cNvSpPr>
            <a:spLocks noChangeArrowheads="1"/>
          </p:cNvSpPr>
          <p:nvPr/>
        </p:nvSpPr>
        <p:spPr bwMode="auto">
          <a:xfrm>
            <a:off x="2185988" y="4293056"/>
            <a:ext cx="339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Loss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23" name="Rectangle 55"/>
          <p:cNvSpPr>
            <a:spLocks noChangeArrowheads="1"/>
          </p:cNvSpPr>
          <p:nvPr/>
        </p:nvSpPr>
        <p:spPr bwMode="auto">
          <a:xfrm>
            <a:off x="5695950" y="3743781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26" name="Rectangle 58"/>
          <p:cNvSpPr>
            <a:spLocks noChangeArrowheads="1"/>
          </p:cNvSpPr>
          <p:nvPr/>
        </p:nvSpPr>
        <p:spPr bwMode="auto">
          <a:xfrm>
            <a:off x="5673725" y="4485144"/>
            <a:ext cx="303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>
                <a:solidFill>
                  <a:srgbClr val="000000"/>
                </a:solidFill>
                <a:latin typeface="Century Gothic"/>
                <a:cs typeface="Century Gothic"/>
              </a:rPr>
              <a:t>MR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27" name="Rectangle 59"/>
          <p:cNvSpPr>
            <a:spLocks noChangeArrowheads="1"/>
          </p:cNvSpPr>
          <p:nvPr/>
        </p:nvSpPr>
        <p:spPr bwMode="auto">
          <a:xfrm>
            <a:off x="5986463" y="4485144"/>
            <a:ext cx="108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=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2028" name="Rectangle 60"/>
          <p:cNvSpPr>
            <a:spLocks noChangeArrowheads="1"/>
          </p:cNvSpPr>
          <p:nvPr/>
        </p:nvSpPr>
        <p:spPr bwMode="auto">
          <a:xfrm>
            <a:off x="6103938" y="4485144"/>
            <a:ext cx="179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29" name="Rectangle 61"/>
          <p:cNvSpPr>
            <a:spLocks noChangeArrowheads="1"/>
          </p:cNvSpPr>
          <p:nvPr/>
        </p:nvSpPr>
        <p:spPr bwMode="auto">
          <a:xfrm>
            <a:off x="3819525" y="4229556"/>
            <a:ext cx="175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30" name="Rectangle 62"/>
          <p:cNvSpPr>
            <a:spLocks noChangeArrowheads="1"/>
          </p:cNvSpPr>
          <p:nvPr/>
        </p:nvSpPr>
        <p:spPr bwMode="auto">
          <a:xfrm>
            <a:off x="3186113" y="4628019"/>
            <a:ext cx="1696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A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31" name="Rectangle 63"/>
          <p:cNvSpPr>
            <a:spLocks noChangeArrowheads="1"/>
          </p:cNvSpPr>
          <p:nvPr/>
        </p:nvSpPr>
        <p:spPr bwMode="auto">
          <a:xfrm>
            <a:off x="3065463" y="3840619"/>
            <a:ext cx="135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2032" name="Freeform 64"/>
          <p:cNvSpPr>
            <a:spLocks/>
          </p:cNvSpPr>
          <p:nvPr/>
        </p:nvSpPr>
        <p:spPr bwMode="auto">
          <a:xfrm>
            <a:off x="1219200" y="1807031"/>
            <a:ext cx="5311775" cy="3849688"/>
          </a:xfrm>
          <a:custGeom>
            <a:avLst/>
            <a:gdLst>
              <a:gd name="T0" fmla="*/ 2199 w 2199"/>
              <a:gd name="T1" fmla="*/ 1604 h 1604"/>
              <a:gd name="T2" fmla="*/ 0 w 2199"/>
              <a:gd name="T3" fmla="*/ 1604 h 1604"/>
              <a:gd name="T4" fmla="*/ 0 w 2199"/>
              <a:gd name="T5" fmla="*/ 0 h 1604"/>
              <a:gd name="T6" fmla="*/ 0 60000 65536"/>
              <a:gd name="T7" fmla="*/ 0 60000 65536"/>
              <a:gd name="T8" fmla="*/ 0 60000 65536"/>
              <a:gd name="T9" fmla="*/ 0 w 2199"/>
              <a:gd name="T10" fmla="*/ 0 h 1604"/>
              <a:gd name="T11" fmla="*/ 2199 w 2199"/>
              <a:gd name="T12" fmla="*/ 1604 h 16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9" h="1604">
                <a:moveTo>
                  <a:pt x="2199" y="1604"/>
                </a:moveTo>
                <a:lnTo>
                  <a:pt x="0" y="160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34" name="Rectangle 66"/>
          <p:cNvSpPr>
            <a:spLocks noChangeArrowheads="1"/>
          </p:cNvSpPr>
          <p:nvPr/>
        </p:nvSpPr>
        <p:spPr bwMode="auto">
          <a:xfrm>
            <a:off x="2982913" y="1460956"/>
            <a:ext cx="1619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Market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price = </a:t>
            </a:r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$10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12038" name="Line 70"/>
          <p:cNvSpPr>
            <a:spLocks noChangeShapeType="1"/>
          </p:cNvSpPr>
          <p:nvPr/>
        </p:nvSpPr>
        <p:spPr bwMode="auto">
          <a:xfrm>
            <a:off x="1219200" y="4135894"/>
            <a:ext cx="12700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39" name="Rectangle 71"/>
          <p:cNvSpPr>
            <a:spLocks noChangeArrowheads="1"/>
          </p:cNvSpPr>
          <p:nvPr/>
        </p:nvSpPr>
        <p:spPr bwMode="auto">
          <a:xfrm>
            <a:off x="663478" y="4114639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14.00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40" name="Rectangle 72"/>
          <p:cNvSpPr>
            <a:spLocks noChangeArrowheads="1"/>
          </p:cNvSpPr>
          <p:nvPr/>
        </p:nvSpPr>
        <p:spPr bwMode="auto">
          <a:xfrm>
            <a:off x="687112" y="4502354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41" name="Rectangle 73"/>
          <p:cNvSpPr>
            <a:spLocks noChangeArrowheads="1"/>
          </p:cNvSpPr>
          <p:nvPr/>
        </p:nvSpPr>
        <p:spPr bwMode="auto">
          <a:xfrm>
            <a:off x="555625" y="3880306"/>
            <a:ext cx="547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$14.67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45" name="Freeform 77"/>
          <p:cNvSpPr>
            <a:spLocks/>
          </p:cNvSpPr>
          <p:nvPr/>
        </p:nvSpPr>
        <p:spPr bwMode="auto">
          <a:xfrm>
            <a:off x="1060450" y="4029531"/>
            <a:ext cx="153988" cy="106363"/>
          </a:xfrm>
          <a:custGeom>
            <a:avLst/>
            <a:gdLst>
              <a:gd name="T0" fmla="*/ 64 w 64"/>
              <a:gd name="T1" fmla="*/ 44 h 44"/>
              <a:gd name="T2" fmla="*/ 0 w 64"/>
              <a:gd name="T3" fmla="*/ 0 h 44"/>
              <a:gd name="T4" fmla="*/ 64 w 64"/>
              <a:gd name="T5" fmla="*/ 44 h 44"/>
              <a:gd name="T6" fmla="*/ 0 60000 65536"/>
              <a:gd name="T7" fmla="*/ 0 60000 65536"/>
              <a:gd name="T8" fmla="*/ 0 60000 65536"/>
              <a:gd name="T9" fmla="*/ 0 w 64"/>
              <a:gd name="T10" fmla="*/ 0 h 44"/>
              <a:gd name="T11" fmla="*/ 64 w 64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4">
                <a:moveTo>
                  <a:pt x="64" y="44"/>
                </a:moveTo>
                <a:lnTo>
                  <a:pt x="0" y="0"/>
                </a:lnTo>
                <a:lnTo>
                  <a:pt x="64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46" name="Line 78"/>
          <p:cNvSpPr>
            <a:spLocks noChangeShapeType="1"/>
          </p:cNvSpPr>
          <p:nvPr/>
        </p:nvSpPr>
        <p:spPr bwMode="auto">
          <a:xfrm flipH="1" flipV="1">
            <a:off x="1110716" y="4085093"/>
            <a:ext cx="103722" cy="508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47" name="Line 79"/>
          <p:cNvSpPr>
            <a:spLocks noChangeShapeType="1"/>
          </p:cNvSpPr>
          <p:nvPr/>
        </p:nvSpPr>
        <p:spPr bwMode="auto">
          <a:xfrm>
            <a:off x="1219200" y="4620081"/>
            <a:ext cx="4433888" cy="0"/>
          </a:xfrm>
          <a:prstGeom prst="line">
            <a:avLst/>
          </a:prstGeom>
          <a:noFill/>
          <a:ln w="19050">
            <a:solidFill>
              <a:srgbClr val="4B8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48" name="Freeform 80"/>
          <p:cNvSpPr>
            <a:spLocks/>
          </p:cNvSpPr>
          <p:nvPr/>
        </p:nvSpPr>
        <p:spPr bwMode="auto">
          <a:xfrm>
            <a:off x="1851025" y="2542044"/>
            <a:ext cx="3806825" cy="1757362"/>
          </a:xfrm>
          <a:custGeom>
            <a:avLst/>
            <a:gdLst>
              <a:gd name="T0" fmla="*/ 0 w 762"/>
              <a:gd name="T1" fmla="*/ 0 h 354"/>
              <a:gd name="T2" fmla="*/ 201 w 762"/>
              <a:gd name="T3" fmla="*/ 302 h 354"/>
              <a:gd name="T4" fmla="*/ 508 w 762"/>
              <a:gd name="T5" fmla="*/ 326 h 354"/>
              <a:gd name="T6" fmla="*/ 635 w 762"/>
              <a:gd name="T7" fmla="*/ 307 h 354"/>
              <a:gd name="T8" fmla="*/ 762 w 762"/>
              <a:gd name="T9" fmla="*/ 281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2"/>
              <a:gd name="T16" fmla="*/ 0 h 354"/>
              <a:gd name="T17" fmla="*/ 762 w 762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2" h="354">
                <a:moveTo>
                  <a:pt x="0" y="0"/>
                </a:moveTo>
                <a:cubicBezTo>
                  <a:pt x="0" y="0"/>
                  <a:pt x="58" y="239"/>
                  <a:pt x="201" y="302"/>
                </a:cubicBezTo>
                <a:cubicBezTo>
                  <a:pt x="318" y="354"/>
                  <a:pt x="508" y="326"/>
                  <a:pt x="508" y="326"/>
                </a:cubicBezTo>
                <a:cubicBezTo>
                  <a:pt x="635" y="307"/>
                  <a:pt x="635" y="307"/>
                  <a:pt x="635" y="307"/>
                </a:cubicBezTo>
                <a:cubicBezTo>
                  <a:pt x="762" y="281"/>
                  <a:pt x="762" y="281"/>
                  <a:pt x="762" y="281"/>
                </a:cubicBezTo>
              </a:path>
            </a:pathLst>
          </a:custGeom>
          <a:noFill/>
          <a:ln w="25400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49" name="Oval 81"/>
          <p:cNvSpPr>
            <a:spLocks noChangeArrowheads="1"/>
          </p:cNvSpPr>
          <p:nvPr/>
        </p:nvSpPr>
        <p:spPr bwMode="auto">
          <a:xfrm>
            <a:off x="3067050" y="4085094"/>
            <a:ext cx="101600" cy="984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53" name="Freeform 85"/>
          <p:cNvSpPr>
            <a:spLocks/>
          </p:cNvSpPr>
          <p:nvPr/>
        </p:nvSpPr>
        <p:spPr bwMode="auto">
          <a:xfrm>
            <a:off x="1504950" y="3081794"/>
            <a:ext cx="3951288" cy="1974850"/>
          </a:xfrm>
          <a:custGeom>
            <a:avLst/>
            <a:gdLst>
              <a:gd name="T0" fmla="*/ 791 w 791"/>
              <a:gd name="T1" fmla="*/ 0 h 398"/>
              <a:gd name="T2" fmla="*/ 767 w 791"/>
              <a:gd name="T3" fmla="*/ 17 h 398"/>
              <a:gd name="T4" fmla="*/ 640 w 791"/>
              <a:gd name="T5" fmla="*/ 101 h 398"/>
              <a:gd name="T6" fmla="*/ 513 w 791"/>
              <a:gd name="T7" fmla="*/ 184 h 398"/>
              <a:gd name="T8" fmla="*/ 387 w 791"/>
              <a:gd name="T9" fmla="*/ 268 h 398"/>
              <a:gd name="T10" fmla="*/ 133 w 791"/>
              <a:gd name="T11" fmla="*/ 394 h 398"/>
              <a:gd name="T12" fmla="*/ 6 w 791"/>
              <a:gd name="T13" fmla="*/ 184 h 398"/>
              <a:gd name="T14" fmla="*/ 0 w 791"/>
              <a:gd name="T15" fmla="*/ 163 h 3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1"/>
              <a:gd name="T25" fmla="*/ 0 h 398"/>
              <a:gd name="T26" fmla="*/ 791 w 791"/>
              <a:gd name="T27" fmla="*/ 398 h 3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1" h="398">
                <a:moveTo>
                  <a:pt x="791" y="0"/>
                </a:moveTo>
                <a:cubicBezTo>
                  <a:pt x="767" y="17"/>
                  <a:pt x="767" y="17"/>
                  <a:pt x="767" y="17"/>
                </a:cubicBezTo>
                <a:cubicBezTo>
                  <a:pt x="640" y="101"/>
                  <a:pt x="640" y="101"/>
                  <a:pt x="640" y="101"/>
                </a:cubicBezTo>
                <a:cubicBezTo>
                  <a:pt x="513" y="184"/>
                  <a:pt x="513" y="184"/>
                  <a:pt x="513" y="184"/>
                </a:cubicBezTo>
                <a:cubicBezTo>
                  <a:pt x="387" y="268"/>
                  <a:pt x="387" y="268"/>
                  <a:pt x="387" y="268"/>
                </a:cubicBezTo>
                <a:cubicBezTo>
                  <a:pt x="387" y="268"/>
                  <a:pt x="209" y="398"/>
                  <a:pt x="133" y="394"/>
                </a:cubicBezTo>
                <a:cubicBezTo>
                  <a:pt x="62" y="389"/>
                  <a:pt x="6" y="184"/>
                  <a:pt x="6" y="184"/>
                </a:cubicBezTo>
                <a:cubicBezTo>
                  <a:pt x="0" y="163"/>
                  <a:pt x="0" y="163"/>
                  <a:pt x="0" y="163"/>
                </a:cubicBezTo>
              </a:path>
            </a:pathLst>
          </a:custGeom>
          <a:noFill/>
          <a:ln w="25400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57" name="Line 89"/>
          <p:cNvSpPr>
            <a:spLocks noChangeShapeType="1"/>
          </p:cNvSpPr>
          <p:nvPr/>
        </p:nvSpPr>
        <p:spPr bwMode="auto">
          <a:xfrm>
            <a:off x="687113" y="3731875"/>
            <a:ext cx="146988" cy="173152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58" name="Freeform 90"/>
          <p:cNvSpPr>
            <a:spLocks/>
          </p:cNvSpPr>
          <p:nvPr/>
        </p:nvSpPr>
        <p:spPr bwMode="auto">
          <a:xfrm>
            <a:off x="99685" y="2961540"/>
            <a:ext cx="669925" cy="767556"/>
          </a:xfrm>
          <a:custGeom>
            <a:avLst/>
            <a:gdLst>
              <a:gd name="T0" fmla="*/ 109 w 109"/>
              <a:gd name="T1" fmla="*/ 105 h 126"/>
              <a:gd name="T2" fmla="*/ 99 w 109"/>
              <a:gd name="T3" fmla="*/ 126 h 126"/>
              <a:gd name="T4" fmla="*/ 10 w 109"/>
              <a:gd name="T5" fmla="*/ 126 h 126"/>
              <a:gd name="T6" fmla="*/ 0 w 109"/>
              <a:gd name="T7" fmla="*/ 105 h 126"/>
              <a:gd name="T8" fmla="*/ 0 w 109"/>
              <a:gd name="T9" fmla="*/ 21 h 126"/>
              <a:gd name="T10" fmla="*/ 10 w 109"/>
              <a:gd name="T11" fmla="*/ 0 h 126"/>
              <a:gd name="T12" fmla="*/ 99 w 109"/>
              <a:gd name="T13" fmla="*/ 0 h 126"/>
              <a:gd name="T14" fmla="*/ 109 w 109"/>
              <a:gd name="T15" fmla="*/ 21 h 126"/>
              <a:gd name="T16" fmla="*/ 109 w 109"/>
              <a:gd name="T17" fmla="*/ 105 h 1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"/>
              <a:gd name="T28" fmla="*/ 0 h 126"/>
              <a:gd name="T29" fmla="*/ 109 w 109"/>
              <a:gd name="T30" fmla="*/ 126 h 1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" h="126">
                <a:moveTo>
                  <a:pt x="109" y="105"/>
                </a:moveTo>
                <a:cubicBezTo>
                  <a:pt x="109" y="117"/>
                  <a:pt x="104" y="126"/>
                  <a:pt x="99" y="126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4" y="126"/>
                  <a:pt x="0" y="117"/>
                  <a:pt x="0" y="10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4" y="0"/>
                  <a:pt x="1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4" y="0"/>
                  <a:pt x="109" y="9"/>
                  <a:pt x="109" y="21"/>
                </a:cubicBezTo>
                <a:lnTo>
                  <a:pt x="109" y="105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61" name="Oval 93"/>
          <p:cNvSpPr>
            <a:spLocks noChangeArrowheads="1"/>
          </p:cNvSpPr>
          <p:nvPr/>
        </p:nvSpPr>
        <p:spPr bwMode="auto">
          <a:xfrm>
            <a:off x="3703638" y="4154944"/>
            <a:ext cx="98425" cy="984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62" name="Oval 94"/>
          <p:cNvSpPr>
            <a:spLocks noChangeArrowheads="1"/>
          </p:cNvSpPr>
          <p:nvPr/>
        </p:nvSpPr>
        <p:spPr bwMode="auto">
          <a:xfrm>
            <a:off x="3067050" y="4572456"/>
            <a:ext cx="101600" cy="984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2067" name="Rectangle 99"/>
          <p:cNvSpPr>
            <a:spLocks noChangeArrowheads="1"/>
          </p:cNvSpPr>
          <p:nvPr/>
        </p:nvSpPr>
        <p:spPr bwMode="auto">
          <a:xfrm>
            <a:off x="152400" y="1689556"/>
            <a:ext cx="1041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68" name="Rectangle 100"/>
          <p:cNvSpPr>
            <a:spLocks noChangeArrowheads="1"/>
          </p:cNvSpPr>
          <p:nvPr/>
        </p:nvSpPr>
        <p:spPr bwMode="auto">
          <a:xfrm>
            <a:off x="5837238" y="5728156"/>
            <a:ext cx="2773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70" name="Rectangle 102"/>
          <p:cNvSpPr>
            <a:spLocks noChangeArrowheads="1"/>
          </p:cNvSpPr>
          <p:nvPr/>
        </p:nvSpPr>
        <p:spPr bwMode="auto">
          <a:xfrm>
            <a:off x="2889250" y="2729766"/>
            <a:ext cx="8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Minimum average total cost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2073" name="Rectangle 105"/>
          <p:cNvSpPr>
            <a:spLocks noChangeArrowheads="1"/>
          </p:cNvSpPr>
          <p:nvPr/>
        </p:nvSpPr>
        <p:spPr bwMode="auto">
          <a:xfrm>
            <a:off x="161776" y="3022153"/>
            <a:ext cx="627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Break- 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even price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1366838" y="4210506"/>
            <a:ext cx="233362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86"/>
          <p:cNvCxnSpPr>
            <a:cxnSpLocks noChangeShapeType="1"/>
          </p:cNvCxnSpPr>
          <p:nvPr/>
        </p:nvCxnSpPr>
        <p:spPr bwMode="auto">
          <a:xfrm>
            <a:off x="1295400" y="4127956"/>
            <a:ext cx="1754188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3744913" y="4253369"/>
            <a:ext cx="0" cy="1309687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86"/>
          <p:cNvCxnSpPr>
            <a:cxnSpLocks noChangeShapeType="1"/>
          </p:cNvCxnSpPr>
          <p:nvPr/>
        </p:nvCxnSpPr>
        <p:spPr bwMode="auto">
          <a:xfrm>
            <a:off x="3121025" y="4656594"/>
            <a:ext cx="0" cy="906462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106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211972" grpId="0" animBg="1"/>
      <p:bldP spid="211973" grpId="0" animBg="1"/>
      <p:bldP spid="212003" grpId="0" animBg="1"/>
      <p:bldP spid="212004" grpId="0" animBg="1"/>
      <p:bldP spid="212005" grpId="0" animBg="1"/>
      <p:bldP spid="212006" grpId="0" animBg="1"/>
      <p:bldP spid="212007" grpId="0" animBg="1"/>
      <p:bldP spid="212008" grpId="0" animBg="1"/>
      <p:bldP spid="212009" grpId="0" animBg="1"/>
      <p:bldP spid="212010" grpId="0" animBg="1"/>
      <p:bldP spid="212011" grpId="0" animBg="1"/>
      <p:bldP spid="212012" grpId="0" animBg="1"/>
      <p:bldP spid="212013" grpId="0"/>
      <p:bldP spid="212014" grpId="0"/>
      <p:bldP spid="212015" grpId="0"/>
      <p:bldP spid="212016" grpId="0"/>
      <p:bldP spid="212017" grpId="0"/>
      <p:bldP spid="212018" grpId="0"/>
      <p:bldP spid="212019" grpId="0"/>
      <p:bldP spid="212020" grpId="0"/>
      <p:bldP spid="212021" grpId="0"/>
      <p:bldP spid="212022" grpId="0"/>
      <p:bldP spid="212023" grpId="0"/>
      <p:bldP spid="212026" grpId="0"/>
      <p:bldP spid="212027" grpId="0"/>
      <p:bldP spid="212028" grpId="0"/>
      <p:bldP spid="212029" grpId="0"/>
      <p:bldP spid="212030" grpId="0"/>
      <p:bldP spid="212031" grpId="0"/>
      <p:bldP spid="212032" grpId="0" animBg="1"/>
      <p:bldP spid="212034" grpId="0"/>
      <p:bldP spid="212038" grpId="0" animBg="1"/>
      <p:bldP spid="212039" grpId="0"/>
      <p:bldP spid="212040" grpId="0"/>
      <p:bldP spid="212041" grpId="0"/>
      <p:bldP spid="212045" grpId="0" animBg="1"/>
      <p:bldP spid="212046" grpId="0" animBg="1"/>
      <p:bldP spid="212047" grpId="0" animBg="1"/>
      <p:bldP spid="212048" grpId="0" animBg="1"/>
      <p:bldP spid="212049" grpId="0" animBg="1"/>
      <p:bldP spid="212053" grpId="0" animBg="1"/>
      <p:bldP spid="212057" grpId="0" animBg="1"/>
      <p:bldP spid="212058" grpId="0" animBg="1"/>
      <p:bldP spid="212061" grpId="0" animBg="1"/>
      <p:bldP spid="212062" grpId="0" animBg="1"/>
      <p:bldP spid="212067" grpId="0"/>
      <p:bldP spid="212068" grpId="0"/>
      <p:bldP spid="212070" grpId="0"/>
      <p:bldP spid="2120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0" dirty="0" smtClean="0"/>
              <a:t>SHOULD I STAY OR SHOULD I GO?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Losses don’t mean immediate shutdown.</a:t>
            </a:r>
          </a:p>
          <a:p>
            <a:r>
              <a:rPr lang="en-US" sz="3600" dirty="0" smtClean="0"/>
              <a:t>Remember, fixed costs must be paid whether or not the firm produces in the short run.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652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530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400" dirty="0" smtClean="0"/>
              <a:t>Characteristics of a perfectly competitive market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400" dirty="0" smtClean="0"/>
              <a:t>How a price-taking producer determines its profit-maximizing quantity of output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400" dirty="0" smtClean="0"/>
              <a:t>How to assess whether or not a producer is profitable and why an unprofitable producer may continue to operate in the short run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400" dirty="0" smtClean="0"/>
              <a:t>Why industries behave differently in the short and long run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400" dirty="0" smtClean="0"/>
              <a:t>What determines the industry supply curve in both the short and long run</a:t>
            </a:r>
            <a:endParaRPr lang="en-US" sz="2400" dirty="0"/>
          </a:p>
          <a:p>
            <a:pPr marL="1144588" lvl="1">
              <a:spcBef>
                <a:spcPts val="0"/>
              </a:spcBef>
              <a:spcAft>
                <a:spcPts val="1800"/>
              </a:spcAft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378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0" dirty="0" smtClean="0"/>
              <a:t>SHOULD I STAY OR SHOULD I GO?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Firms will choose to produce (even at a loss)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if they can cover their variable AND SOME of their fixed costs.</a:t>
            </a:r>
          </a:p>
          <a:p>
            <a:endParaRPr lang="en-US" dirty="0" smtClean="0"/>
          </a:p>
          <a:p>
            <a:r>
              <a:rPr lang="en-US" dirty="0" smtClean="0"/>
              <a:t>Shortcut: Is the price at or below the shut-down price?  </a:t>
            </a:r>
          </a:p>
          <a:p>
            <a:pPr lvl="1"/>
            <a:r>
              <a:rPr lang="en-US" i="1" dirty="0" smtClean="0">
                <a:solidFill>
                  <a:srgbClr val="990033"/>
                </a:solidFill>
              </a:rPr>
              <a:t>Shut-down price: </a:t>
            </a:r>
            <a:r>
              <a:rPr lang="en-US" b="0" dirty="0" smtClean="0"/>
              <a:t>minimum average variable </a:t>
            </a:r>
            <a:r>
              <a:rPr lang="en-US" b="0" dirty="0"/>
              <a:t>cost.</a:t>
            </a:r>
            <a:endParaRPr lang="en-US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638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spc="0" dirty="0" smtClean="0"/>
              <a:t>THE SHORT-RUN PRODUCTION DECISION: A SIMPLE EXAMPLE</a:t>
            </a:r>
            <a:endParaRPr lang="en-US" sz="3600" spc="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230050"/>
              </p:ext>
            </p:extLst>
          </p:nvPr>
        </p:nvGraphicFramePr>
        <p:xfrm>
          <a:off x="816735" y="2209800"/>
          <a:ext cx="7315200" cy="1846264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268963"/>
                <a:gridCol w="1716833"/>
                <a:gridCol w="1753969"/>
                <a:gridCol w="1184941"/>
                <a:gridCol w="1390494"/>
              </a:tblGrid>
              <a:tr h="51077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firm should stay open in the short run if it can cover its variable costs.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64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Decision</a:t>
                      </a:r>
                      <a:endParaRPr lang="en-US" sz="1600" b="1" i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Fixed</a:t>
                      </a:r>
                      <a:r>
                        <a:rPr lang="en-US" sz="1600" b="1" i="1" baseline="0" dirty="0" smtClean="0">
                          <a:latin typeface="Century Gothic"/>
                          <a:cs typeface="Century Gothic"/>
                        </a:rPr>
                        <a:t> Costs</a:t>
                      </a:r>
                      <a:endParaRPr lang="en-US" sz="1600" b="1" i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Variable</a:t>
                      </a:r>
                      <a:r>
                        <a:rPr lang="en-US" sz="1600" b="1" i="1" baseline="0" dirty="0" smtClean="0">
                          <a:latin typeface="Century Gothic"/>
                          <a:cs typeface="Century Gothic"/>
                        </a:rPr>
                        <a:t> Costs</a:t>
                      </a:r>
                      <a:endParaRPr lang="en-US" sz="1600" b="1" i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Revenue</a:t>
                      </a:r>
                      <a:endParaRPr lang="en-US" sz="1600" b="1" i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Profit</a:t>
                      </a:r>
                      <a:endParaRPr lang="en-US" sz="1600" b="1" i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42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Shutdown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$100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 0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 0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–$100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842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Stay</a:t>
                      </a:r>
                      <a:r>
                        <a:rPr lang="en-US" sz="1600" b="1" baseline="0" dirty="0" smtClean="0">
                          <a:latin typeface="Century Gothic"/>
                          <a:cs typeface="Century Gothic"/>
                        </a:rPr>
                        <a:t> Open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  100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50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75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    –75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 marT="45705" marB="457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504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Figure-1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-2133" r="-869"/>
          <a:stretch/>
        </p:blipFill>
        <p:spPr>
          <a:xfrm>
            <a:off x="1613994" y="1295400"/>
            <a:ext cx="7542706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38200"/>
            <a:ext cx="8839200" cy="4983163"/>
          </a:xfr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latin typeface="Century Gothic"/>
              </a:rPr>
              <a:t>If the market price is $5, about how much will this firm produce?</a:t>
            </a:r>
          </a:p>
          <a:p>
            <a:pPr marL="742950" indent="-514350">
              <a:buFont typeface="+mj-lt"/>
              <a:buAutoNum type="alphaLcParenR"/>
              <a:defRPr/>
            </a:pPr>
            <a:r>
              <a:rPr lang="en-US" sz="2800" dirty="0" smtClean="0">
                <a:latin typeface="Century Gothic"/>
              </a:rPr>
              <a:t>0	</a:t>
            </a:r>
          </a:p>
          <a:p>
            <a:pPr marL="742950" indent="-514350">
              <a:buFont typeface="+mj-lt"/>
              <a:buAutoNum type="alphaLcParenR"/>
              <a:defRPr/>
            </a:pPr>
            <a:r>
              <a:rPr lang="en-US" sz="2800" dirty="0" smtClean="0">
                <a:latin typeface="Century Gothic"/>
              </a:rPr>
              <a:t>30	</a:t>
            </a:r>
          </a:p>
          <a:p>
            <a:pPr marL="742950" indent="-514350">
              <a:buFont typeface="+mj-lt"/>
              <a:buAutoNum type="alphaLcParenR"/>
              <a:defRPr/>
            </a:pPr>
            <a:r>
              <a:rPr lang="en-US" sz="2800" dirty="0" smtClean="0">
                <a:latin typeface="Century Gothic"/>
              </a:rPr>
              <a:t>60	</a:t>
            </a:r>
          </a:p>
          <a:p>
            <a:pPr marL="742950" indent="-514350">
              <a:buFont typeface="+mj-lt"/>
              <a:buAutoNum type="alphaLcParenR"/>
              <a:defRPr/>
            </a:pPr>
            <a:r>
              <a:rPr lang="en-US" sz="2800" dirty="0" smtClean="0">
                <a:latin typeface="Century Gothic"/>
              </a:rPr>
              <a:t>95	</a:t>
            </a:r>
          </a:p>
          <a:p>
            <a:pPr marL="742950" indent="-514350">
              <a:buFont typeface="+mj-lt"/>
              <a:buAutoNum type="alphaLcParenR"/>
              <a:defRPr/>
            </a:pPr>
            <a:r>
              <a:rPr lang="en-US" sz="2800" dirty="0" smtClean="0">
                <a:latin typeface="Century Gothic"/>
              </a:rPr>
              <a:t>100</a:t>
            </a:r>
          </a:p>
          <a:p>
            <a:pPr marL="742950" indent="-514350">
              <a:buFont typeface="+mj-lt"/>
              <a:buAutoNum type="alphaLcParenR"/>
              <a:defRPr/>
            </a:pPr>
            <a:endParaRPr lang="en-US" sz="2800" dirty="0" smtClean="0"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05" y="630766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4" action="ppaction://hlinksldjump"/>
              </a:rPr>
              <a:t>To Next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4" action="ppaction://hlinksldjump"/>
              </a:rPr>
              <a:t>Active Learning</a:t>
            </a: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95294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68" name="Freeform 52"/>
          <p:cNvSpPr>
            <a:spLocks/>
          </p:cNvSpPr>
          <p:nvPr/>
        </p:nvSpPr>
        <p:spPr bwMode="auto">
          <a:xfrm>
            <a:off x="2133600" y="4422101"/>
            <a:ext cx="3935413" cy="733425"/>
          </a:xfrm>
          <a:custGeom>
            <a:avLst/>
            <a:gdLst>
              <a:gd name="T0" fmla="*/ 0 w 761"/>
              <a:gd name="T1" fmla="*/ 0 h 131"/>
              <a:gd name="T2" fmla="*/ 253 w 761"/>
              <a:gd name="T3" fmla="*/ 125 h 131"/>
              <a:gd name="T4" fmla="*/ 634 w 761"/>
              <a:gd name="T5" fmla="*/ 63 h 131"/>
              <a:gd name="T6" fmla="*/ 761 w 761"/>
              <a:gd name="T7" fmla="*/ 30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761"/>
              <a:gd name="T13" fmla="*/ 0 h 131"/>
              <a:gd name="T14" fmla="*/ 761 w 76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1" h="131">
                <a:moveTo>
                  <a:pt x="0" y="0"/>
                </a:moveTo>
                <a:cubicBezTo>
                  <a:pt x="0" y="0"/>
                  <a:pt x="75" y="131"/>
                  <a:pt x="253" y="125"/>
                </a:cubicBezTo>
                <a:cubicBezTo>
                  <a:pt x="432" y="120"/>
                  <a:pt x="634" y="63"/>
                  <a:pt x="634" y="63"/>
                </a:cubicBezTo>
                <a:cubicBezTo>
                  <a:pt x="761" y="30"/>
                  <a:pt x="761" y="30"/>
                  <a:pt x="761" y="30"/>
                </a:cubicBezTo>
              </a:path>
            </a:pathLst>
          </a:custGeom>
          <a:noFill/>
          <a:ln w="30163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pc="0" dirty="0" smtClean="0"/>
              <a:t>THE SHORT-RUN INDIVIDUAL SUPPLY CURVE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334000" y="1613357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…but will stop producing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 the short run if the market price falls below the shut-down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price...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>
            <a:off x="1511300" y="4657051"/>
            <a:ext cx="12541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22" name="Freeform 6"/>
          <p:cNvSpPr>
            <a:spLocks/>
          </p:cNvSpPr>
          <p:nvPr/>
        </p:nvSpPr>
        <p:spPr bwMode="auto">
          <a:xfrm rot="157812">
            <a:off x="2133600" y="2760517"/>
            <a:ext cx="3935413" cy="1941512"/>
          </a:xfrm>
          <a:custGeom>
            <a:avLst/>
            <a:gdLst>
              <a:gd name="T0" fmla="*/ 0 w 761"/>
              <a:gd name="T1" fmla="*/ 0 h 346"/>
              <a:gd name="T2" fmla="*/ 325 w 761"/>
              <a:gd name="T3" fmla="*/ 338 h 346"/>
              <a:gd name="T4" fmla="*/ 634 w 761"/>
              <a:gd name="T5" fmla="*/ 307 h 346"/>
              <a:gd name="T6" fmla="*/ 761 w 761"/>
              <a:gd name="T7" fmla="*/ 281 h 346"/>
              <a:gd name="T8" fmla="*/ 0 60000 65536"/>
              <a:gd name="T9" fmla="*/ 0 60000 65536"/>
              <a:gd name="T10" fmla="*/ 0 60000 65536"/>
              <a:gd name="T11" fmla="*/ 0 60000 65536"/>
              <a:gd name="T12" fmla="*/ 0 w 761"/>
              <a:gd name="T13" fmla="*/ 0 h 346"/>
              <a:gd name="T14" fmla="*/ 761 w 761"/>
              <a:gd name="T15" fmla="*/ 346 h 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1" h="346">
                <a:moveTo>
                  <a:pt x="0" y="0"/>
                </a:moveTo>
                <a:cubicBezTo>
                  <a:pt x="0" y="0"/>
                  <a:pt x="84" y="346"/>
                  <a:pt x="325" y="338"/>
                </a:cubicBezTo>
                <a:cubicBezTo>
                  <a:pt x="567" y="330"/>
                  <a:pt x="634" y="307"/>
                  <a:pt x="634" y="307"/>
                </a:cubicBezTo>
                <a:cubicBezTo>
                  <a:pt x="761" y="281"/>
                  <a:pt x="761" y="281"/>
                  <a:pt x="761" y="281"/>
                </a:cubicBezTo>
              </a:path>
            </a:pathLst>
          </a:custGeom>
          <a:noFill/>
          <a:ln w="30163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>
            <a:off x="1511300" y="4187151"/>
            <a:ext cx="12541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>
            <a:off x="1511300" y="4892001"/>
            <a:ext cx="12541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 flipV="1">
            <a:off x="4791075" y="6168351"/>
            <a:ext cx="0" cy="13335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29" name="Line 13"/>
          <p:cNvSpPr>
            <a:spLocks noChangeShapeType="1"/>
          </p:cNvSpPr>
          <p:nvPr/>
        </p:nvSpPr>
        <p:spPr bwMode="auto">
          <a:xfrm flipV="1">
            <a:off x="4133850" y="6168351"/>
            <a:ext cx="0" cy="13335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 flipV="1">
            <a:off x="3478213" y="6168351"/>
            <a:ext cx="0" cy="13335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35" name="Rectangle 19"/>
          <p:cNvSpPr>
            <a:spLocks noChangeArrowheads="1"/>
          </p:cNvSpPr>
          <p:nvPr/>
        </p:nvSpPr>
        <p:spPr bwMode="auto">
          <a:xfrm>
            <a:off x="4741863" y="633503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36" name="Rectangle 20"/>
          <p:cNvSpPr>
            <a:spLocks noChangeArrowheads="1"/>
          </p:cNvSpPr>
          <p:nvPr/>
        </p:nvSpPr>
        <p:spPr bwMode="auto">
          <a:xfrm>
            <a:off x="4086225" y="633503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37" name="Rectangle 21"/>
          <p:cNvSpPr>
            <a:spLocks noChangeArrowheads="1"/>
          </p:cNvSpPr>
          <p:nvPr/>
        </p:nvSpPr>
        <p:spPr bwMode="auto">
          <a:xfrm>
            <a:off x="3432175" y="633503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38" name="Rectangle 22"/>
          <p:cNvSpPr>
            <a:spLocks noChangeArrowheads="1"/>
          </p:cNvSpPr>
          <p:nvPr/>
        </p:nvSpPr>
        <p:spPr bwMode="auto">
          <a:xfrm>
            <a:off x="3692525" y="633503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41" name="Rectangle 25"/>
          <p:cNvSpPr>
            <a:spLocks noChangeArrowheads="1"/>
          </p:cNvSpPr>
          <p:nvPr/>
        </p:nvSpPr>
        <p:spPr bwMode="auto">
          <a:xfrm>
            <a:off x="1335088" y="6335038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4042" name="Rectangle 26"/>
          <p:cNvSpPr>
            <a:spLocks noChangeArrowheads="1"/>
          </p:cNvSpPr>
          <p:nvPr/>
        </p:nvSpPr>
        <p:spPr bwMode="auto">
          <a:xfrm>
            <a:off x="1141413" y="4063326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$18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44" name="Rectangle 28"/>
          <p:cNvSpPr>
            <a:spLocks noChangeArrowheads="1"/>
          </p:cNvSpPr>
          <p:nvPr/>
        </p:nvSpPr>
        <p:spPr bwMode="auto">
          <a:xfrm>
            <a:off x="1236663" y="452846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45" name="Rectangle 29"/>
          <p:cNvSpPr>
            <a:spLocks noChangeArrowheads="1"/>
          </p:cNvSpPr>
          <p:nvPr/>
        </p:nvSpPr>
        <p:spPr bwMode="auto">
          <a:xfrm>
            <a:off x="1236663" y="476341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46" name="Rectangle 30"/>
          <p:cNvSpPr>
            <a:spLocks noChangeArrowheads="1"/>
          </p:cNvSpPr>
          <p:nvPr/>
        </p:nvSpPr>
        <p:spPr bwMode="auto">
          <a:xfrm>
            <a:off x="1236663" y="497931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47" name="Rectangle 31"/>
          <p:cNvSpPr>
            <a:spLocks noChangeArrowheads="1"/>
          </p:cNvSpPr>
          <p:nvPr/>
        </p:nvSpPr>
        <p:spPr bwMode="auto">
          <a:xfrm>
            <a:off x="5924550" y="3148926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48" name="Rectangle 32"/>
          <p:cNvSpPr>
            <a:spLocks noChangeArrowheads="1"/>
          </p:cNvSpPr>
          <p:nvPr/>
        </p:nvSpPr>
        <p:spPr bwMode="auto">
          <a:xfrm>
            <a:off x="6154738" y="4130001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51" name="Rectangle 35"/>
          <p:cNvSpPr>
            <a:spLocks noChangeArrowheads="1"/>
          </p:cNvSpPr>
          <p:nvPr/>
        </p:nvSpPr>
        <p:spPr bwMode="auto">
          <a:xfrm>
            <a:off x="6137275" y="4437976"/>
            <a:ext cx="4416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AVC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53" name="Rectangle 37"/>
          <p:cNvSpPr>
            <a:spLocks noChangeArrowheads="1"/>
          </p:cNvSpPr>
          <p:nvPr/>
        </p:nvSpPr>
        <p:spPr bwMode="auto">
          <a:xfrm>
            <a:off x="4162425" y="4650701"/>
            <a:ext cx="175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54" name="Rectangle 38"/>
          <p:cNvSpPr>
            <a:spLocks noChangeArrowheads="1"/>
          </p:cNvSpPr>
          <p:nvPr/>
        </p:nvSpPr>
        <p:spPr bwMode="auto">
          <a:xfrm>
            <a:off x="3865563" y="4820563"/>
            <a:ext cx="132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55" name="Rectangle 39"/>
          <p:cNvSpPr>
            <a:spLocks noChangeArrowheads="1"/>
          </p:cNvSpPr>
          <p:nvPr/>
        </p:nvSpPr>
        <p:spPr bwMode="auto">
          <a:xfrm>
            <a:off x="3490913" y="5134888"/>
            <a:ext cx="1696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A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56" name="Rectangle 40"/>
          <p:cNvSpPr>
            <a:spLocks noChangeArrowheads="1"/>
          </p:cNvSpPr>
          <p:nvPr/>
        </p:nvSpPr>
        <p:spPr bwMode="auto">
          <a:xfrm>
            <a:off x="4859338" y="4134763"/>
            <a:ext cx="125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4057" name="Freeform 41"/>
          <p:cNvSpPr>
            <a:spLocks/>
          </p:cNvSpPr>
          <p:nvPr/>
        </p:nvSpPr>
        <p:spPr bwMode="auto">
          <a:xfrm>
            <a:off x="3478213" y="3388638"/>
            <a:ext cx="2422525" cy="1733550"/>
          </a:xfrm>
          <a:custGeom>
            <a:avLst/>
            <a:gdLst>
              <a:gd name="T0" fmla="*/ 0 w 1107"/>
              <a:gd name="T1" fmla="*/ 730 h 730"/>
              <a:gd name="T2" fmla="*/ 151 w 1107"/>
              <a:gd name="T3" fmla="*/ 633 h 730"/>
              <a:gd name="T4" fmla="*/ 451 w 1107"/>
              <a:gd name="T5" fmla="*/ 435 h 730"/>
              <a:gd name="T6" fmla="*/ 748 w 1107"/>
              <a:gd name="T7" fmla="*/ 236 h 730"/>
              <a:gd name="T8" fmla="*/ 1048 w 1107"/>
              <a:gd name="T9" fmla="*/ 40 h 730"/>
              <a:gd name="T10" fmla="*/ 1107 w 1107"/>
              <a:gd name="T11" fmla="*/ 0 h 7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07"/>
              <a:gd name="T19" fmla="*/ 0 h 730"/>
              <a:gd name="T20" fmla="*/ 1107 w 1107"/>
              <a:gd name="T21" fmla="*/ 730 h 7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07" h="730">
                <a:moveTo>
                  <a:pt x="0" y="730"/>
                </a:moveTo>
                <a:lnTo>
                  <a:pt x="151" y="633"/>
                </a:lnTo>
                <a:lnTo>
                  <a:pt x="451" y="435"/>
                </a:lnTo>
                <a:lnTo>
                  <a:pt x="748" y="236"/>
                </a:lnTo>
                <a:lnTo>
                  <a:pt x="1048" y="40"/>
                </a:lnTo>
                <a:lnTo>
                  <a:pt x="1107" y="0"/>
                </a:lnTo>
              </a:path>
            </a:pathLst>
          </a:custGeom>
          <a:noFill/>
          <a:ln w="30163">
            <a:solidFill>
              <a:srgbClr val="FDBA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58" name="Freeform 42"/>
          <p:cNvSpPr>
            <a:spLocks/>
          </p:cNvSpPr>
          <p:nvPr/>
        </p:nvSpPr>
        <p:spPr bwMode="auto">
          <a:xfrm>
            <a:off x="1781175" y="4269701"/>
            <a:ext cx="1697038" cy="1330325"/>
          </a:xfrm>
          <a:custGeom>
            <a:avLst/>
            <a:gdLst>
              <a:gd name="T0" fmla="*/ 328 w 328"/>
              <a:gd name="T1" fmla="*/ 152 h 237"/>
              <a:gd name="T2" fmla="*/ 265 w 328"/>
              <a:gd name="T3" fmla="*/ 194 h 237"/>
              <a:gd name="T4" fmla="*/ 144 w 328"/>
              <a:gd name="T5" fmla="*/ 236 h 237"/>
              <a:gd name="T6" fmla="*/ 11 w 328"/>
              <a:gd name="T7" fmla="*/ 27 h 237"/>
              <a:gd name="T8" fmla="*/ 0 w 328"/>
              <a:gd name="T9" fmla="*/ 0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37"/>
              <a:gd name="T17" fmla="*/ 328 w 328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37">
                <a:moveTo>
                  <a:pt x="328" y="152"/>
                </a:moveTo>
                <a:cubicBezTo>
                  <a:pt x="265" y="194"/>
                  <a:pt x="265" y="194"/>
                  <a:pt x="265" y="194"/>
                </a:cubicBezTo>
                <a:cubicBezTo>
                  <a:pt x="265" y="194"/>
                  <a:pt x="197" y="237"/>
                  <a:pt x="144" y="236"/>
                </a:cubicBezTo>
                <a:cubicBezTo>
                  <a:pt x="91" y="235"/>
                  <a:pt x="11" y="27"/>
                  <a:pt x="11" y="2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0163">
            <a:solidFill>
              <a:srgbClr val="FDBA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59" name="Oval 43"/>
          <p:cNvSpPr>
            <a:spLocks noChangeArrowheads="1"/>
          </p:cNvSpPr>
          <p:nvPr/>
        </p:nvSpPr>
        <p:spPr bwMode="auto">
          <a:xfrm>
            <a:off x="4081463" y="4599901"/>
            <a:ext cx="103187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2" name="Line 46"/>
          <p:cNvSpPr>
            <a:spLocks noChangeShapeType="1"/>
          </p:cNvSpPr>
          <p:nvPr/>
        </p:nvSpPr>
        <p:spPr bwMode="auto">
          <a:xfrm>
            <a:off x="1036638" y="5122188"/>
            <a:ext cx="1746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3" name="Freeform 47"/>
          <p:cNvSpPr>
            <a:spLocks/>
          </p:cNvSpPr>
          <p:nvPr/>
        </p:nvSpPr>
        <p:spPr bwMode="auto">
          <a:xfrm>
            <a:off x="152400" y="4843919"/>
            <a:ext cx="895350" cy="503238"/>
          </a:xfrm>
          <a:custGeom>
            <a:avLst/>
            <a:gdLst>
              <a:gd name="T0" fmla="*/ 173 w 173"/>
              <a:gd name="T1" fmla="*/ 79 h 95"/>
              <a:gd name="T2" fmla="*/ 157 w 173"/>
              <a:gd name="T3" fmla="*/ 95 h 95"/>
              <a:gd name="T4" fmla="*/ 16 w 173"/>
              <a:gd name="T5" fmla="*/ 95 h 95"/>
              <a:gd name="T6" fmla="*/ 0 w 173"/>
              <a:gd name="T7" fmla="*/ 79 h 95"/>
              <a:gd name="T8" fmla="*/ 0 w 173"/>
              <a:gd name="T9" fmla="*/ 16 h 95"/>
              <a:gd name="T10" fmla="*/ 16 w 173"/>
              <a:gd name="T11" fmla="*/ 0 h 95"/>
              <a:gd name="T12" fmla="*/ 157 w 173"/>
              <a:gd name="T13" fmla="*/ 0 h 95"/>
              <a:gd name="T14" fmla="*/ 173 w 173"/>
              <a:gd name="T15" fmla="*/ 16 h 95"/>
              <a:gd name="T16" fmla="*/ 173 w 173"/>
              <a:gd name="T17" fmla="*/ 79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"/>
              <a:gd name="T28" fmla="*/ 0 h 95"/>
              <a:gd name="T29" fmla="*/ 173 w 173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" h="95">
                <a:moveTo>
                  <a:pt x="173" y="79"/>
                </a:moveTo>
                <a:cubicBezTo>
                  <a:pt x="173" y="88"/>
                  <a:pt x="166" y="95"/>
                  <a:pt x="157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8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66" y="0"/>
                  <a:pt x="173" y="7"/>
                  <a:pt x="173" y="16"/>
                </a:cubicBezTo>
                <a:lnTo>
                  <a:pt x="173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4" name="Freeform 48"/>
          <p:cNvSpPr>
            <a:spLocks/>
          </p:cNvSpPr>
          <p:nvPr/>
        </p:nvSpPr>
        <p:spPr bwMode="auto">
          <a:xfrm>
            <a:off x="1511300" y="1945601"/>
            <a:ext cx="5486400" cy="4356100"/>
          </a:xfrm>
          <a:custGeom>
            <a:avLst/>
            <a:gdLst>
              <a:gd name="T0" fmla="*/ 2506 w 2506"/>
              <a:gd name="T1" fmla="*/ 1833 h 1833"/>
              <a:gd name="T2" fmla="*/ 0 w 2506"/>
              <a:gd name="T3" fmla="*/ 1833 h 1833"/>
              <a:gd name="T4" fmla="*/ 0 w 2506"/>
              <a:gd name="T5" fmla="*/ 0 h 1833"/>
              <a:gd name="T6" fmla="*/ 0 60000 65536"/>
              <a:gd name="T7" fmla="*/ 0 60000 65536"/>
              <a:gd name="T8" fmla="*/ 0 60000 65536"/>
              <a:gd name="T9" fmla="*/ 0 w 2506"/>
              <a:gd name="T10" fmla="*/ 0 h 1833"/>
              <a:gd name="T11" fmla="*/ 2506 w 2506"/>
              <a:gd name="T12" fmla="*/ 1833 h 18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6" h="1833">
                <a:moveTo>
                  <a:pt x="2506" y="1833"/>
                </a:moveTo>
                <a:lnTo>
                  <a:pt x="0" y="183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5" name="Line 49"/>
          <p:cNvSpPr>
            <a:spLocks noChangeShapeType="1"/>
          </p:cNvSpPr>
          <p:nvPr/>
        </p:nvSpPr>
        <p:spPr bwMode="auto">
          <a:xfrm flipV="1">
            <a:off x="1511300" y="5122188"/>
            <a:ext cx="0" cy="1179513"/>
          </a:xfrm>
          <a:prstGeom prst="line">
            <a:avLst/>
          </a:prstGeom>
          <a:noFill/>
          <a:ln w="30163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6" name="Line 50"/>
          <p:cNvSpPr>
            <a:spLocks noChangeShapeType="1"/>
          </p:cNvSpPr>
          <p:nvPr/>
        </p:nvSpPr>
        <p:spPr bwMode="auto">
          <a:xfrm flipH="1" flipV="1">
            <a:off x="4583113" y="3079076"/>
            <a:ext cx="527050" cy="877887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7" name="Freeform 51"/>
          <p:cNvSpPr>
            <a:spLocks/>
          </p:cNvSpPr>
          <p:nvPr/>
        </p:nvSpPr>
        <p:spPr bwMode="auto">
          <a:xfrm>
            <a:off x="3827463" y="2350413"/>
            <a:ext cx="1014412" cy="922099"/>
          </a:xfrm>
          <a:custGeom>
            <a:avLst/>
            <a:gdLst>
              <a:gd name="T0" fmla="*/ 196 w 196"/>
              <a:gd name="T1" fmla="*/ 118 h 134"/>
              <a:gd name="T2" fmla="*/ 180 w 196"/>
              <a:gd name="T3" fmla="*/ 134 h 134"/>
              <a:gd name="T4" fmla="*/ 16 w 196"/>
              <a:gd name="T5" fmla="*/ 134 h 134"/>
              <a:gd name="T6" fmla="*/ 0 w 196"/>
              <a:gd name="T7" fmla="*/ 118 h 134"/>
              <a:gd name="T8" fmla="*/ 0 w 196"/>
              <a:gd name="T9" fmla="*/ 16 h 134"/>
              <a:gd name="T10" fmla="*/ 16 w 196"/>
              <a:gd name="T11" fmla="*/ 0 h 134"/>
              <a:gd name="T12" fmla="*/ 180 w 196"/>
              <a:gd name="T13" fmla="*/ 0 h 134"/>
              <a:gd name="T14" fmla="*/ 196 w 196"/>
              <a:gd name="T15" fmla="*/ 16 h 134"/>
              <a:gd name="T16" fmla="*/ 196 w 196"/>
              <a:gd name="T17" fmla="*/ 118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6"/>
              <a:gd name="T28" fmla="*/ 0 h 134"/>
              <a:gd name="T29" fmla="*/ 196 w 196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6" h="134">
                <a:moveTo>
                  <a:pt x="196" y="118"/>
                </a:moveTo>
                <a:cubicBezTo>
                  <a:pt x="196" y="127"/>
                  <a:pt x="188" y="134"/>
                  <a:pt x="180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7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8" y="0"/>
                  <a:pt x="196" y="8"/>
                  <a:pt x="196" y="16"/>
                </a:cubicBezTo>
                <a:lnTo>
                  <a:pt x="196" y="11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70" name="Line 54"/>
          <p:cNvSpPr>
            <a:spLocks noChangeShapeType="1"/>
          </p:cNvSpPr>
          <p:nvPr/>
        </p:nvSpPr>
        <p:spPr bwMode="auto">
          <a:xfrm>
            <a:off x="3538538" y="5146001"/>
            <a:ext cx="1711325" cy="309562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71" name="Freeform 55"/>
          <p:cNvSpPr>
            <a:spLocks/>
          </p:cNvSpPr>
          <p:nvPr/>
        </p:nvSpPr>
        <p:spPr bwMode="auto">
          <a:xfrm>
            <a:off x="5181600" y="5230137"/>
            <a:ext cx="1481138" cy="802820"/>
          </a:xfrm>
          <a:custGeom>
            <a:avLst/>
            <a:gdLst>
              <a:gd name="T0" fmla="*/ 272 w 272"/>
              <a:gd name="T1" fmla="*/ 79 h 95"/>
              <a:gd name="T2" fmla="*/ 256 w 272"/>
              <a:gd name="T3" fmla="*/ 95 h 95"/>
              <a:gd name="T4" fmla="*/ 16 w 272"/>
              <a:gd name="T5" fmla="*/ 95 h 95"/>
              <a:gd name="T6" fmla="*/ 0 w 272"/>
              <a:gd name="T7" fmla="*/ 79 h 95"/>
              <a:gd name="T8" fmla="*/ 0 w 272"/>
              <a:gd name="T9" fmla="*/ 16 h 95"/>
              <a:gd name="T10" fmla="*/ 16 w 272"/>
              <a:gd name="T11" fmla="*/ 0 h 95"/>
              <a:gd name="T12" fmla="*/ 256 w 272"/>
              <a:gd name="T13" fmla="*/ 0 h 95"/>
              <a:gd name="T14" fmla="*/ 272 w 272"/>
              <a:gd name="T15" fmla="*/ 16 h 95"/>
              <a:gd name="T16" fmla="*/ 272 w 272"/>
              <a:gd name="T17" fmla="*/ 79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2"/>
              <a:gd name="T28" fmla="*/ 0 h 95"/>
              <a:gd name="T29" fmla="*/ 272 w 272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2" h="95">
                <a:moveTo>
                  <a:pt x="272" y="79"/>
                </a:moveTo>
                <a:cubicBezTo>
                  <a:pt x="272" y="88"/>
                  <a:pt x="264" y="95"/>
                  <a:pt x="256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8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64" y="0"/>
                  <a:pt x="272" y="7"/>
                  <a:pt x="272" y="16"/>
                </a:cubicBezTo>
                <a:lnTo>
                  <a:pt x="272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72" name="Line 56"/>
          <p:cNvSpPr>
            <a:spLocks noChangeShapeType="1"/>
          </p:cNvSpPr>
          <p:nvPr/>
        </p:nvSpPr>
        <p:spPr bwMode="auto">
          <a:xfrm flipV="1">
            <a:off x="3808413" y="6168351"/>
            <a:ext cx="0" cy="13335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73" name="Rectangle 57"/>
          <p:cNvSpPr>
            <a:spLocks noChangeArrowheads="1"/>
          </p:cNvSpPr>
          <p:nvPr/>
        </p:nvSpPr>
        <p:spPr bwMode="auto">
          <a:xfrm>
            <a:off x="5257800" y="5306338"/>
            <a:ext cx="1365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Minimum average variable cost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74" name="Rectangle 58"/>
          <p:cNvSpPr>
            <a:spLocks noChangeArrowheads="1"/>
          </p:cNvSpPr>
          <p:nvPr/>
        </p:nvSpPr>
        <p:spPr bwMode="auto">
          <a:xfrm>
            <a:off x="3962400" y="2410738"/>
            <a:ext cx="8413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Short-run individual supply curve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75" name="Rectangle 59"/>
          <p:cNvSpPr>
            <a:spLocks noChangeArrowheads="1"/>
          </p:cNvSpPr>
          <p:nvPr/>
        </p:nvSpPr>
        <p:spPr bwMode="auto">
          <a:xfrm>
            <a:off x="206375" y="4869320"/>
            <a:ext cx="946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Shut-down price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76" name="Rectangle 60"/>
          <p:cNvSpPr>
            <a:spLocks noChangeArrowheads="1"/>
          </p:cNvSpPr>
          <p:nvPr/>
        </p:nvSpPr>
        <p:spPr bwMode="auto">
          <a:xfrm>
            <a:off x="495300" y="1877338"/>
            <a:ext cx="9445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of 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4077" name="Rectangle 61"/>
          <p:cNvSpPr>
            <a:spLocks noChangeArrowheads="1"/>
          </p:cNvSpPr>
          <p:nvPr/>
        </p:nvSpPr>
        <p:spPr bwMode="auto">
          <a:xfrm>
            <a:off x="4497388" y="6579513"/>
            <a:ext cx="2513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3805238" y="4914226"/>
            <a:ext cx="0" cy="1296987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4133850" y="4714201"/>
            <a:ext cx="0" cy="1497012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86"/>
          <p:cNvCxnSpPr>
            <a:cxnSpLocks noChangeShapeType="1"/>
          </p:cNvCxnSpPr>
          <p:nvPr/>
        </p:nvCxnSpPr>
        <p:spPr bwMode="auto">
          <a:xfrm>
            <a:off x="4791075" y="4258588"/>
            <a:ext cx="0" cy="19526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86"/>
          <p:cNvCxnSpPr>
            <a:cxnSpLocks noChangeShapeType="1"/>
          </p:cNvCxnSpPr>
          <p:nvPr/>
        </p:nvCxnSpPr>
        <p:spPr bwMode="auto">
          <a:xfrm>
            <a:off x="1625600" y="4894118"/>
            <a:ext cx="211455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86"/>
          <p:cNvCxnSpPr>
            <a:cxnSpLocks noChangeShapeType="1"/>
          </p:cNvCxnSpPr>
          <p:nvPr/>
        </p:nvCxnSpPr>
        <p:spPr bwMode="auto">
          <a:xfrm>
            <a:off x="1644121" y="4657051"/>
            <a:ext cx="242887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86"/>
          <p:cNvCxnSpPr>
            <a:cxnSpLocks noChangeShapeType="1"/>
          </p:cNvCxnSpPr>
          <p:nvPr/>
        </p:nvCxnSpPr>
        <p:spPr bwMode="auto">
          <a:xfrm>
            <a:off x="1652588" y="4187151"/>
            <a:ext cx="309880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060" name="Oval 44"/>
          <p:cNvSpPr>
            <a:spLocks noChangeArrowheads="1"/>
          </p:cNvSpPr>
          <p:nvPr/>
        </p:nvSpPr>
        <p:spPr bwMode="auto">
          <a:xfrm>
            <a:off x="3756025" y="4838026"/>
            <a:ext cx="101600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0" y="1079957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firm will </a:t>
            </a:r>
            <a:r>
              <a:rPr lang="en-US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produce at every price above minimum 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AVC</a:t>
            </a:r>
            <a:r>
              <a:rPr lang="en-US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where price intersects the 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MC</a:t>
            </a:r>
            <a:r>
              <a:rPr lang="en-US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curve…</a:t>
            </a:r>
            <a:endParaRPr lang="en-US" b="1" i="1" u="sng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6858000" y="3109318"/>
            <a:ext cx="228600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…so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MC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curve (above shut-down price) is the firm’s supply curve.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73" name="Straight Connector 86"/>
          <p:cNvCxnSpPr>
            <a:cxnSpLocks noChangeShapeType="1"/>
          </p:cNvCxnSpPr>
          <p:nvPr/>
        </p:nvCxnSpPr>
        <p:spPr bwMode="auto">
          <a:xfrm>
            <a:off x="1524000" y="5118557"/>
            <a:ext cx="192024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069" name="Oval 53"/>
          <p:cNvSpPr>
            <a:spLocks noChangeArrowheads="1"/>
          </p:cNvSpPr>
          <p:nvPr/>
        </p:nvSpPr>
        <p:spPr bwMode="auto">
          <a:xfrm>
            <a:off x="3424238" y="5068213"/>
            <a:ext cx="103187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4061" name="Oval 45"/>
          <p:cNvSpPr>
            <a:spLocks noChangeArrowheads="1"/>
          </p:cNvSpPr>
          <p:nvPr/>
        </p:nvSpPr>
        <p:spPr bwMode="auto">
          <a:xfrm>
            <a:off x="4738688" y="4130001"/>
            <a:ext cx="103187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pic>
        <p:nvPicPr>
          <p:cNvPr id="214078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5112663"/>
            <a:ext cx="1939925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0015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1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1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214021" grpId="0" animBg="1"/>
      <p:bldP spid="214023" grpId="0" animBg="1"/>
      <p:bldP spid="214025" grpId="0" animBg="1"/>
      <p:bldP spid="214028" grpId="0" animBg="1"/>
      <p:bldP spid="214029" grpId="0" animBg="1"/>
      <p:bldP spid="214030" grpId="0" animBg="1"/>
      <p:bldP spid="214035" grpId="0"/>
      <p:bldP spid="214036" grpId="0"/>
      <p:bldP spid="214037" grpId="0"/>
      <p:bldP spid="214038" grpId="0"/>
      <p:bldP spid="214042" grpId="0"/>
      <p:bldP spid="214044" grpId="0"/>
      <p:bldP spid="214046" grpId="0"/>
      <p:bldP spid="214047" grpId="0"/>
      <p:bldP spid="214055" grpId="0"/>
      <p:bldP spid="214057" grpId="0" animBg="1"/>
      <p:bldP spid="214058" grpId="0" animBg="1"/>
      <p:bldP spid="214062" grpId="0" animBg="1"/>
      <p:bldP spid="214065" grpId="0" animBg="1"/>
      <p:bldP spid="214066" grpId="0" animBg="1"/>
      <p:bldP spid="214070" grpId="0" animBg="1"/>
      <p:bldP spid="214071" grpId="0" animBg="1"/>
      <p:bldP spid="214072" grpId="0" animBg="1"/>
      <p:bldP spid="214073" grpId="0"/>
      <p:bldP spid="214074" grpId="0"/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0" dirty="0" smtClean="0"/>
              <a:t>SHOULD I STAY OR SHOULD I GO?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Summary:</a:t>
            </a:r>
          </a:p>
          <a:p>
            <a:r>
              <a:rPr lang="en-US" sz="3600" b="0" dirty="0" smtClean="0"/>
              <a:t>In the short run, a firm </a:t>
            </a:r>
            <a:r>
              <a:rPr lang="en-US" sz="3600" dirty="0" smtClean="0">
                <a:solidFill>
                  <a:srgbClr val="77933C"/>
                </a:solidFill>
              </a:rPr>
              <a:t>will  produce </a:t>
            </a:r>
            <a:r>
              <a:rPr lang="en-US" sz="3600" b="0" dirty="0" smtClean="0"/>
              <a:t>if </a:t>
            </a:r>
            <a:r>
              <a:rPr lang="en-US" sz="3600" i="1" dirty="0" smtClean="0"/>
              <a:t>P</a:t>
            </a:r>
            <a:r>
              <a:rPr lang="en-US" sz="3600" dirty="0" smtClean="0"/>
              <a:t> &gt; shutdown price (min </a:t>
            </a:r>
            <a:r>
              <a:rPr lang="en-US" sz="3600" i="1" dirty="0" err="1" smtClean="0"/>
              <a:t>AVC</a:t>
            </a:r>
            <a:r>
              <a:rPr lang="en-US" sz="3600" dirty="0" smtClean="0"/>
              <a:t>).</a:t>
            </a:r>
          </a:p>
          <a:p>
            <a:endParaRPr lang="en-US" sz="3600" b="0" dirty="0"/>
          </a:p>
          <a:p>
            <a:endParaRPr lang="en-US" sz="3600" b="0" dirty="0" smtClean="0"/>
          </a:p>
          <a:p>
            <a:r>
              <a:rPr lang="en-US" sz="3600" b="0" dirty="0" smtClean="0"/>
              <a:t>A firm will </a:t>
            </a:r>
            <a:r>
              <a:rPr lang="en-US" sz="3600" dirty="0" smtClean="0">
                <a:solidFill>
                  <a:schemeClr val="accent2"/>
                </a:solidFill>
              </a:rPr>
              <a:t>NOT produce </a:t>
            </a:r>
            <a:r>
              <a:rPr lang="en-US" sz="3600" b="0" dirty="0" smtClean="0"/>
              <a:t>if </a:t>
            </a:r>
            <a:r>
              <a:rPr lang="en-US" sz="3600" i="1" dirty="0" smtClean="0"/>
              <a:t>P</a:t>
            </a:r>
            <a:r>
              <a:rPr lang="en-US" sz="3600" dirty="0" smtClean="0"/>
              <a:t> &lt; min </a:t>
            </a:r>
            <a:r>
              <a:rPr lang="en-US" sz="3600" i="1" dirty="0" err="1" smtClean="0"/>
              <a:t>AVC</a:t>
            </a:r>
            <a:r>
              <a:rPr lang="en-US" sz="3600" dirty="0" smtClean="0"/>
              <a:t>.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000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10234"/>
            <a:ext cx="4114800" cy="537156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Century Gothic"/>
                <a:cs typeface="Century Gothic"/>
              </a:rPr>
              <a:t>FARMERS MOVE UP THEIR SUPPLY CURVES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Increased ethanol demand raised the price of corn- so farmers are planting more and more (and buying more fertilizer, which is getting more expensive in return)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821" y="1524000"/>
            <a:ext cx="5119179" cy="3553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52578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Although farmers were taking a big gamble by cutting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the size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of their other crops to plant more corn, their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decision made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good economic sense.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41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/>
              <a:t>THE INDUSTRY SUPPLY CURVE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P</a:t>
            </a:r>
            <a:r>
              <a:rPr lang="en-US" dirty="0" smtClean="0"/>
              <a:t> &gt; break-even (min </a:t>
            </a:r>
            <a:r>
              <a:rPr lang="en-US" i="1" dirty="0" smtClean="0"/>
              <a:t>ATC</a:t>
            </a:r>
            <a:r>
              <a:rPr lang="en-US" dirty="0" smtClean="0"/>
              <a:t>), firms are profitable.</a:t>
            </a:r>
          </a:p>
          <a:p>
            <a:r>
              <a:rPr lang="en-US" dirty="0"/>
              <a:t>	</a:t>
            </a:r>
            <a:r>
              <a:rPr lang="en-US" dirty="0" smtClean="0"/>
              <a:t>This profit attracts new entrants. </a:t>
            </a:r>
          </a:p>
          <a:p>
            <a:endParaRPr lang="en-US" dirty="0"/>
          </a:p>
          <a:p>
            <a:r>
              <a:rPr lang="en-US" dirty="0" smtClean="0"/>
              <a:t>The industry supply curve must be analyzed in somewhat different ways for the short and the long run.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124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pc="0" dirty="0" smtClean="0"/>
              <a:t>THE SHORT-RUN INDUSTRY SUPPLY CURVE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0" y="1295400"/>
            <a:ext cx="90678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short-run industry supply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curve: 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how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Q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supplied by an industry depends on the market price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(given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fixed number of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producers).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>
            <a:off x="1751013" y="4592637"/>
            <a:ext cx="1222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1751013" y="3627437"/>
            <a:ext cx="1222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>
            <a:off x="1751013" y="3151187"/>
            <a:ext cx="1222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>
            <a:off x="1751013" y="4110037"/>
            <a:ext cx="1222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4" name="Line 10"/>
          <p:cNvSpPr>
            <a:spLocks noChangeShapeType="1"/>
          </p:cNvSpPr>
          <p:nvPr/>
        </p:nvSpPr>
        <p:spPr bwMode="auto">
          <a:xfrm>
            <a:off x="1751013" y="5068887"/>
            <a:ext cx="1222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5" name="Line 11"/>
          <p:cNvSpPr>
            <a:spLocks noChangeShapeType="1"/>
          </p:cNvSpPr>
          <p:nvPr/>
        </p:nvSpPr>
        <p:spPr bwMode="auto">
          <a:xfrm flipV="1">
            <a:off x="6340475" y="6137275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 flipV="1">
            <a:off x="5575300" y="6137275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7" name="Line 13"/>
          <p:cNvSpPr>
            <a:spLocks noChangeShapeType="1"/>
          </p:cNvSpPr>
          <p:nvPr/>
        </p:nvSpPr>
        <p:spPr bwMode="auto">
          <a:xfrm flipV="1">
            <a:off x="4811713" y="6137275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8" name="Line 14"/>
          <p:cNvSpPr>
            <a:spLocks noChangeShapeType="1"/>
          </p:cNvSpPr>
          <p:nvPr/>
        </p:nvSpPr>
        <p:spPr bwMode="auto">
          <a:xfrm flipV="1">
            <a:off x="4044950" y="6137275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79" name="Line 15"/>
          <p:cNvSpPr>
            <a:spLocks noChangeShapeType="1"/>
          </p:cNvSpPr>
          <p:nvPr/>
        </p:nvSpPr>
        <p:spPr bwMode="auto">
          <a:xfrm flipV="1">
            <a:off x="3281363" y="6137275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80" name="Line 16"/>
          <p:cNvSpPr>
            <a:spLocks noChangeShapeType="1"/>
          </p:cNvSpPr>
          <p:nvPr/>
        </p:nvSpPr>
        <p:spPr bwMode="auto">
          <a:xfrm flipV="1">
            <a:off x="2511425" y="6137275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6199188" y="6307137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7000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5432425" y="6307137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6000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083" name="Rectangle 19"/>
          <p:cNvSpPr>
            <a:spLocks noChangeArrowheads="1"/>
          </p:cNvSpPr>
          <p:nvPr/>
        </p:nvSpPr>
        <p:spPr bwMode="auto">
          <a:xfrm>
            <a:off x="4667250" y="6307137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084" name="Rectangle 20"/>
          <p:cNvSpPr>
            <a:spLocks noChangeArrowheads="1"/>
          </p:cNvSpPr>
          <p:nvPr/>
        </p:nvSpPr>
        <p:spPr bwMode="auto">
          <a:xfrm>
            <a:off x="3900488" y="6307137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085" name="Rectangle 21"/>
          <p:cNvSpPr>
            <a:spLocks noChangeArrowheads="1"/>
          </p:cNvSpPr>
          <p:nvPr/>
        </p:nvSpPr>
        <p:spPr bwMode="auto">
          <a:xfrm>
            <a:off x="3133725" y="6307137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086" name="Rectangle 22"/>
          <p:cNvSpPr>
            <a:spLocks noChangeArrowheads="1"/>
          </p:cNvSpPr>
          <p:nvPr/>
        </p:nvSpPr>
        <p:spPr bwMode="auto">
          <a:xfrm>
            <a:off x="2368550" y="6307137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087" name="Rectangle 23"/>
          <p:cNvSpPr>
            <a:spLocks noChangeArrowheads="1"/>
          </p:cNvSpPr>
          <p:nvPr/>
        </p:nvSpPr>
        <p:spPr bwMode="auto">
          <a:xfrm>
            <a:off x="1576388" y="6307137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88" name="Rectangle 24"/>
          <p:cNvSpPr>
            <a:spLocks noChangeArrowheads="1"/>
          </p:cNvSpPr>
          <p:nvPr/>
        </p:nvSpPr>
        <p:spPr bwMode="auto">
          <a:xfrm>
            <a:off x="1381125" y="3013075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$26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89" name="Rectangle 25"/>
          <p:cNvSpPr>
            <a:spLocks noChangeArrowheads="1"/>
          </p:cNvSpPr>
          <p:nvPr/>
        </p:nvSpPr>
        <p:spPr bwMode="auto">
          <a:xfrm>
            <a:off x="1477963" y="3492500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22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90" name="Rectangle 26"/>
          <p:cNvSpPr>
            <a:spLocks noChangeArrowheads="1"/>
          </p:cNvSpPr>
          <p:nvPr/>
        </p:nvSpPr>
        <p:spPr bwMode="auto">
          <a:xfrm>
            <a:off x="1477963" y="3973512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91" name="Rectangle 27"/>
          <p:cNvSpPr>
            <a:spLocks noChangeArrowheads="1"/>
          </p:cNvSpPr>
          <p:nvPr/>
        </p:nvSpPr>
        <p:spPr bwMode="auto">
          <a:xfrm>
            <a:off x="1477963" y="4449762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92" name="Rectangle 28"/>
          <p:cNvSpPr>
            <a:spLocks noChangeArrowheads="1"/>
          </p:cNvSpPr>
          <p:nvPr/>
        </p:nvSpPr>
        <p:spPr bwMode="auto">
          <a:xfrm>
            <a:off x="1477963" y="4933950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93" name="Freeform 29"/>
          <p:cNvSpPr>
            <a:spLocks/>
          </p:cNvSpPr>
          <p:nvPr/>
        </p:nvSpPr>
        <p:spPr bwMode="auto">
          <a:xfrm>
            <a:off x="1751013" y="2198687"/>
            <a:ext cx="293687" cy="4076700"/>
          </a:xfrm>
          <a:custGeom>
            <a:avLst/>
            <a:gdLst>
              <a:gd name="T0" fmla="*/ 134 w 134"/>
              <a:gd name="T1" fmla="*/ 1677 h 1677"/>
              <a:gd name="T2" fmla="*/ 0 w 134"/>
              <a:gd name="T3" fmla="*/ 1677 h 1677"/>
              <a:gd name="T4" fmla="*/ 0 w 134"/>
              <a:gd name="T5" fmla="*/ 0 h 1677"/>
              <a:gd name="T6" fmla="*/ 0 60000 65536"/>
              <a:gd name="T7" fmla="*/ 0 60000 65536"/>
              <a:gd name="T8" fmla="*/ 0 60000 65536"/>
              <a:gd name="T9" fmla="*/ 0 w 134"/>
              <a:gd name="T10" fmla="*/ 0 h 1677"/>
              <a:gd name="T11" fmla="*/ 134 w 134"/>
              <a:gd name="T12" fmla="*/ 1677 h 16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1677">
                <a:moveTo>
                  <a:pt x="134" y="1677"/>
                </a:moveTo>
                <a:lnTo>
                  <a:pt x="0" y="1677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94" name="Line 30"/>
          <p:cNvSpPr>
            <a:spLocks noChangeShapeType="1"/>
          </p:cNvSpPr>
          <p:nvPr/>
        </p:nvSpPr>
        <p:spPr bwMode="auto">
          <a:xfrm flipH="1">
            <a:off x="2127250" y="6275387"/>
            <a:ext cx="471011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95" name="Rectangle 31"/>
          <p:cNvSpPr>
            <a:spLocks noChangeArrowheads="1"/>
          </p:cNvSpPr>
          <p:nvPr/>
        </p:nvSpPr>
        <p:spPr bwMode="auto">
          <a:xfrm>
            <a:off x="6378575" y="4192587"/>
            <a:ext cx="133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6096" name="Rectangle 32"/>
          <p:cNvSpPr>
            <a:spLocks noChangeArrowheads="1"/>
          </p:cNvSpPr>
          <p:nvPr/>
        </p:nvSpPr>
        <p:spPr bwMode="auto">
          <a:xfrm>
            <a:off x="5734315" y="2928937"/>
            <a:ext cx="1470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Short-run industry supply curve,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6097" name="Line 33"/>
          <p:cNvSpPr>
            <a:spLocks noChangeShapeType="1"/>
          </p:cNvSpPr>
          <p:nvPr/>
        </p:nvSpPr>
        <p:spPr bwMode="auto">
          <a:xfrm flipV="1">
            <a:off x="3281363" y="3392487"/>
            <a:ext cx="2676525" cy="1676400"/>
          </a:xfrm>
          <a:prstGeom prst="line">
            <a:avLst/>
          </a:prstGeom>
          <a:noFill/>
          <a:ln w="30163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98" name="Line 34"/>
          <p:cNvSpPr>
            <a:spLocks noChangeShapeType="1"/>
          </p:cNvSpPr>
          <p:nvPr/>
        </p:nvSpPr>
        <p:spPr bwMode="auto">
          <a:xfrm>
            <a:off x="2894013" y="3868737"/>
            <a:ext cx="3446462" cy="434975"/>
          </a:xfrm>
          <a:prstGeom prst="line">
            <a:avLst/>
          </a:prstGeom>
          <a:noFill/>
          <a:ln w="30163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099" name="Oval 35"/>
          <p:cNvSpPr>
            <a:spLocks noChangeArrowheads="1"/>
          </p:cNvSpPr>
          <p:nvPr/>
        </p:nvSpPr>
        <p:spPr bwMode="auto">
          <a:xfrm>
            <a:off x="4759325" y="4052887"/>
            <a:ext cx="104775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0" name="Oval 36"/>
          <p:cNvSpPr>
            <a:spLocks noChangeArrowheads="1"/>
          </p:cNvSpPr>
          <p:nvPr/>
        </p:nvSpPr>
        <p:spPr bwMode="auto">
          <a:xfrm>
            <a:off x="3228975" y="5011737"/>
            <a:ext cx="103188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1" name="Rectangle 37"/>
          <p:cNvSpPr>
            <a:spLocks noChangeArrowheads="1"/>
          </p:cNvSpPr>
          <p:nvPr/>
        </p:nvSpPr>
        <p:spPr bwMode="auto">
          <a:xfrm>
            <a:off x="4482306" y="3746956"/>
            <a:ext cx="5468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baseline="-25000" dirty="0">
              <a:latin typeface="Century Gothic"/>
              <a:cs typeface="Century Gothic"/>
            </a:endParaRPr>
          </a:p>
        </p:txBody>
      </p:sp>
      <p:sp>
        <p:nvSpPr>
          <p:cNvPr id="216103" name="Line 39"/>
          <p:cNvSpPr>
            <a:spLocks noChangeShapeType="1"/>
          </p:cNvSpPr>
          <p:nvPr/>
        </p:nvSpPr>
        <p:spPr bwMode="auto">
          <a:xfrm flipH="1">
            <a:off x="2014538" y="6211887"/>
            <a:ext cx="60325" cy="1190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4" name="Line 40"/>
          <p:cNvSpPr>
            <a:spLocks noChangeShapeType="1"/>
          </p:cNvSpPr>
          <p:nvPr/>
        </p:nvSpPr>
        <p:spPr bwMode="auto">
          <a:xfrm flipH="1">
            <a:off x="2097088" y="6211887"/>
            <a:ext cx="61912" cy="1190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5" name="Line 41"/>
          <p:cNvSpPr>
            <a:spLocks noChangeShapeType="1"/>
          </p:cNvSpPr>
          <p:nvPr/>
        </p:nvSpPr>
        <p:spPr bwMode="auto">
          <a:xfrm>
            <a:off x="1265238" y="5075237"/>
            <a:ext cx="1746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6" name="Freeform 42"/>
          <p:cNvSpPr>
            <a:spLocks/>
          </p:cNvSpPr>
          <p:nvPr/>
        </p:nvSpPr>
        <p:spPr bwMode="auto">
          <a:xfrm>
            <a:off x="381000" y="4800600"/>
            <a:ext cx="1066800" cy="544512"/>
          </a:xfrm>
          <a:custGeom>
            <a:avLst/>
            <a:gdLst>
              <a:gd name="T0" fmla="*/ 174 w 174"/>
              <a:gd name="T1" fmla="*/ 79 h 95"/>
              <a:gd name="T2" fmla="*/ 158 w 174"/>
              <a:gd name="T3" fmla="*/ 95 h 95"/>
              <a:gd name="T4" fmla="*/ 16 w 174"/>
              <a:gd name="T5" fmla="*/ 95 h 95"/>
              <a:gd name="T6" fmla="*/ 0 w 174"/>
              <a:gd name="T7" fmla="*/ 79 h 95"/>
              <a:gd name="T8" fmla="*/ 0 w 174"/>
              <a:gd name="T9" fmla="*/ 16 h 95"/>
              <a:gd name="T10" fmla="*/ 16 w 174"/>
              <a:gd name="T11" fmla="*/ 0 h 95"/>
              <a:gd name="T12" fmla="*/ 158 w 174"/>
              <a:gd name="T13" fmla="*/ 0 h 95"/>
              <a:gd name="T14" fmla="*/ 174 w 174"/>
              <a:gd name="T15" fmla="*/ 16 h 95"/>
              <a:gd name="T16" fmla="*/ 174 w 174"/>
              <a:gd name="T17" fmla="*/ 79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"/>
              <a:gd name="T28" fmla="*/ 0 h 95"/>
              <a:gd name="T29" fmla="*/ 174 w 174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" h="95">
                <a:moveTo>
                  <a:pt x="174" y="79"/>
                </a:moveTo>
                <a:cubicBezTo>
                  <a:pt x="174" y="88"/>
                  <a:pt x="166" y="95"/>
                  <a:pt x="158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8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6" y="0"/>
                  <a:pt x="174" y="8"/>
                  <a:pt x="174" y="16"/>
                </a:cubicBezTo>
                <a:lnTo>
                  <a:pt x="174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7" name="Line 43"/>
          <p:cNvSpPr>
            <a:spLocks noChangeShapeType="1"/>
          </p:cNvSpPr>
          <p:nvPr/>
        </p:nvSpPr>
        <p:spPr bwMode="auto">
          <a:xfrm>
            <a:off x="1136650" y="4110037"/>
            <a:ext cx="30321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8" name="Freeform 44"/>
          <p:cNvSpPr>
            <a:spLocks/>
          </p:cNvSpPr>
          <p:nvPr/>
        </p:nvSpPr>
        <p:spPr bwMode="auto">
          <a:xfrm>
            <a:off x="503238" y="3840162"/>
            <a:ext cx="715962" cy="539750"/>
          </a:xfrm>
          <a:custGeom>
            <a:avLst/>
            <a:gdLst>
              <a:gd name="T0" fmla="*/ 125 w 125"/>
              <a:gd name="T1" fmla="*/ 78 h 94"/>
              <a:gd name="T2" fmla="*/ 109 w 125"/>
              <a:gd name="T3" fmla="*/ 94 h 94"/>
              <a:gd name="T4" fmla="*/ 16 w 125"/>
              <a:gd name="T5" fmla="*/ 94 h 94"/>
              <a:gd name="T6" fmla="*/ 0 w 125"/>
              <a:gd name="T7" fmla="*/ 78 h 94"/>
              <a:gd name="T8" fmla="*/ 0 w 125"/>
              <a:gd name="T9" fmla="*/ 16 h 94"/>
              <a:gd name="T10" fmla="*/ 16 w 125"/>
              <a:gd name="T11" fmla="*/ 0 h 94"/>
              <a:gd name="T12" fmla="*/ 109 w 125"/>
              <a:gd name="T13" fmla="*/ 0 h 94"/>
              <a:gd name="T14" fmla="*/ 125 w 125"/>
              <a:gd name="T15" fmla="*/ 16 h 94"/>
              <a:gd name="T16" fmla="*/ 125 w 125"/>
              <a:gd name="T17" fmla="*/ 78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"/>
              <a:gd name="T28" fmla="*/ 0 h 94"/>
              <a:gd name="T29" fmla="*/ 125 w 125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" h="94">
                <a:moveTo>
                  <a:pt x="125" y="78"/>
                </a:moveTo>
                <a:cubicBezTo>
                  <a:pt x="125" y="87"/>
                  <a:pt x="117" y="94"/>
                  <a:pt x="109" y="94"/>
                </a:cubicBezTo>
                <a:cubicBezTo>
                  <a:pt x="16" y="94"/>
                  <a:pt x="16" y="94"/>
                  <a:pt x="16" y="94"/>
                </a:cubicBezTo>
                <a:cubicBezTo>
                  <a:pt x="7" y="94"/>
                  <a:pt x="0" y="87"/>
                  <a:pt x="0" y="7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7" y="0"/>
                  <a:pt x="125" y="7"/>
                  <a:pt x="125" y="16"/>
                </a:cubicBezTo>
                <a:lnTo>
                  <a:pt x="125" y="78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6109" name="Rectangle 45"/>
          <p:cNvSpPr>
            <a:spLocks noChangeArrowheads="1"/>
          </p:cNvSpPr>
          <p:nvPr/>
        </p:nvSpPr>
        <p:spPr bwMode="auto">
          <a:xfrm>
            <a:off x="428625" y="4870450"/>
            <a:ext cx="946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Shut-down price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110" name="Rectangle 46"/>
          <p:cNvSpPr>
            <a:spLocks noChangeArrowheads="1"/>
          </p:cNvSpPr>
          <p:nvPr/>
        </p:nvSpPr>
        <p:spPr bwMode="auto">
          <a:xfrm>
            <a:off x="641350" y="2239962"/>
            <a:ext cx="942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of 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111" name="Rectangle 47"/>
          <p:cNvSpPr>
            <a:spLocks noChangeArrowheads="1"/>
          </p:cNvSpPr>
          <p:nvPr/>
        </p:nvSpPr>
        <p:spPr bwMode="auto">
          <a:xfrm>
            <a:off x="6707188" y="6490156"/>
            <a:ext cx="2513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6112" name="Rectangle 48"/>
          <p:cNvSpPr>
            <a:spLocks noChangeArrowheads="1"/>
          </p:cNvSpPr>
          <p:nvPr/>
        </p:nvSpPr>
        <p:spPr bwMode="auto">
          <a:xfrm>
            <a:off x="560389" y="3928533"/>
            <a:ext cx="6302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Market price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3292475" y="5103812"/>
            <a:ext cx="0" cy="104933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86"/>
          <p:cNvCxnSpPr>
            <a:cxnSpLocks noChangeShapeType="1"/>
          </p:cNvCxnSpPr>
          <p:nvPr/>
        </p:nvCxnSpPr>
        <p:spPr bwMode="auto">
          <a:xfrm>
            <a:off x="4802188" y="4184650"/>
            <a:ext cx="0" cy="1998662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1900238" y="5059362"/>
            <a:ext cx="136525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86"/>
          <p:cNvCxnSpPr>
            <a:cxnSpLocks noChangeShapeType="1"/>
          </p:cNvCxnSpPr>
          <p:nvPr/>
        </p:nvCxnSpPr>
        <p:spPr bwMode="auto">
          <a:xfrm>
            <a:off x="1900238" y="4111625"/>
            <a:ext cx="2862262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6837363" y="3688298"/>
            <a:ext cx="1980429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higher price means more firms are willing to supply.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652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  <p:bldP spid="216070" grpId="0" animBg="1"/>
      <p:bldP spid="216071" grpId="0" animBg="1"/>
      <p:bldP spid="216072" grpId="0" animBg="1"/>
      <p:bldP spid="216073" grpId="0" animBg="1"/>
      <p:bldP spid="216074" grpId="0" animBg="1"/>
      <p:bldP spid="216075" grpId="0" animBg="1"/>
      <p:bldP spid="216076" grpId="0" animBg="1"/>
      <p:bldP spid="216077" grpId="0" animBg="1"/>
      <p:bldP spid="216078" grpId="0" animBg="1"/>
      <p:bldP spid="216079" grpId="0" animBg="1"/>
      <p:bldP spid="216080" grpId="0" animBg="1"/>
      <p:bldP spid="216081" grpId="0"/>
      <p:bldP spid="216082" grpId="0"/>
      <p:bldP spid="216083" grpId="0"/>
      <p:bldP spid="216084" grpId="0"/>
      <p:bldP spid="216085" grpId="0"/>
      <p:bldP spid="216086" grpId="0"/>
      <p:bldP spid="216087" grpId="0"/>
      <p:bldP spid="216088" grpId="0"/>
      <p:bldP spid="216089" grpId="0"/>
      <p:bldP spid="216090" grpId="0"/>
      <p:bldP spid="216091" grpId="0"/>
      <p:bldP spid="216092" grpId="0"/>
      <p:bldP spid="216093" grpId="0" animBg="1"/>
      <p:bldP spid="216094" grpId="0" animBg="1"/>
      <p:bldP spid="216095" grpId="0"/>
      <p:bldP spid="216096" grpId="0"/>
      <p:bldP spid="216097" grpId="0" animBg="1"/>
      <p:bldP spid="216098" grpId="0" animBg="1"/>
      <p:bldP spid="216099" grpId="0" animBg="1"/>
      <p:bldP spid="216100" grpId="0" animBg="1"/>
      <p:bldP spid="216101" grpId="0"/>
      <p:bldP spid="216103" grpId="0" animBg="1"/>
      <p:bldP spid="216104" grpId="0" animBg="1"/>
      <p:bldP spid="216105" grpId="0" animBg="1"/>
      <p:bldP spid="216106" grpId="0" animBg="1"/>
      <p:bldP spid="216107" grpId="0" animBg="1"/>
      <p:bldP spid="216108" grpId="0" animBg="1"/>
      <p:bldP spid="216109" grpId="0"/>
      <p:bldP spid="216110" grpId="0"/>
      <p:bldP spid="216111" grpId="0"/>
      <p:bldP spid="216112" grpId="0"/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pc="0" dirty="0" smtClean="0"/>
              <a:t>THE LONG-RUN MARKET EQUILIBRIUM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5657671"/>
            <a:ext cx="891540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market is in long-run 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equilibrium 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when the 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quantity 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supplied equals the 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quantity 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demanded, </a:t>
            </a:r>
            <a:r>
              <a:rPr lang="en-US" sz="1800" b="1" i="1" dirty="0" smtClean="0">
                <a:solidFill>
                  <a:srgbClr val="0070C0"/>
                </a:solidFill>
                <a:latin typeface="Century Gothic"/>
                <a:cs typeface="Century Gothic"/>
              </a:rPr>
              <a:t>given that sufficient </a:t>
            </a:r>
            <a:r>
              <a:rPr lang="en-US" sz="1800" b="1" i="1" dirty="0">
                <a:solidFill>
                  <a:srgbClr val="0070C0"/>
                </a:solidFill>
                <a:latin typeface="Century Gothic"/>
                <a:cs typeface="Century Gothic"/>
              </a:rPr>
              <a:t>time </a:t>
            </a:r>
            <a:r>
              <a:rPr lang="en-US" sz="1800" b="1" i="1" dirty="0" smtClean="0">
                <a:solidFill>
                  <a:srgbClr val="0070C0"/>
                </a:solidFill>
                <a:latin typeface="Century Gothic"/>
                <a:cs typeface="Century Gothic"/>
              </a:rPr>
              <a:t>has elapsed for </a:t>
            </a:r>
            <a:r>
              <a:rPr lang="en-US" sz="1800" b="1" i="1" dirty="0">
                <a:solidFill>
                  <a:srgbClr val="0070C0"/>
                </a:solidFill>
                <a:latin typeface="Century Gothic"/>
                <a:cs typeface="Century Gothic"/>
              </a:rPr>
              <a:t>entry into and exit from the industry to occur.</a:t>
            </a:r>
          </a:p>
        </p:txBody>
      </p:sp>
      <p:sp>
        <p:nvSpPr>
          <p:cNvPr id="218243" name="Rectangle 131"/>
          <p:cNvSpPr>
            <a:spLocks noChangeArrowheads="1"/>
          </p:cNvSpPr>
          <p:nvPr/>
        </p:nvSpPr>
        <p:spPr bwMode="auto">
          <a:xfrm>
            <a:off x="6530975" y="4881092"/>
            <a:ext cx="25336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5746750" y="1874838"/>
            <a:ext cx="2114550" cy="1944687"/>
          </a:xfrm>
          <a:prstGeom prst="rect">
            <a:avLst/>
          </a:prstGeom>
          <a:solidFill>
            <a:srgbClr val="D7E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5746750" y="2992438"/>
            <a:ext cx="90488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5910263" y="2992438"/>
            <a:ext cx="88900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6072188" y="2992438"/>
            <a:ext cx="90487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6235700" y="2992438"/>
            <a:ext cx="90488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6399213" y="2992438"/>
            <a:ext cx="88900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6561138" y="2992438"/>
            <a:ext cx="90487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6724650" y="2992438"/>
            <a:ext cx="90488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6886575" y="2992438"/>
            <a:ext cx="90488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7050088" y="2992438"/>
            <a:ext cx="90487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7213600" y="2992438"/>
            <a:ext cx="88900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7375525" y="2992438"/>
            <a:ext cx="90488" cy="976312"/>
          </a:xfrm>
          <a:prstGeom prst="rect">
            <a:avLst/>
          </a:prstGeom>
          <a:solidFill>
            <a:srgbClr val="FFE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 flipV="1">
            <a:off x="3451225" y="1646238"/>
            <a:ext cx="638175" cy="2686050"/>
          </a:xfrm>
          <a:prstGeom prst="line">
            <a:avLst/>
          </a:prstGeom>
          <a:noFill/>
          <a:ln w="30163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 flipV="1">
            <a:off x="2365375" y="1627188"/>
            <a:ext cx="638175" cy="2682875"/>
          </a:xfrm>
          <a:prstGeom prst="line">
            <a:avLst/>
          </a:prstGeom>
          <a:noFill/>
          <a:ln w="30163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2" name="Freeform 20"/>
          <p:cNvSpPr>
            <a:spLocks/>
          </p:cNvSpPr>
          <p:nvPr/>
        </p:nvSpPr>
        <p:spPr bwMode="auto">
          <a:xfrm>
            <a:off x="5813425" y="2644775"/>
            <a:ext cx="3021013" cy="1514475"/>
          </a:xfrm>
          <a:custGeom>
            <a:avLst/>
            <a:gdLst>
              <a:gd name="T0" fmla="*/ 0 w 667"/>
              <a:gd name="T1" fmla="*/ 0 h 343"/>
              <a:gd name="T2" fmla="*/ 107 w 667"/>
              <a:gd name="T3" fmla="*/ 243 h 343"/>
              <a:gd name="T4" fmla="*/ 279 w 667"/>
              <a:gd name="T5" fmla="*/ 333 h 343"/>
              <a:gd name="T6" fmla="*/ 452 w 667"/>
              <a:gd name="T7" fmla="*/ 269 h 343"/>
              <a:gd name="T8" fmla="*/ 624 w 667"/>
              <a:gd name="T9" fmla="*/ 166 h 343"/>
              <a:gd name="T10" fmla="*/ 667 w 667"/>
              <a:gd name="T11" fmla="*/ 133 h 3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7"/>
              <a:gd name="T19" fmla="*/ 0 h 343"/>
              <a:gd name="T20" fmla="*/ 667 w 667"/>
              <a:gd name="T21" fmla="*/ 343 h 3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7" h="343">
                <a:moveTo>
                  <a:pt x="0" y="0"/>
                </a:moveTo>
                <a:cubicBezTo>
                  <a:pt x="37" y="95"/>
                  <a:pt x="81" y="201"/>
                  <a:pt x="107" y="243"/>
                </a:cubicBezTo>
                <a:cubicBezTo>
                  <a:pt x="168" y="343"/>
                  <a:pt x="271" y="335"/>
                  <a:pt x="279" y="333"/>
                </a:cubicBezTo>
                <a:cubicBezTo>
                  <a:pt x="287" y="331"/>
                  <a:pt x="392" y="293"/>
                  <a:pt x="452" y="269"/>
                </a:cubicBezTo>
                <a:cubicBezTo>
                  <a:pt x="512" y="244"/>
                  <a:pt x="592" y="190"/>
                  <a:pt x="624" y="166"/>
                </a:cubicBezTo>
                <a:cubicBezTo>
                  <a:pt x="644" y="151"/>
                  <a:pt x="659" y="139"/>
                  <a:pt x="667" y="133"/>
                </a:cubicBezTo>
              </a:path>
            </a:pathLst>
          </a:custGeom>
          <a:noFill/>
          <a:ln w="30163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5746750" y="1874838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4" name="Line 22"/>
          <p:cNvSpPr>
            <a:spLocks noChangeShapeType="1"/>
          </p:cNvSpPr>
          <p:nvPr/>
        </p:nvSpPr>
        <p:spPr bwMode="auto">
          <a:xfrm>
            <a:off x="5746750" y="4110038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5" name="Line 23"/>
          <p:cNvSpPr>
            <a:spLocks noChangeShapeType="1"/>
          </p:cNvSpPr>
          <p:nvPr/>
        </p:nvSpPr>
        <p:spPr bwMode="auto">
          <a:xfrm flipV="1">
            <a:off x="8639175" y="4424363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6" name="Line 24"/>
          <p:cNvSpPr>
            <a:spLocks noChangeShapeType="1"/>
          </p:cNvSpPr>
          <p:nvPr/>
        </p:nvSpPr>
        <p:spPr bwMode="auto">
          <a:xfrm flipV="1">
            <a:off x="7861300" y="4424363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7" name="Line 25"/>
          <p:cNvSpPr>
            <a:spLocks noChangeShapeType="1"/>
          </p:cNvSpPr>
          <p:nvPr/>
        </p:nvSpPr>
        <p:spPr bwMode="auto">
          <a:xfrm flipV="1">
            <a:off x="7077075" y="4424363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 flipV="1">
            <a:off x="6294438" y="4424363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39" name="Rectangle 27"/>
          <p:cNvSpPr>
            <a:spLocks noChangeArrowheads="1"/>
          </p:cNvSpPr>
          <p:nvPr/>
        </p:nvSpPr>
        <p:spPr bwMode="auto">
          <a:xfrm>
            <a:off x="8593138" y="456088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60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7816850" y="456088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1" name="Rectangle 29"/>
          <p:cNvSpPr>
            <a:spLocks noChangeArrowheads="1"/>
          </p:cNvSpPr>
          <p:nvPr/>
        </p:nvSpPr>
        <p:spPr bwMode="auto">
          <a:xfrm>
            <a:off x="7040563" y="456088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2" name="Rectangle 30"/>
          <p:cNvSpPr>
            <a:spLocks noChangeArrowheads="1"/>
          </p:cNvSpPr>
          <p:nvPr/>
        </p:nvSpPr>
        <p:spPr bwMode="auto">
          <a:xfrm>
            <a:off x="7356475" y="456088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45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6264275" y="456088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4" name="Rectangle 32"/>
          <p:cNvSpPr>
            <a:spLocks noChangeArrowheads="1"/>
          </p:cNvSpPr>
          <p:nvPr/>
        </p:nvSpPr>
        <p:spPr bwMode="auto">
          <a:xfrm>
            <a:off x="5702300" y="4560888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8145" name="Rectangle 33"/>
          <p:cNvSpPr>
            <a:spLocks noChangeArrowheads="1"/>
          </p:cNvSpPr>
          <p:nvPr/>
        </p:nvSpPr>
        <p:spPr bwMode="auto">
          <a:xfrm>
            <a:off x="5145906" y="1794103"/>
            <a:ext cx="546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$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18.00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6" name="Rectangle 34"/>
          <p:cNvSpPr>
            <a:spLocks noChangeArrowheads="1"/>
          </p:cNvSpPr>
          <p:nvPr/>
        </p:nvSpPr>
        <p:spPr bwMode="auto">
          <a:xfrm>
            <a:off x="5221245" y="2918957"/>
            <a:ext cx="4969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16.00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7" name="Rectangle 35"/>
          <p:cNvSpPr>
            <a:spLocks noChangeArrowheads="1"/>
          </p:cNvSpPr>
          <p:nvPr/>
        </p:nvSpPr>
        <p:spPr bwMode="auto">
          <a:xfrm>
            <a:off x="5246091" y="4021138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14.00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48" name="Line 36"/>
          <p:cNvSpPr>
            <a:spLocks noChangeShapeType="1"/>
          </p:cNvSpPr>
          <p:nvPr/>
        </p:nvSpPr>
        <p:spPr bwMode="auto">
          <a:xfrm flipV="1">
            <a:off x="7085818" y="1381551"/>
            <a:ext cx="963613" cy="2754312"/>
          </a:xfrm>
          <a:prstGeom prst="line">
            <a:avLst/>
          </a:prstGeom>
          <a:noFill/>
          <a:ln w="30163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49" name="Line 37"/>
          <p:cNvSpPr>
            <a:spLocks noChangeShapeType="1"/>
          </p:cNvSpPr>
          <p:nvPr/>
        </p:nvSpPr>
        <p:spPr bwMode="auto">
          <a:xfrm flipV="1">
            <a:off x="5746750" y="1223963"/>
            <a:ext cx="0" cy="30718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0" name="Freeform 38"/>
          <p:cNvSpPr>
            <a:spLocks/>
          </p:cNvSpPr>
          <p:nvPr/>
        </p:nvSpPr>
        <p:spPr bwMode="auto">
          <a:xfrm>
            <a:off x="5746750" y="4375150"/>
            <a:ext cx="227013" cy="158750"/>
          </a:xfrm>
          <a:custGeom>
            <a:avLst/>
            <a:gdLst>
              <a:gd name="T0" fmla="*/ 118 w 118"/>
              <a:gd name="T1" fmla="*/ 85 h 85"/>
              <a:gd name="T2" fmla="*/ 0 w 118"/>
              <a:gd name="T3" fmla="*/ 85 h 85"/>
              <a:gd name="T4" fmla="*/ 0 w 118"/>
              <a:gd name="T5" fmla="*/ 0 h 85"/>
              <a:gd name="T6" fmla="*/ 0 60000 65536"/>
              <a:gd name="T7" fmla="*/ 0 60000 65536"/>
              <a:gd name="T8" fmla="*/ 0 60000 65536"/>
              <a:gd name="T9" fmla="*/ 0 w 118"/>
              <a:gd name="T10" fmla="*/ 0 h 85"/>
              <a:gd name="T11" fmla="*/ 118 w 118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85">
                <a:moveTo>
                  <a:pt x="118" y="85"/>
                </a:moveTo>
                <a:lnTo>
                  <a:pt x="0" y="8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1" name="Line 39"/>
          <p:cNvSpPr>
            <a:spLocks noChangeShapeType="1"/>
          </p:cNvSpPr>
          <p:nvPr/>
        </p:nvSpPr>
        <p:spPr bwMode="auto">
          <a:xfrm flipH="1">
            <a:off x="6045200" y="4533900"/>
            <a:ext cx="3019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2" name="Oval 40"/>
          <p:cNvSpPr>
            <a:spLocks noChangeArrowheads="1"/>
          </p:cNvSpPr>
          <p:nvPr/>
        </p:nvSpPr>
        <p:spPr bwMode="auto">
          <a:xfrm>
            <a:off x="7032625" y="4067175"/>
            <a:ext cx="90488" cy="873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3" name="Oval 41"/>
          <p:cNvSpPr>
            <a:spLocks noChangeArrowheads="1"/>
          </p:cNvSpPr>
          <p:nvPr/>
        </p:nvSpPr>
        <p:spPr bwMode="auto">
          <a:xfrm>
            <a:off x="7421563" y="2952750"/>
            <a:ext cx="90487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4" name="Oval 42"/>
          <p:cNvSpPr>
            <a:spLocks noChangeArrowheads="1"/>
          </p:cNvSpPr>
          <p:nvPr/>
        </p:nvSpPr>
        <p:spPr bwMode="auto">
          <a:xfrm>
            <a:off x="7820025" y="1831975"/>
            <a:ext cx="90488" cy="873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5" name="Line 43"/>
          <p:cNvSpPr>
            <a:spLocks noChangeShapeType="1"/>
          </p:cNvSpPr>
          <p:nvPr/>
        </p:nvSpPr>
        <p:spPr bwMode="auto">
          <a:xfrm>
            <a:off x="1025525" y="1874838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6" name="Line 44"/>
          <p:cNvSpPr>
            <a:spLocks noChangeShapeType="1"/>
          </p:cNvSpPr>
          <p:nvPr/>
        </p:nvSpPr>
        <p:spPr bwMode="auto">
          <a:xfrm>
            <a:off x="1025525" y="2989263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7" name="Line 45"/>
          <p:cNvSpPr>
            <a:spLocks noChangeShapeType="1"/>
          </p:cNvSpPr>
          <p:nvPr/>
        </p:nvSpPr>
        <p:spPr bwMode="auto">
          <a:xfrm>
            <a:off x="1025525" y="4110038"/>
            <a:ext cx="1095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8" name="Line 46"/>
          <p:cNvSpPr>
            <a:spLocks noChangeShapeType="1"/>
          </p:cNvSpPr>
          <p:nvPr/>
        </p:nvSpPr>
        <p:spPr bwMode="auto">
          <a:xfrm flipV="1">
            <a:off x="3509963" y="4419600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59" name="Line 47"/>
          <p:cNvSpPr>
            <a:spLocks noChangeShapeType="1"/>
          </p:cNvSpPr>
          <p:nvPr/>
        </p:nvSpPr>
        <p:spPr bwMode="auto">
          <a:xfrm flipV="1">
            <a:off x="2682875" y="4419600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60" name="Line 48"/>
          <p:cNvSpPr>
            <a:spLocks noChangeShapeType="1"/>
          </p:cNvSpPr>
          <p:nvPr/>
        </p:nvSpPr>
        <p:spPr bwMode="auto">
          <a:xfrm flipV="1">
            <a:off x="1852613" y="4419600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61" name="Rectangle 49"/>
          <p:cNvSpPr>
            <a:spLocks noChangeArrowheads="1"/>
          </p:cNvSpPr>
          <p:nvPr/>
        </p:nvSpPr>
        <p:spPr bwMode="auto">
          <a:xfrm>
            <a:off x="3339000" y="4560888"/>
            <a:ext cx="547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10,000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62" name="Rectangle 50"/>
          <p:cNvSpPr>
            <a:spLocks noChangeArrowheads="1"/>
          </p:cNvSpPr>
          <p:nvPr/>
        </p:nvSpPr>
        <p:spPr bwMode="auto">
          <a:xfrm>
            <a:off x="2555875" y="4560888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7500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63" name="Rectangle 51"/>
          <p:cNvSpPr>
            <a:spLocks noChangeArrowheads="1"/>
          </p:cNvSpPr>
          <p:nvPr/>
        </p:nvSpPr>
        <p:spPr bwMode="auto">
          <a:xfrm>
            <a:off x="1728788" y="4560888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5000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64" name="Rectangle 52"/>
          <p:cNvSpPr>
            <a:spLocks noChangeArrowheads="1"/>
          </p:cNvSpPr>
          <p:nvPr/>
        </p:nvSpPr>
        <p:spPr bwMode="auto">
          <a:xfrm>
            <a:off x="984250" y="4560888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8165" name="Rectangle 53"/>
          <p:cNvSpPr>
            <a:spLocks noChangeArrowheads="1"/>
          </p:cNvSpPr>
          <p:nvPr/>
        </p:nvSpPr>
        <p:spPr bwMode="auto">
          <a:xfrm>
            <a:off x="712788" y="1781175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$18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8166" name="Rectangle 54"/>
          <p:cNvSpPr>
            <a:spLocks noChangeArrowheads="1"/>
          </p:cNvSpPr>
          <p:nvPr/>
        </p:nvSpPr>
        <p:spPr bwMode="auto">
          <a:xfrm>
            <a:off x="796925" y="289401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16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8167" name="Rectangle 55"/>
          <p:cNvSpPr>
            <a:spLocks noChangeArrowheads="1"/>
          </p:cNvSpPr>
          <p:nvPr/>
        </p:nvSpPr>
        <p:spPr bwMode="auto">
          <a:xfrm>
            <a:off x="796925" y="4006850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18168" name="Line 56"/>
          <p:cNvSpPr>
            <a:spLocks noChangeShapeType="1"/>
          </p:cNvSpPr>
          <p:nvPr/>
        </p:nvSpPr>
        <p:spPr bwMode="auto">
          <a:xfrm flipV="1">
            <a:off x="1025525" y="1223963"/>
            <a:ext cx="0" cy="30718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69" name="Freeform 57"/>
          <p:cNvSpPr>
            <a:spLocks/>
          </p:cNvSpPr>
          <p:nvPr/>
        </p:nvSpPr>
        <p:spPr bwMode="auto">
          <a:xfrm>
            <a:off x="1025525" y="4359275"/>
            <a:ext cx="371475" cy="174625"/>
          </a:xfrm>
          <a:custGeom>
            <a:avLst/>
            <a:gdLst>
              <a:gd name="T0" fmla="*/ 194 w 194"/>
              <a:gd name="T1" fmla="*/ 94 h 94"/>
              <a:gd name="T2" fmla="*/ 0 w 194"/>
              <a:gd name="T3" fmla="*/ 94 h 94"/>
              <a:gd name="T4" fmla="*/ 0 w 194"/>
              <a:gd name="T5" fmla="*/ 0 h 94"/>
              <a:gd name="T6" fmla="*/ 0 60000 65536"/>
              <a:gd name="T7" fmla="*/ 0 60000 65536"/>
              <a:gd name="T8" fmla="*/ 0 60000 65536"/>
              <a:gd name="T9" fmla="*/ 0 w 194"/>
              <a:gd name="T10" fmla="*/ 0 h 94"/>
              <a:gd name="T11" fmla="*/ 194 w 194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" h="94">
                <a:moveTo>
                  <a:pt x="194" y="94"/>
                </a:moveTo>
                <a:lnTo>
                  <a:pt x="0" y="9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70" name="Line 58"/>
          <p:cNvSpPr>
            <a:spLocks noChangeShapeType="1"/>
          </p:cNvSpPr>
          <p:nvPr/>
        </p:nvSpPr>
        <p:spPr bwMode="auto">
          <a:xfrm flipH="1">
            <a:off x="1470025" y="4533900"/>
            <a:ext cx="28384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71" name="Rectangle 59"/>
          <p:cNvSpPr>
            <a:spLocks noChangeArrowheads="1"/>
          </p:cNvSpPr>
          <p:nvPr/>
        </p:nvSpPr>
        <p:spPr bwMode="auto">
          <a:xfrm>
            <a:off x="3722688" y="4292600"/>
            <a:ext cx="162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2" name="Rectangle 60"/>
          <p:cNvSpPr>
            <a:spLocks noChangeArrowheads="1"/>
          </p:cNvSpPr>
          <p:nvPr/>
        </p:nvSpPr>
        <p:spPr bwMode="auto">
          <a:xfrm>
            <a:off x="7910513" y="1901825"/>
            <a:ext cx="125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3" name="Rectangle 61"/>
          <p:cNvSpPr>
            <a:spLocks noChangeArrowheads="1"/>
          </p:cNvSpPr>
          <p:nvPr/>
        </p:nvSpPr>
        <p:spPr bwMode="auto">
          <a:xfrm>
            <a:off x="7096125" y="4138613"/>
            <a:ext cx="175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4" name="Rectangle 62"/>
          <p:cNvSpPr>
            <a:spLocks noChangeArrowheads="1"/>
          </p:cNvSpPr>
          <p:nvPr/>
        </p:nvSpPr>
        <p:spPr bwMode="auto">
          <a:xfrm>
            <a:off x="7494588" y="3027363"/>
            <a:ext cx="162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5" name="Oval 63"/>
          <p:cNvSpPr>
            <a:spLocks noChangeArrowheads="1"/>
          </p:cNvSpPr>
          <p:nvPr/>
        </p:nvSpPr>
        <p:spPr bwMode="auto">
          <a:xfrm>
            <a:off x="7810500" y="3794125"/>
            <a:ext cx="90488" cy="873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76" name="Rectangle 64"/>
          <p:cNvSpPr>
            <a:spLocks noChangeArrowheads="1"/>
          </p:cNvSpPr>
          <p:nvPr/>
        </p:nvSpPr>
        <p:spPr bwMode="auto">
          <a:xfrm>
            <a:off x="7496175" y="4002088"/>
            <a:ext cx="135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7" name="Rectangle 65"/>
          <p:cNvSpPr>
            <a:spLocks noChangeArrowheads="1"/>
          </p:cNvSpPr>
          <p:nvPr/>
        </p:nvSpPr>
        <p:spPr bwMode="auto">
          <a:xfrm>
            <a:off x="7910513" y="3844925"/>
            <a:ext cx="1152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8" name="Rectangle 66"/>
          <p:cNvSpPr>
            <a:spLocks noChangeArrowheads="1"/>
          </p:cNvSpPr>
          <p:nvPr/>
        </p:nvSpPr>
        <p:spPr bwMode="auto">
          <a:xfrm>
            <a:off x="7886700" y="1314450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79" name="Rectangle 67"/>
          <p:cNvSpPr>
            <a:spLocks noChangeArrowheads="1"/>
          </p:cNvSpPr>
          <p:nvPr/>
        </p:nvSpPr>
        <p:spPr bwMode="auto">
          <a:xfrm>
            <a:off x="8680450" y="3011488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82" name="Line 70"/>
          <p:cNvSpPr>
            <a:spLocks noChangeShapeType="1"/>
          </p:cNvSpPr>
          <p:nvPr/>
        </p:nvSpPr>
        <p:spPr bwMode="auto">
          <a:xfrm>
            <a:off x="1631950" y="1543050"/>
            <a:ext cx="2065338" cy="2836863"/>
          </a:xfrm>
          <a:prstGeom prst="line">
            <a:avLst/>
          </a:prstGeom>
          <a:noFill/>
          <a:ln w="30163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83" name="Line 71"/>
          <p:cNvSpPr>
            <a:spLocks noChangeShapeType="1"/>
          </p:cNvSpPr>
          <p:nvPr/>
        </p:nvSpPr>
        <p:spPr bwMode="auto">
          <a:xfrm flipV="1">
            <a:off x="1277938" y="1646238"/>
            <a:ext cx="630237" cy="2652712"/>
          </a:xfrm>
          <a:prstGeom prst="line">
            <a:avLst/>
          </a:prstGeom>
          <a:noFill/>
          <a:ln w="30226">
            <a:solidFill>
              <a:srgbClr val="F9B1A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84" name="Oval 72"/>
          <p:cNvSpPr>
            <a:spLocks noChangeArrowheads="1"/>
          </p:cNvSpPr>
          <p:nvPr/>
        </p:nvSpPr>
        <p:spPr bwMode="auto">
          <a:xfrm>
            <a:off x="3457575" y="4070350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85" name="Oval 73"/>
          <p:cNvSpPr>
            <a:spLocks noChangeArrowheads="1"/>
          </p:cNvSpPr>
          <p:nvPr/>
        </p:nvSpPr>
        <p:spPr bwMode="auto">
          <a:xfrm>
            <a:off x="2636838" y="2944813"/>
            <a:ext cx="90487" cy="873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86" name="Oval 74"/>
          <p:cNvSpPr>
            <a:spLocks noChangeArrowheads="1"/>
          </p:cNvSpPr>
          <p:nvPr/>
        </p:nvSpPr>
        <p:spPr bwMode="auto">
          <a:xfrm>
            <a:off x="1809750" y="1827213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87" name="Rectangle 75"/>
          <p:cNvSpPr>
            <a:spLocks noChangeArrowheads="1"/>
          </p:cNvSpPr>
          <p:nvPr/>
        </p:nvSpPr>
        <p:spPr bwMode="auto">
          <a:xfrm>
            <a:off x="6765925" y="2703513"/>
            <a:ext cx="1696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A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88" name="Rectangle 76"/>
          <p:cNvSpPr>
            <a:spLocks noChangeArrowheads="1"/>
          </p:cNvSpPr>
          <p:nvPr/>
        </p:nvSpPr>
        <p:spPr bwMode="auto">
          <a:xfrm>
            <a:off x="6556375" y="3400425"/>
            <a:ext cx="132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189" name="Line 77"/>
          <p:cNvSpPr>
            <a:spLocks noChangeShapeType="1"/>
          </p:cNvSpPr>
          <p:nvPr/>
        </p:nvSpPr>
        <p:spPr bwMode="auto">
          <a:xfrm flipH="1">
            <a:off x="1370013" y="4491038"/>
            <a:ext cx="53975" cy="920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0" name="Line 78"/>
          <p:cNvSpPr>
            <a:spLocks noChangeShapeType="1"/>
          </p:cNvSpPr>
          <p:nvPr/>
        </p:nvSpPr>
        <p:spPr bwMode="auto">
          <a:xfrm flipH="1">
            <a:off x="1441450" y="4491038"/>
            <a:ext cx="55563" cy="920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1" name="Line 79"/>
          <p:cNvSpPr>
            <a:spLocks noChangeShapeType="1"/>
          </p:cNvSpPr>
          <p:nvPr/>
        </p:nvSpPr>
        <p:spPr bwMode="auto">
          <a:xfrm flipH="1">
            <a:off x="5946775" y="4491038"/>
            <a:ext cx="52388" cy="920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2" name="Line 80"/>
          <p:cNvSpPr>
            <a:spLocks noChangeShapeType="1"/>
          </p:cNvSpPr>
          <p:nvPr/>
        </p:nvSpPr>
        <p:spPr bwMode="auto">
          <a:xfrm flipH="1">
            <a:off x="6016625" y="4491038"/>
            <a:ext cx="55563" cy="920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3" name="Rectangle 81"/>
          <p:cNvSpPr>
            <a:spLocks noChangeArrowheads="1"/>
          </p:cNvSpPr>
          <p:nvPr/>
        </p:nvSpPr>
        <p:spPr bwMode="auto">
          <a:xfrm>
            <a:off x="2351088" y="914400"/>
            <a:ext cx="9153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(a) </a:t>
            </a:r>
            <a:r>
              <a:rPr lang="en-US" sz="1400" b="1">
                <a:solidFill>
                  <a:srgbClr val="000000"/>
                </a:solidFill>
                <a:latin typeface="Century Gothic"/>
                <a:cs typeface="Century Gothic"/>
              </a:rPr>
              <a:t>Market</a:t>
            </a:r>
            <a:endParaRPr lang="en-US" sz="1400" b="1">
              <a:latin typeface="Century Gothic"/>
              <a:cs typeface="Century Gothic"/>
            </a:endParaRPr>
          </a:p>
        </p:txBody>
      </p:sp>
      <p:sp>
        <p:nvSpPr>
          <p:cNvPr id="218194" name="Rectangle 82"/>
          <p:cNvSpPr>
            <a:spLocks noChangeArrowheads="1"/>
          </p:cNvSpPr>
          <p:nvPr/>
        </p:nvSpPr>
        <p:spPr bwMode="auto">
          <a:xfrm>
            <a:off x="6824663" y="914400"/>
            <a:ext cx="1526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(b) </a:t>
            </a:r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Individual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firm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18195" name="Line 83"/>
          <p:cNvSpPr>
            <a:spLocks noChangeShapeType="1"/>
          </p:cNvSpPr>
          <p:nvPr/>
        </p:nvSpPr>
        <p:spPr bwMode="auto">
          <a:xfrm>
            <a:off x="5746750" y="3819525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6" name="Rectangle 84"/>
          <p:cNvSpPr>
            <a:spLocks noChangeArrowheads="1"/>
          </p:cNvSpPr>
          <p:nvPr/>
        </p:nvSpPr>
        <p:spPr bwMode="auto">
          <a:xfrm>
            <a:off x="5240338" y="3725863"/>
            <a:ext cx="4477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14.40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197" name="Line 85"/>
          <p:cNvSpPr>
            <a:spLocks noChangeShapeType="1"/>
          </p:cNvSpPr>
          <p:nvPr/>
        </p:nvSpPr>
        <p:spPr bwMode="auto">
          <a:xfrm flipV="1">
            <a:off x="5700713" y="4264025"/>
            <a:ext cx="90487" cy="619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8" name="Line 86"/>
          <p:cNvSpPr>
            <a:spLocks noChangeShapeType="1"/>
          </p:cNvSpPr>
          <p:nvPr/>
        </p:nvSpPr>
        <p:spPr bwMode="auto">
          <a:xfrm flipV="1">
            <a:off x="979488" y="4325938"/>
            <a:ext cx="92075" cy="650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199" name="Line 87"/>
          <p:cNvSpPr>
            <a:spLocks noChangeShapeType="1"/>
          </p:cNvSpPr>
          <p:nvPr/>
        </p:nvSpPr>
        <p:spPr bwMode="auto">
          <a:xfrm flipV="1">
            <a:off x="979488" y="4264025"/>
            <a:ext cx="92075" cy="619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0" name="Line 88"/>
          <p:cNvSpPr>
            <a:spLocks noChangeShapeType="1"/>
          </p:cNvSpPr>
          <p:nvPr/>
        </p:nvSpPr>
        <p:spPr bwMode="auto">
          <a:xfrm flipV="1">
            <a:off x="5700713" y="4344988"/>
            <a:ext cx="90487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1" name="Line 89"/>
          <p:cNvSpPr>
            <a:spLocks noChangeShapeType="1"/>
          </p:cNvSpPr>
          <p:nvPr/>
        </p:nvSpPr>
        <p:spPr bwMode="auto">
          <a:xfrm>
            <a:off x="5746750" y="2992438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2" name="Line 90"/>
          <p:cNvSpPr>
            <a:spLocks noChangeShapeType="1"/>
          </p:cNvSpPr>
          <p:nvPr/>
        </p:nvSpPr>
        <p:spPr bwMode="auto">
          <a:xfrm flipH="1" flipV="1">
            <a:off x="1898650" y="2070100"/>
            <a:ext cx="592138" cy="815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351" name="Line 91"/>
          <p:cNvSpPr>
            <a:spLocks noChangeShapeType="1"/>
          </p:cNvSpPr>
          <p:nvPr/>
        </p:nvSpPr>
        <p:spPr bwMode="auto">
          <a:xfrm>
            <a:off x="7685088" y="1979613"/>
            <a:ext cx="0" cy="0"/>
          </a:xfrm>
          <a:prstGeom prst="line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4" name="Oval 92"/>
          <p:cNvSpPr>
            <a:spLocks noChangeArrowheads="1"/>
          </p:cNvSpPr>
          <p:nvPr/>
        </p:nvSpPr>
        <p:spPr bwMode="auto">
          <a:xfrm>
            <a:off x="7421563" y="3930650"/>
            <a:ext cx="90487" cy="873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5" name="Line 93"/>
          <p:cNvSpPr>
            <a:spLocks noChangeShapeType="1"/>
          </p:cNvSpPr>
          <p:nvPr/>
        </p:nvSpPr>
        <p:spPr bwMode="auto">
          <a:xfrm flipV="1">
            <a:off x="7466013" y="4424363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6" name="Line 94"/>
          <p:cNvSpPr>
            <a:spLocks noChangeShapeType="1"/>
          </p:cNvSpPr>
          <p:nvPr/>
        </p:nvSpPr>
        <p:spPr bwMode="auto">
          <a:xfrm flipH="1">
            <a:off x="7315200" y="1892300"/>
            <a:ext cx="404813" cy="11557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7" name="Line 95"/>
          <p:cNvSpPr>
            <a:spLocks noChangeShapeType="1"/>
          </p:cNvSpPr>
          <p:nvPr/>
        </p:nvSpPr>
        <p:spPr bwMode="auto">
          <a:xfrm flipH="1" flipV="1">
            <a:off x="2703513" y="3197225"/>
            <a:ext cx="620712" cy="84613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08" name="Rectangle 96"/>
          <p:cNvSpPr>
            <a:spLocks noChangeArrowheads="1"/>
          </p:cNvSpPr>
          <p:nvPr/>
        </p:nvSpPr>
        <p:spPr bwMode="auto">
          <a:xfrm>
            <a:off x="2057400" y="1918156"/>
            <a:ext cx="40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baseline="-25000" dirty="0">
              <a:latin typeface="Century Gothic"/>
              <a:cs typeface="Century Gothic"/>
            </a:endParaRPr>
          </a:p>
        </p:txBody>
      </p:sp>
      <p:sp>
        <p:nvSpPr>
          <p:cNvPr id="218212" name="Rectangle 100"/>
          <p:cNvSpPr>
            <a:spLocks noChangeArrowheads="1"/>
          </p:cNvSpPr>
          <p:nvPr/>
        </p:nvSpPr>
        <p:spPr bwMode="auto">
          <a:xfrm>
            <a:off x="2781300" y="2743200"/>
            <a:ext cx="3831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baseline="-25000" dirty="0">
              <a:latin typeface="Century Gothic"/>
              <a:cs typeface="Century Gothic"/>
            </a:endParaRPr>
          </a:p>
        </p:txBody>
      </p:sp>
      <p:sp>
        <p:nvSpPr>
          <p:cNvPr id="218216" name="Rectangle 104"/>
          <p:cNvSpPr>
            <a:spLocks noChangeArrowheads="1"/>
          </p:cNvSpPr>
          <p:nvPr/>
        </p:nvSpPr>
        <p:spPr bwMode="auto">
          <a:xfrm>
            <a:off x="3630612" y="3886200"/>
            <a:ext cx="3870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1400" baseline="-25000" dirty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baseline="-25000" dirty="0">
              <a:latin typeface="Century Gothic"/>
              <a:cs typeface="Century Gothic"/>
            </a:endParaRPr>
          </a:p>
          <a:p>
            <a:pPr marL="1588" indent="-1588"/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220" name="Rectangle 108"/>
          <p:cNvSpPr>
            <a:spLocks noChangeArrowheads="1"/>
          </p:cNvSpPr>
          <p:nvPr/>
        </p:nvSpPr>
        <p:spPr bwMode="auto">
          <a:xfrm>
            <a:off x="1874838" y="1423988"/>
            <a:ext cx="187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222" name="Rectangle 110"/>
          <p:cNvSpPr>
            <a:spLocks noChangeArrowheads="1"/>
          </p:cNvSpPr>
          <p:nvPr/>
        </p:nvSpPr>
        <p:spPr bwMode="auto">
          <a:xfrm>
            <a:off x="4056063" y="1423988"/>
            <a:ext cx="187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3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224" name="Rectangle 112"/>
          <p:cNvSpPr>
            <a:spLocks noChangeArrowheads="1"/>
          </p:cNvSpPr>
          <p:nvPr/>
        </p:nvSpPr>
        <p:spPr bwMode="auto">
          <a:xfrm>
            <a:off x="2970213" y="1411288"/>
            <a:ext cx="187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18226" name="Freeform 114"/>
          <p:cNvSpPr>
            <a:spLocks/>
          </p:cNvSpPr>
          <p:nvPr/>
        </p:nvSpPr>
        <p:spPr bwMode="auto">
          <a:xfrm>
            <a:off x="3284538" y="4008438"/>
            <a:ext cx="80962" cy="93662"/>
          </a:xfrm>
          <a:custGeom>
            <a:avLst/>
            <a:gdLst>
              <a:gd name="T0" fmla="*/ 8 w 18"/>
              <a:gd name="T1" fmla="*/ 7 h 21"/>
              <a:gd name="T2" fmla="*/ 10 w 18"/>
              <a:gd name="T3" fmla="*/ 0 h 21"/>
              <a:gd name="T4" fmla="*/ 11 w 18"/>
              <a:gd name="T5" fmla="*/ 0 h 21"/>
              <a:gd name="T6" fmla="*/ 13 w 18"/>
              <a:gd name="T7" fmla="*/ 11 h 21"/>
              <a:gd name="T8" fmla="*/ 18 w 18"/>
              <a:gd name="T9" fmla="*/ 21 h 21"/>
              <a:gd name="T10" fmla="*/ 10 w 18"/>
              <a:gd name="T11" fmla="*/ 13 h 21"/>
              <a:gd name="T12" fmla="*/ 0 w 18"/>
              <a:gd name="T13" fmla="*/ 7 h 21"/>
              <a:gd name="T14" fmla="*/ 0 w 18"/>
              <a:gd name="T15" fmla="*/ 7 h 21"/>
              <a:gd name="T16" fmla="*/ 8 w 18"/>
              <a:gd name="T17" fmla="*/ 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1"/>
              <a:gd name="T29" fmla="*/ 18 w 1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1">
                <a:moveTo>
                  <a:pt x="8" y="7"/>
                </a:move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11"/>
                  <a:pt x="13" y="11"/>
                  <a:pt x="13" y="11"/>
                </a:cubicBezTo>
                <a:cubicBezTo>
                  <a:pt x="15" y="14"/>
                  <a:pt x="16" y="17"/>
                  <a:pt x="18" y="21"/>
                </a:cubicBezTo>
                <a:cubicBezTo>
                  <a:pt x="15" y="18"/>
                  <a:pt x="12" y="16"/>
                  <a:pt x="10" y="13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lnTo>
                  <a:pt x="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27" name="Freeform 115"/>
          <p:cNvSpPr>
            <a:spLocks/>
          </p:cNvSpPr>
          <p:nvPr/>
        </p:nvSpPr>
        <p:spPr bwMode="auto">
          <a:xfrm>
            <a:off x="7402513" y="2692400"/>
            <a:ext cx="60325" cy="98425"/>
          </a:xfrm>
          <a:custGeom>
            <a:avLst/>
            <a:gdLst>
              <a:gd name="T0" fmla="*/ 6 w 13"/>
              <a:gd name="T1" fmla="*/ 5 h 22"/>
              <a:gd name="T2" fmla="*/ 13 w 13"/>
              <a:gd name="T3" fmla="*/ 4 h 22"/>
              <a:gd name="T4" fmla="*/ 13 w 13"/>
              <a:gd name="T5" fmla="*/ 4 h 22"/>
              <a:gd name="T6" fmla="*/ 6 w 13"/>
              <a:gd name="T7" fmla="*/ 13 h 22"/>
              <a:gd name="T8" fmla="*/ 0 w 13"/>
              <a:gd name="T9" fmla="*/ 22 h 22"/>
              <a:gd name="T10" fmla="*/ 2 w 13"/>
              <a:gd name="T11" fmla="*/ 11 h 22"/>
              <a:gd name="T12" fmla="*/ 1 w 13"/>
              <a:gd name="T13" fmla="*/ 0 h 22"/>
              <a:gd name="T14" fmla="*/ 1 w 13"/>
              <a:gd name="T15" fmla="*/ 0 h 22"/>
              <a:gd name="T16" fmla="*/ 6 w 13"/>
              <a:gd name="T17" fmla="*/ 5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2"/>
              <a:gd name="T29" fmla="*/ 13 w 13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2">
                <a:moveTo>
                  <a:pt x="6" y="5"/>
                </a:move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4" y="16"/>
                  <a:pt x="2" y="19"/>
                  <a:pt x="0" y="22"/>
                </a:cubicBezTo>
                <a:cubicBezTo>
                  <a:pt x="1" y="18"/>
                  <a:pt x="1" y="15"/>
                  <a:pt x="2" y="1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28" name="Freeform 116"/>
          <p:cNvSpPr>
            <a:spLocks/>
          </p:cNvSpPr>
          <p:nvPr/>
        </p:nvSpPr>
        <p:spPr bwMode="auto">
          <a:xfrm>
            <a:off x="7512050" y="2382838"/>
            <a:ext cx="58738" cy="103187"/>
          </a:xfrm>
          <a:custGeom>
            <a:avLst/>
            <a:gdLst>
              <a:gd name="T0" fmla="*/ 6 w 13"/>
              <a:gd name="T1" fmla="*/ 6 h 23"/>
              <a:gd name="T2" fmla="*/ 13 w 13"/>
              <a:gd name="T3" fmla="*/ 4 h 23"/>
              <a:gd name="T4" fmla="*/ 13 w 13"/>
              <a:gd name="T5" fmla="*/ 5 h 23"/>
              <a:gd name="T6" fmla="*/ 6 w 13"/>
              <a:gd name="T7" fmla="*/ 13 h 23"/>
              <a:gd name="T8" fmla="*/ 0 w 13"/>
              <a:gd name="T9" fmla="*/ 23 h 23"/>
              <a:gd name="T10" fmla="*/ 1 w 13"/>
              <a:gd name="T11" fmla="*/ 12 h 23"/>
              <a:gd name="T12" fmla="*/ 1 w 13"/>
              <a:gd name="T13" fmla="*/ 0 h 23"/>
              <a:gd name="T14" fmla="*/ 1 w 13"/>
              <a:gd name="T15" fmla="*/ 0 h 23"/>
              <a:gd name="T16" fmla="*/ 6 w 13"/>
              <a:gd name="T17" fmla="*/ 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3"/>
              <a:gd name="T29" fmla="*/ 13 w 13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3">
                <a:moveTo>
                  <a:pt x="6" y="6"/>
                </a:move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6" y="13"/>
                  <a:pt x="6" y="13"/>
                  <a:pt x="6" y="13"/>
                </a:cubicBezTo>
                <a:cubicBezTo>
                  <a:pt x="4" y="16"/>
                  <a:pt x="2" y="20"/>
                  <a:pt x="0" y="23"/>
                </a:cubicBezTo>
                <a:cubicBezTo>
                  <a:pt x="0" y="19"/>
                  <a:pt x="1" y="15"/>
                  <a:pt x="1" y="1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29" name="Freeform 117"/>
          <p:cNvSpPr>
            <a:spLocks/>
          </p:cNvSpPr>
          <p:nvPr/>
        </p:nvSpPr>
        <p:spPr bwMode="auto">
          <a:xfrm>
            <a:off x="7294563" y="2998788"/>
            <a:ext cx="58737" cy="100012"/>
          </a:xfrm>
          <a:custGeom>
            <a:avLst/>
            <a:gdLst>
              <a:gd name="T0" fmla="*/ 6 w 13"/>
              <a:gd name="T1" fmla="*/ 6 h 23"/>
              <a:gd name="T2" fmla="*/ 13 w 13"/>
              <a:gd name="T3" fmla="*/ 4 h 23"/>
              <a:gd name="T4" fmla="*/ 13 w 13"/>
              <a:gd name="T5" fmla="*/ 5 h 23"/>
              <a:gd name="T6" fmla="*/ 6 w 13"/>
              <a:gd name="T7" fmla="*/ 13 h 23"/>
              <a:gd name="T8" fmla="*/ 0 w 13"/>
              <a:gd name="T9" fmla="*/ 23 h 23"/>
              <a:gd name="T10" fmla="*/ 1 w 13"/>
              <a:gd name="T11" fmla="*/ 12 h 23"/>
              <a:gd name="T12" fmla="*/ 1 w 13"/>
              <a:gd name="T13" fmla="*/ 0 h 23"/>
              <a:gd name="T14" fmla="*/ 1 w 13"/>
              <a:gd name="T15" fmla="*/ 0 h 23"/>
              <a:gd name="T16" fmla="*/ 6 w 13"/>
              <a:gd name="T17" fmla="*/ 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3"/>
              <a:gd name="T29" fmla="*/ 13 w 13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3">
                <a:moveTo>
                  <a:pt x="6" y="6"/>
                </a:move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6" y="13"/>
                  <a:pt x="6" y="13"/>
                  <a:pt x="6" y="13"/>
                </a:cubicBezTo>
                <a:cubicBezTo>
                  <a:pt x="4" y="16"/>
                  <a:pt x="2" y="20"/>
                  <a:pt x="0" y="23"/>
                </a:cubicBezTo>
                <a:cubicBezTo>
                  <a:pt x="1" y="19"/>
                  <a:pt x="1" y="15"/>
                  <a:pt x="1" y="1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0" name="Freeform 118"/>
          <p:cNvSpPr>
            <a:spLocks/>
          </p:cNvSpPr>
          <p:nvPr/>
        </p:nvSpPr>
        <p:spPr bwMode="auto">
          <a:xfrm>
            <a:off x="7189788" y="3303588"/>
            <a:ext cx="60325" cy="100012"/>
          </a:xfrm>
          <a:custGeom>
            <a:avLst/>
            <a:gdLst>
              <a:gd name="T0" fmla="*/ 5 w 13"/>
              <a:gd name="T1" fmla="*/ 6 h 23"/>
              <a:gd name="T2" fmla="*/ 13 w 13"/>
              <a:gd name="T3" fmla="*/ 4 h 23"/>
              <a:gd name="T4" fmla="*/ 13 w 13"/>
              <a:gd name="T5" fmla="*/ 5 h 23"/>
              <a:gd name="T6" fmla="*/ 5 w 13"/>
              <a:gd name="T7" fmla="*/ 13 h 23"/>
              <a:gd name="T8" fmla="*/ 0 w 13"/>
              <a:gd name="T9" fmla="*/ 23 h 23"/>
              <a:gd name="T10" fmla="*/ 1 w 13"/>
              <a:gd name="T11" fmla="*/ 12 h 23"/>
              <a:gd name="T12" fmla="*/ 0 w 13"/>
              <a:gd name="T13" fmla="*/ 0 h 23"/>
              <a:gd name="T14" fmla="*/ 0 w 13"/>
              <a:gd name="T15" fmla="*/ 0 h 23"/>
              <a:gd name="T16" fmla="*/ 5 w 13"/>
              <a:gd name="T17" fmla="*/ 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3"/>
              <a:gd name="T29" fmla="*/ 13 w 13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3">
                <a:moveTo>
                  <a:pt x="5" y="6"/>
                </a:move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5" y="13"/>
                  <a:pt x="5" y="13"/>
                  <a:pt x="5" y="13"/>
                </a:cubicBezTo>
                <a:cubicBezTo>
                  <a:pt x="3" y="16"/>
                  <a:pt x="2" y="19"/>
                  <a:pt x="0" y="23"/>
                </a:cubicBezTo>
                <a:cubicBezTo>
                  <a:pt x="0" y="19"/>
                  <a:pt x="0" y="15"/>
                  <a:pt x="1" y="1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5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1" name="Freeform 119"/>
          <p:cNvSpPr>
            <a:spLocks/>
          </p:cNvSpPr>
          <p:nvPr/>
        </p:nvSpPr>
        <p:spPr bwMode="auto">
          <a:xfrm>
            <a:off x="7081838" y="3611563"/>
            <a:ext cx="58737" cy="98425"/>
          </a:xfrm>
          <a:custGeom>
            <a:avLst/>
            <a:gdLst>
              <a:gd name="T0" fmla="*/ 5 w 13"/>
              <a:gd name="T1" fmla="*/ 6 h 22"/>
              <a:gd name="T2" fmla="*/ 13 w 13"/>
              <a:gd name="T3" fmla="*/ 4 h 22"/>
              <a:gd name="T4" fmla="*/ 13 w 13"/>
              <a:gd name="T5" fmla="*/ 4 h 22"/>
              <a:gd name="T6" fmla="*/ 5 w 13"/>
              <a:gd name="T7" fmla="*/ 13 h 22"/>
              <a:gd name="T8" fmla="*/ 0 w 13"/>
              <a:gd name="T9" fmla="*/ 22 h 22"/>
              <a:gd name="T10" fmla="*/ 1 w 13"/>
              <a:gd name="T11" fmla="*/ 11 h 22"/>
              <a:gd name="T12" fmla="*/ 0 w 13"/>
              <a:gd name="T13" fmla="*/ 0 h 22"/>
              <a:gd name="T14" fmla="*/ 0 w 13"/>
              <a:gd name="T15" fmla="*/ 0 h 22"/>
              <a:gd name="T16" fmla="*/ 5 w 13"/>
              <a:gd name="T17" fmla="*/ 6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2"/>
              <a:gd name="T29" fmla="*/ 13 w 13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2">
                <a:moveTo>
                  <a:pt x="5" y="6"/>
                </a:move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5" y="13"/>
                  <a:pt x="5" y="13"/>
                  <a:pt x="5" y="13"/>
                </a:cubicBezTo>
                <a:cubicBezTo>
                  <a:pt x="3" y="16"/>
                  <a:pt x="2" y="19"/>
                  <a:pt x="0" y="22"/>
                </a:cubicBezTo>
                <a:cubicBezTo>
                  <a:pt x="0" y="19"/>
                  <a:pt x="0" y="15"/>
                  <a:pt x="1" y="1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5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2" name="Freeform 120"/>
          <p:cNvSpPr>
            <a:spLocks/>
          </p:cNvSpPr>
          <p:nvPr/>
        </p:nvSpPr>
        <p:spPr bwMode="auto">
          <a:xfrm>
            <a:off x="6969125" y="3925888"/>
            <a:ext cx="57150" cy="95250"/>
          </a:xfrm>
          <a:custGeom>
            <a:avLst/>
            <a:gdLst>
              <a:gd name="T0" fmla="*/ 6 w 13"/>
              <a:gd name="T1" fmla="*/ 5 h 22"/>
              <a:gd name="T2" fmla="*/ 13 w 13"/>
              <a:gd name="T3" fmla="*/ 4 h 22"/>
              <a:gd name="T4" fmla="*/ 13 w 13"/>
              <a:gd name="T5" fmla="*/ 4 h 22"/>
              <a:gd name="T6" fmla="*/ 6 w 13"/>
              <a:gd name="T7" fmla="*/ 13 h 22"/>
              <a:gd name="T8" fmla="*/ 0 w 13"/>
              <a:gd name="T9" fmla="*/ 22 h 22"/>
              <a:gd name="T10" fmla="*/ 2 w 13"/>
              <a:gd name="T11" fmla="*/ 11 h 22"/>
              <a:gd name="T12" fmla="*/ 1 w 13"/>
              <a:gd name="T13" fmla="*/ 0 h 22"/>
              <a:gd name="T14" fmla="*/ 1 w 13"/>
              <a:gd name="T15" fmla="*/ 0 h 22"/>
              <a:gd name="T16" fmla="*/ 6 w 13"/>
              <a:gd name="T17" fmla="*/ 5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2"/>
              <a:gd name="T29" fmla="*/ 13 w 13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2">
                <a:moveTo>
                  <a:pt x="6" y="5"/>
                </a:move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4" y="16"/>
                  <a:pt x="2" y="19"/>
                  <a:pt x="0" y="22"/>
                </a:cubicBezTo>
                <a:cubicBezTo>
                  <a:pt x="1" y="18"/>
                  <a:pt x="1" y="15"/>
                  <a:pt x="2" y="1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3" name="Freeform 121"/>
          <p:cNvSpPr>
            <a:spLocks/>
          </p:cNvSpPr>
          <p:nvPr/>
        </p:nvSpPr>
        <p:spPr bwMode="auto">
          <a:xfrm>
            <a:off x="2287588" y="2622550"/>
            <a:ext cx="82550" cy="90488"/>
          </a:xfrm>
          <a:custGeom>
            <a:avLst/>
            <a:gdLst>
              <a:gd name="T0" fmla="*/ 7 w 18"/>
              <a:gd name="T1" fmla="*/ 7 h 21"/>
              <a:gd name="T2" fmla="*/ 10 w 18"/>
              <a:gd name="T3" fmla="*/ 0 h 21"/>
              <a:gd name="T4" fmla="*/ 11 w 18"/>
              <a:gd name="T5" fmla="*/ 0 h 21"/>
              <a:gd name="T6" fmla="*/ 13 w 18"/>
              <a:gd name="T7" fmla="*/ 11 h 21"/>
              <a:gd name="T8" fmla="*/ 18 w 18"/>
              <a:gd name="T9" fmla="*/ 21 h 21"/>
              <a:gd name="T10" fmla="*/ 9 w 18"/>
              <a:gd name="T11" fmla="*/ 14 h 21"/>
              <a:gd name="T12" fmla="*/ 0 w 18"/>
              <a:gd name="T13" fmla="*/ 8 h 21"/>
              <a:gd name="T14" fmla="*/ 0 w 18"/>
              <a:gd name="T15" fmla="*/ 8 h 21"/>
              <a:gd name="T16" fmla="*/ 7 w 18"/>
              <a:gd name="T17" fmla="*/ 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1"/>
              <a:gd name="T29" fmla="*/ 18 w 1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1">
                <a:moveTo>
                  <a:pt x="7" y="7"/>
                </a:move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11"/>
                  <a:pt x="13" y="11"/>
                  <a:pt x="13" y="11"/>
                </a:cubicBezTo>
                <a:cubicBezTo>
                  <a:pt x="15" y="15"/>
                  <a:pt x="16" y="18"/>
                  <a:pt x="18" y="21"/>
                </a:cubicBezTo>
                <a:cubicBezTo>
                  <a:pt x="15" y="19"/>
                  <a:pt x="12" y="17"/>
                  <a:pt x="9" y="14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lnTo>
                  <a:pt x="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4" name="Freeform 122"/>
          <p:cNvSpPr>
            <a:spLocks/>
          </p:cNvSpPr>
          <p:nvPr/>
        </p:nvSpPr>
        <p:spPr bwMode="auto">
          <a:xfrm>
            <a:off x="2446338" y="2843213"/>
            <a:ext cx="80962" cy="90487"/>
          </a:xfrm>
          <a:custGeom>
            <a:avLst/>
            <a:gdLst>
              <a:gd name="T0" fmla="*/ 8 w 18"/>
              <a:gd name="T1" fmla="*/ 7 h 21"/>
              <a:gd name="T2" fmla="*/ 11 w 18"/>
              <a:gd name="T3" fmla="*/ 0 h 21"/>
              <a:gd name="T4" fmla="*/ 11 w 18"/>
              <a:gd name="T5" fmla="*/ 0 h 21"/>
              <a:gd name="T6" fmla="*/ 14 w 18"/>
              <a:gd name="T7" fmla="*/ 11 h 21"/>
              <a:gd name="T8" fmla="*/ 18 w 18"/>
              <a:gd name="T9" fmla="*/ 21 h 21"/>
              <a:gd name="T10" fmla="*/ 10 w 18"/>
              <a:gd name="T11" fmla="*/ 13 h 21"/>
              <a:gd name="T12" fmla="*/ 1 w 18"/>
              <a:gd name="T13" fmla="*/ 7 h 21"/>
              <a:gd name="T14" fmla="*/ 0 w 18"/>
              <a:gd name="T15" fmla="*/ 7 h 21"/>
              <a:gd name="T16" fmla="*/ 8 w 18"/>
              <a:gd name="T17" fmla="*/ 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1"/>
              <a:gd name="T29" fmla="*/ 18 w 1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1">
                <a:moveTo>
                  <a:pt x="8" y="7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4"/>
                  <a:pt x="17" y="17"/>
                  <a:pt x="18" y="21"/>
                </a:cubicBezTo>
                <a:cubicBezTo>
                  <a:pt x="16" y="18"/>
                  <a:pt x="13" y="16"/>
                  <a:pt x="10" y="13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lnTo>
                  <a:pt x="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5" name="Freeform 123"/>
          <p:cNvSpPr>
            <a:spLocks/>
          </p:cNvSpPr>
          <p:nvPr/>
        </p:nvSpPr>
        <p:spPr bwMode="auto">
          <a:xfrm>
            <a:off x="2144713" y="2428875"/>
            <a:ext cx="79375" cy="90488"/>
          </a:xfrm>
          <a:custGeom>
            <a:avLst/>
            <a:gdLst>
              <a:gd name="T0" fmla="*/ 8 w 18"/>
              <a:gd name="T1" fmla="*/ 7 h 21"/>
              <a:gd name="T2" fmla="*/ 11 w 18"/>
              <a:gd name="T3" fmla="*/ 0 h 21"/>
              <a:gd name="T4" fmla="*/ 11 w 18"/>
              <a:gd name="T5" fmla="*/ 0 h 21"/>
              <a:gd name="T6" fmla="*/ 14 w 18"/>
              <a:gd name="T7" fmla="*/ 11 h 21"/>
              <a:gd name="T8" fmla="*/ 18 w 18"/>
              <a:gd name="T9" fmla="*/ 21 h 21"/>
              <a:gd name="T10" fmla="*/ 10 w 18"/>
              <a:gd name="T11" fmla="*/ 14 h 21"/>
              <a:gd name="T12" fmla="*/ 0 w 18"/>
              <a:gd name="T13" fmla="*/ 8 h 21"/>
              <a:gd name="T14" fmla="*/ 0 w 18"/>
              <a:gd name="T15" fmla="*/ 7 h 21"/>
              <a:gd name="T16" fmla="*/ 8 w 18"/>
              <a:gd name="T17" fmla="*/ 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1"/>
              <a:gd name="T29" fmla="*/ 18 w 1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1">
                <a:moveTo>
                  <a:pt x="8" y="7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4"/>
                  <a:pt x="17" y="18"/>
                  <a:pt x="18" y="21"/>
                </a:cubicBezTo>
                <a:cubicBezTo>
                  <a:pt x="15" y="19"/>
                  <a:pt x="13" y="16"/>
                  <a:pt x="10" y="1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lnTo>
                  <a:pt x="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6" name="Freeform 124"/>
          <p:cNvSpPr>
            <a:spLocks/>
          </p:cNvSpPr>
          <p:nvPr/>
        </p:nvSpPr>
        <p:spPr bwMode="auto">
          <a:xfrm>
            <a:off x="2001838" y="2228850"/>
            <a:ext cx="82550" cy="98425"/>
          </a:xfrm>
          <a:custGeom>
            <a:avLst/>
            <a:gdLst>
              <a:gd name="T0" fmla="*/ 7 w 18"/>
              <a:gd name="T1" fmla="*/ 7 h 22"/>
              <a:gd name="T2" fmla="*/ 10 w 18"/>
              <a:gd name="T3" fmla="*/ 0 h 22"/>
              <a:gd name="T4" fmla="*/ 10 w 18"/>
              <a:gd name="T5" fmla="*/ 0 h 22"/>
              <a:gd name="T6" fmla="*/ 13 w 18"/>
              <a:gd name="T7" fmla="*/ 11 h 22"/>
              <a:gd name="T8" fmla="*/ 18 w 18"/>
              <a:gd name="T9" fmla="*/ 22 h 22"/>
              <a:gd name="T10" fmla="*/ 9 w 18"/>
              <a:gd name="T11" fmla="*/ 14 h 22"/>
              <a:gd name="T12" fmla="*/ 0 w 18"/>
              <a:gd name="T13" fmla="*/ 8 h 22"/>
              <a:gd name="T14" fmla="*/ 0 w 18"/>
              <a:gd name="T15" fmla="*/ 8 h 22"/>
              <a:gd name="T16" fmla="*/ 7 w 18"/>
              <a:gd name="T17" fmla="*/ 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2"/>
              <a:gd name="T29" fmla="*/ 18 w 18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2">
                <a:moveTo>
                  <a:pt x="7" y="7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3" y="11"/>
                  <a:pt x="13" y="11"/>
                  <a:pt x="13" y="11"/>
                </a:cubicBezTo>
                <a:cubicBezTo>
                  <a:pt x="15" y="15"/>
                  <a:pt x="16" y="18"/>
                  <a:pt x="18" y="22"/>
                </a:cubicBezTo>
                <a:cubicBezTo>
                  <a:pt x="15" y="19"/>
                  <a:pt x="12" y="17"/>
                  <a:pt x="9" y="14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lnTo>
                  <a:pt x="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7" name="Freeform 125"/>
          <p:cNvSpPr>
            <a:spLocks/>
          </p:cNvSpPr>
          <p:nvPr/>
        </p:nvSpPr>
        <p:spPr bwMode="auto">
          <a:xfrm>
            <a:off x="3138488" y="3810000"/>
            <a:ext cx="82550" cy="93663"/>
          </a:xfrm>
          <a:custGeom>
            <a:avLst/>
            <a:gdLst>
              <a:gd name="T0" fmla="*/ 8 w 18"/>
              <a:gd name="T1" fmla="*/ 7 h 21"/>
              <a:gd name="T2" fmla="*/ 11 w 18"/>
              <a:gd name="T3" fmla="*/ 0 h 21"/>
              <a:gd name="T4" fmla="*/ 11 w 18"/>
              <a:gd name="T5" fmla="*/ 0 h 21"/>
              <a:gd name="T6" fmla="*/ 14 w 18"/>
              <a:gd name="T7" fmla="*/ 11 h 21"/>
              <a:gd name="T8" fmla="*/ 18 w 18"/>
              <a:gd name="T9" fmla="*/ 21 h 21"/>
              <a:gd name="T10" fmla="*/ 10 w 18"/>
              <a:gd name="T11" fmla="*/ 14 h 21"/>
              <a:gd name="T12" fmla="*/ 0 w 18"/>
              <a:gd name="T13" fmla="*/ 8 h 21"/>
              <a:gd name="T14" fmla="*/ 0 w 18"/>
              <a:gd name="T15" fmla="*/ 8 h 21"/>
              <a:gd name="T16" fmla="*/ 8 w 18"/>
              <a:gd name="T17" fmla="*/ 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1"/>
              <a:gd name="T29" fmla="*/ 18 w 1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1">
                <a:moveTo>
                  <a:pt x="8" y="7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5"/>
                  <a:pt x="17" y="18"/>
                  <a:pt x="18" y="21"/>
                </a:cubicBezTo>
                <a:cubicBezTo>
                  <a:pt x="15" y="19"/>
                  <a:pt x="13" y="17"/>
                  <a:pt x="10" y="14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lnTo>
                  <a:pt x="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8" name="Freeform 126"/>
          <p:cNvSpPr>
            <a:spLocks/>
          </p:cNvSpPr>
          <p:nvPr/>
        </p:nvSpPr>
        <p:spPr bwMode="auto">
          <a:xfrm>
            <a:off x="2998788" y="3614738"/>
            <a:ext cx="80962" cy="95250"/>
          </a:xfrm>
          <a:custGeom>
            <a:avLst/>
            <a:gdLst>
              <a:gd name="T0" fmla="*/ 7 w 18"/>
              <a:gd name="T1" fmla="*/ 7 h 21"/>
              <a:gd name="T2" fmla="*/ 10 w 18"/>
              <a:gd name="T3" fmla="*/ 0 h 21"/>
              <a:gd name="T4" fmla="*/ 11 w 18"/>
              <a:gd name="T5" fmla="*/ 0 h 21"/>
              <a:gd name="T6" fmla="*/ 13 w 18"/>
              <a:gd name="T7" fmla="*/ 11 h 21"/>
              <a:gd name="T8" fmla="*/ 18 w 18"/>
              <a:gd name="T9" fmla="*/ 21 h 21"/>
              <a:gd name="T10" fmla="*/ 9 w 18"/>
              <a:gd name="T11" fmla="*/ 14 h 21"/>
              <a:gd name="T12" fmla="*/ 0 w 18"/>
              <a:gd name="T13" fmla="*/ 8 h 21"/>
              <a:gd name="T14" fmla="*/ 0 w 18"/>
              <a:gd name="T15" fmla="*/ 7 h 21"/>
              <a:gd name="T16" fmla="*/ 7 w 18"/>
              <a:gd name="T17" fmla="*/ 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1"/>
              <a:gd name="T29" fmla="*/ 18 w 1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1">
                <a:moveTo>
                  <a:pt x="7" y="7"/>
                </a:move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11"/>
                  <a:pt x="13" y="11"/>
                  <a:pt x="13" y="11"/>
                </a:cubicBezTo>
                <a:cubicBezTo>
                  <a:pt x="15" y="14"/>
                  <a:pt x="16" y="18"/>
                  <a:pt x="18" y="21"/>
                </a:cubicBezTo>
                <a:cubicBezTo>
                  <a:pt x="15" y="19"/>
                  <a:pt x="12" y="16"/>
                  <a:pt x="9" y="1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lnTo>
                  <a:pt x="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39" name="Freeform 127"/>
          <p:cNvSpPr>
            <a:spLocks/>
          </p:cNvSpPr>
          <p:nvPr/>
        </p:nvSpPr>
        <p:spPr bwMode="auto">
          <a:xfrm>
            <a:off x="2852738" y="3417888"/>
            <a:ext cx="82550" cy="95250"/>
          </a:xfrm>
          <a:custGeom>
            <a:avLst/>
            <a:gdLst>
              <a:gd name="T0" fmla="*/ 8 w 18"/>
              <a:gd name="T1" fmla="*/ 7 h 22"/>
              <a:gd name="T2" fmla="*/ 11 w 18"/>
              <a:gd name="T3" fmla="*/ 0 h 22"/>
              <a:gd name="T4" fmla="*/ 11 w 18"/>
              <a:gd name="T5" fmla="*/ 0 h 22"/>
              <a:gd name="T6" fmla="*/ 14 w 18"/>
              <a:gd name="T7" fmla="*/ 11 h 22"/>
              <a:gd name="T8" fmla="*/ 18 w 18"/>
              <a:gd name="T9" fmla="*/ 22 h 22"/>
              <a:gd name="T10" fmla="*/ 10 w 18"/>
              <a:gd name="T11" fmla="*/ 14 h 22"/>
              <a:gd name="T12" fmla="*/ 0 w 18"/>
              <a:gd name="T13" fmla="*/ 8 h 22"/>
              <a:gd name="T14" fmla="*/ 0 w 18"/>
              <a:gd name="T15" fmla="*/ 8 h 22"/>
              <a:gd name="T16" fmla="*/ 8 w 18"/>
              <a:gd name="T17" fmla="*/ 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22"/>
              <a:gd name="T29" fmla="*/ 18 w 18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22">
                <a:moveTo>
                  <a:pt x="8" y="7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5"/>
                  <a:pt x="17" y="18"/>
                  <a:pt x="18" y="22"/>
                </a:cubicBezTo>
                <a:cubicBezTo>
                  <a:pt x="15" y="19"/>
                  <a:pt x="13" y="17"/>
                  <a:pt x="10" y="14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lnTo>
                  <a:pt x="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40" name="Rectangle 128"/>
          <p:cNvSpPr>
            <a:spLocks noChangeArrowheads="1"/>
          </p:cNvSpPr>
          <p:nvPr/>
        </p:nvSpPr>
        <p:spPr bwMode="auto">
          <a:xfrm>
            <a:off x="228600" y="1143000"/>
            <a:ext cx="825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241" name="Rectangle 129"/>
          <p:cNvSpPr>
            <a:spLocks noChangeArrowheads="1"/>
          </p:cNvSpPr>
          <p:nvPr/>
        </p:nvSpPr>
        <p:spPr bwMode="auto">
          <a:xfrm>
            <a:off x="2389188" y="4819650"/>
            <a:ext cx="27162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8242" name="Rectangle 130"/>
          <p:cNvSpPr>
            <a:spLocks noChangeArrowheads="1"/>
          </p:cNvSpPr>
          <p:nvPr/>
        </p:nvSpPr>
        <p:spPr bwMode="auto">
          <a:xfrm>
            <a:off x="4953000" y="1143000"/>
            <a:ext cx="825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Price, cost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tree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7848600" y="1981200"/>
            <a:ext cx="0" cy="25368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86"/>
          <p:cNvCxnSpPr>
            <a:cxnSpLocks noChangeShapeType="1"/>
            <a:endCxn id="218145" idx="1"/>
          </p:cNvCxnSpPr>
          <p:nvPr/>
        </p:nvCxnSpPr>
        <p:spPr bwMode="auto">
          <a:xfrm>
            <a:off x="883443" y="1892300"/>
            <a:ext cx="4262463" cy="95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5873750" y="1870075"/>
            <a:ext cx="1931988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86"/>
          <p:cNvCxnSpPr>
            <a:cxnSpLocks noChangeShapeType="1"/>
          </p:cNvCxnSpPr>
          <p:nvPr/>
        </p:nvCxnSpPr>
        <p:spPr bwMode="auto">
          <a:xfrm>
            <a:off x="5867400" y="2981325"/>
            <a:ext cx="194310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86"/>
          <p:cNvCxnSpPr>
            <a:cxnSpLocks noChangeShapeType="1"/>
          </p:cNvCxnSpPr>
          <p:nvPr/>
        </p:nvCxnSpPr>
        <p:spPr bwMode="auto">
          <a:xfrm>
            <a:off x="5781675" y="3968750"/>
            <a:ext cx="163195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86"/>
          <p:cNvCxnSpPr>
            <a:cxnSpLocks noChangeShapeType="1"/>
          </p:cNvCxnSpPr>
          <p:nvPr/>
        </p:nvCxnSpPr>
        <p:spPr bwMode="auto">
          <a:xfrm>
            <a:off x="5873750" y="4103688"/>
            <a:ext cx="111442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86"/>
          <p:cNvCxnSpPr>
            <a:cxnSpLocks noChangeShapeType="1"/>
          </p:cNvCxnSpPr>
          <p:nvPr/>
        </p:nvCxnSpPr>
        <p:spPr bwMode="auto">
          <a:xfrm>
            <a:off x="5884863" y="3833813"/>
            <a:ext cx="1931987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86"/>
          <p:cNvCxnSpPr>
            <a:cxnSpLocks noChangeShapeType="1"/>
          </p:cNvCxnSpPr>
          <p:nvPr/>
        </p:nvCxnSpPr>
        <p:spPr bwMode="auto">
          <a:xfrm>
            <a:off x="7459663" y="3036888"/>
            <a:ext cx="0" cy="1404937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6"/>
          <p:cNvCxnSpPr>
            <a:cxnSpLocks noChangeShapeType="1"/>
          </p:cNvCxnSpPr>
          <p:nvPr/>
        </p:nvCxnSpPr>
        <p:spPr bwMode="auto">
          <a:xfrm>
            <a:off x="7080250" y="4159250"/>
            <a:ext cx="0" cy="28257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86"/>
          <p:cNvCxnSpPr>
            <a:cxnSpLocks noChangeShapeType="1"/>
            <a:endCxn id="218146" idx="1"/>
          </p:cNvCxnSpPr>
          <p:nvPr/>
        </p:nvCxnSpPr>
        <p:spPr bwMode="auto">
          <a:xfrm>
            <a:off x="1158875" y="2992438"/>
            <a:ext cx="4062370" cy="34241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86"/>
          <p:cNvCxnSpPr>
            <a:cxnSpLocks noChangeShapeType="1"/>
          </p:cNvCxnSpPr>
          <p:nvPr/>
        </p:nvCxnSpPr>
        <p:spPr bwMode="auto">
          <a:xfrm>
            <a:off x="1158875" y="4116388"/>
            <a:ext cx="362267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8255" name="Freeform 143"/>
          <p:cNvSpPr>
            <a:spLocks/>
          </p:cNvSpPr>
          <p:nvPr/>
        </p:nvSpPr>
        <p:spPr bwMode="auto">
          <a:xfrm>
            <a:off x="4572000" y="3822700"/>
            <a:ext cx="654050" cy="760413"/>
          </a:xfrm>
          <a:custGeom>
            <a:avLst/>
            <a:gdLst>
              <a:gd name="T0" fmla="*/ 108 w 108"/>
              <a:gd name="T1" fmla="*/ 111 h 127"/>
              <a:gd name="T2" fmla="*/ 92 w 108"/>
              <a:gd name="T3" fmla="*/ 127 h 127"/>
              <a:gd name="T4" fmla="*/ 16 w 108"/>
              <a:gd name="T5" fmla="*/ 127 h 127"/>
              <a:gd name="T6" fmla="*/ 0 w 108"/>
              <a:gd name="T7" fmla="*/ 111 h 127"/>
              <a:gd name="T8" fmla="*/ 0 w 108"/>
              <a:gd name="T9" fmla="*/ 16 h 127"/>
              <a:gd name="T10" fmla="*/ 16 w 108"/>
              <a:gd name="T11" fmla="*/ 0 h 127"/>
              <a:gd name="T12" fmla="*/ 92 w 108"/>
              <a:gd name="T13" fmla="*/ 0 h 127"/>
              <a:gd name="T14" fmla="*/ 108 w 108"/>
              <a:gd name="T15" fmla="*/ 16 h 127"/>
              <a:gd name="T16" fmla="*/ 108 w 108"/>
              <a:gd name="T17" fmla="*/ 111 h 1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"/>
              <a:gd name="T28" fmla="*/ 0 h 127"/>
              <a:gd name="T29" fmla="*/ 108 w 108"/>
              <a:gd name="T30" fmla="*/ 127 h 1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" h="127">
                <a:moveTo>
                  <a:pt x="108" y="111"/>
                </a:moveTo>
                <a:cubicBezTo>
                  <a:pt x="108" y="119"/>
                  <a:pt x="101" y="127"/>
                  <a:pt x="92" y="127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7" y="127"/>
                  <a:pt x="0" y="119"/>
                  <a:pt x="0" y="11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01" y="0"/>
                  <a:pt x="108" y="7"/>
                  <a:pt x="108" y="16"/>
                </a:cubicBezTo>
                <a:lnTo>
                  <a:pt x="108" y="111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18256" name="Rectangle 144"/>
          <p:cNvSpPr>
            <a:spLocks noChangeArrowheads="1"/>
          </p:cNvSpPr>
          <p:nvPr/>
        </p:nvSpPr>
        <p:spPr bwMode="auto">
          <a:xfrm>
            <a:off x="4648200" y="3886200"/>
            <a:ext cx="592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Break-even price</a:t>
            </a:r>
            <a:endParaRPr lang="en-US" sz="1400">
              <a:latin typeface="Century Gothic"/>
              <a:cs typeface="Century Gothic"/>
            </a:endParaRPr>
          </a:p>
        </p:txBody>
      </p:sp>
      <p:cxnSp>
        <p:nvCxnSpPr>
          <p:cNvPr id="12" name="Straight Connector 86"/>
          <p:cNvCxnSpPr>
            <a:cxnSpLocks noChangeShapeType="1"/>
          </p:cNvCxnSpPr>
          <p:nvPr/>
        </p:nvCxnSpPr>
        <p:spPr bwMode="auto">
          <a:xfrm>
            <a:off x="1849438" y="1925638"/>
            <a:ext cx="0" cy="25368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86"/>
          <p:cNvCxnSpPr>
            <a:cxnSpLocks noChangeShapeType="1"/>
          </p:cNvCxnSpPr>
          <p:nvPr/>
        </p:nvCxnSpPr>
        <p:spPr bwMode="auto">
          <a:xfrm>
            <a:off x="2676525" y="3003550"/>
            <a:ext cx="0" cy="140335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86"/>
          <p:cNvCxnSpPr>
            <a:cxnSpLocks noChangeShapeType="1"/>
          </p:cNvCxnSpPr>
          <p:nvPr/>
        </p:nvCxnSpPr>
        <p:spPr bwMode="auto">
          <a:xfrm>
            <a:off x="3505200" y="4181475"/>
            <a:ext cx="0" cy="28098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" name="Line 94"/>
          <p:cNvSpPr>
            <a:spLocks noChangeShapeType="1"/>
          </p:cNvSpPr>
          <p:nvPr/>
        </p:nvSpPr>
        <p:spPr bwMode="auto">
          <a:xfrm flipH="1">
            <a:off x="6934200" y="2971800"/>
            <a:ext cx="404813" cy="11557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43" name="Text Box 15"/>
          <p:cNvSpPr txBox="1">
            <a:spLocks noChangeArrowheads="1"/>
          </p:cNvSpPr>
          <p:nvPr/>
        </p:nvSpPr>
        <p:spPr bwMode="auto">
          <a:xfrm>
            <a:off x="0" y="5253335"/>
            <a:ext cx="89154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New firms enter as long as there is economic profit (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&gt; min </a:t>
            </a: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ATC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).</a:t>
            </a:r>
            <a:endParaRPr lang="en-US" sz="1800" b="1" i="1" dirty="0">
              <a:solidFill>
                <a:srgbClr val="0070C0"/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209790" y="4281094"/>
            <a:ext cx="229372" cy="108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6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8" dur="indefinite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0" dur="indefinite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218117" grpId="0" animBg="1"/>
      <p:bldP spid="218117" grpId="1" animBg="1"/>
      <p:bldP spid="218118" grpId="0" animBg="1"/>
      <p:bldP spid="218118" grpId="1" animBg="1"/>
      <p:bldP spid="218119" grpId="0" animBg="1"/>
      <p:bldP spid="218119" grpId="1" animBg="1"/>
      <p:bldP spid="218120" grpId="0" animBg="1"/>
      <p:bldP spid="218120" grpId="1" animBg="1"/>
      <p:bldP spid="218121" grpId="0" animBg="1"/>
      <p:bldP spid="218121" grpId="1" animBg="1"/>
      <p:bldP spid="218122" grpId="0" animBg="1"/>
      <p:bldP spid="218122" grpId="1" animBg="1"/>
      <p:bldP spid="218123" grpId="0" animBg="1"/>
      <p:bldP spid="218123" grpId="1" animBg="1"/>
      <p:bldP spid="218124" grpId="0" animBg="1"/>
      <p:bldP spid="218124" grpId="1" animBg="1"/>
      <p:bldP spid="218125" grpId="0" animBg="1"/>
      <p:bldP spid="218125" grpId="1" animBg="1"/>
      <p:bldP spid="218126" grpId="0" animBg="1"/>
      <p:bldP spid="218126" grpId="1" animBg="1"/>
      <p:bldP spid="218127" grpId="0" animBg="1"/>
      <p:bldP spid="218127" grpId="1" animBg="1"/>
      <p:bldP spid="218128" grpId="0" animBg="1"/>
      <p:bldP spid="218128" grpId="1" animBg="1"/>
      <p:bldP spid="218130" grpId="0" animBg="1"/>
      <p:bldP spid="218131" grpId="0" animBg="1"/>
      <p:bldP spid="218132" grpId="0" animBg="1"/>
      <p:bldP spid="218148" grpId="0" animBg="1"/>
      <p:bldP spid="218152" grpId="0" animBg="1"/>
      <p:bldP spid="218153" grpId="0" animBg="1"/>
      <p:bldP spid="218154" grpId="0" animBg="1"/>
      <p:bldP spid="218171" grpId="0"/>
      <p:bldP spid="218172" grpId="0"/>
      <p:bldP spid="218173" grpId="0"/>
      <p:bldP spid="218174" grpId="0"/>
      <p:bldP spid="218175" grpId="0" animBg="1"/>
      <p:bldP spid="218176" grpId="0"/>
      <p:bldP spid="218177" grpId="0"/>
      <p:bldP spid="218178" grpId="0"/>
      <p:bldP spid="218179" grpId="0"/>
      <p:bldP spid="218182" grpId="0" animBg="1"/>
      <p:bldP spid="218183" grpId="0" animBg="1"/>
      <p:bldP spid="218184" grpId="0" animBg="1"/>
      <p:bldP spid="218185" grpId="0" animBg="1"/>
      <p:bldP spid="218186" grpId="0" animBg="1"/>
      <p:bldP spid="218187" grpId="0"/>
      <p:bldP spid="218188" grpId="0"/>
      <p:bldP spid="218196" grpId="0"/>
      <p:bldP spid="218202" grpId="0" animBg="1"/>
      <p:bldP spid="218204" grpId="0" animBg="1"/>
      <p:bldP spid="218206" grpId="0" animBg="1"/>
      <p:bldP spid="218207" grpId="0" animBg="1"/>
      <p:bldP spid="218208" grpId="0"/>
      <p:bldP spid="218212" grpId="0"/>
      <p:bldP spid="218216" grpId="0"/>
      <p:bldP spid="218220" grpId="0"/>
      <p:bldP spid="218222" grpId="0"/>
      <p:bldP spid="218224" grpId="0"/>
      <p:bldP spid="218226" grpId="0" animBg="1"/>
      <p:bldP spid="218227" grpId="0" animBg="1"/>
      <p:bldP spid="218228" grpId="0" animBg="1"/>
      <p:bldP spid="218229" grpId="0" animBg="1"/>
      <p:bldP spid="218230" grpId="0" animBg="1"/>
      <p:bldP spid="218231" grpId="0" animBg="1"/>
      <p:bldP spid="218232" grpId="0" animBg="1"/>
      <p:bldP spid="218233" grpId="0" animBg="1"/>
      <p:bldP spid="218234" grpId="0" animBg="1"/>
      <p:bldP spid="218235" grpId="0" animBg="1"/>
      <p:bldP spid="218236" grpId="0" animBg="1"/>
      <p:bldP spid="218237" grpId="0" animBg="1"/>
      <p:bldP spid="218238" grpId="0" animBg="1"/>
      <p:bldP spid="218239" grpId="0" animBg="1"/>
      <p:bldP spid="218255" grpId="0" animBg="1"/>
      <p:bldP spid="218256" grpId="0"/>
      <p:bldP spid="149" grpId="0" animBg="1"/>
      <p:bldP spid="1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l"/>
            <a:r>
              <a:rPr lang="en-US" sz="3600" spc="0" dirty="0" smtClean="0"/>
              <a:t>THE EFFECT OF AN INCREASE IN DEMAND:  NOW AND LATER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0" y="5304472"/>
            <a:ext cx="3429000" cy="147732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LRS shows how the quantity supplied responds to the price </a:t>
            </a:r>
            <a:r>
              <a:rPr lang="en-US" sz="1800" b="1" i="1" dirty="0" smtClean="0">
                <a:solidFill>
                  <a:srgbClr val="0070C0"/>
                </a:solidFill>
                <a:latin typeface="Century Gothic"/>
                <a:cs typeface="Century Gothic"/>
              </a:rPr>
              <a:t>(once </a:t>
            </a:r>
            <a:r>
              <a:rPr lang="en-US" sz="1800" b="1" i="1" dirty="0">
                <a:solidFill>
                  <a:srgbClr val="0070C0"/>
                </a:solidFill>
                <a:latin typeface="Century Gothic"/>
                <a:cs typeface="Century Gothic"/>
              </a:rPr>
              <a:t>producers have had time to enter or exit the </a:t>
            </a:r>
            <a:r>
              <a:rPr lang="en-US" sz="1800" b="1" i="1" dirty="0" smtClean="0">
                <a:solidFill>
                  <a:srgbClr val="0070C0"/>
                </a:solidFill>
                <a:latin typeface="Century Gothic"/>
                <a:cs typeface="Century Gothic"/>
              </a:rPr>
              <a:t>industry)</a:t>
            </a:r>
            <a:endParaRPr lang="en-US" sz="1800" b="1" i="1" dirty="0">
              <a:solidFill>
                <a:srgbClr val="0070C0"/>
              </a:solidFill>
              <a:latin typeface="Century Gothic"/>
              <a:cs typeface="Century Gothic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505200" y="5914072"/>
            <a:ext cx="56388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588" indent="-1588" eaLnBrk="0" hangingPunct="0"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tabLst>
                <a:tab pos="634047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D↑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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 P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↑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profits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 entry  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S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↑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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 P↓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 back to zero profit (on 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LRS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 curve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  <a:sym typeface="Wingdings" pitchFamily="2" charset="2"/>
              </a:rPr>
              <a:t>).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4084638" y="3793172"/>
            <a:ext cx="0" cy="11017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86"/>
          <p:cNvCxnSpPr>
            <a:cxnSpLocks noChangeShapeType="1"/>
          </p:cNvCxnSpPr>
          <p:nvPr/>
        </p:nvCxnSpPr>
        <p:spPr bwMode="auto">
          <a:xfrm>
            <a:off x="4214813" y="3461385"/>
            <a:ext cx="0" cy="1433512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5208588" y="3793172"/>
            <a:ext cx="0" cy="11017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86"/>
          <p:cNvCxnSpPr>
            <a:cxnSpLocks noChangeShapeType="1"/>
          </p:cNvCxnSpPr>
          <p:nvPr/>
        </p:nvCxnSpPr>
        <p:spPr bwMode="auto">
          <a:xfrm>
            <a:off x="619125" y="3763010"/>
            <a:ext cx="7240588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86"/>
          <p:cNvCxnSpPr>
            <a:cxnSpLocks noChangeShapeType="1"/>
          </p:cNvCxnSpPr>
          <p:nvPr/>
        </p:nvCxnSpPr>
        <p:spPr bwMode="auto">
          <a:xfrm>
            <a:off x="595313" y="3445510"/>
            <a:ext cx="7589520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3752849" y="3772535"/>
            <a:ext cx="2286000" cy="0"/>
          </a:xfrm>
          <a:prstGeom prst="line">
            <a:avLst/>
          </a:prstGeom>
          <a:noFill/>
          <a:ln w="38100">
            <a:solidFill>
              <a:srgbClr val="93959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2525713" y="2724785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2606675" y="3453447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1771650" y="3785235"/>
            <a:ext cx="1384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X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2122488" y="3456622"/>
            <a:ext cx="135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72" name="Freeform 12"/>
          <p:cNvSpPr>
            <a:spLocks/>
          </p:cNvSpPr>
          <p:nvPr/>
        </p:nvSpPr>
        <p:spPr bwMode="auto">
          <a:xfrm>
            <a:off x="3995738" y="5367972"/>
            <a:ext cx="1987550" cy="446529"/>
          </a:xfrm>
          <a:custGeom>
            <a:avLst/>
            <a:gdLst>
              <a:gd name="T0" fmla="*/ 281 w 281"/>
              <a:gd name="T1" fmla="*/ 79 h 95"/>
              <a:gd name="T2" fmla="*/ 265 w 281"/>
              <a:gd name="T3" fmla="*/ 95 h 95"/>
              <a:gd name="T4" fmla="*/ 16 w 281"/>
              <a:gd name="T5" fmla="*/ 95 h 95"/>
              <a:gd name="T6" fmla="*/ 0 w 281"/>
              <a:gd name="T7" fmla="*/ 79 h 95"/>
              <a:gd name="T8" fmla="*/ 0 w 281"/>
              <a:gd name="T9" fmla="*/ 16 h 95"/>
              <a:gd name="T10" fmla="*/ 16 w 281"/>
              <a:gd name="T11" fmla="*/ 0 h 95"/>
              <a:gd name="T12" fmla="*/ 265 w 281"/>
              <a:gd name="T13" fmla="*/ 0 h 95"/>
              <a:gd name="T14" fmla="*/ 281 w 281"/>
              <a:gd name="T15" fmla="*/ 16 h 95"/>
              <a:gd name="T16" fmla="*/ 281 w 281"/>
              <a:gd name="T17" fmla="*/ 79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1"/>
              <a:gd name="T28" fmla="*/ 0 h 95"/>
              <a:gd name="T29" fmla="*/ 281 w 281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1" h="95">
                <a:moveTo>
                  <a:pt x="281" y="79"/>
                </a:moveTo>
                <a:cubicBezTo>
                  <a:pt x="281" y="88"/>
                  <a:pt x="273" y="95"/>
                  <a:pt x="265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8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73" y="0"/>
                  <a:pt x="281" y="8"/>
                  <a:pt x="281" y="16"/>
                </a:cubicBezTo>
                <a:lnTo>
                  <a:pt x="281" y="7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73" name="Line 13"/>
          <p:cNvSpPr>
            <a:spLocks noChangeShapeType="1"/>
          </p:cNvSpPr>
          <p:nvPr/>
        </p:nvSpPr>
        <p:spPr bwMode="auto">
          <a:xfrm>
            <a:off x="481013" y="3772535"/>
            <a:ext cx="112712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74" name="Freeform 14"/>
          <p:cNvSpPr>
            <a:spLocks/>
          </p:cNvSpPr>
          <p:nvPr/>
        </p:nvSpPr>
        <p:spPr bwMode="auto">
          <a:xfrm>
            <a:off x="774700" y="2497772"/>
            <a:ext cx="1803400" cy="1393825"/>
          </a:xfrm>
          <a:custGeom>
            <a:avLst/>
            <a:gdLst>
              <a:gd name="T0" fmla="*/ 0 w 387"/>
              <a:gd name="T1" fmla="*/ 0 h 257"/>
              <a:gd name="T2" fmla="*/ 119 w 387"/>
              <a:gd name="T3" fmla="*/ 217 h 257"/>
              <a:gd name="T4" fmla="*/ 357 w 387"/>
              <a:gd name="T5" fmla="*/ 216 h 257"/>
              <a:gd name="T6" fmla="*/ 387 w 387"/>
              <a:gd name="T7" fmla="*/ 208 h 257"/>
              <a:gd name="T8" fmla="*/ 0 60000 65536"/>
              <a:gd name="T9" fmla="*/ 0 60000 65536"/>
              <a:gd name="T10" fmla="*/ 0 60000 65536"/>
              <a:gd name="T11" fmla="*/ 0 60000 65536"/>
              <a:gd name="T12" fmla="*/ 0 w 387"/>
              <a:gd name="T13" fmla="*/ 0 h 257"/>
              <a:gd name="T14" fmla="*/ 387 w 387"/>
              <a:gd name="T15" fmla="*/ 257 h 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" h="257">
                <a:moveTo>
                  <a:pt x="0" y="0"/>
                </a:moveTo>
                <a:cubicBezTo>
                  <a:pt x="0" y="0"/>
                  <a:pt x="44" y="187"/>
                  <a:pt x="119" y="217"/>
                </a:cubicBezTo>
                <a:cubicBezTo>
                  <a:pt x="217" y="257"/>
                  <a:pt x="357" y="216"/>
                  <a:pt x="357" y="216"/>
                </a:cubicBezTo>
                <a:cubicBezTo>
                  <a:pt x="387" y="208"/>
                  <a:pt x="387" y="208"/>
                  <a:pt x="387" y="208"/>
                </a:cubicBezTo>
              </a:path>
            </a:pathLst>
          </a:custGeom>
          <a:noFill/>
          <a:ln w="28575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75" name="Rectangle 15"/>
          <p:cNvSpPr>
            <a:spLocks noChangeArrowheads="1"/>
          </p:cNvSpPr>
          <p:nvPr/>
        </p:nvSpPr>
        <p:spPr bwMode="auto">
          <a:xfrm>
            <a:off x="319088" y="4925060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76" name="Rectangle 16"/>
          <p:cNvSpPr>
            <a:spLocks noChangeArrowheads="1"/>
          </p:cNvSpPr>
          <p:nvPr/>
        </p:nvSpPr>
        <p:spPr bwMode="auto">
          <a:xfrm>
            <a:off x="3363913" y="4925060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77" name="Rectangle 17"/>
          <p:cNvSpPr>
            <a:spLocks noChangeArrowheads="1"/>
          </p:cNvSpPr>
          <p:nvPr/>
        </p:nvSpPr>
        <p:spPr bwMode="auto">
          <a:xfrm>
            <a:off x="6483350" y="4925060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78" name="Rectangle 18"/>
          <p:cNvSpPr>
            <a:spLocks noChangeArrowheads="1"/>
          </p:cNvSpPr>
          <p:nvPr/>
        </p:nvSpPr>
        <p:spPr bwMode="auto">
          <a:xfrm>
            <a:off x="147638" y="3351847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$18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79" name="Line 19"/>
          <p:cNvSpPr>
            <a:spLocks noChangeShapeType="1"/>
          </p:cNvSpPr>
          <p:nvPr/>
        </p:nvSpPr>
        <p:spPr bwMode="auto">
          <a:xfrm>
            <a:off x="481013" y="3456622"/>
            <a:ext cx="112712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80" name="Line 20"/>
          <p:cNvSpPr>
            <a:spLocks noChangeShapeType="1"/>
          </p:cNvSpPr>
          <p:nvPr/>
        </p:nvSpPr>
        <p:spPr bwMode="auto">
          <a:xfrm>
            <a:off x="481013" y="3772535"/>
            <a:ext cx="112712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81" name="Rectangle 21"/>
          <p:cNvSpPr>
            <a:spLocks noChangeArrowheads="1"/>
          </p:cNvSpPr>
          <p:nvPr/>
        </p:nvSpPr>
        <p:spPr bwMode="auto">
          <a:xfrm>
            <a:off x="234950" y="367093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82" name="Rectangle 22"/>
          <p:cNvSpPr>
            <a:spLocks noChangeArrowheads="1"/>
          </p:cNvSpPr>
          <p:nvPr/>
        </p:nvSpPr>
        <p:spPr bwMode="auto">
          <a:xfrm>
            <a:off x="2332038" y="4926647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83" name="Freeform 23"/>
          <p:cNvSpPr>
            <a:spLocks/>
          </p:cNvSpPr>
          <p:nvPr/>
        </p:nvSpPr>
        <p:spPr bwMode="auto">
          <a:xfrm>
            <a:off x="611188" y="2975610"/>
            <a:ext cx="1995487" cy="1501775"/>
          </a:xfrm>
          <a:custGeom>
            <a:avLst/>
            <a:gdLst>
              <a:gd name="T0" fmla="*/ 0 w 428"/>
              <a:gd name="T1" fmla="*/ 118 h 277"/>
              <a:gd name="T2" fmla="*/ 71 w 428"/>
              <a:gd name="T3" fmla="*/ 265 h 277"/>
              <a:gd name="T4" fmla="*/ 214 w 428"/>
              <a:gd name="T5" fmla="*/ 177 h 277"/>
              <a:gd name="T6" fmla="*/ 285 w 428"/>
              <a:gd name="T7" fmla="*/ 118 h 277"/>
              <a:gd name="T8" fmla="*/ 356 w 428"/>
              <a:gd name="T9" fmla="*/ 59 h 277"/>
              <a:gd name="T10" fmla="*/ 428 w 428"/>
              <a:gd name="T11" fmla="*/ 0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8"/>
              <a:gd name="T19" fmla="*/ 0 h 277"/>
              <a:gd name="T20" fmla="*/ 428 w 428"/>
              <a:gd name="T21" fmla="*/ 277 h 2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8" h="277">
                <a:moveTo>
                  <a:pt x="0" y="118"/>
                </a:moveTo>
                <a:cubicBezTo>
                  <a:pt x="0" y="118"/>
                  <a:pt x="34" y="253"/>
                  <a:pt x="71" y="265"/>
                </a:cubicBezTo>
                <a:cubicBezTo>
                  <a:pt x="108" y="277"/>
                  <a:pt x="214" y="177"/>
                  <a:pt x="214" y="177"/>
                </a:cubicBezTo>
                <a:cubicBezTo>
                  <a:pt x="285" y="118"/>
                  <a:pt x="285" y="118"/>
                  <a:pt x="285" y="118"/>
                </a:cubicBezTo>
                <a:cubicBezTo>
                  <a:pt x="356" y="59"/>
                  <a:pt x="356" y="59"/>
                  <a:pt x="356" y="59"/>
                </a:cubicBezTo>
                <a:cubicBezTo>
                  <a:pt x="428" y="0"/>
                  <a:pt x="428" y="0"/>
                  <a:pt x="428" y="0"/>
                </a:cubicBezTo>
              </a:path>
            </a:pathLst>
          </a:custGeom>
          <a:noFill/>
          <a:ln w="28575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84" name="Freeform 24"/>
          <p:cNvSpPr>
            <a:spLocks/>
          </p:cNvSpPr>
          <p:nvPr/>
        </p:nvSpPr>
        <p:spPr bwMode="auto">
          <a:xfrm>
            <a:off x="481013" y="1808797"/>
            <a:ext cx="2457450" cy="3081338"/>
          </a:xfrm>
          <a:custGeom>
            <a:avLst/>
            <a:gdLst>
              <a:gd name="T0" fmla="*/ 1245 w 1245"/>
              <a:gd name="T1" fmla="*/ 1342 h 1342"/>
              <a:gd name="T2" fmla="*/ 0 w 1245"/>
              <a:gd name="T3" fmla="*/ 1342 h 1342"/>
              <a:gd name="T4" fmla="*/ 0 w 1245"/>
              <a:gd name="T5" fmla="*/ 0 h 1342"/>
              <a:gd name="T6" fmla="*/ 0 60000 65536"/>
              <a:gd name="T7" fmla="*/ 0 60000 65536"/>
              <a:gd name="T8" fmla="*/ 0 60000 65536"/>
              <a:gd name="T9" fmla="*/ 0 w 1245"/>
              <a:gd name="T10" fmla="*/ 0 h 1342"/>
              <a:gd name="T11" fmla="*/ 1245 w 1245"/>
              <a:gd name="T12" fmla="*/ 1342 h 1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5" h="1342">
                <a:moveTo>
                  <a:pt x="1245" y="1342"/>
                </a:moveTo>
                <a:lnTo>
                  <a:pt x="0" y="134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85" name="Rectangle 25"/>
          <p:cNvSpPr>
            <a:spLocks noChangeArrowheads="1"/>
          </p:cNvSpPr>
          <p:nvPr/>
        </p:nvSpPr>
        <p:spPr bwMode="auto">
          <a:xfrm>
            <a:off x="8655050" y="2710497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86" name="Rectangle 26"/>
          <p:cNvSpPr>
            <a:spLocks noChangeArrowheads="1"/>
          </p:cNvSpPr>
          <p:nvPr/>
        </p:nvSpPr>
        <p:spPr bwMode="auto">
          <a:xfrm>
            <a:off x="8726488" y="3450272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89" name="Rectangle 29"/>
          <p:cNvSpPr>
            <a:spLocks noChangeArrowheads="1"/>
          </p:cNvSpPr>
          <p:nvPr/>
        </p:nvSpPr>
        <p:spPr bwMode="auto">
          <a:xfrm>
            <a:off x="7866063" y="3785235"/>
            <a:ext cx="1152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90" name="Rectangle 30"/>
          <p:cNvSpPr>
            <a:spLocks noChangeArrowheads="1"/>
          </p:cNvSpPr>
          <p:nvPr/>
        </p:nvSpPr>
        <p:spPr bwMode="auto">
          <a:xfrm>
            <a:off x="8281988" y="3404235"/>
            <a:ext cx="135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191" name="Freeform 31"/>
          <p:cNvSpPr>
            <a:spLocks/>
          </p:cNvSpPr>
          <p:nvPr/>
        </p:nvSpPr>
        <p:spPr bwMode="auto">
          <a:xfrm>
            <a:off x="6889750" y="2497772"/>
            <a:ext cx="1803400" cy="1393825"/>
          </a:xfrm>
          <a:custGeom>
            <a:avLst/>
            <a:gdLst>
              <a:gd name="T0" fmla="*/ 0 w 387"/>
              <a:gd name="T1" fmla="*/ 0 h 257"/>
              <a:gd name="T2" fmla="*/ 119 w 387"/>
              <a:gd name="T3" fmla="*/ 217 h 257"/>
              <a:gd name="T4" fmla="*/ 357 w 387"/>
              <a:gd name="T5" fmla="*/ 216 h 257"/>
              <a:gd name="T6" fmla="*/ 387 w 387"/>
              <a:gd name="T7" fmla="*/ 208 h 257"/>
              <a:gd name="T8" fmla="*/ 0 60000 65536"/>
              <a:gd name="T9" fmla="*/ 0 60000 65536"/>
              <a:gd name="T10" fmla="*/ 0 60000 65536"/>
              <a:gd name="T11" fmla="*/ 0 60000 65536"/>
              <a:gd name="T12" fmla="*/ 0 w 387"/>
              <a:gd name="T13" fmla="*/ 0 h 257"/>
              <a:gd name="T14" fmla="*/ 387 w 387"/>
              <a:gd name="T15" fmla="*/ 257 h 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" h="257">
                <a:moveTo>
                  <a:pt x="0" y="0"/>
                </a:moveTo>
                <a:cubicBezTo>
                  <a:pt x="0" y="0"/>
                  <a:pt x="44" y="187"/>
                  <a:pt x="119" y="217"/>
                </a:cubicBezTo>
                <a:cubicBezTo>
                  <a:pt x="217" y="257"/>
                  <a:pt x="357" y="216"/>
                  <a:pt x="357" y="216"/>
                </a:cubicBezTo>
                <a:cubicBezTo>
                  <a:pt x="387" y="208"/>
                  <a:pt x="387" y="208"/>
                  <a:pt x="387" y="208"/>
                </a:cubicBezTo>
              </a:path>
            </a:pathLst>
          </a:custGeom>
          <a:noFill/>
          <a:ln w="28575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2" name="Freeform 32"/>
          <p:cNvSpPr>
            <a:spLocks/>
          </p:cNvSpPr>
          <p:nvPr/>
        </p:nvSpPr>
        <p:spPr bwMode="auto">
          <a:xfrm>
            <a:off x="6726238" y="2975610"/>
            <a:ext cx="1993900" cy="1501775"/>
          </a:xfrm>
          <a:custGeom>
            <a:avLst/>
            <a:gdLst>
              <a:gd name="T0" fmla="*/ 0 w 428"/>
              <a:gd name="T1" fmla="*/ 118 h 277"/>
              <a:gd name="T2" fmla="*/ 71 w 428"/>
              <a:gd name="T3" fmla="*/ 265 h 277"/>
              <a:gd name="T4" fmla="*/ 214 w 428"/>
              <a:gd name="T5" fmla="*/ 177 h 277"/>
              <a:gd name="T6" fmla="*/ 285 w 428"/>
              <a:gd name="T7" fmla="*/ 118 h 277"/>
              <a:gd name="T8" fmla="*/ 356 w 428"/>
              <a:gd name="T9" fmla="*/ 59 h 277"/>
              <a:gd name="T10" fmla="*/ 428 w 428"/>
              <a:gd name="T11" fmla="*/ 0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8"/>
              <a:gd name="T19" fmla="*/ 0 h 277"/>
              <a:gd name="T20" fmla="*/ 428 w 428"/>
              <a:gd name="T21" fmla="*/ 277 h 2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8" h="277">
                <a:moveTo>
                  <a:pt x="0" y="118"/>
                </a:moveTo>
                <a:cubicBezTo>
                  <a:pt x="0" y="118"/>
                  <a:pt x="34" y="253"/>
                  <a:pt x="71" y="265"/>
                </a:cubicBezTo>
                <a:cubicBezTo>
                  <a:pt x="108" y="277"/>
                  <a:pt x="214" y="177"/>
                  <a:pt x="214" y="177"/>
                </a:cubicBezTo>
                <a:cubicBezTo>
                  <a:pt x="285" y="118"/>
                  <a:pt x="285" y="118"/>
                  <a:pt x="285" y="118"/>
                </a:cubicBezTo>
                <a:cubicBezTo>
                  <a:pt x="356" y="59"/>
                  <a:pt x="356" y="59"/>
                  <a:pt x="356" y="59"/>
                </a:cubicBezTo>
                <a:cubicBezTo>
                  <a:pt x="428" y="0"/>
                  <a:pt x="428" y="0"/>
                  <a:pt x="428" y="0"/>
                </a:cubicBezTo>
              </a:path>
            </a:pathLst>
          </a:custGeom>
          <a:noFill/>
          <a:ln w="28575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3" name="Freeform 33"/>
          <p:cNvSpPr>
            <a:spLocks/>
          </p:cNvSpPr>
          <p:nvPr/>
        </p:nvSpPr>
        <p:spPr bwMode="auto">
          <a:xfrm>
            <a:off x="6632575" y="1808797"/>
            <a:ext cx="2439988" cy="3081338"/>
          </a:xfrm>
          <a:custGeom>
            <a:avLst/>
            <a:gdLst>
              <a:gd name="T0" fmla="*/ 1236 w 1236"/>
              <a:gd name="T1" fmla="*/ 1342 h 1342"/>
              <a:gd name="T2" fmla="*/ 0 w 1236"/>
              <a:gd name="T3" fmla="*/ 1342 h 1342"/>
              <a:gd name="T4" fmla="*/ 0 w 1236"/>
              <a:gd name="T5" fmla="*/ 0 h 1342"/>
              <a:gd name="T6" fmla="*/ 0 60000 65536"/>
              <a:gd name="T7" fmla="*/ 0 60000 65536"/>
              <a:gd name="T8" fmla="*/ 0 60000 65536"/>
              <a:gd name="T9" fmla="*/ 0 w 1236"/>
              <a:gd name="T10" fmla="*/ 0 h 1342"/>
              <a:gd name="T11" fmla="*/ 1236 w 1236"/>
              <a:gd name="T12" fmla="*/ 1342 h 1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6" h="1342">
                <a:moveTo>
                  <a:pt x="1236" y="1342"/>
                </a:moveTo>
                <a:lnTo>
                  <a:pt x="0" y="134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4" name="Oval 34"/>
          <p:cNvSpPr>
            <a:spLocks noChangeArrowheads="1"/>
          </p:cNvSpPr>
          <p:nvPr/>
        </p:nvSpPr>
        <p:spPr bwMode="auto">
          <a:xfrm>
            <a:off x="7840663" y="3712210"/>
            <a:ext cx="92075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5" name="Oval 35"/>
          <p:cNvSpPr>
            <a:spLocks noChangeArrowheads="1"/>
          </p:cNvSpPr>
          <p:nvPr/>
        </p:nvSpPr>
        <p:spPr bwMode="auto">
          <a:xfrm>
            <a:off x="8172450" y="3408997"/>
            <a:ext cx="92075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6" name="Rectangle 36"/>
          <p:cNvSpPr>
            <a:spLocks noChangeArrowheads="1"/>
          </p:cNvSpPr>
          <p:nvPr/>
        </p:nvSpPr>
        <p:spPr bwMode="auto">
          <a:xfrm>
            <a:off x="3086100" y="1794510"/>
            <a:ext cx="4290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Price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197" name="Line 37"/>
          <p:cNvSpPr>
            <a:spLocks noChangeShapeType="1"/>
          </p:cNvSpPr>
          <p:nvPr/>
        </p:nvSpPr>
        <p:spPr bwMode="auto">
          <a:xfrm flipV="1">
            <a:off x="3789363" y="2872422"/>
            <a:ext cx="690562" cy="1566863"/>
          </a:xfrm>
          <a:prstGeom prst="line">
            <a:avLst/>
          </a:prstGeom>
          <a:noFill/>
          <a:ln w="28575">
            <a:solidFill>
              <a:srgbClr val="FAC0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8" name="Line 38"/>
          <p:cNvSpPr>
            <a:spLocks noChangeShapeType="1"/>
          </p:cNvSpPr>
          <p:nvPr/>
        </p:nvSpPr>
        <p:spPr bwMode="auto">
          <a:xfrm>
            <a:off x="3702050" y="3289935"/>
            <a:ext cx="1928813" cy="617537"/>
          </a:xfrm>
          <a:prstGeom prst="line">
            <a:avLst/>
          </a:prstGeom>
          <a:noFill/>
          <a:ln w="28575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199" name="Line 39"/>
          <p:cNvSpPr>
            <a:spLocks noChangeShapeType="1"/>
          </p:cNvSpPr>
          <p:nvPr/>
        </p:nvSpPr>
        <p:spPr bwMode="auto">
          <a:xfrm>
            <a:off x="3649663" y="3636010"/>
            <a:ext cx="1916112" cy="617537"/>
          </a:xfrm>
          <a:prstGeom prst="line">
            <a:avLst/>
          </a:prstGeom>
          <a:noFill/>
          <a:ln w="28575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00" name="Oval 40"/>
          <p:cNvSpPr>
            <a:spLocks noChangeArrowheads="1"/>
          </p:cNvSpPr>
          <p:nvPr/>
        </p:nvSpPr>
        <p:spPr bwMode="auto">
          <a:xfrm>
            <a:off x="4173538" y="3397885"/>
            <a:ext cx="92075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01" name="Oval 41"/>
          <p:cNvSpPr>
            <a:spLocks noChangeArrowheads="1"/>
          </p:cNvSpPr>
          <p:nvPr/>
        </p:nvSpPr>
        <p:spPr bwMode="auto">
          <a:xfrm>
            <a:off x="4037013" y="3716972"/>
            <a:ext cx="93662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02" name="Oval 42"/>
          <p:cNvSpPr>
            <a:spLocks noChangeArrowheads="1"/>
          </p:cNvSpPr>
          <p:nvPr/>
        </p:nvSpPr>
        <p:spPr bwMode="auto">
          <a:xfrm>
            <a:off x="1725613" y="3716972"/>
            <a:ext cx="93662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03" name="Oval 43"/>
          <p:cNvSpPr>
            <a:spLocks noChangeArrowheads="1"/>
          </p:cNvSpPr>
          <p:nvPr/>
        </p:nvSpPr>
        <p:spPr bwMode="auto">
          <a:xfrm>
            <a:off x="2062163" y="3397885"/>
            <a:ext cx="92075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04" name="Rectangle 44"/>
          <p:cNvSpPr>
            <a:spLocks noChangeArrowheads="1"/>
          </p:cNvSpPr>
          <p:nvPr/>
        </p:nvSpPr>
        <p:spPr bwMode="auto">
          <a:xfrm>
            <a:off x="4465638" y="2594610"/>
            <a:ext cx="187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06" name="Rectangle 46"/>
          <p:cNvSpPr>
            <a:spLocks noChangeArrowheads="1"/>
          </p:cNvSpPr>
          <p:nvPr/>
        </p:nvSpPr>
        <p:spPr bwMode="auto">
          <a:xfrm>
            <a:off x="5589588" y="4139247"/>
            <a:ext cx="225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08" name="Rectangle 48"/>
          <p:cNvSpPr>
            <a:spLocks noChangeArrowheads="1"/>
          </p:cNvSpPr>
          <p:nvPr/>
        </p:nvSpPr>
        <p:spPr bwMode="auto">
          <a:xfrm>
            <a:off x="5661025" y="3801110"/>
            <a:ext cx="225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10" name="Rectangle 50"/>
          <p:cNvSpPr>
            <a:spLocks noChangeArrowheads="1"/>
          </p:cNvSpPr>
          <p:nvPr/>
        </p:nvSpPr>
        <p:spPr bwMode="auto">
          <a:xfrm>
            <a:off x="5592763" y="2594610"/>
            <a:ext cx="187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12" name="Rectangle 52"/>
          <p:cNvSpPr>
            <a:spLocks noChangeArrowheads="1"/>
          </p:cNvSpPr>
          <p:nvPr/>
        </p:nvSpPr>
        <p:spPr bwMode="auto">
          <a:xfrm>
            <a:off x="4232275" y="3482022"/>
            <a:ext cx="347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14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baseline="-25000" dirty="0">
              <a:latin typeface="Century Gothic"/>
              <a:cs typeface="Century Gothic"/>
            </a:endParaRPr>
          </a:p>
        </p:txBody>
      </p:sp>
      <p:sp>
        <p:nvSpPr>
          <p:cNvPr id="220214" name="Rectangle 54"/>
          <p:cNvSpPr>
            <a:spLocks noChangeArrowheads="1"/>
          </p:cNvSpPr>
          <p:nvPr/>
        </p:nvSpPr>
        <p:spPr bwMode="auto">
          <a:xfrm>
            <a:off x="4113213" y="3840797"/>
            <a:ext cx="3504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X</a:t>
            </a:r>
            <a:r>
              <a:rPr lang="en-US" sz="1400" baseline="-25000" dirty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baseline="-25000" dirty="0">
              <a:latin typeface="Century Gothic"/>
              <a:cs typeface="Century Gothic"/>
            </a:endParaRPr>
          </a:p>
          <a:p>
            <a:pPr marL="1588" indent="-1588"/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20216" name="Rectangle 56"/>
          <p:cNvSpPr>
            <a:spLocks noChangeArrowheads="1"/>
          </p:cNvSpPr>
          <p:nvPr/>
        </p:nvSpPr>
        <p:spPr bwMode="auto">
          <a:xfrm>
            <a:off x="5243513" y="3809047"/>
            <a:ext cx="343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1400" baseline="-25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MKT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18" name="Line 58"/>
          <p:cNvSpPr>
            <a:spLocks noChangeShapeType="1"/>
          </p:cNvSpPr>
          <p:nvPr/>
        </p:nvSpPr>
        <p:spPr bwMode="auto">
          <a:xfrm>
            <a:off x="4337050" y="3386772"/>
            <a:ext cx="796925" cy="249238"/>
          </a:xfrm>
          <a:prstGeom prst="line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19" name="Freeform 59"/>
          <p:cNvSpPr>
            <a:spLocks/>
          </p:cNvSpPr>
          <p:nvPr/>
        </p:nvSpPr>
        <p:spPr bwMode="auto">
          <a:xfrm>
            <a:off x="5100638" y="3593147"/>
            <a:ext cx="101600" cy="71438"/>
          </a:xfrm>
          <a:custGeom>
            <a:avLst/>
            <a:gdLst>
              <a:gd name="T0" fmla="*/ 5 w 22"/>
              <a:gd name="T1" fmla="*/ 7 h 13"/>
              <a:gd name="T2" fmla="*/ 3 w 22"/>
              <a:gd name="T3" fmla="*/ 0 h 13"/>
              <a:gd name="T4" fmla="*/ 3 w 22"/>
              <a:gd name="T5" fmla="*/ 0 h 13"/>
              <a:gd name="T6" fmla="*/ 12 w 22"/>
              <a:gd name="T7" fmla="*/ 7 h 13"/>
              <a:gd name="T8" fmla="*/ 22 w 22"/>
              <a:gd name="T9" fmla="*/ 12 h 13"/>
              <a:gd name="T10" fmla="*/ 11 w 22"/>
              <a:gd name="T11" fmla="*/ 11 h 13"/>
              <a:gd name="T12" fmla="*/ 0 w 22"/>
              <a:gd name="T13" fmla="*/ 13 h 13"/>
              <a:gd name="T14" fmla="*/ 0 w 22"/>
              <a:gd name="T15" fmla="*/ 12 h 13"/>
              <a:gd name="T16" fmla="*/ 5 w 22"/>
              <a:gd name="T17" fmla="*/ 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3"/>
              <a:gd name="T29" fmla="*/ 22 w 22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3">
                <a:moveTo>
                  <a:pt x="5" y="7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12" y="7"/>
                  <a:pt x="12" y="7"/>
                  <a:pt x="12" y="7"/>
                </a:cubicBezTo>
                <a:cubicBezTo>
                  <a:pt x="16" y="8"/>
                  <a:pt x="19" y="10"/>
                  <a:pt x="22" y="12"/>
                </a:cubicBezTo>
                <a:cubicBezTo>
                  <a:pt x="18" y="12"/>
                  <a:pt x="15" y="11"/>
                  <a:pt x="11" y="1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2"/>
                  <a:pt x="0" y="12"/>
                  <a:pt x="0" y="12"/>
                </a:cubicBez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0" name="Freeform 60"/>
          <p:cNvSpPr>
            <a:spLocks/>
          </p:cNvSpPr>
          <p:nvPr/>
        </p:nvSpPr>
        <p:spPr bwMode="auto">
          <a:xfrm>
            <a:off x="4826000" y="3505835"/>
            <a:ext cx="103188" cy="71437"/>
          </a:xfrm>
          <a:custGeom>
            <a:avLst/>
            <a:gdLst>
              <a:gd name="T0" fmla="*/ 5 w 22"/>
              <a:gd name="T1" fmla="*/ 7 h 13"/>
              <a:gd name="T2" fmla="*/ 3 w 22"/>
              <a:gd name="T3" fmla="*/ 0 h 13"/>
              <a:gd name="T4" fmla="*/ 3 w 22"/>
              <a:gd name="T5" fmla="*/ 0 h 13"/>
              <a:gd name="T6" fmla="*/ 12 w 22"/>
              <a:gd name="T7" fmla="*/ 7 h 13"/>
              <a:gd name="T8" fmla="*/ 22 w 22"/>
              <a:gd name="T9" fmla="*/ 12 h 13"/>
              <a:gd name="T10" fmla="*/ 11 w 22"/>
              <a:gd name="T11" fmla="*/ 11 h 13"/>
              <a:gd name="T12" fmla="*/ 0 w 22"/>
              <a:gd name="T13" fmla="*/ 13 h 13"/>
              <a:gd name="T14" fmla="*/ 0 w 22"/>
              <a:gd name="T15" fmla="*/ 13 h 13"/>
              <a:gd name="T16" fmla="*/ 5 w 22"/>
              <a:gd name="T17" fmla="*/ 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3"/>
              <a:gd name="T29" fmla="*/ 22 w 22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3">
                <a:moveTo>
                  <a:pt x="5" y="7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12" y="7"/>
                  <a:pt x="12" y="7"/>
                  <a:pt x="12" y="7"/>
                </a:cubicBezTo>
                <a:cubicBezTo>
                  <a:pt x="15" y="8"/>
                  <a:pt x="19" y="10"/>
                  <a:pt x="22" y="12"/>
                </a:cubicBezTo>
                <a:cubicBezTo>
                  <a:pt x="18" y="12"/>
                  <a:pt x="15" y="12"/>
                  <a:pt x="11" y="1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1" name="Freeform 61"/>
          <p:cNvSpPr>
            <a:spLocks/>
          </p:cNvSpPr>
          <p:nvPr/>
        </p:nvSpPr>
        <p:spPr bwMode="auto">
          <a:xfrm>
            <a:off x="4535488" y="3418522"/>
            <a:ext cx="109537" cy="66675"/>
          </a:xfrm>
          <a:custGeom>
            <a:avLst/>
            <a:gdLst>
              <a:gd name="T0" fmla="*/ 6 w 23"/>
              <a:gd name="T1" fmla="*/ 7 h 12"/>
              <a:gd name="T2" fmla="*/ 4 w 23"/>
              <a:gd name="T3" fmla="*/ 0 h 12"/>
              <a:gd name="T4" fmla="*/ 4 w 23"/>
              <a:gd name="T5" fmla="*/ 0 h 12"/>
              <a:gd name="T6" fmla="*/ 13 w 23"/>
              <a:gd name="T7" fmla="*/ 6 h 12"/>
              <a:gd name="T8" fmla="*/ 23 w 23"/>
              <a:gd name="T9" fmla="*/ 12 h 12"/>
              <a:gd name="T10" fmla="*/ 12 w 23"/>
              <a:gd name="T11" fmla="*/ 11 h 12"/>
              <a:gd name="T12" fmla="*/ 1 w 23"/>
              <a:gd name="T13" fmla="*/ 12 h 12"/>
              <a:gd name="T14" fmla="*/ 0 w 23"/>
              <a:gd name="T15" fmla="*/ 12 h 12"/>
              <a:gd name="T16" fmla="*/ 6 w 23"/>
              <a:gd name="T17" fmla="*/ 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12"/>
              <a:gd name="T29" fmla="*/ 23 w 23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12">
                <a:moveTo>
                  <a:pt x="6" y="7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8"/>
                  <a:pt x="20" y="10"/>
                  <a:pt x="23" y="12"/>
                </a:cubicBezTo>
                <a:cubicBezTo>
                  <a:pt x="19" y="11"/>
                  <a:pt x="16" y="11"/>
                  <a:pt x="12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2"/>
                  <a:pt x="0" y="12"/>
                  <a:pt x="0" y="12"/>
                </a:cubicBezTo>
                <a:lnTo>
                  <a:pt x="6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2" name="Rectangle 62"/>
          <p:cNvSpPr>
            <a:spLocks noChangeArrowheads="1"/>
          </p:cNvSpPr>
          <p:nvPr/>
        </p:nvSpPr>
        <p:spPr bwMode="auto">
          <a:xfrm>
            <a:off x="5686425" y="3490188"/>
            <a:ext cx="3506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 dirty="0">
                <a:solidFill>
                  <a:srgbClr val="990033"/>
                </a:solidFill>
                <a:latin typeface="Century Gothic"/>
                <a:cs typeface="Century Gothic"/>
              </a:rPr>
              <a:t> </a:t>
            </a:r>
            <a:r>
              <a:rPr lang="en-US" sz="1400" b="1" i="1" dirty="0">
                <a:solidFill>
                  <a:srgbClr val="990033"/>
                </a:solidFill>
                <a:latin typeface="Century Gothic"/>
                <a:cs typeface="Century Gothic"/>
              </a:rPr>
              <a:t>LRS</a:t>
            </a:r>
          </a:p>
        </p:txBody>
      </p:sp>
      <p:sp>
        <p:nvSpPr>
          <p:cNvPr id="220223" name="Line 63"/>
          <p:cNvSpPr>
            <a:spLocks noChangeShapeType="1"/>
          </p:cNvSpPr>
          <p:nvPr/>
        </p:nvSpPr>
        <p:spPr bwMode="auto">
          <a:xfrm flipV="1">
            <a:off x="1674813" y="3435985"/>
            <a:ext cx="266700" cy="255587"/>
          </a:xfrm>
          <a:prstGeom prst="line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4" name="Freeform 64"/>
          <p:cNvSpPr>
            <a:spLocks/>
          </p:cNvSpPr>
          <p:nvPr/>
        </p:nvSpPr>
        <p:spPr bwMode="auto">
          <a:xfrm>
            <a:off x="1898650" y="3393122"/>
            <a:ext cx="92075" cy="96838"/>
          </a:xfrm>
          <a:custGeom>
            <a:avLst/>
            <a:gdLst>
              <a:gd name="T0" fmla="*/ 7 w 20"/>
              <a:gd name="T1" fmla="*/ 11 h 18"/>
              <a:gd name="T2" fmla="*/ 0 w 20"/>
              <a:gd name="T3" fmla="*/ 8 h 18"/>
              <a:gd name="T4" fmla="*/ 0 w 20"/>
              <a:gd name="T5" fmla="*/ 8 h 18"/>
              <a:gd name="T6" fmla="*/ 10 w 20"/>
              <a:gd name="T7" fmla="*/ 5 h 18"/>
              <a:gd name="T8" fmla="*/ 20 w 20"/>
              <a:gd name="T9" fmla="*/ 0 h 18"/>
              <a:gd name="T10" fmla="*/ 13 w 20"/>
              <a:gd name="T11" fmla="*/ 8 h 18"/>
              <a:gd name="T12" fmla="*/ 8 w 20"/>
              <a:gd name="T13" fmla="*/ 18 h 18"/>
              <a:gd name="T14" fmla="*/ 8 w 20"/>
              <a:gd name="T15" fmla="*/ 18 h 18"/>
              <a:gd name="T16" fmla="*/ 7 w 20"/>
              <a:gd name="T17" fmla="*/ 11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8"/>
              <a:gd name="T29" fmla="*/ 20 w 20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8">
                <a:moveTo>
                  <a:pt x="7" y="11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0" y="5"/>
                  <a:pt x="10" y="5"/>
                  <a:pt x="10" y="5"/>
                </a:cubicBezTo>
                <a:cubicBezTo>
                  <a:pt x="14" y="3"/>
                  <a:pt x="17" y="1"/>
                  <a:pt x="20" y="0"/>
                </a:cubicBezTo>
                <a:cubicBezTo>
                  <a:pt x="18" y="2"/>
                  <a:pt x="16" y="5"/>
                  <a:pt x="13" y="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lnTo>
                  <a:pt x="7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5" name="Freeform 65"/>
          <p:cNvSpPr>
            <a:spLocks/>
          </p:cNvSpPr>
          <p:nvPr/>
        </p:nvSpPr>
        <p:spPr bwMode="auto">
          <a:xfrm>
            <a:off x="1781175" y="3501072"/>
            <a:ext cx="98425" cy="96838"/>
          </a:xfrm>
          <a:custGeom>
            <a:avLst/>
            <a:gdLst>
              <a:gd name="T0" fmla="*/ 7 w 21"/>
              <a:gd name="T1" fmla="*/ 11 h 18"/>
              <a:gd name="T2" fmla="*/ 0 w 21"/>
              <a:gd name="T3" fmla="*/ 8 h 18"/>
              <a:gd name="T4" fmla="*/ 0 w 21"/>
              <a:gd name="T5" fmla="*/ 8 h 18"/>
              <a:gd name="T6" fmla="*/ 11 w 21"/>
              <a:gd name="T7" fmla="*/ 5 h 18"/>
              <a:gd name="T8" fmla="*/ 21 w 21"/>
              <a:gd name="T9" fmla="*/ 0 h 18"/>
              <a:gd name="T10" fmla="*/ 14 w 21"/>
              <a:gd name="T11" fmla="*/ 8 h 18"/>
              <a:gd name="T12" fmla="*/ 8 w 21"/>
              <a:gd name="T13" fmla="*/ 18 h 18"/>
              <a:gd name="T14" fmla="*/ 8 w 21"/>
              <a:gd name="T15" fmla="*/ 18 h 18"/>
              <a:gd name="T16" fmla="*/ 7 w 21"/>
              <a:gd name="T17" fmla="*/ 11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8"/>
              <a:gd name="T29" fmla="*/ 21 w 21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8">
                <a:moveTo>
                  <a:pt x="7" y="11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1" y="5"/>
                  <a:pt x="11" y="5"/>
                  <a:pt x="11" y="5"/>
                </a:cubicBezTo>
                <a:cubicBezTo>
                  <a:pt x="14" y="3"/>
                  <a:pt x="17" y="1"/>
                  <a:pt x="21" y="0"/>
                </a:cubicBezTo>
                <a:cubicBezTo>
                  <a:pt x="18" y="3"/>
                  <a:pt x="16" y="5"/>
                  <a:pt x="14" y="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lnTo>
                  <a:pt x="7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6" name="Line 66"/>
          <p:cNvSpPr>
            <a:spLocks noChangeShapeType="1"/>
          </p:cNvSpPr>
          <p:nvPr/>
        </p:nvSpPr>
        <p:spPr bwMode="auto">
          <a:xfrm flipH="1">
            <a:off x="7896225" y="3408997"/>
            <a:ext cx="231775" cy="215900"/>
          </a:xfrm>
          <a:prstGeom prst="line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7" name="Freeform 67"/>
          <p:cNvSpPr>
            <a:spLocks/>
          </p:cNvSpPr>
          <p:nvPr/>
        </p:nvSpPr>
        <p:spPr bwMode="auto">
          <a:xfrm>
            <a:off x="7837488" y="3582035"/>
            <a:ext cx="92075" cy="103187"/>
          </a:xfrm>
          <a:custGeom>
            <a:avLst/>
            <a:gdLst>
              <a:gd name="T0" fmla="*/ 13 w 20"/>
              <a:gd name="T1" fmla="*/ 8 h 19"/>
              <a:gd name="T2" fmla="*/ 20 w 20"/>
              <a:gd name="T3" fmla="*/ 10 h 19"/>
              <a:gd name="T4" fmla="*/ 20 w 20"/>
              <a:gd name="T5" fmla="*/ 10 h 19"/>
              <a:gd name="T6" fmla="*/ 10 w 20"/>
              <a:gd name="T7" fmla="*/ 14 h 19"/>
              <a:gd name="T8" fmla="*/ 0 w 20"/>
              <a:gd name="T9" fmla="*/ 19 h 19"/>
              <a:gd name="T10" fmla="*/ 7 w 20"/>
              <a:gd name="T11" fmla="*/ 10 h 19"/>
              <a:gd name="T12" fmla="*/ 12 w 20"/>
              <a:gd name="T13" fmla="*/ 0 h 19"/>
              <a:gd name="T14" fmla="*/ 12 w 20"/>
              <a:gd name="T15" fmla="*/ 0 h 19"/>
              <a:gd name="T16" fmla="*/ 13 w 20"/>
              <a:gd name="T17" fmla="*/ 8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9"/>
              <a:gd name="T29" fmla="*/ 20 w 20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9">
                <a:moveTo>
                  <a:pt x="13" y="8"/>
                </a:move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10" y="14"/>
                  <a:pt x="10" y="14"/>
                  <a:pt x="10" y="14"/>
                </a:cubicBezTo>
                <a:cubicBezTo>
                  <a:pt x="6" y="15"/>
                  <a:pt x="3" y="17"/>
                  <a:pt x="0" y="19"/>
                </a:cubicBezTo>
                <a:cubicBezTo>
                  <a:pt x="2" y="16"/>
                  <a:pt x="4" y="13"/>
                  <a:pt x="7" y="1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lnTo>
                  <a:pt x="1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8" name="Freeform 68"/>
          <p:cNvSpPr>
            <a:spLocks/>
          </p:cNvSpPr>
          <p:nvPr/>
        </p:nvSpPr>
        <p:spPr bwMode="auto">
          <a:xfrm>
            <a:off x="7939088" y="3485197"/>
            <a:ext cx="96837" cy="103188"/>
          </a:xfrm>
          <a:custGeom>
            <a:avLst/>
            <a:gdLst>
              <a:gd name="T0" fmla="*/ 14 w 21"/>
              <a:gd name="T1" fmla="*/ 8 h 19"/>
              <a:gd name="T2" fmla="*/ 21 w 21"/>
              <a:gd name="T3" fmla="*/ 10 h 19"/>
              <a:gd name="T4" fmla="*/ 21 w 21"/>
              <a:gd name="T5" fmla="*/ 11 h 19"/>
              <a:gd name="T6" fmla="*/ 10 w 21"/>
              <a:gd name="T7" fmla="*/ 14 h 19"/>
              <a:gd name="T8" fmla="*/ 0 w 21"/>
              <a:gd name="T9" fmla="*/ 19 h 19"/>
              <a:gd name="T10" fmla="*/ 7 w 21"/>
              <a:gd name="T11" fmla="*/ 10 h 19"/>
              <a:gd name="T12" fmla="*/ 12 w 21"/>
              <a:gd name="T13" fmla="*/ 0 h 19"/>
              <a:gd name="T14" fmla="*/ 13 w 21"/>
              <a:gd name="T15" fmla="*/ 0 h 19"/>
              <a:gd name="T16" fmla="*/ 14 w 21"/>
              <a:gd name="T17" fmla="*/ 8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9"/>
              <a:gd name="T29" fmla="*/ 21 w 21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9">
                <a:moveTo>
                  <a:pt x="14" y="8"/>
                </a:moveTo>
                <a:cubicBezTo>
                  <a:pt x="21" y="10"/>
                  <a:pt x="21" y="10"/>
                  <a:pt x="21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10" y="14"/>
                  <a:pt x="10" y="14"/>
                  <a:pt x="10" y="14"/>
                </a:cubicBezTo>
                <a:cubicBezTo>
                  <a:pt x="7" y="16"/>
                  <a:pt x="3" y="17"/>
                  <a:pt x="0" y="19"/>
                </a:cubicBezTo>
                <a:cubicBezTo>
                  <a:pt x="2" y="16"/>
                  <a:pt x="4" y="13"/>
                  <a:pt x="7" y="1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lnTo>
                  <a:pt x="1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29" name="Line 69"/>
          <p:cNvSpPr>
            <a:spLocks noChangeShapeType="1"/>
          </p:cNvSpPr>
          <p:nvPr/>
        </p:nvSpPr>
        <p:spPr bwMode="auto">
          <a:xfrm flipV="1">
            <a:off x="3971925" y="3528060"/>
            <a:ext cx="101600" cy="200025"/>
          </a:xfrm>
          <a:prstGeom prst="line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30" name="Freeform 70"/>
          <p:cNvSpPr>
            <a:spLocks/>
          </p:cNvSpPr>
          <p:nvPr/>
        </p:nvSpPr>
        <p:spPr bwMode="auto">
          <a:xfrm>
            <a:off x="4037013" y="3445510"/>
            <a:ext cx="80962" cy="119062"/>
          </a:xfrm>
          <a:custGeom>
            <a:avLst/>
            <a:gdLst>
              <a:gd name="T0" fmla="*/ 8 w 17"/>
              <a:gd name="T1" fmla="*/ 15 h 22"/>
              <a:gd name="T2" fmla="*/ 0 w 17"/>
              <a:gd name="T3" fmla="*/ 16 h 22"/>
              <a:gd name="T4" fmla="*/ 0 w 17"/>
              <a:gd name="T5" fmla="*/ 15 h 22"/>
              <a:gd name="T6" fmla="*/ 9 w 17"/>
              <a:gd name="T7" fmla="*/ 8 h 22"/>
              <a:gd name="T8" fmla="*/ 17 w 17"/>
              <a:gd name="T9" fmla="*/ 0 h 22"/>
              <a:gd name="T10" fmla="*/ 13 w 17"/>
              <a:gd name="T11" fmla="*/ 11 h 22"/>
              <a:gd name="T12" fmla="*/ 11 w 17"/>
              <a:gd name="T13" fmla="*/ 22 h 22"/>
              <a:gd name="T14" fmla="*/ 11 w 17"/>
              <a:gd name="T15" fmla="*/ 22 h 22"/>
              <a:gd name="T16" fmla="*/ 8 w 17"/>
              <a:gd name="T17" fmla="*/ 15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22"/>
              <a:gd name="T29" fmla="*/ 17 w 17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22">
                <a:moveTo>
                  <a:pt x="8" y="15"/>
                </a:move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5"/>
                  <a:pt x="0" y="15"/>
                </a:cubicBezTo>
                <a:cubicBezTo>
                  <a:pt x="9" y="8"/>
                  <a:pt x="9" y="8"/>
                  <a:pt x="9" y="8"/>
                </a:cubicBezTo>
                <a:cubicBezTo>
                  <a:pt x="11" y="6"/>
                  <a:pt x="14" y="3"/>
                  <a:pt x="17" y="0"/>
                </a:cubicBezTo>
                <a:cubicBezTo>
                  <a:pt x="15" y="4"/>
                  <a:pt x="14" y="7"/>
                  <a:pt x="13" y="1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lnTo>
                  <a:pt x="8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31" name="Freeform 71"/>
          <p:cNvSpPr>
            <a:spLocks/>
          </p:cNvSpPr>
          <p:nvPr/>
        </p:nvSpPr>
        <p:spPr bwMode="auto">
          <a:xfrm>
            <a:off x="3986213" y="3548697"/>
            <a:ext cx="79375" cy="119063"/>
          </a:xfrm>
          <a:custGeom>
            <a:avLst/>
            <a:gdLst>
              <a:gd name="T0" fmla="*/ 8 w 17"/>
              <a:gd name="T1" fmla="*/ 15 h 22"/>
              <a:gd name="T2" fmla="*/ 0 w 17"/>
              <a:gd name="T3" fmla="*/ 15 h 22"/>
              <a:gd name="T4" fmla="*/ 0 w 17"/>
              <a:gd name="T5" fmla="*/ 15 h 22"/>
              <a:gd name="T6" fmla="*/ 9 w 17"/>
              <a:gd name="T7" fmla="*/ 8 h 22"/>
              <a:gd name="T8" fmla="*/ 17 w 17"/>
              <a:gd name="T9" fmla="*/ 0 h 22"/>
              <a:gd name="T10" fmla="*/ 13 w 17"/>
              <a:gd name="T11" fmla="*/ 11 h 22"/>
              <a:gd name="T12" fmla="*/ 11 w 17"/>
              <a:gd name="T13" fmla="*/ 22 h 22"/>
              <a:gd name="T14" fmla="*/ 11 w 17"/>
              <a:gd name="T15" fmla="*/ 22 h 22"/>
              <a:gd name="T16" fmla="*/ 8 w 17"/>
              <a:gd name="T17" fmla="*/ 15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22"/>
              <a:gd name="T29" fmla="*/ 17 w 17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22">
                <a:moveTo>
                  <a:pt x="8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9" y="8"/>
                  <a:pt x="9" y="8"/>
                  <a:pt x="9" y="8"/>
                </a:cubicBezTo>
                <a:cubicBezTo>
                  <a:pt x="12" y="5"/>
                  <a:pt x="14" y="3"/>
                  <a:pt x="17" y="0"/>
                </a:cubicBezTo>
                <a:cubicBezTo>
                  <a:pt x="15" y="4"/>
                  <a:pt x="14" y="7"/>
                  <a:pt x="13" y="1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lnTo>
                  <a:pt x="8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32" name="Rectangle 72"/>
          <p:cNvSpPr>
            <a:spLocks noChangeArrowheads="1"/>
          </p:cNvSpPr>
          <p:nvPr/>
        </p:nvSpPr>
        <p:spPr bwMode="auto">
          <a:xfrm>
            <a:off x="3979863" y="4925060"/>
            <a:ext cx="2546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Q</a:t>
            </a:r>
            <a:r>
              <a:rPr lang="en-US" sz="1400" baseline="-25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X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34" name="Rectangle 74"/>
          <p:cNvSpPr>
            <a:spLocks noChangeArrowheads="1"/>
          </p:cNvSpPr>
          <p:nvPr/>
        </p:nvSpPr>
        <p:spPr bwMode="auto">
          <a:xfrm>
            <a:off x="4175125" y="4925060"/>
            <a:ext cx="252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Q</a:t>
            </a:r>
            <a:r>
              <a:rPr lang="en-US" sz="1400" baseline="-25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36" name="Rectangle 76"/>
          <p:cNvSpPr>
            <a:spLocks noChangeArrowheads="1"/>
          </p:cNvSpPr>
          <p:nvPr/>
        </p:nvSpPr>
        <p:spPr bwMode="auto">
          <a:xfrm>
            <a:off x="5148263" y="4925060"/>
            <a:ext cx="2392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Q</a:t>
            </a:r>
            <a:r>
              <a:rPr lang="en-US" sz="1400" baseline="-25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0238" name="Line 78"/>
          <p:cNvSpPr>
            <a:spLocks noChangeShapeType="1"/>
          </p:cNvSpPr>
          <p:nvPr/>
        </p:nvSpPr>
        <p:spPr bwMode="auto">
          <a:xfrm>
            <a:off x="4084638" y="5236210"/>
            <a:ext cx="1052512" cy="0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39" name="Freeform 79"/>
          <p:cNvSpPr>
            <a:spLocks/>
          </p:cNvSpPr>
          <p:nvPr/>
        </p:nvSpPr>
        <p:spPr bwMode="auto">
          <a:xfrm>
            <a:off x="5110163" y="5204460"/>
            <a:ext cx="103187" cy="68262"/>
          </a:xfrm>
          <a:custGeom>
            <a:avLst/>
            <a:gdLst>
              <a:gd name="T0" fmla="*/ 4 w 22"/>
              <a:gd name="T1" fmla="*/ 6 h 13"/>
              <a:gd name="T2" fmla="*/ 0 w 22"/>
              <a:gd name="T3" fmla="*/ 0 h 13"/>
              <a:gd name="T4" fmla="*/ 0 w 22"/>
              <a:gd name="T5" fmla="*/ 0 h 13"/>
              <a:gd name="T6" fmla="*/ 11 w 22"/>
              <a:gd name="T7" fmla="*/ 4 h 13"/>
              <a:gd name="T8" fmla="*/ 22 w 22"/>
              <a:gd name="T9" fmla="*/ 6 h 13"/>
              <a:gd name="T10" fmla="*/ 11 w 22"/>
              <a:gd name="T11" fmla="*/ 9 h 13"/>
              <a:gd name="T12" fmla="*/ 0 w 22"/>
              <a:gd name="T13" fmla="*/ 13 h 13"/>
              <a:gd name="T14" fmla="*/ 0 w 22"/>
              <a:gd name="T15" fmla="*/ 13 h 13"/>
              <a:gd name="T16" fmla="*/ 4 w 22"/>
              <a:gd name="T17" fmla="*/ 6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3"/>
              <a:gd name="T29" fmla="*/ 22 w 22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3">
                <a:moveTo>
                  <a:pt x="4" y="6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5" y="5"/>
                  <a:pt x="18" y="6"/>
                  <a:pt x="22" y="6"/>
                </a:cubicBezTo>
                <a:cubicBezTo>
                  <a:pt x="18" y="7"/>
                  <a:pt x="15" y="8"/>
                  <a:pt x="11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lnTo>
                  <a:pt x="4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0" name="Rectangle 80"/>
          <p:cNvSpPr>
            <a:spLocks noChangeArrowheads="1"/>
          </p:cNvSpPr>
          <p:nvPr/>
        </p:nvSpPr>
        <p:spPr bwMode="auto">
          <a:xfrm>
            <a:off x="688975" y="1216660"/>
            <a:ext cx="2152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(a) </a:t>
            </a:r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Existing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firm’s response to increase in demand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20241" name="Rectangle 81"/>
          <p:cNvSpPr>
            <a:spLocks noChangeArrowheads="1"/>
          </p:cNvSpPr>
          <p:nvPr/>
        </p:nvSpPr>
        <p:spPr bwMode="auto">
          <a:xfrm>
            <a:off x="3649663" y="1037272"/>
            <a:ext cx="2506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(b)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Short-run and long-run market response to increase in demand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20242" name="Line 82"/>
          <p:cNvSpPr>
            <a:spLocks noChangeShapeType="1"/>
          </p:cNvSpPr>
          <p:nvPr/>
        </p:nvSpPr>
        <p:spPr bwMode="auto">
          <a:xfrm flipV="1">
            <a:off x="4922838" y="2872422"/>
            <a:ext cx="685800" cy="1566863"/>
          </a:xfrm>
          <a:prstGeom prst="line">
            <a:avLst/>
          </a:prstGeom>
          <a:noFill/>
          <a:ln w="28575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3" name="Oval 83"/>
          <p:cNvSpPr>
            <a:spLocks noChangeArrowheads="1"/>
          </p:cNvSpPr>
          <p:nvPr/>
        </p:nvSpPr>
        <p:spPr bwMode="auto">
          <a:xfrm>
            <a:off x="5165725" y="3716972"/>
            <a:ext cx="92075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4" name="Line 84"/>
          <p:cNvSpPr>
            <a:spLocks noChangeShapeType="1"/>
          </p:cNvSpPr>
          <p:nvPr/>
        </p:nvSpPr>
        <p:spPr bwMode="auto">
          <a:xfrm>
            <a:off x="4902993" y="2358865"/>
            <a:ext cx="662779" cy="138509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5" name="Line 85"/>
          <p:cNvSpPr>
            <a:spLocks noChangeShapeType="1"/>
          </p:cNvSpPr>
          <p:nvPr/>
        </p:nvSpPr>
        <p:spPr bwMode="auto">
          <a:xfrm>
            <a:off x="1692275" y="2764472"/>
            <a:ext cx="65088" cy="85566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6" name="Freeform 86"/>
          <p:cNvSpPr>
            <a:spLocks/>
          </p:cNvSpPr>
          <p:nvPr/>
        </p:nvSpPr>
        <p:spPr bwMode="auto">
          <a:xfrm>
            <a:off x="1066800" y="2015172"/>
            <a:ext cx="1219200" cy="920750"/>
          </a:xfrm>
          <a:custGeom>
            <a:avLst/>
            <a:gdLst>
              <a:gd name="T0" fmla="*/ 188 w 188"/>
              <a:gd name="T1" fmla="*/ 154 h 170"/>
              <a:gd name="T2" fmla="*/ 172 w 188"/>
              <a:gd name="T3" fmla="*/ 170 h 170"/>
              <a:gd name="T4" fmla="*/ 16 w 188"/>
              <a:gd name="T5" fmla="*/ 170 h 170"/>
              <a:gd name="T6" fmla="*/ 0 w 188"/>
              <a:gd name="T7" fmla="*/ 154 h 170"/>
              <a:gd name="T8" fmla="*/ 0 w 188"/>
              <a:gd name="T9" fmla="*/ 16 h 170"/>
              <a:gd name="T10" fmla="*/ 16 w 188"/>
              <a:gd name="T11" fmla="*/ 0 h 170"/>
              <a:gd name="T12" fmla="*/ 172 w 188"/>
              <a:gd name="T13" fmla="*/ 0 h 170"/>
              <a:gd name="T14" fmla="*/ 188 w 188"/>
              <a:gd name="T15" fmla="*/ 16 h 170"/>
              <a:gd name="T16" fmla="*/ 188 w 188"/>
              <a:gd name="T17" fmla="*/ 154 h 1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8"/>
              <a:gd name="T28" fmla="*/ 0 h 170"/>
              <a:gd name="T29" fmla="*/ 188 w 188"/>
              <a:gd name="T30" fmla="*/ 170 h 1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8" h="170">
                <a:moveTo>
                  <a:pt x="188" y="154"/>
                </a:moveTo>
                <a:cubicBezTo>
                  <a:pt x="188" y="163"/>
                  <a:pt x="181" y="170"/>
                  <a:pt x="172" y="170"/>
                </a:cubicBezTo>
                <a:cubicBezTo>
                  <a:pt x="16" y="170"/>
                  <a:pt x="16" y="170"/>
                  <a:pt x="16" y="170"/>
                </a:cubicBezTo>
                <a:cubicBezTo>
                  <a:pt x="7" y="170"/>
                  <a:pt x="0" y="163"/>
                  <a:pt x="0" y="15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154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7" name="Line 87"/>
          <p:cNvSpPr>
            <a:spLocks noChangeShapeType="1"/>
          </p:cNvSpPr>
          <p:nvPr/>
        </p:nvSpPr>
        <p:spPr bwMode="auto">
          <a:xfrm>
            <a:off x="7878763" y="2693035"/>
            <a:ext cx="68262" cy="900112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8" name="Freeform 88"/>
          <p:cNvSpPr>
            <a:spLocks/>
          </p:cNvSpPr>
          <p:nvPr/>
        </p:nvSpPr>
        <p:spPr bwMode="auto">
          <a:xfrm>
            <a:off x="7061200" y="1799272"/>
            <a:ext cx="1473200" cy="1401128"/>
          </a:xfrm>
          <a:custGeom>
            <a:avLst/>
            <a:gdLst>
              <a:gd name="T0" fmla="*/ 256 w 256"/>
              <a:gd name="T1" fmla="*/ 190 h 206"/>
              <a:gd name="T2" fmla="*/ 240 w 256"/>
              <a:gd name="T3" fmla="*/ 206 h 206"/>
              <a:gd name="T4" fmla="*/ 16 w 256"/>
              <a:gd name="T5" fmla="*/ 206 h 206"/>
              <a:gd name="T6" fmla="*/ 0 w 256"/>
              <a:gd name="T7" fmla="*/ 190 h 206"/>
              <a:gd name="T8" fmla="*/ 0 w 256"/>
              <a:gd name="T9" fmla="*/ 16 h 206"/>
              <a:gd name="T10" fmla="*/ 16 w 256"/>
              <a:gd name="T11" fmla="*/ 0 h 206"/>
              <a:gd name="T12" fmla="*/ 240 w 256"/>
              <a:gd name="T13" fmla="*/ 0 h 206"/>
              <a:gd name="T14" fmla="*/ 256 w 256"/>
              <a:gd name="T15" fmla="*/ 16 h 206"/>
              <a:gd name="T16" fmla="*/ 256 w 256"/>
              <a:gd name="T17" fmla="*/ 190 h 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6"/>
              <a:gd name="T28" fmla="*/ 0 h 206"/>
              <a:gd name="T29" fmla="*/ 256 w 256"/>
              <a:gd name="T30" fmla="*/ 206 h 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6" h="206">
                <a:moveTo>
                  <a:pt x="256" y="190"/>
                </a:moveTo>
                <a:cubicBezTo>
                  <a:pt x="256" y="199"/>
                  <a:pt x="249" y="206"/>
                  <a:pt x="240" y="206"/>
                </a:cubicBezTo>
                <a:cubicBezTo>
                  <a:pt x="16" y="206"/>
                  <a:pt x="16" y="206"/>
                  <a:pt x="16" y="206"/>
                </a:cubicBezTo>
                <a:cubicBezTo>
                  <a:pt x="7" y="206"/>
                  <a:pt x="0" y="199"/>
                  <a:pt x="0" y="19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9" y="0"/>
                  <a:pt x="256" y="7"/>
                  <a:pt x="256" y="16"/>
                </a:cubicBezTo>
                <a:lnTo>
                  <a:pt x="256" y="190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49" name="Rectangle 89"/>
          <p:cNvSpPr>
            <a:spLocks noChangeArrowheads="1"/>
          </p:cNvSpPr>
          <p:nvPr/>
        </p:nvSpPr>
        <p:spPr bwMode="auto">
          <a:xfrm>
            <a:off x="6750050" y="1197610"/>
            <a:ext cx="2152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(a) </a:t>
            </a:r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Existing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firm’s response to new entrants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20250" name="Rectangle 90"/>
          <p:cNvSpPr>
            <a:spLocks noChangeArrowheads="1"/>
          </p:cNvSpPr>
          <p:nvPr/>
        </p:nvSpPr>
        <p:spPr bwMode="auto">
          <a:xfrm>
            <a:off x="0" y="1748472"/>
            <a:ext cx="568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Price, cost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251" name="Rectangle 91"/>
          <p:cNvSpPr>
            <a:spLocks noChangeArrowheads="1"/>
          </p:cNvSpPr>
          <p:nvPr/>
        </p:nvSpPr>
        <p:spPr bwMode="auto">
          <a:xfrm>
            <a:off x="6156325" y="1808797"/>
            <a:ext cx="568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Price, cost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252" name="Freeform 92"/>
          <p:cNvSpPr>
            <a:spLocks/>
          </p:cNvSpPr>
          <p:nvPr/>
        </p:nvSpPr>
        <p:spPr bwMode="auto">
          <a:xfrm>
            <a:off x="3544888" y="1810385"/>
            <a:ext cx="2438400" cy="3081337"/>
          </a:xfrm>
          <a:custGeom>
            <a:avLst/>
            <a:gdLst>
              <a:gd name="T0" fmla="*/ 1236 w 1236"/>
              <a:gd name="T1" fmla="*/ 1342 h 1342"/>
              <a:gd name="T2" fmla="*/ 0 w 1236"/>
              <a:gd name="T3" fmla="*/ 1342 h 1342"/>
              <a:gd name="T4" fmla="*/ 0 w 1236"/>
              <a:gd name="T5" fmla="*/ 0 h 1342"/>
              <a:gd name="T6" fmla="*/ 0 60000 65536"/>
              <a:gd name="T7" fmla="*/ 0 60000 65536"/>
              <a:gd name="T8" fmla="*/ 0 60000 65536"/>
              <a:gd name="T9" fmla="*/ 0 w 1236"/>
              <a:gd name="T10" fmla="*/ 0 h 1342"/>
              <a:gd name="T11" fmla="*/ 1236 w 1236"/>
              <a:gd name="T12" fmla="*/ 1342 h 1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6" h="1342">
                <a:moveTo>
                  <a:pt x="1236" y="1342"/>
                </a:moveTo>
                <a:lnTo>
                  <a:pt x="0" y="134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0253" name="Rectangle 93"/>
          <p:cNvSpPr>
            <a:spLocks noChangeArrowheads="1"/>
          </p:cNvSpPr>
          <p:nvPr/>
        </p:nvSpPr>
        <p:spPr bwMode="auto">
          <a:xfrm>
            <a:off x="4071938" y="5383614"/>
            <a:ext cx="1911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Increase in output from new  entrants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20254" name="Rectangle 94"/>
          <p:cNvSpPr>
            <a:spLocks noChangeArrowheads="1"/>
          </p:cNvSpPr>
          <p:nvPr/>
        </p:nvSpPr>
        <p:spPr bwMode="auto">
          <a:xfrm>
            <a:off x="1143000" y="2059682"/>
            <a:ext cx="10937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An increase in demand raises price and profit.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20255" name="Rectangle 95"/>
          <p:cNvSpPr>
            <a:spLocks noChangeArrowheads="1"/>
          </p:cNvSpPr>
          <p:nvPr/>
        </p:nvSpPr>
        <p:spPr bwMode="auto">
          <a:xfrm>
            <a:off x="4409280" y="1875472"/>
            <a:ext cx="16105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b="1" dirty="0">
                <a:solidFill>
                  <a:srgbClr val="990033"/>
                </a:solidFill>
                <a:latin typeface="Century Gothic"/>
                <a:cs typeface="Century Gothic"/>
              </a:rPr>
              <a:t>Long-run industry supply </a:t>
            </a:r>
            <a:r>
              <a:rPr lang="en-US" sz="1400" b="1" dirty="0" smtClean="0">
                <a:solidFill>
                  <a:srgbClr val="990033"/>
                </a:solidFill>
                <a:latin typeface="Century Gothic"/>
                <a:cs typeface="Century Gothic"/>
              </a:rPr>
              <a:t>curve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20256" name="Rectangle 96"/>
          <p:cNvSpPr>
            <a:spLocks noChangeArrowheads="1"/>
          </p:cNvSpPr>
          <p:nvPr/>
        </p:nvSpPr>
        <p:spPr bwMode="auto">
          <a:xfrm>
            <a:off x="7137400" y="1839019"/>
            <a:ext cx="1371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Higher industry output from new entrants drive price and profit back down.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20257" name="Rectangle 97"/>
          <p:cNvSpPr>
            <a:spLocks noChangeArrowheads="1"/>
          </p:cNvSpPr>
          <p:nvPr/>
        </p:nvSpPr>
        <p:spPr bwMode="auto">
          <a:xfrm>
            <a:off x="5397500" y="5004435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0258" name="Rectangle 98"/>
          <p:cNvSpPr>
            <a:spLocks noChangeArrowheads="1"/>
          </p:cNvSpPr>
          <p:nvPr/>
        </p:nvSpPr>
        <p:spPr bwMode="auto">
          <a:xfrm>
            <a:off x="8428038" y="5004435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9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2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22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2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  <p:bldP spid="13329" grpId="0"/>
      <p:bldP spid="220165" grpId="0" animBg="1"/>
      <p:bldP spid="220166" grpId="0"/>
      <p:bldP spid="220167" grpId="0"/>
      <p:bldP spid="220170" grpId="0"/>
      <p:bldP spid="220171" grpId="0"/>
      <p:bldP spid="220172" grpId="0" animBg="1"/>
      <p:bldP spid="220173" grpId="0" animBg="1"/>
      <p:bldP spid="220174" grpId="0" animBg="1"/>
      <p:bldP spid="220175" grpId="0"/>
      <p:bldP spid="220176" grpId="0"/>
      <p:bldP spid="220177" grpId="0"/>
      <p:bldP spid="220178" grpId="0"/>
      <p:bldP spid="220179" grpId="0" animBg="1"/>
      <p:bldP spid="220180" grpId="0" animBg="1"/>
      <p:bldP spid="220181" grpId="0"/>
      <p:bldP spid="220182" grpId="0"/>
      <p:bldP spid="220183" grpId="0" animBg="1"/>
      <p:bldP spid="220184" grpId="0" animBg="1"/>
      <p:bldP spid="220185" grpId="0"/>
      <p:bldP spid="220186" grpId="0"/>
      <p:bldP spid="220189" grpId="0"/>
      <p:bldP spid="220190" grpId="0"/>
      <p:bldP spid="220191" grpId="0" animBg="1"/>
      <p:bldP spid="220192" grpId="0" animBg="1"/>
      <p:bldP spid="220193" grpId="0" animBg="1"/>
      <p:bldP spid="220194" grpId="0" animBg="1"/>
      <p:bldP spid="220195" grpId="0" animBg="1"/>
      <p:bldP spid="220196" grpId="0"/>
      <p:bldP spid="220197" grpId="0" animBg="1"/>
      <p:bldP spid="220198" grpId="0" animBg="1"/>
      <p:bldP spid="220199" grpId="0" animBg="1"/>
      <p:bldP spid="220200" grpId="0" animBg="1"/>
      <p:bldP spid="220201" grpId="0" animBg="1"/>
      <p:bldP spid="220201" grpId="1" animBg="1"/>
      <p:bldP spid="220202" grpId="0" animBg="1"/>
      <p:bldP spid="220203" grpId="0" animBg="1"/>
      <p:bldP spid="220204" grpId="0"/>
      <p:bldP spid="220206" grpId="0"/>
      <p:bldP spid="220208" grpId="0"/>
      <p:bldP spid="220210" grpId="0"/>
      <p:bldP spid="220212" grpId="0"/>
      <p:bldP spid="220214" grpId="0"/>
      <p:bldP spid="220216" grpId="0"/>
      <p:bldP spid="220218" grpId="0" animBg="1"/>
      <p:bldP spid="220219" grpId="0" animBg="1"/>
      <p:bldP spid="220220" grpId="0" animBg="1"/>
      <p:bldP spid="220221" grpId="0" animBg="1"/>
      <p:bldP spid="220222" grpId="0"/>
      <p:bldP spid="220223" grpId="0" animBg="1"/>
      <p:bldP spid="220224" grpId="0" animBg="1"/>
      <p:bldP spid="220225" grpId="0" animBg="1"/>
      <p:bldP spid="220226" grpId="0" animBg="1"/>
      <p:bldP spid="220227" grpId="0" animBg="1"/>
      <p:bldP spid="220228" grpId="0" animBg="1"/>
      <p:bldP spid="220229" grpId="0" animBg="1"/>
      <p:bldP spid="220230" grpId="0" animBg="1"/>
      <p:bldP spid="220231" grpId="0" animBg="1"/>
      <p:bldP spid="220232" grpId="0"/>
      <p:bldP spid="220234" grpId="0"/>
      <p:bldP spid="220236" grpId="0"/>
      <p:bldP spid="220238" grpId="0" animBg="1"/>
      <p:bldP spid="220239" grpId="0" animBg="1"/>
      <p:bldP spid="220240" grpId="0"/>
      <p:bldP spid="220241" grpId="0"/>
      <p:bldP spid="220242" grpId="0" animBg="1"/>
      <p:bldP spid="220243" grpId="0" animBg="1"/>
      <p:bldP spid="220244" grpId="0" animBg="1"/>
      <p:bldP spid="220245" grpId="0" animBg="1"/>
      <p:bldP spid="220246" grpId="0" animBg="1"/>
      <p:bldP spid="220247" grpId="0" animBg="1"/>
      <p:bldP spid="220248" grpId="0" animBg="1"/>
      <p:bldP spid="220249" grpId="0"/>
      <p:bldP spid="220250" grpId="0"/>
      <p:bldP spid="220251" grpId="0"/>
      <p:bldP spid="220252" grpId="0" animBg="1"/>
      <p:bldP spid="220253" grpId="0"/>
      <p:bldP spid="220254" grpId="0"/>
      <p:bldP spid="220255" grpId="0"/>
      <p:bldP spid="220256" grpId="0"/>
      <p:bldP spid="220257" grpId="0"/>
      <p:bldP spid="2202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spc="0" dirty="0" smtClean="0"/>
              <a:t>PERFECT COMPETITION: </a:t>
            </a:r>
            <a:r>
              <a:rPr lang="en-US" sz="4000" dirty="0" smtClean="0"/>
              <a:t>KEY CHARACTERISTICS</a:t>
            </a:r>
            <a:endParaRPr lang="en-US" sz="40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53000"/>
          </a:xfrm>
        </p:spPr>
        <p:txBody>
          <a:bodyPr>
            <a:noAutofit/>
          </a:bodyPr>
          <a:lstStyle/>
          <a:p>
            <a:pPr marL="341313" indent="-341313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0070C0"/>
                </a:solidFill>
              </a:rPr>
              <a:t>There </a:t>
            </a:r>
            <a:r>
              <a:rPr lang="en-US" dirty="0">
                <a:solidFill>
                  <a:srgbClr val="0070C0"/>
                </a:solidFill>
              </a:rPr>
              <a:t>are many buyers and sellers, each </a:t>
            </a:r>
            <a:r>
              <a:rPr lang="en-US" dirty="0" smtClean="0">
                <a:solidFill>
                  <a:srgbClr val="0070C0"/>
                </a:solidFill>
              </a:rPr>
              <a:t>with a small market share.</a:t>
            </a:r>
          </a:p>
          <a:p>
            <a:pPr marL="687388" lvl="1">
              <a:spcBef>
                <a:spcPts val="0"/>
              </a:spcBef>
              <a:spcAft>
                <a:spcPts val="1800"/>
              </a:spcAft>
            </a:pPr>
            <a:r>
              <a:rPr lang="en-US" sz="3200" i="1" dirty="0">
                <a:solidFill>
                  <a:srgbClr val="990033"/>
                </a:solidFill>
              </a:rPr>
              <a:t>M</a:t>
            </a:r>
            <a:r>
              <a:rPr lang="en-US" sz="3200" i="1" dirty="0" smtClean="0">
                <a:solidFill>
                  <a:srgbClr val="990033"/>
                </a:solidFill>
              </a:rPr>
              <a:t>arket share: </a:t>
            </a:r>
            <a:r>
              <a:rPr lang="en-US" sz="3200" dirty="0" smtClean="0"/>
              <a:t>the </a:t>
            </a:r>
            <a:r>
              <a:rPr lang="en-US" sz="3200" dirty="0"/>
              <a:t>fraction of the total </a:t>
            </a:r>
            <a:r>
              <a:rPr lang="en-US" sz="3200" dirty="0" smtClean="0"/>
              <a:t>industry output </a:t>
            </a:r>
            <a:r>
              <a:rPr lang="en-US" sz="3200" dirty="0"/>
              <a:t>accounted for by </a:t>
            </a:r>
            <a:r>
              <a:rPr lang="en-US" sz="3200" dirty="0" smtClean="0"/>
              <a:t>that producer’s </a:t>
            </a:r>
            <a:r>
              <a:rPr lang="en-US" sz="3200" dirty="0"/>
              <a:t>output</a:t>
            </a:r>
            <a:r>
              <a:rPr lang="en-US" sz="3200" dirty="0" smtClean="0"/>
              <a:t>.</a:t>
            </a:r>
          </a:p>
          <a:p>
            <a:pPr marL="687388" lvl="1"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/>
              <a:t>This means both sellers and buyers are </a:t>
            </a:r>
            <a:r>
              <a:rPr lang="en-US" sz="3200" i="1" dirty="0" smtClean="0">
                <a:solidFill>
                  <a:srgbClr val="990033"/>
                </a:solidFill>
              </a:rPr>
              <a:t>price- takers</a:t>
            </a:r>
            <a:r>
              <a:rPr lang="en-US" sz="3200" dirty="0" smtClean="0"/>
              <a:t>;  their actions have no effect on price.</a:t>
            </a:r>
            <a:endParaRPr lang="en-US" sz="3200" dirty="0"/>
          </a:p>
          <a:p>
            <a:pPr marL="687388" lvl="1"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/>
              <a:t>Each participant is a drop in the bucket.</a:t>
            </a:r>
            <a:endParaRPr lang="en-US" sz="3200" dirty="0"/>
          </a:p>
          <a:p>
            <a:pPr marL="1144588" lvl="1">
              <a:spcBef>
                <a:spcPts val="0"/>
              </a:spcBef>
              <a:spcAft>
                <a:spcPts val="1800"/>
              </a:spcAft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079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l"/>
            <a:r>
              <a:rPr lang="en-US" sz="3600" spc="0" dirty="0" smtClean="0"/>
              <a:t>COMPARING THE SHORT-RUN AND LONG-RUN INDUSTRY SUPPLY CURVES</a:t>
            </a:r>
          </a:p>
        </p:txBody>
      </p:sp>
      <p:sp>
        <p:nvSpPr>
          <p:cNvPr id="222213" name="AutoShape 5"/>
          <p:cNvSpPr>
            <a:spLocks noChangeAspect="1" noChangeArrowheads="1" noTextEdit="1"/>
          </p:cNvSpPr>
          <p:nvPr/>
        </p:nvSpPr>
        <p:spPr bwMode="auto">
          <a:xfrm>
            <a:off x="147638" y="1066800"/>
            <a:ext cx="61261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2215" name="Freeform 7"/>
          <p:cNvSpPr>
            <a:spLocks/>
          </p:cNvSpPr>
          <p:nvPr/>
        </p:nvSpPr>
        <p:spPr bwMode="auto">
          <a:xfrm>
            <a:off x="733425" y="1092200"/>
            <a:ext cx="5534025" cy="4597400"/>
          </a:xfrm>
          <a:custGeom>
            <a:avLst/>
            <a:gdLst>
              <a:gd name="T0" fmla="*/ 1985 w 1985"/>
              <a:gd name="T1" fmla="*/ 1645 h 1645"/>
              <a:gd name="T2" fmla="*/ 0 w 1985"/>
              <a:gd name="T3" fmla="*/ 1645 h 1645"/>
              <a:gd name="T4" fmla="*/ 0 w 1985"/>
              <a:gd name="T5" fmla="*/ 0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5" h="1645">
                <a:moveTo>
                  <a:pt x="1985" y="1645"/>
                </a:moveTo>
                <a:lnTo>
                  <a:pt x="0" y="1645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 flipV="1">
            <a:off x="1095375" y="3106738"/>
            <a:ext cx="3892550" cy="885825"/>
          </a:xfrm>
          <a:prstGeom prst="line">
            <a:avLst/>
          </a:prstGeom>
          <a:noFill/>
          <a:ln w="30163">
            <a:solidFill>
              <a:srgbClr val="93959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 flipH="1">
            <a:off x="1879600" y="1930400"/>
            <a:ext cx="2020888" cy="3416300"/>
          </a:xfrm>
          <a:prstGeom prst="line">
            <a:avLst/>
          </a:prstGeom>
          <a:noFill/>
          <a:ln w="30163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2218" name="Freeform 10"/>
          <p:cNvSpPr>
            <a:spLocks/>
          </p:cNvSpPr>
          <p:nvPr/>
        </p:nvSpPr>
        <p:spPr bwMode="auto">
          <a:xfrm>
            <a:off x="3041650" y="4267200"/>
            <a:ext cx="2876550" cy="883999"/>
          </a:xfrm>
          <a:custGeom>
            <a:avLst/>
            <a:gdLst>
              <a:gd name="T0" fmla="*/ 424 w 424"/>
              <a:gd name="T1" fmla="*/ 157 h 173"/>
              <a:gd name="T2" fmla="*/ 408 w 424"/>
              <a:gd name="T3" fmla="*/ 173 h 173"/>
              <a:gd name="T4" fmla="*/ 16 w 424"/>
              <a:gd name="T5" fmla="*/ 173 h 173"/>
              <a:gd name="T6" fmla="*/ 0 w 424"/>
              <a:gd name="T7" fmla="*/ 157 h 173"/>
              <a:gd name="T8" fmla="*/ 0 w 424"/>
              <a:gd name="T9" fmla="*/ 16 h 173"/>
              <a:gd name="T10" fmla="*/ 16 w 424"/>
              <a:gd name="T11" fmla="*/ 0 h 173"/>
              <a:gd name="T12" fmla="*/ 408 w 424"/>
              <a:gd name="T13" fmla="*/ 0 h 173"/>
              <a:gd name="T14" fmla="*/ 424 w 424"/>
              <a:gd name="T15" fmla="*/ 16 h 173"/>
              <a:gd name="T16" fmla="*/ 424 w 424"/>
              <a:gd name="T17" fmla="*/ 15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4" h="173">
                <a:moveTo>
                  <a:pt x="424" y="157"/>
                </a:moveTo>
                <a:cubicBezTo>
                  <a:pt x="424" y="165"/>
                  <a:pt x="416" y="173"/>
                  <a:pt x="408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7" y="173"/>
                  <a:pt x="0" y="165"/>
                  <a:pt x="0" y="1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16" y="0"/>
                  <a:pt x="424" y="8"/>
                  <a:pt x="424" y="16"/>
                </a:cubicBezTo>
                <a:lnTo>
                  <a:pt x="424" y="157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3162300" y="4289425"/>
            <a:ext cx="26908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The long-run industry supply curve is always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flatter—more elastic—than 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the short-run industry supply curve.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22220" name="Rectangle 12"/>
          <p:cNvSpPr>
            <a:spLocks noChangeArrowheads="1"/>
          </p:cNvSpPr>
          <p:nvPr/>
        </p:nvSpPr>
        <p:spPr bwMode="auto">
          <a:xfrm>
            <a:off x="2944813" y="1320800"/>
            <a:ext cx="1873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Short-run industry supply curve,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2221" name="Rectangle 13"/>
          <p:cNvSpPr>
            <a:spLocks noChangeArrowheads="1"/>
          </p:cNvSpPr>
          <p:nvPr/>
        </p:nvSpPr>
        <p:spPr bwMode="auto">
          <a:xfrm>
            <a:off x="4951413" y="2590800"/>
            <a:ext cx="12049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Long-run industry supply curve, </a:t>
            </a:r>
            <a:r>
              <a:rPr lang="en-US" sz="1400" i="1" dirty="0" err="1">
                <a:solidFill>
                  <a:srgbClr val="000000"/>
                </a:solidFill>
                <a:latin typeface="Century Gothic"/>
                <a:cs typeface="Century Gothic"/>
              </a:rPr>
              <a:t>LRS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22222" name="Rectangle 14"/>
          <p:cNvSpPr>
            <a:spLocks noChangeArrowheads="1"/>
          </p:cNvSpPr>
          <p:nvPr/>
        </p:nvSpPr>
        <p:spPr bwMode="auto">
          <a:xfrm>
            <a:off x="228600" y="1125538"/>
            <a:ext cx="4290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Price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5487988" y="5821363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22226" name="Rectangle 11"/>
          <p:cNvSpPr>
            <a:spLocks noChangeArrowheads="1"/>
          </p:cNvSpPr>
          <p:nvPr/>
        </p:nvSpPr>
        <p:spPr bwMode="auto">
          <a:xfrm>
            <a:off x="6156325" y="1210469"/>
            <a:ext cx="2987675" cy="47089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1588" indent="-1588"/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This is because of entry and exit: </a:t>
            </a:r>
          </a:p>
          <a:p>
            <a:pPr marL="342900" indent="-342900">
              <a:buClr>
                <a:schemeClr val="accent3"/>
              </a:buClr>
              <a:buFont typeface="Wingdings" charset="2"/>
              <a:buChar char="§"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higher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price attracts new entrants in the long run,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raising industry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output and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lowering price. 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buClr>
                <a:schemeClr val="accent3"/>
              </a:buClr>
              <a:buFont typeface="Wingdings" charset="2"/>
              <a:buChar char="§"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fall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 price induces existing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producers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to exit in the long run,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reducing industry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output and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raising price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507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6" grpId="0" animBg="1"/>
      <p:bldP spid="222217" grpId="0" animBg="1"/>
      <p:bldP spid="222218" grpId="0" animBg="1"/>
      <p:bldP spid="222219" grpId="0"/>
      <p:bldP spid="222220" grpId="0"/>
      <p:bldP spid="222221" grpId="0"/>
      <p:bldP spid="2222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entury Gothic"/>
                <a:cs typeface="Century Gothic"/>
              </a:rPr>
              <a:t>ECONOMIC </a:t>
            </a:r>
            <a:r>
              <a:rPr lang="en-US" sz="2800" dirty="0" smtClean="0">
                <a:solidFill>
                  <a:srgbClr val="0070C0"/>
                </a:solidFill>
                <a:latin typeface="Century Gothic"/>
                <a:cs typeface="Century Gothic"/>
              </a:rPr>
              <a:t>PROFIT</a:t>
            </a:r>
            <a:r>
              <a:rPr lang="en-US" sz="2800" dirty="0">
                <a:solidFill>
                  <a:srgbClr val="0070C0"/>
                </a:solidFill>
                <a:latin typeface="Century Gothic"/>
                <a:cs typeface="Century Gothic"/>
              </a:rPr>
              <a:t>, </a:t>
            </a:r>
            <a:r>
              <a:rPr lang="en-US" sz="2800" dirty="0" smtClean="0">
                <a:solidFill>
                  <a:srgbClr val="0070C0"/>
                </a:solidFill>
                <a:latin typeface="Century Gothic"/>
                <a:cs typeface="Century Gothic"/>
              </a:rPr>
              <a:t>AGAIN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Century Gothic"/>
                <a:cs typeface="Century Gothic"/>
              </a:rPr>
              <a:t>Q:</a:t>
            </a:r>
            <a:r>
              <a:rPr lang="en-US" sz="2800" b="0" dirty="0" smtClean="0">
                <a:latin typeface="Century Gothic"/>
                <a:cs typeface="Century Gothic"/>
              </a:rPr>
              <a:t>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hy would a firm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would want to enter an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industry if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market price is only slightly</a:t>
            </a:r>
          </a:p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greater than the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break-even price?</a:t>
            </a:r>
          </a:p>
          <a:p>
            <a:endParaRPr lang="en-US" sz="11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800" dirty="0">
                <a:solidFill>
                  <a:srgbClr val="0070C0"/>
                </a:solidFill>
                <a:latin typeface="Century Gothic"/>
                <a:cs typeface="Century Gothic"/>
              </a:rPr>
              <a:t>A: </a:t>
            </a:r>
            <a:r>
              <a:rPr lang="en-US" sz="2800" b="0" dirty="0" smtClean="0">
                <a:latin typeface="Century Gothic"/>
                <a:cs typeface="Century Gothic"/>
              </a:rPr>
              <a:t>We are using </a:t>
            </a:r>
            <a:r>
              <a:rPr lang="en-US" sz="2800" b="0" i="1" dirty="0" smtClean="0">
                <a:latin typeface="Century Gothic"/>
                <a:cs typeface="Century Gothic"/>
              </a:rPr>
              <a:t>economic</a:t>
            </a:r>
            <a:r>
              <a:rPr lang="en-US" sz="2800" b="0" dirty="0" smtClean="0">
                <a:latin typeface="Century Gothic"/>
                <a:cs typeface="Century Gothic"/>
              </a:rPr>
              <a:t> profit as our measure, so </a:t>
            </a:r>
            <a:r>
              <a:rPr lang="en-US" sz="2800" i="1" dirty="0" smtClean="0">
                <a:solidFill>
                  <a:srgbClr val="990033"/>
                </a:solidFill>
                <a:latin typeface="Century Gothic"/>
                <a:cs typeface="Century Gothic"/>
              </a:rPr>
              <a:t>if</a:t>
            </a:r>
            <a:r>
              <a:rPr lang="en-US" sz="2800" i="1" dirty="0">
                <a:solidFill>
                  <a:srgbClr val="990033"/>
                </a:solidFill>
                <a:latin typeface="Century Gothic"/>
                <a:cs typeface="Century Gothic"/>
              </a:rPr>
              <a:t> </a:t>
            </a:r>
            <a:r>
              <a:rPr lang="en-US" sz="2800" i="1" dirty="0" smtClean="0">
                <a:solidFill>
                  <a:srgbClr val="990033"/>
                </a:solidFill>
                <a:latin typeface="Century Gothic"/>
                <a:cs typeface="Century Gothic"/>
              </a:rPr>
              <a:t>the </a:t>
            </a:r>
            <a:r>
              <a:rPr lang="en-US" sz="2800" i="1" dirty="0">
                <a:solidFill>
                  <a:srgbClr val="990033"/>
                </a:solidFill>
                <a:latin typeface="Century Gothic"/>
                <a:cs typeface="Century Gothic"/>
              </a:rPr>
              <a:t>market price is above the </a:t>
            </a:r>
            <a:r>
              <a:rPr lang="en-US" sz="2800" i="1" dirty="0" smtClean="0">
                <a:solidFill>
                  <a:srgbClr val="990033"/>
                </a:solidFill>
                <a:latin typeface="Century Gothic"/>
                <a:cs typeface="Century Gothic"/>
              </a:rPr>
              <a:t>break-even level </a:t>
            </a:r>
            <a:r>
              <a:rPr lang="en-US" sz="2800" b="0" dirty="0" smtClean="0">
                <a:latin typeface="Century Gothic"/>
                <a:cs typeface="Century Gothic"/>
              </a:rPr>
              <a:t>(no </a:t>
            </a:r>
            <a:r>
              <a:rPr lang="en-US" sz="2800" b="0" dirty="0">
                <a:latin typeface="Century Gothic"/>
                <a:cs typeface="Century Gothic"/>
              </a:rPr>
              <a:t>matter how </a:t>
            </a:r>
            <a:r>
              <a:rPr lang="en-US" sz="2800" b="0" dirty="0" smtClean="0">
                <a:latin typeface="Century Gothic"/>
                <a:cs typeface="Century Gothic"/>
              </a:rPr>
              <a:t>slightly), </a:t>
            </a:r>
            <a:r>
              <a:rPr lang="en-US" sz="2800" i="1" dirty="0" smtClean="0">
                <a:solidFill>
                  <a:srgbClr val="990033"/>
                </a:solidFill>
                <a:latin typeface="Century Gothic"/>
                <a:cs typeface="Century Gothic"/>
              </a:rPr>
              <a:t>the </a:t>
            </a:r>
            <a:r>
              <a:rPr lang="en-US" sz="2800" i="1" dirty="0">
                <a:solidFill>
                  <a:srgbClr val="990033"/>
                </a:solidFill>
                <a:latin typeface="Century Gothic"/>
                <a:cs typeface="Century Gothic"/>
              </a:rPr>
              <a:t>firm can earn more in this industry than </a:t>
            </a:r>
            <a:r>
              <a:rPr lang="en-US" sz="2800" i="1" dirty="0" smtClean="0">
                <a:solidFill>
                  <a:srgbClr val="990033"/>
                </a:solidFill>
                <a:latin typeface="Century Gothic"/>
                <a:cs typeface="Century Gothic"/>
              </a:rPr>
              <a:t>it could elsewhere.</a:t>
            </a:r>
            <a:endParaRPr lang="en-US" sz="2800" i="1" dirty="0">
              <a:solidFill>
                <a:srgbClr val="990033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05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0609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long-run market equilibrium in </a:t>
            </a:r>
            <a:r>
              <a:rPr lang="en-US" dirty="0" smtClean="0"/>
              <a:t>a perfectly </a:t>
            </a:r>
            <a:r>
              <a:rPr lang="en-US" dirty="0"/>
              <a:t>competitive industry </a:t>
            </a:r>
            <a:r>
              <a:rPr lang="en-US" dirty="0" smtClean="0"/>
              <a:t>with identical firms results </a:t>
            </a:r>
            <a:r>
              <a:rPr lang="en-US" dirty="0"/>
              <a:t>in all </a:t>
            </a:r>
            <a:r>
              <a:rPr lang="en-US" dirty="0" smtClean="0"/>
              <a:t>firms:</a:t>
            </a:r>
            <a:endParaRPr lang="en-US" dirty="0"/>
          </a:p>
          <a:p>
            <a:pPr marL="742950" indent="-742950">
              <a:buFont typeface="+mj-lt"/>
              <a:buAutoNum type="alphaLcParenR"/>
            </a:pPr>
            <a:r>
              <a:rPr lang="en-US" dirty="0" smtClean="0"/>
              <a:t>earning </a:t>
            </a:r>
            <a:r>
              <a:rPr lang="en-US" dirty="0"/>
              <a:t>zero economic profit.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/>
              <a:t>producing </a:t>
            </a:r>
            <a:r>
              <a:rPr lang="en-US" dirty="0"/>
              <a:t>the quantity associated with their break-even price.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/>
              <a:t>producing </a:t>
            </a:r>
            <a:r>
              <a:rPr lang="en-US" dirty="0"/>
              <a:t>the profit-maximizing quantity at which </a:t>
            </a:r>
            <a:r>
              <a:rPr lang="en-US" i="1" dirty="0"/>
              <a:t>MR </a:t>
            </a:r>
            <a:r>
              <a:rPr lang="en-US" dirty="0"/>
              <a:t>= </a:t>
            </a:r>
            <a:r>
              <a:rPr lang="en-US" i="1" dirty="0"/>
              <a:t>MC.</a:t>
            </a:r>
          </a:p>
          <a:p>
            <a:pPr marL="742950" indent="-742950">
              <a:buFont typeface="+mj-lt"/>
              <a:buAutoNum type="alphaLcParenR"/>
            </a:pPr>
            <a:r>
              <a:rPr lang="en-US" dirty="0" smtClean="0"/>
              <a:t>All </a:t>
            </a:r>
            <a:r>
              <a:rPr lang="en-US" dirty="0"/>
              <a:t>of the above statements are true.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461663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alpha val="79000"/>
            </a:schemeClr>
          </a:solidFill>
        </p:spPr>
        <p:txBody>
          <a:bodyPr>
            <a:normAutofit fontScale="90000"/>
          </a:bodyPr>
          <a:lstStyle/>
          <a:p>
            <a:r>
              <a:rPr lang="en-US" spc="0" dirty="0" smtClean="0"/>
              <a:t>PERFECT COMPETITION: </a:t>
            </a:r>
            <a:r>
              <a:rPr lang="en-US" dirty="0" smtClean="0"/>
              <a:t>KEY CHARACTERISTICS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057400"/>
          </a:xfrm>
          <a:solidFill>
            <a:schemeClr val="bg1"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2. </a:t>
            </a: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product is standardized across </a:t>
            </a:r>
            <a:r>
              <a:rPr lang="en-US" dirty="0" smtClean="0">
                <a:solidFill>
                  <a:srgbClr val="0070C0"/>
                </a:solidFill>
              </a:rPr>
              <a:t>sellers.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i="1" dirty="0">
                <a:solidFill>
                  <a:srgbClr val="990033"/>
                </a:solidFill>
              </a:rPr>
              <a:t>Standardized product </a:t>
            </a:r>
            <a:r>
              <a:rPr lang="en-US" dirty="0" smtClean="0"/>
              <a:t> (</a:t>
            </a:r>
            <a:r>
              <a:rPr lang="en-US" i="1" dirty="0" smtClean="0">
                <a:solidFill>
                  <a:srgbClr val="990033"/>
                </a:solidFill>
              </a:rPr>
              <a:t>“</a:t>
            </a:r>
            <a:r>
              <a:rPr lang="en-US" i="1" dirty="0">
                <a:solidFill>
                  <a:srgbClr val="990033"/>
                </a:solidFill>
              </a:rPr>
              <a:t>commodity”</a:t>
            </a:r>
            <a:r>
              <a:rPr lang="en-US" dirty="0"/>
              <a:t>): </a:t>
            </a:r>
            <a:r>
              <a:rPr lang="en-US" dirty="0" smtClean="0"/>
              <a:t>Consumers regard </a:t>
            </a:r>
            <a:r>
              <a:rPr lang="en-US" dirty="0"/>
              <a:t>different sellers’ products as equivalent.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141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6"/>
            <a:ext cx="9144000" cy="1043353"/>
          </a:xfrm>
        </p:spPr>
        <p:txBody>
          <a:bodyPr>
            <a:noAutofit/>
          </a:bodyPr>
          <a:lstStyle/>
          <a:p>
            <a:r>
              <a:rPr lang="en-US" sz="4000" spc="0" dirty="0" smtClean="0"/>
              <a:t>PERFECT COMPETITION: </a:t>
            </a:r>
            <a:r>
              <a:rPr lang="en-US" sz="4000" dirty="0" smtClean="0"/>
              <a:t>KEY CHARACTERISTICS</a:t>
            </a:r>
            <a:endParaRPr lang="en-US" sz="40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third likely feature:</a:t>
            </a:r>
            <a:endParaRPr lang="en-US" sz="3600" dirty="0"/>
          </a:p>
          <a:p>
            <a:pPr lvl="1"/>
            <a:r>
              <a:rPr lang="en-US" dirty="0" smtClean="0"/>
              <a:t>3. </a:t>
            </a:r>
            <a:r>
              <a:rPr lang="en-US" sz="3200" dirty="0">
                <a:solidFill>
                  <a:srgbClr val="0070C0"/>
                </a:solidFill>
              </a:rPr>
              <a:t>F</a:t>
            </a:r>
            <a:r>
              <a:rPr lang="en-US" sz="3200" dirty="0" smtClean="0">
                <a:solidFill>
                  <a:srgbClr val="0070C0"/>
                </a:solidFill>
              </a:rPr>
              <a:t>ree </a:t>
            </a:r>
            <a:r>
              <a:rPr lang="en-US" sz="3200" dirty="0">
                <a:solidFill>
                  <a:srgbClr val="0070C0"/>
                </a:solidFill>
              </a:rPr>
              <a:t>entry and exit</a:t>
            </a:r>
          </a:p>
          <a:p>
            <a:pPr lvl="2"/>
            <a:r>
              <a:rPr lang="en-US" sz="3200" i="1" dirty="0">
                <a:solidFill>
                  <a:srgbClr val="990033"/>
                </a:solidFill>
              </a:rPr>
              <a:t>Free entry and </a:t>
            </a:r>
            <a:r>
              <a:rPr lang="en-US" sz="3200" i="1" dirty="0" smtClean="0">
                <a:solidFill>
                  <a:srgbClr val="990033"/>
                </a:solidFill>
              </a:rPr>
              <a:t>exit: </a:t>
            </a:r>
            <a:r>
              <a:rPr lang="en-US" sz="3200" dirty="0" smtClean="0"/>
              <a:t>New producers can easily </a:t>
            </a:r>
            <a:r>
              <a:rPr lang="en-US" sz="3200" dirty="0"/>
              <a:t>enter into an industry </a:t>
            </a:r>
            <a:r>
              <a:rPr lang="en-US" sz="3200" dirty="0" smtClean="0"/>
              <a:t>and existing </a:t>
            </a:r>
            <a:r>
              <a:rPr lang="en-US" sz="3200" dirty="0"/>
              <a:t>producers can easily </a:t>
            </a:r>
            <a:r>
              <a:rPr lang="en-US" sz="3200" dirty="0" smtClean="0"/>
              <a:t>leave that industry.</a:t>
            </a:r>
            <a:endParaRPr lang="en-US" sz="3200" dirty="0"/>
          </a:p>
          <a:p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371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pc="0" dirty="0" smtClean="0"/>
              <a:t>PRODUCTION AND </a:t>
            </a:r>
            <a:r>
              <a:rPr lang="en-US" b="1" spc="0" dirty="0" smtClean="0">
                <a:solidFill>
                  <a:srgbClr val="C00000"/>
                </a:solidFill>
              </a:rPr>
              <a:t>PROFITS</a:t>
            </a:r>
            <a:endParaRPr lang="en-US" b="1" spc="0" dirty="0">
              <a:solidFill>
                <a:srgbClr val="C00000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Since each firm is a </a:t>
            </a:r>
            <a:r>
              <a:rPr lang="en-US" dirty="0" smtClean="0"/>
              <a:t>price-taker, each firm’s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otal revenue </a:t>
            </a:r>
            <a:r>
              <a:rPr lang="en-US" dirty="0" smtClean="0"/>
              <a:t>will be equal to</a:t>
            </a:r>
            <a:r>
              <a:rPr lang="en-US" dirty="0"/>
              <a:t> </a:t>
            </a:r>
            <a:r>
              <a:rPr lang="en-US" b="1" i="1" dirty="0" smtClean="0">
                <a:solidFill>
                  <a:srgbClr val="77933C"/>
                </a:solidFill>
              </a:rPr>
              <a:t>price × quantity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smtClean="0"/>
              <a:t>or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			</a:t>
            </a:r>
            <a:r>
              <a:rPr lang="en-US" sz="3500" b="1" i="1" dirty="0" smtClean="0">
                <a:solidFill>
                  <a:schemeClr val="accent3">
                    <a:lumMod val="75000"/>
                  </a:schemeClr>
                </a:solidFill>
              </a:rPr>
              <a:t>TR</a:t>
            </a:r>
            <a:r>
              <a:rPr lang="en-US" sz="3500" b="1" dirty="0" smtClean="0">
                <a:solidFill>
                  <a:schemeClr val="accent3">
                    <a:lumMod val="75000"/>
                  </a:schemeClr>
                </a:solidFill>
              </a:rPr>
              <a:t> = </a:t>
            </a:r>
            <a:r>
              <a:rPr lang="en-US" sz="3500" b="1" i="1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n-US" sz="3500" b="1" dirty="0" smtClean="0">
                <a:solidFill>
                  <a:schemeClr val="accent3">
                    <a:lumMod val="75000"/>
                  </a:schemeClr>
                </a:solidFill>
              </a:rPr>
              <a:t> × </a:t>
            </a:r>
            <a:r>
              <a:rPr lang="en-US" sz="3500" b="1" i="1" dirty="0" smtClean="0">
                <a:solidFill>
                  <a:schemeClr val="accent3">
                    <a:lumMod val="75000"/>
                  </a:schemeClr>
                </a:solidFill>
              </a:rPr>
              <a:t>Q</a:t>
            </a:r>
          </a:p>
          <a:p>
            <a:r>
              <a:rPr lang="en-US" dirty="0" smtClean="0"/>
              <a:t>And </a:t>
            </a:r>
            <a:r>
              <a:rPr lang="en-US" dirty="0">
                <a:solidFill>
                  <a:srgbClr val="77933C"/>
                </a:solidFill>
              </a:rPr>
              <a:t>Profit</a:t>
            </a:r>
            <a:r>
              <a:rPr lang="en-US" dirty="0" smtClean="0">
                <a:solidFill>
                  <a:srgbClr val="77933C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revenue – total cost</a:t>
            </a:r>
            <a:r>
              <a:rPr lang="en-US" dirty="0" smtClean="0"/>
              <a:t>, or	</a:t>
            </a:r>
            <a:endParaRPr lang="en-US" b="1" dirty="0" smtClean="0"/>
          </a:p>
          <a:p>
            <a:r>
              <a:rPr lang="en-US" dirty="0" smtClean="0"/>
              <a:t>			</a:t>
            </a:r>
          </a:p>
          <a:p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		</a:t>
            </a:r>
            <a:r>
              <a:rPr lang="en-US" sz="3500" i="1" dirty="0">
                <a:solidFill>
                  <a:schemeClr val="accent3">
                    <a:lumMod val="75000"/>
                  </a:schemeClr>
                </a:solidFill>
              </a:rPr>
              <a:t>Profit = </a:t>
            </a:r>
            <a:r>
              <a:rPr lang="en-US" sz="3500" i="1" dirty="0" err="1">
                <a:solidFill>
                  <a:schemeClr val="accent3">
                    <a:lumMod val="75000"/>
                  </a:schemeClr>
                </a:solidFill>
              </a:rPr>
              <a:t>TR</a:t>
            </a:r>
            <a:r>
              <a:rPr lang="en-US" sz="3500" i="1" dirty="0">
                <a:solidFill>
                  <a:schemeClr val="accent3">
                    <a:lumMod val="75000"/>
                  </a:schemeClr>
                </a:solidFill>
              </a:rPr>
              <a:t> – TC</a:t>
            </a:r>
          </a:p>
          <a:p>
            <a:endParaRPr lang="en-US" dirty="0" smtClean="0"/>
          </a:p>
          <a:p>
            <a:r>
              <a:rPr lang="en-US" dirty="0" smtClean="0"/>
              <a:t>But there is another way to think about it…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682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800" b="1" spc="0" dirty="0" smtClean="0">
                <a:solidFill>
                  <a:srgbClr val="C00000"/>
                </a:solidFill>
              </a:rPr>
              <a:t>USING MARGINAL ANALYSIS TO MAXIMIZE PROFIT</a:t>
            </a:r>
            <a:endParaRPr lang="en-US" sz="2800" b="1" spc="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Assume market price = $18; profit is highest at </a:t>
            </a:r>
            <a:r>
              <a:rPr lang="en-US" sz="2000" dirty="0"/>
              <a:t> </a:t>
            </a:r>
            <a:r>
              <a:rPr lang="en-US" sz="2000" i="1" dirty="0" smtClean="0"/>
              <a:t>Q</a:t>
            </a:r>
            <a:r>
              <a:rPr lang="en-US" sz="2000" dirty="0" smtClean="0"/>
              <a:t> = 50.</a:t>
            </a:r>
          </a:p>
          <a:p>
            <a:r>
              <a:rPr lang="en-US" sz="2000" dirty="0" smtClean="0"/>
              <a:t>The rule is also: the point where marginal cost = marginal revenue.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03" y="1760157"/>
            <a:ext cx="6088092" cy="40811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738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spc="0" dirty="0" smtClean="0"/>
              <a:t>MARGINAL REVENUE AND THE OPTIMAL OUTPUT RULE</a:t>
            </a:r>
            <a:endParaRPr lang="en-US" sz="4000" spc="0" dirty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991600" cy="4953000"/>
          </a:xfrm>
        </p:spPr>
        <p:txBody>
          <a:bodyPr>
            <a:noAutofit/>
          </a:bodyPr>
          <a:lstStyle/>
          <a:p>
            <a:pPr>
              <a:spcBef>
                <a:spcPts val="72"/>
              </a:spcBef>
              <a:spcAft>
                <a:spcPts val="1200"/>
              </a:spcAft>
            </a:pPr>
            <a:r>
              <a:rPr lang="en-US" sz="2800" b="1" i="1" dirty="0" smtClean="0">
                <a:solidFill>
                  <a:srgbClr val="990033"/>
                </a:solidFill>
              </a:rPr>
              <a:t>Marginal revenue: </a:t>
            </a:r>
            <a:r>
              <a:rPr lang="en-US" sz="2800" b="1" dirty="0" smtClean="0"/>
              <a:t>change in total revenue </a:t>
            </a:r>
            <a:r>
              <a:rPr lang="en-US" sz="2800" dirty="0" smtClean="0"/>
              <a:t>generated </a:t>
            </a:r>
            <a:r>
              <a:rPr lang="en-US" sz="2800" dirty="0"/>
              <a:t>by </a:t>
            </a:r>
            <a:r>
              <a:rPr lang="en-US" sz="2800" dirty="0" smtClean="0"/>
              <a:t>an additional </a:t>
            </a:r>
            <a:r>
              <a:rPr lang="en-US" sz="2800" dirty="0"/>
              <a:t>unit of output</a:t>
            </a:r>
            <a:r>
              <a:rPr lang="en-US" sz="2800" dirty="0" smtClean="0"/>
              <a:t>.</a:t>
            </a:r>
          </a:p>
          <a:p>
            <a:pPr lvl="1">
              <a:spcBef>
                <a:spcPts val="72"/>
              </a:spcBef>
              <a:spcAft>
                <a:spcPts val="1200"/>
              </a:spcAft>
            </a:pPr>
            <a:r>
              <a:rPr lang="en-US" sz="2400" i="1" dirty="0" smtClean="0"/>
              <a:t>MR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i="1" dirty="0" smtClean="0"/>
              <a:t>TR</a:t>
            </a:r>
            <a:r>
              <a:rPr lang="en-US" sz="2400" dirty="0" smtClean="0"/>
              <a:t>/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i="1" dirty="0" smtClean="0"/>
              <a:t>Q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pPr lvl="1">
              <a:spcBef>
                <a:spcPts val="72"/>
              </a:spcBef>
              <a:spcAft>
                <a:spcPts val="1200"/>
              </a:spcAft>
            </a:pPr>
            <a:r>
              <a:rPr lang="en-US" sz="3200" i="1" dirty="0" smtClean="0">
                <a:solidFill>
                  <a:srgbClr val="0070C0"/>
                </a:solidFill>
              </a:rPr>
              <a:t>For price-taking firms, </a:t>
            </a:r>
            <a:r>
              <a:rPr lang="en-US" sz="3200" dirty="0" smtClean="0">
                <a:solidFill>
                  <a:srgbClr val="0070C0"/>
                </a:solidFill>
              </a:rPr>
              <a:t>MR</a:t>
            </a:r>
            <a:r>
              <a:rPr lang="en-US" sz="3200" i="1" dirty="0" smtClean="0">
                <a:solidFill>
                  <a:srgbClr val="0070C0"/>
                </a:solidFill>
              </a:rPr>
              <a:t> is simply the good’s market price</a:t>
            </a:r>
          </a:p>
          <a:p>
            <a:pPr lvl="1">
              <a:spcBef>
                <a:spcPts val="72"/>
              </a:spcBef>
              <a:spcAft>
                <a:spcPts val="1200"/>
              </a:spcAft>
            </a:pPr>
            <a:endParaRPr lang="en-US" sz="3200" dirty="0" smtClean="0"/>
          </a:p>
          <a:p>
            <a:pPr>
              <a:spcBef>
                <a:spcPts val="72"/>
              </a:spcBef>
              <a:spcAft>
                <a:spcPts val="1200"/>
              </a:spcAft>
            </a:pPr>
            <a:r>
              <a:rPr lang="en-US" sz="2800" i="1" dirty="0">
                <a:solidFill>
                  <a:srgbClr val="990033"/>
                </a:solidFill>
              </a:rPr>
              <a:t>Optimal output rule: </a:t>
            </a:r>
            <a:r>
              <a:rPr lang="en-US" sz="2800" dirty="0" smtClean="0"/>
              <a:t> Profit is </a:t>
            </a:r>
            <a:r>
              <a:rPr lang="en-US" sz="2800" dirty="0"/>
              <a:t>maximized </a:t>
            </a:r>
            <a:r>
              <a:rPr lang="en-US" sz="2800" dirty="0" smtClean="0"/>
              <a:t>by producing </a:t>
            </a:r>
            <a:r>
              <a:rPr lang="en-US" sz="2800" dirty="0"/>
              <a:t>the quantity of output </a:t>
            </a:r>
            <a:r>
              <a:rPr lang="en-US" sz="2800" dirty="0" smtClean="0"/>
              <a:t>at which </a:t>
            </a:r>
            <a:r>
              <a:rPr lang="en-US" sz="2800" dirty="0"/>
              <a:t>the marginal revenue of </a:t>
            </a:r>
            <a:r>
              <a:rPr lang="en-US" sz="2800" dirty="0" smtClean="0"/>
              <a:t>the last </a:t>
            </a:r>
            <a:r>
              <a:rPr lang="en-US" sz="2800" dirty="0"/>
              <a:t>unit produced is equal to </a:t>
            </a:r>
            <a:r>
              <a:rPr lang="en-US" sz="2800" dirty="0" smtClean="0"/>
              <a:t>its marginal cost.</a:t>
            </a:r>
          </a:p>
          <a:p>
            <a:pPr>
              <a:spcBef>
                <a:spcPts val="72"/>
              </a:spcBef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842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spc="0" dirty="0" smtClean="0"/>
              <a:t>COSTS AND PRODUCTION IN THE SHORT RUN </a:t>
            </a:r>
            <a:endParaRPr lang="en-US" sz="40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1200"/>
            <a:ext cx="9067800" cy="10878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long as increasing production by one more unit creates more </a:t>
            </a:r>
            <a:r>
              <a:rPr lang="en-US" sz="2400" i="1" dirty="0" smtClean="0"/>
              <a:t>MR</a:t>
            </a:r>
            <a:r>
              <a:rPr lang="en-US" sz="2400" dirty="0" smtClean="0"/>
              <a:t> than </a:t>
            </a:r>
            <a:r>
              <a:rPr lang="en-US" sz="2400" i="1" dirty="0" smtClean="0"/>
              <a:t>MC</a:t>
            </a:r>
            <a:r>
              <a:rPr lang="en-US" sz="2400" dirty="0" smtClean="0"/>
              <a:t>, it makes sense to do it.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46725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762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d20252bcd763296c52589af04c4442ba4728f"/>
</p:tagLst>
</file>

<file path=ppt/theme/theme1.xml><?xml version="1.0" encoding="utf-8"?>
<a:theme xmlns:a="http://schemas.openxmlformats.org/drawingml/2006/main" name="9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Krugman 3e main content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ewest 2e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Custom 1">
      <a:majorFont>
        <a:latin typeface="Garamon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7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newer Krugman PPT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newer Krugman 3e theme</Template>
  <TotalTime>2286</TotalTime>
  <Words>2166</Words>
  <Application>Microsoft Office PowerPoint</Application>
  <PresentationFormat>On-screen Show (4:3)</PresentationFormat>
  <Paragraphs>445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Arial</vt:lpstr>
      <vt:lpstr>Calibri</vt:lpstr>
      <vt:lpstr>Candara</vt:lpstr>
      <vt:lpstr>Century Gothic</vt:lpstr>
      <vt:lpstr>Courier New</vt:lpstr>
      <vt:lpstr>Gill Sans</vt:lpstr>
      <vt:lpstr>Lucida Grande</vt:lpstr>
      <vt:lpstr>Tahoma</vt:lpstr>
      <vt:lpstr>Tw Cen MT</vt:lpstr>
      <vt:lpstr>Verdana</vt:lpstr>
      <vt:lpstr>Wingdings</vt:lpstr>
      <vt:lpstr>9_Custom Design</vt:lpstr>
      <vt:lpstr>Custom Design</vt:lpstr>
      <vt:lpstr>10_Custom Design</vt:lpstr>
      <vt:lpstr>3_Newest 2e theme</vt:lpstr>
      <vt:lpstr>15_Stone ppt Theme1</vt:lpstr>
      <vt:lpstr>16_Stone ppt Theme1</vt:lpstr>
      <vt:lpstr>17_Stone ppt Theme1</vt:lpstr>
      <vt:lpstr>11_Custom Design</vt:lpstr>
      <vt:lpstr>newer Krugman PPT theme</vt:lpstr>
      <vt:lpstr>13_Krugman 3e main content</vt:lpstr>
      <vt:lpstr>PowerPoint Presentation</vt:lpstr>
      <vt:lpstr>OUTLINE</vt:lpstr>
      <vt:lpstr>PERFECT COMPETITION: KEY CHARACTERISTICS</vt:lpstr>
      <vt:lpstr>PERFECT COMPETITION: KEY CHARACTERISTICS</vt:lpstr>
      <vt:lpstr>PERFECT COMPETITION: KEY CHARACTERISTICS</vt:lpstr>
      <vt:lpstr>PRODUCTION AND PROFITS</vt:lpstr>
      <vt:lpstr>USING MARGINAL ANALYSIS TO MAXIMIZE PROFIT</vt:lpstr>
      <vt:lpstr>MARGINAL REVENUE AND THE OPTIMAL OUTPUT RULE</vt:lpstr>
      <vt:lpstr>COSTS AND PRODUCTION IN THE SHORT RUN </vt:lpstr>
      <vt:lpstr>EXPLAINING THE OPTIMAL OUTPUT RULE</vt:lpstr>
      <vt:lpstr>THE SHORT RUN AND THE LONG RUN</vt:lpstr>
      <vt:lpstr>THE PRICE-TAKING FIRM’S PROFIT-MAXIMIZING QUANTITY OF OUTPUT</vt:lpstr>
      <vt:lpstr>WHEN IS PRODUCTION PROFITABLE?</vt:lpstr>
      <vt:lpstr>WHEN IS PRODUCTION PROFITABLE?</vt:lpstr>
      <vt:lpstr>CALCULATING TOTAL COSTS AND PROFIT</vt:lpstr>
      <vt:lpstr>PROFITABILITY AND THE MARKET PRICE </vt:lpstr>
      <vt:lpstr>PROFITABILITY AND THE MARKET PRICE </vt:lpstr>
      <vt:lpstr>PROFITABILITY AND THE MARKET PRICE </vt:lpstr>
      <vt:lpstr>SHOULD I STAY OR SHOULD I GO?</vt:lpstr>
      <vt:lpstr>SHOULD I STAY OR SHOULD I GO?</vt:lpstr>
      <vt:lpstr>THE SHORT-RUN PRODUCTION DECISION: A SIMPLE EXAMPLE</vt:lpstr>
      <vt:lpstr>PowerPoint Presentation</vt:lpstr>
      <vt:lpstr>THE SHORT-RUN INDIVIDUAL SUPPLY CURVE</vt:lpstr>
      <vt:lpstr>SHOULD I STAY OR SHOULD I GO?</vt:lpstr>
      <vt:lpstr>PowerPoint Presentation</vt:lpstr>
      <vt:lpstr>THE INDUSTRY SUPPLY CURVE</vt:lpstr>
      <vt:lpstr>THE SHORT-RUN INDUSTRY SUPPLY CURVE</vt:lpstr>
      <vt:lpstr>THE LONG-RUN MARKET EQUILIBRIUM</vt:lpstr>
      <vt:lpstr>THE EFFECT OF AN INCREASE IN DEMAND:  NOW AND LATER</vt:lpstr>
      <vt:lpstr>COMPARING THE SHORT-RUN AND LONG-RUN INDUSTRY SUPPLY CURVES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Solina Lindahl</dc:creator>
  <cp:lastModifiedBy>Pace, Noemi (ESP)</cp:lastModifiedBy>
  <cp:revision>172</cp:revision>
  <cp:lastPrinted>2015-11-11T06:54:57Z</cp:lastPrinted>
  <dcterms:created xsi:type="dcterms:W3CDTF">2012-07-11T19:54:41Z</dcterms:created>
  <dcterms:modified xsi:type="dcterms:W3CDTF">2018-03-26T20:16:45Z</dcterms:modified>
</cp:coreProperties>
</file>