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315" r:id="rId21"/>
    <p:sldId id="275" r:id="rId22"/>
    <p:sldId id="314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317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316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</p:sldIdLst>
  <p:sldSz cx="12192000" cy="6858000"/>
  <p:notesSz cx="12192000" cy="6858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56"/>
    <p:restoredTop sz="94712"/>
  </p:normalViewPr>
  <p:slideViewPr>
    <p:cSldViewPr>
      <p:cViewPr varScale="1">
        <p:scale>
          <a:sx n="105" d="100"/>
          <a:sy n="105" d="100"/>
        </p:scale>
        <p:origin x="216" y="1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Microsoft Himalaya"/>
                <a:cs typeface="Microsoft Himalay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Microsoft Himalaya"/>
                <a:cs typeface="Microsoft Himalay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55443" y="2628907"/>
            <a:ext cx="2286630" cy="391514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Microsoft Himalaya"/>
                <a:cs typeface="Microsoft Himalay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Microsoft Himalaya"/>
                <a:cs typeface="Microsoft Himalay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22341" y="977011"/>
            <a:ext cx="6383020" cy="8788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Microsoft Himalaya"/>
                <a:cs typeface="Microsoft Himalay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22341" y="1830704"/>
            <a:ext cx="6400800" cy="4667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Microsoft Himalaya"/>
                <a:cs typeface="Microsoft Himalay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jpg"/><Relationship Id="rId4" Type="http://schemas.openxmlformats.org/officeDocument/2006/relationships/image" Target="../media/image64.jp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jp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50725" y="584276"/>
            <a:ext cx="9629214" cy="607806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851019" y="124790"/>
            <a:ext cx="242443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solidFill>
                  <a:srgbClr val="FF0000"/>
                </a:solidFill>
                <a:latin typeface="Calibri"/>
                <a:cs typeface="Calibri"/>
              </a:rPr>
              <a:t>La</a:t>
            </a:r>
            <a:r>
              <a:rPr sz="22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FF0000"/>
                </a:solidFill>
                <a:latin typeface="Calibri"/>
                <a:cs typeface="Calibri"/>
              </a:rPr>
              <a:t>spettrofotometria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64919" y="2496311"/>
            <a:ext cx="7543800" cy="13335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62380" y="212852"/>
            <a:ext cx="419735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solidFill>
                  <a:srgbClr val="585858"/>
                </a:solidFill>
                <a:latin typeface="Calibri"/>
                <a:cs typeface="Calibri"/>
              </a:rPr>
              <a:t>SPETTROSCOPIA</a:t>
            </a:r>
            <a:r>
              <a:rPr sz="2200" b="1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585858"/>
                </a:solidFill>
                <a:latin typeface="Calibri"/>
                <a:cs typeface="Calibri"/>
              </a:rPr>
              <a:t>DI</a:t>
            </a:r>
            <a:r>
              <a:rPr sz="2200" b="1" spc="-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585858"/>
                </a:solidFill>
                <a:latin typeface="Calibri"/>
                <a:cs typeface="Calibri"/>
              </a:rPr>
              <a:t>ASSORBIMENTO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30935" y="1133094"/>
            <a:ext cx="87522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La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radiazione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elettromagnetica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incidente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può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essere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assorbita,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l’assorbimento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della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radiazione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comporta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il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passaggio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ad </a:t>
            </a:r>
            <a:r>
              <a:rPr sz="1800" spc="-5" dirty="0">
                <a:latin typeface="Calibri"/>
                <a:cs typeface="Calibri"/>
              </a:rPr>
              <a:t>uno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stato</a:t>
            </a:r>
            <a:r>
              <a:rPr sz="1800" spc="-10" dirty="0">
                <a:latin typeface="Calibri"/>
                <a:cs typeface="Calibri"/>
              </a:rPr>
              <a:t> energetico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superiore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per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l’energia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ceduta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dalla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radiazione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70838" y="4943982"/>
            <a:ext cx="86969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La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radiazione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elettromagnetica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trasmessa</a:t>
            </a:r>
            <a:r>
              <a:rPr sz="1800" spc="-20" dirty="0">
                <a:latin typeface="Calibri"/>
                <a:cs typeface="Calibri"/>
              </a:rPr>
              <a:t> avrà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quindi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una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intensità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minore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quella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incidente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2380" y="212852"/>
            <a:ext cx="360489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solidFill>
                  <a:srgbClr val="585858"/>
                </a:solidFill>
                <a:latin typeface="Calibri"/>
                <a:cs typeface="Calibri"/>
              </a:rPr>
              <a:t>SPETTROSCOPIA</a:t>
            </a:r>
            <a:r>
              <a:rPr sz="2200" b="1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585858"/>
                </a:solidFill>
                <a:latin typeface="Calibri"/>
                <a:cs typeface="Calibri"/>
              </a:rPr>
              <a:t>DI</a:t>
            </a:r>
            <a:r>
              <a:rPr sz="2200" b="1" spc="-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585858"/>
                </a:solidFill>
                <a:latin typeface="Calibri"/>
                <a:cs typeface="Calibri"/>
              </a:rPr>
              <a:t>EMISSIONE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53510" y="1555750"/>
            <a:ext cx="5672455" cy="3995420"/>
            <a:chOff x="653510" y="1555750"/>
            <a:chExt cx="5672455" cy="399542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3510" y="1840937"/>
              <a:ext cx="5672445" cy="370974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826764" y="1562100"/>
              <a:ext cx="885825" cy="1813560"/>
            </a:xfrm>
            <a:custGeom>
              <a:avLst/>
              <a:gdLst/>
              <a:ahLst/>
              <a:cxnLst/>
              <a:rect l="l" t="t" r="r" b="b"/>
              <a:pathLst>
                <a:path w="885825" h="1813560">
                  <a:moveTo>
                    <a:pt x="0" y="906779"/>
                  </a:moveTo>
                  <a:lnTo>
                    <a:pt x="1021" y="844700"/>
                  </a:lnTo>
                  <a:lnTo>
                    <a:pt x="4042" y="783743"/>
                  </a:lnTo>
                  <a:lnTo>
                    <a:pt x="8995" y="724043"/>
                  </a:lnTo>
                  <a:lnTo>
                    <a:pt x="15816" y="665735"/>
                  </a:lnTo>
                  <a:lnTo>
                    <a:pt x="24438" y="608955"/>
                  </a:lnTo>
                  <a:lnTo>
                    <a:pt x="34796" y="553837"/>
                  </a:lnTo>
                  <a:lnTo>
                    <a:pt x="46822" y="500516"/>
                  </a:lnTo>
                  <a:lnTo>
                    <a:pt x="60451" y="449128"/>
                  </a:lnTo>
                  <a:lnTo>
                    <a:pt x="75618" y="399808"/>
                  </a:lnTo>
                  <a:lnTo>
                    <a:pt x="92256" y="352690"/>
                  </a:lnTo>
                  <a:lnTo>
                    <a:pt x="110300" y="307911"/>
                  </a:lnTo>
                  <a:lnTo>
                    <a:pt x="129682" y="265604"/>
                  </a:lnTo>
                  <a:lnTo>
                    <a:pt x="150338" y="225906"/>
                  </a:lnTo>
                  <a:lnTo>
                    <a:pt x="172202" y="188951"/>
                  </a:lnTo>
                  <a:lnTo>
                    <a:pt x="195206" y="154874"/>
                  </a:lnTo>
                  <a:lnTo>
                    <a:pt x="219286" y="123810"/>
                  </a:lnTo>
                  <a:lnTo>
                    <a:pt x="270408" y="71264"/>
                  </a:lnTo>
                  <a:lnTo>
                    <a:pt x="325040" y="32393"/>
                  </a:lnTo>
                  <a:lnTo>
                    <a:pt x="382654" y="8278"/>
                  </a:lnTo>
                  <a:lnTo>
                    <a:pt x="442722" y="0"/>
                  </a:lnTo>
                  <a:lnTo>
                    <a:pt x="473029" y="2092"/>
                  </a:lnTo>
                  <a:lnTo>
                    <a:pt x="531936" y="18424"/>
                  </a:lnTo>
                  <a:lnTo>
                    <a:pt x="588125" y="50052"/>
                  </a:lnTo>
                  <a:lnTo>
                    <a:pt x="641067" y="95896"/>
                  </a:lnTo>
                  <a:lnTo>
                    <a:pt x="690237" y="154874"/>
                  </a:lnTo>
                  <a:lnTo>
                    <a:pt x="713241" y="188951"/>
                  </a:lnTo>
                  <a:lnTo>
                    <a:pt x="735105" y="225906"/>
                  </a:lnTo>
                  <a:lnTo>
                    <a:pt x="755761" y="265604"/>
                  </a:lnTo>
                  <a:lnTo>
                    <a:pt x="775143" y="307911"/>
                  </a:lnTo>
                  <a:lnTo>
                    <a:pt x="793187" y="352690"/>
                  </a:lnTo>
                  <a:lnTo>
                    <a:pt x="809825" y="399808"/>
                  </a:lnTo>
                  <a:lnTo>
                    <a:pt x="824992" y="449128"/>
                  </a:lnTo>
                  <a:lnTo>
                    <a:pt x="838621" y="500516"/>
                  </a:lnTo>
                  <a:lnTo>
                    <a:pt x="850647" y="553837"/>
                  </a:lnTo>
                  <a:lnTo>
                    <a:pt x="861005" y="608955"/>
                  </a:lnTo>
                  <a:lnTo>
                    <a:pt x="869627" y="665735"/>
                  </a:lnTo>
                  <a:lnTo>
                    <a:pt x="876448" y="724043"/>
                  </a:lnTo>
                  <a:lnTo>
                    <a:pt x="881401" y="783743"/>
                  </a:lnTo>
                  <a:lnTo>
                    <a:pt x="884422" y="844700"/>
                  </a:lnTo>
                  <a:lnTo>
                    <a:pt x="885444" y="906779"/>
                  </a:lnTo>
                  <a:lnTo>
                    <a:pt x="884422" y="968859"/>
                  </a:lnTo>
                  <a:lnTo>
                    <a:pt x="881401" y="1029816"/>
                  </a:lnTo>
                  <a:lnTo>
                    <a:pt x="876448" y="1089516"/>
                  </a:lnTo>
                  <a:lnTo>
                    <a:pt x="869627" y="1147824"/>
                  </a:lnTo>
                  <a:lnTo>
                    <a:pt x="861005" y="1204604"/>
                  </a:lnTo>
                  <a:lnTo>
                    <a:pt x="850647" y="1259722"/>
                  </a:lnTo>
                  <a:lnTo>
                    <a:pt x="838621" y="1313043"/>
                  </a:lnTo>
                  <a:lnTo>
                    <a:pt x="824992" y="1364431"/>
                  </a:lnTo>
                  <a:lnTo>
                    <a:pt x="809825" y="1413751"/>
                  </a:lnTo>
                  <a:lnTo>
                    <a:pt x="793187" y="1460869"/>
                  </a:lnTo>
                  <a:lnTo>
                    <a:pt x="775143" y="1505648"/>
                  </a:lnTo>
                  <a:lnTo>
                    <a:pt x="755761" y="1547955"/>
                  </a:lnTo>
                  <a:lnTo>
                    <a:pt x="735105" y="1587653"/>
                  </a:lnTo>
                  <a:lnTo>
                    <a:pt x="713241" y="1624608"/>
                  </a:lnTo>
                  <a:lnTo>
                    <a:pt x="690237" y="1658685"/>
                  </a:lnTo>
                  <a:lnTo>
                    <a:pt x="666157" y="1689749"/>
                  </a:lnTo>
                  <a:lnTo>
                    <a:pt x="615035" y="1742295"/>
                  </a:lnTo>
                  <a:lnTo>
                    <a:pt x="560403" y="1781166"/>
                  </a:lnTo>
                  <a:lnTo>
                    <a:pt x="502789" y="1805281"/>
                  </a:lnTo>
                  <a:lnTo>
                    <a:pt x="442722" y="1813560"/>
                  </a:lnTo>
                  <a:lnTo>
                    <a:pt x="412414" y="1811467"/>
                  </a:lnTo>
                  <a:lnTo>
                    <a:pt x="353507" y="1795135"/>
                  </a:lnTo>
                  <a:lnTo>
                    <a:pt x="297318" y="1763507"/>
                  </a:lnTo>
                  <a:lnTo>
                    <a:pt x="244376" y="1717663"/>
                  </a:lnTo>
                  <a:lnTo>
                    <a:pt x="195206" y="1658685"/>
                  </a:lnTo>
                  <a:lnTo>
                    <a:pt x="172202" y="1624608"/>
                  </a:lnTo>
                  <a:lnTo>
                    <a:pt x="150338" y="1587653"/>
                  </a:lnTo>
                  <a:lnTo>
                    <a:pt x="129682" y="1547955"/>
                  </a:lnTo>
                  <a:lnTo>
                    <a:pt x="110300" y="1505648"/>
                  </a:lnTo>
                  <a:lnTo>
                    <a:pt x="92256" y="1460869"/>
                  </a:lnTo>
                  <a:lnTo>
                    <a:pt x="75618" y="1413751"/>
                  </a:lnTo>
                  <a:lnTo>
                    <a:pt x="60451" y="1364431"/>
                  </a:lnTo>
                  <a:lnTo>
                    <a:pt x="46822" y="1313043"/>
                  </a:lnTo>
                  <a:lnTo>
                    <a:pt x="34796" y="1259722"/>
                  </a:lnTo>
                  <a:lnTo>
                    <a:pt x="24438" y="1204604"/>
                  </a:lnTo>
                  <a:lnTo>
                    <a:pt x="15816" y="1147824"/>
                  </a:lnTo>
                  <a:lnTo>
                    <a:pt x="8995" y="1089516"/>
                  </a:lnTo>
                  <a:lnTo>
                    <a:pt x="4042" y="1029816"/>
                  </a:lnTo>
                  <a:lnTo>
                    <a:pt x="1021" y="968859"/>
                  </a:lnTo>
                  <a:lnTo>
                    <a:pt x="0" y="90677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5998717" y="1487932"/>
            <a:ext cx="559435" cy="10795"/>
          </a:xfrm>
          <a:custGeom>
            <a:avLst/>
            <a:gdLst/>
            <a:ahLst/>
            <a:cxnLst/>
            <a:rect l="l" t="t" r="r" b="b"/>
            <a:pathLst>
              <a:path w="559434" h="10794">
                <a:moveTo>
                  <a:pt x="559308" y="0"/>
                </a:moveTo>
                <a:lnTo>
                  <a:pt x="0" y="0"/>
                </a:lnTo>
                <a:lnTo>
                  <a:pt x="0" y="10667"/>
                </a:lnTo>
                <a:lnTo>
                  <a:pt x="559308" y="10667"/>
                </a:lnTo>
                <a:lnTo>
                  <a:pt x="559308" y="0"/>
                </a:lnTo>
                <a:close/>
              </a:path>
            </a:pathLst>
          </a:custGeom>
          <a:solidFill>
            <a:srgbClr val="1F38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733925" y="1292733"/>
            <a:ext cx="283845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5" dirty="0">
                <a:solidFill>
                  <a:srgbClr val="1F3863"/>
                </a:solidFill>
                <a:latin typeface="Calibri"/>
                <a:cs typeface="Calibri"/>
              </a:rPr>
              <a:t>EMISSIONE</a:t>
            </a:r>
            <a:r>
              <a:rPr sz="1300" b="1" spc="2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300" b="1" spc="-5" dirty="0">
                <a:solidFill>
                  <a:srgbClr val="1F3863"/>
                </a:solidFill>
                <a:latin typeface="Calibri"/>
                <a:cs typeface="Calibri"/>
              </a:rPr>
              <a:t>DI</a:t>
            </a:r>
            <a:r>
              <a:rPr sz="1300" b="1" spc="1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300" b="1" spc="-5" dirty="0">
                <a:solidFill>
                  <a:srgbClr val="1F3863"/>
                </a:solidFill>
                <a:latin typeface="Calibri"/>
                <a:cs typeface="Calibri"/>
              </a:rPr>
              <a:t>UN</a:t>
            </a:r>
            <a:r>
              <a:rPr sz="1300" b="1" spc="1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300" b="1" spc="-20" dirty="0">
                <a:solidFill>
                  <a:srgbClr val="1F3863"/>
                </a:solidFill>
                <a:latin typeface="Calibri"/>
                <a:cs typeface="Calibri"/>
              </a:rPr>
              <a:t>FOTONE</a:t>
            </a:r>
            <a:r>
              <a:rPr sz="1300" b="1" spc="2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300" b="1" spc="-10" dirty="0">
                <a:solidFill>
                  <a:srgbClr val="1F3863"/>
                </a:solidFill>
                <a:latin typeface="Calibri"/>
                <a:cs typeface="Calibri"/>
              </a:rPr>
              <a:t>PER</a:t>
            </a:r>
            <a:r>
              <a:rPr sz="1300" b="1" spc="1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300" b="1" spc="-15" dirty="0">
                <a:solidFill>
                  <a:srgbClr val="1F3863"/>
                </a:solidFill>
                <a:latin typeface="Calibri"/>
                <a:cs typeface="Calibri"/>
              </a:rPr>
              <a:t>TORNARE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33925" y="1490853"/>
            <a:ext cx="200977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15" dirty="0">
                <a:solidFill>
                  <a:srgbClr val="1F3863"/>
                </a:solidFill>
                <a:latin typeface="Calibri"/>
                <a:cs typeface="Calibri"/>
              </a:rPr>
              <a:t>A</a:t>
            </a:r>
            <a:r>
              <a:rPr sz="1300" b="1" spc="-5" dirty="0">
                <a:solidFill>
                  <a:srgbClr val="1F3863"/>
                </a:solidFill>
                <a:latin typeface="Calibri"/>
                <a:cs typeface="Calibri"/>
              </a:rPr>
              <a:t>L</a:t>
            </a:r>
            <a:r>
              <a:rPr sz="1300" b="1" spc="-25" dirty="0">
                <a:solidFill>
                  <a:srgbClr val="1F3863"/>
                </a:solidFill>
                <a:latin typeface="Calibri"/>
                <a:cs typeface="Calibri"/>
              </a:rPr>
              <a:t>L</a:t>
            </a:r>
            <a:r>
              <a:rPr sz="1300" b="1" spc="-5" dirty="0">
                <a:solidFill>
                  <a:srgbClr val="1F3863"/>
                </a:solidFill>
                <a:latin typeface="Calibri"/>
                <a:cs typeface="Calibri"/>
              </a:rPr>
              <a:t>O</a:t>
            </a:r>
            <a:r>
              <a:rPr sz="1300" b="1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300" b="1" spc="-20" dirty="0">
                <a:solidFill>
                  <a:srgbClr val="1F3863"/>
                </a:solidFill>
                <a:latin typeface="Calibri"/>
                <a:cs typeface="Calibri"/>
              </a:rPr>
              <a:t>S</a:t>
            </a:r>
            <a:r>
              <a:rPr sz="1300" b="1" spc="-110" dirty="0">
                <a:solidFill>
                  <a:srgbClr val="1F3863"/>
                </a:solidFill>
                <a:latin typeface="Calibri"/>
                <a:cs typeface="Calibri"/>
              </a:rPr>
              <a:t>TA</a:t>
            </a:r>
            <a:r>
              <a:rPr sz="1300" b="1" spc="-50" dirty="0">
                <a:solidFill>
                  <a:srgbClr val="1F3863"/>
                </a:solidFill>
                <a:latin typeface="Calibri"/>
                <a:cs typeface="Calibri"/>
              </a:rPr>
              <a:t>T</a:t>
            </a:r>
            <a:r>
              <a:rPr sz="1300" b="1" spc="-5" dirty="0">
                <a:solidFill>
                  <a:srgbClr val="1F3863"/>
                </a:solidFill>
                <a:latin typeface="Calibri"/>
                <a:cs typeface="Calibri"/>
              </a:rPr>
              <a:t>O</a:t>
            </a:r>
            <a:r>
              <a:rPr sz="1300" b="1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300" b="1" spc="-15" dirty="0">
                <a:solidFill>
                  <a:srgbClr val="1F3863"/>
                </a:solidFill>
                <a:latin typeface="Calibri"/>
                <a:cs typeface="Calibri"/>
              </a:rPr>
              <a:t>F</a:t>
            </a:r>
            <a:r>
              <a:rPr sz="1300" b="1" spc="-10" dirty="0">
                <a:solidFill>
                  <a:srgbClr val="1F3863"/>
                </a:solidFill>
                <a:latin typeface="Calibri"/>
                <a:cs typeface="Calibri"/>
              </a:rPr>
              <a:t>ON</a:t>
            </a:r>
            <a:r>
              <a:rPr sz="1300" b="1" spc="-45" dirty="0">
                <a:solidFill>
                  <a:srgbClr val="1F3863"/>
                </a:solidFill>
                <a:latin typeface="Calibri"/>
                <a:cs typeface="Calibri"/>
              </a:rPr>
              <a:t>D</a:t>
            </a:r>
            <a:r>
              <a:rPr sz="1300" b="1" spc="-15" dirty="0">
                <a:solidFill>
                  <a:srgbClr val="1F3863"/>
                </a:solidFill>
                <a:latin typeface="Calibri"/>
                <a:cs typeface="Calibri"/>
              </a:rPr>
              <a:t>AM</a:t>
            </a:r>
            <a:r>
              <a:rPr sz="1300" b="1" spc="-5" dirty="0">
                <a:solidFill>
                  <a:srgbClr val="1F3863"/>
                </a:solidFill>
                <a:latin typeface="Calibri"/>
                <a:cs typeface="Calibri"/>
              </a:rPr>
              <a:t>EN</a:t>
            </a:r>
            <a:r>
              <a:rPr sz="1300" b="1" spc="-105" dirty="0">
                <a:solidFill>
                  <a:srgbClr val="1F3863"/>
                </a:solidFill>
                <a:latin typeface="Calibri"/>
                <a:cs typeface="Calibri"/>
              </a:rPr>
              <a:t>T</a:t>
            </a:r>
            <a:r>
              <a:rPr sz="1300" b="1" spc="-15" dirty="0">
                <a:solidFill>
                  <a:srgbClr val="1F3863"/>
                </a:solidFill>
                <a:latin typeface="Calibri"/>
                <a:cs typeface="Calibri"/>
              </a:rPr>
              <a:t>A</a:t>
            </a:r>
            <a:r>
              <a:rPr sz="1300" b="1" spc="-5" dirty="0">
                <a:solidFill>
                  <a:srgbClr val="1F3863"/>
                </a:solidFill>
                <a:latin typeface="Calibri"/>
                <a:cs typeface="Calibri"/>
              </a:rPr>
              <a:t>LE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151632" y="1530096"/>
            <a:ext cx="591820" cy="1815464"/>
          </a:xfrm>
          <a:custGeom>
            <a:avLst/>
            <a:gdLst/>
            <a:ahLst/>
            <a:cxnLst/>
            <a:rect l="l" t="t" r="r" b="b"/>
            <a:pathLst>
              <a:path w="591820" h="1815464">
                <a:moveTo>
                  <a:pt x="0" y="907541"/>
                </a:moveTo>
                <a:lnTo>
                  <a:pt x="889" y="836611"/>
                </a:lnTo>
                <a:lnTo>
                  <a:pt x="3513" y="767176"/>
                </a:lnTo>
                <a:lnTo>
                  <a:pt x="7806" y="699436"/>
                </a:lnTo>
                <a:lnTo>
                  <a:pt x="13703" y="633593"/>
                </a:lnTo>
                <a:lnTo>
                  <a:pt x="21137" y="569849"/>
                </a:lnTo>
                <a:lnTo>
                  <a:pt x="30044" y="508407"/>
                </a:lnTo>
                <a:lnTo>
                  <a:pt x="40357" y="449467"/>
                </a:lnTo>
                <a:lnTo>
                  <a:pt x="52011" y="393231"/>
                </a:lnTo>
                <a:lnTo>
                  <a:pt x="64941" y="339900"/>
                </a:lnTo>
                <a:lnTo>
                  <a:pt x="79079" y="289678"/>
                </a:lnTo>
                <a:lnTo>
                  <a:pt x="94362" y="242764"/>
                </a:lnTo>
                <a:lnTo>
                  <a:pt x="110723" y="199361"/>
                </a:lnTo>
                <a:lnTo>
                  <a:pt x="128096" y="159671"/>
                </a:lnTo>
                <a:lnTo>
                  <a:pt x="146416" y="123895"/>
                </a:lnTo>
                <a:lnTo>
                  <a:pt x="185635" y="64892"/>
                </a:lnTo>
                <a:lnTo>
                  <a:pt x="227853" y="23966"/>
                </a:lnTo>
                <a:lnTo>
                  <a:pt x="272546" y="2730"/>
                </a:lnTo>
                <a:lnTo>
                  <a:pt x="295656" y="0"/>
                </a:lnTo>
                <a:lnTo>
                  <a:pt x="318765" y="2730"/>
                </a:lnTo>
                <a:lnTo>
                  <a:pt x="363458" y="23966"/>
                </a:lnTo>
                <a:lnTo>
                  <a:pt x="405676" y="64892"/>
                </a:lnTo>
                <a:lnTo>
                  <a:pt x="444895" y="123895"/>
                </a:lnTo>
                <a:lnTo>
                  <a:pt x="463215" y="159671"/>
                </a:lnTo>
                <a:lnTo>
                  <a:pt x="480588" y="199361"/>
                </a:lnTo>
                <a:lnTo>
                  <a:pt x="496949" y="242764"/>
                </a:lnTo>
                <a:lnTo>
                  <a:pt x="512232" y="289678"/>
                </a:lnTo>
                <a:lnTo>
                  <a:pt x="526370" y="339900"/>
                </a:lnTo>
                <a:lnTo>
                  <a:pt x="539300" y="393231"/>
                </a:lnTo>
                <a:lnTo>
                  <a:pt x="550954" y="449467"/>
                </a:lnTo>
                <a:lnTo>
                  <a:pt x="561267" y="508407"/>
                </a:lnTo>
                <a:lnTo>
                  <a:pt x="570174" y="569849"/>
                </a:lnTo>
                <a:lnTo>
                  <a:pt x="577608" y="633593"/>
                </a:lnTo>
                <a:lnTo>
                  <a:pt x="583505" y="699436"/>
                </a:lnTo>
                <a:lnTo>
                  <a:pt x="587798" y="767176"/>
                </a:lnTo>
                <a:lnTo>
                  <a:pt x="590422" y="836611"/>
                </a:lnTo>
                <a:lnTo>
                  <a:pt x="591312" y="907541"/>
                </a:lnTo>
                <a:lnTo>
                  <a:pt x="590422" y="978472"/>
                </a:lnTo>
                <a:lnTo>
                  <a:pt x="587798" y="1047907"/>
                </a:lnTo>
                <a:lnTo>
                  <a:pt x="583505" y="1115647"/>
                </a:lnTo>
                <a:lnTo>
                  <a:pt x="577608" y="1181490"/>
                </a:lnTo>
                <a:lnTo>
                  <a:pt x="570174" y="1245234"/>
                </a:lnTo>
                <a:lnTo>
                  <a:pt x="561267" y="1306676"/>
                </a:lnTo>
                <a:lnTo>
                  <a:pt x="550954" y="1365616"/>
                </a:lnTo>
                <a:lnTo>
                  <a:pt x="539300" y="1421852"/>
                </a:lnTo>
                <a:lnTo>
                  <a:pt x="526370" y="1475183"/>
                </a:lnTo>
                <a:lnTo>
                  <a:pt x="512232" y="1525405"/>
                </a:lnTo>
                <a:lnTo>
                  <a:pt x="496949" y="1572319"/>
                </a:lnTo>
                <a:lnTo>
                  <a:pt x="480588" y="1615722"/>
                </a:lnTo>
                <a:lnTo>
                  <a:pt x="463215" y="1655412"/>
                </a:lnTo>
                <a:lnTo>
                  <a:pt x="444895" y="1691188"/>
                </a:lnTo>
                <a:lnTo>
                  <a:pt x="405676" y="1750191"/>
                </a:lnTo>
                <a:lnTo>
                  <a:pt x="363458" y="1791117"/>
                </a:lnTo>
                <a:lnTo>
                  <a:pt x="318765" y="1812353"/>
                </a:lnTo>
                <a:lnTo>
                  <a:pt x="295656" y="1815083"/>
                </a:lnTo>
                <a:lnTo>
                  <a:pt x="272546" y="1812353"/>
                </a:lnTo>
                <a:lnTo>
                  <a:pt x="227853" y="1791117"/>
                </a:lnTo>
                <a:lnTo>
                  <a:pt x="185635" y="1750191"/>
                </a:lnTo>
                <a:lnTo>
                  <a:pt x="146416" y="1691188"/>
                </a:lnTo>
                <a:lnTo>
                  <a:pt x="128096" y="1655412"/>
                </a:lnTo>
                <a:lnTo>
                  <a:pt x="110723" y="1615722"/>
                </a:lnTo>
                <a:lnTo>
                  <a:pt x="94362" y="1572319"/>
                </a:lnTo>
                <a:lnTo>
                  <a:pt x="79079" y="1525405"/>
                </a:lnTo>
                <a:lnTo>
                  <a:pt x="64941" y="1475183"/>
                </a:lnTo>
                <a:lnTo>
                  <a:pt x="52011" y="1421852"/>
                </a:lnTo>
                <a:lnTo>
                  <a:pt x="40357" y="1365616"/>
                </a:lnTo>
                <a:lnTo>
                  <a:pt x="30044" y="1306676"/>
                </a:lnTo>
                <a:lnTo>
                  <a:pt x="21137" y="1245234"/>
                </a:lnTo>
                <a:lnTo>
                  <a:pt x="13703" y="1181490"/>
                </a:lnTo>
                <a:lnTo>
                  <a:pt x="7806" y="1115647"/>
                </a:lnTo>
                <a:lnTo>
                  <a:pt x="3513" y="1047907"/>
                </a:lnTo>
                <a:lnTo>
                  <a:pt x="889" y="978472"/>
                </a:lnTo>
                <a:lnTo>
                  <a:pt x="0" y="907541"/>
                </a:lnTo>
                <a:close/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18768" y="1292733"/>
            <a:ext cx="254889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15" dirty="0">
                <a:solidFill>
                  <a:srgbClr val="FF0000"/>
                </a:solidFill>
                <a:latin typeface="Calibri"/>
                <a:cs typeface="Calibri"/>
              </a:rPr>
              <a:t>ECCITAZIONE,</a:t>
            </a:r>
            <a:r>
              <a:rPr sz="1300" b="1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300" b="1" spc="-15" dirty="0">
                <a:solidFill>
                  <a:srgbClr val="FF0000"/>
                </a:solidFill>
                <a:latin typeface="Calibri"/>
                <a:cs typeface="Calibri"/>
              </a:rPr>
              <a:t>ACQUISTO</a:t>
            </a:r>
            <a:r>
              <a:rPr sz="13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300" b="1" spc="-5" dirty="0">
                <a:solidFill>
                  <a:srgbClr val="FF0000"/>
                </a:solidFill>
                <a:latin typeface="Calibri"/>
                <a:cs typeface="Calibri"/>
              </a:rPr>
              <a:t>DI</a:t>
            </a:r>
            <a:r>
              <a:rPr sz="13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300" b="1" spc="-5" dirty="0">
                <a:solidFill>
                  <a:srgbClr val="FF0000"/>
                </a:solidFill>
                <a:latin typeface="Calibri"/>
                <a:cs typeface="Calibri"/>
              </a:rPr>
              <a:t>ENERGIA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07433" y="4218559"/>
            <a:ext cx="2938780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742315" algn="l"/>
                <a:tab pos="1697989" algn="l"/>
                <a:tab pos="2210435" algn="l"/>
              </a:tabLst>
            </a:pPr>
            <a:r>
              <a:rPr sz="1300" b="1" spc="-5" dirty="0">
                <a:solidFill>
                  <a:srgbClr val="585858"/>
                </a:solidFill>
                <a:latin typeface="Calibri"/>
                <a:cs typeface="Calibri"/>
              </a:rPr>
              <a:t>Sp</a:t>
            </a:r>
            <a:r>
              <a:rPr sz="1300" b="1" spc="-25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1300" b="1" spc="-10" dirty="0">
                <a:solidFill>
                  <a:srgbClr val="585858"/>
                </a:solidFill>
                <a:latin typeface="Calibri"/>
                <a:cs typeface="Calibri"/>
              </a:rPr>
              <a:t>tt</a:t>
            </a:r>
            <a:r>
              <a:rPr sz="1300" b="1" spc="-25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1300" b="1" spc="-10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1300" b="1" spc="-5" dirty="0">
                <a:solidFill>
                  <a:srgbClr val="585858"/>
                </a:solidFill>
                <a:latin typeface="Calibri"/>
                <a:cs typeface="Calibri"/>
              </a:rPr>
              <a:t>:</a:t>
            </a:r>
            <a:r>
              <a:rPr sz="1300" b="1" dirty="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sz="1300" b="1" spc="-5" dirty="0">
                <a:solidFill>
                  <a:srgbClr val="585858"/>
                </a:solidFill>
                <a:latin typeface="Calibri"/>
                <a:cs typeface="Calibri"/>
              </a:rPr>
              <a:t>di</a:t>
            </a:r>
            <a:r>
              <a:rPr sz="1300" b="1" spc="-10" dirty="0">
                <a:solidFill>
                  <a:srgbClr val="585858"/>
                </a:solidFill>
                <a:latin typeface="Calibri"/>
                <a:cs typeface="Calibri"/>
              </a:rPr>
              <a:t>ag</a:t>
            </a:r>
            <a:r>
              <a:rPr sz="1300" b="1" spc="-35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1300" b="1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1300" b="1" spc="5" dirty="0">
                <a:solidFill>
                  <a:srgbClr val="585858"/>
                </a:solidFill>
                <a:latin typeface="Calibri"/>
                <a:cs typeface="Calibri"/>
              </a:rPr>
              <a:t>m</a:t>
            </a:r>
            <a:r>
              <a:rPr sz="1300" b="1" spc="-10" dirty="0">
                <a:solidFill>
                  <a:srgbClr val="585858"/>
                </a:solidFill>
                <a:latin typeface="Calibri"/>
                <a:cs typeface="Calibri"/>
              </a:rPr>
              <a:t>m</a:t>
            </a:r>
            <a:r>
              <a:rPr sz="1300" b="1" spc="-5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1300" b="1" dirty="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sz="1300" b="1" spc="-5" dirty="0">
                <a:solidFill>
                  <a:srgbClr val="585858"/>
                </a:solidFill>
                <a:latin typeface="Calibri"/>
                <a:cs typeface="Calibri"/>
              </a:rPr>
              <a:t>del</a:t>
            </a:r>
            <a:r>
              <a:rPr sz="1300" b="1" dirty="0">
                <a:solidFill>
                  <a:srgbClr val="585858"/>
                </a:solidFill>
                <a:latin typeface="Calibri"/>
                <a:cs typeface="Calibri"/>
              </a:rPr>
              <a:t>l</a:t>
            </a:r>
            <a:r>
              <a:rPr sz="1300" b="1" spc="-5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1300" b="1" dirty="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sz="1300" b="1" spc="-25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1300" b="1" spc="-1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1300" b="1" spc="-5" dirty="0">
                <a:solidFill>
                  <a:srgbClr val="585858"/>
                </a:solidFill>
                <a:latin typeface="Calibri"/>
                <a:cs typeface="Calibri"/>
              </a:rPr>
              <a:t>di</a:t>
            </a:r>
            <a:r>
              <a:rPr sz="1300" b="1" spc="-10" dirty="0">
                <a:solidFill>
                  <a:srgbClr val="585858"/>
                </a:solidFill>
                <a:latin typeface="Calibri"/>
                <a:cs typeface="Calibri"/>
              </a:rPr>
              <a:t>az</a:t>
            </a:r>
            <a:r>
              <a:rPr sz="1300" b="1" spc="-5" dirty="0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sz="1300" b="1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1300" b="1" spc="-5" dirty="0">
                <a:solidFill>
                  <a:srgbClr val="585858"/>
                </a:solidFill>
                <a:latin typeface="Calibri"/>
                <a:cs typeface="Calibri"/>
              </a:rPr>
              <a:t>ne  </a:t>
            </a:r>
            <a:r>
              <a:rPr sz="1300" b="1" spc="-10" dirty="0">
                <a:solidFill>
                  <a:srgbClr val="585858"/>
                </a:solidFill>
                <a:latin typeface="Calibri"/>
                <a:cs typeface="Calibri"/>
              </a:rPr>
              <a:t>emessa</a:t>
            </a:r>
            <a:r>
              <a:rPr sz="1300" b="1" dirty="0">
                <a:solidFill>
                  <a:srgbClr val="585858"/>
                </a:solidFill>
                <a:latin typeface="Calibri"/>
                <a:cs typeface="Calibri"/>
              </a:rPr>
              <a:t> in</a:t>
            </a:r>
            <a:r>
              <a:rPr sz="1300" b="1" spc="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300" b="1" spc="-5" dirty="0">
                <a:solidFill>
                  <a:srgbClr val="585858"/>
                </a:solidFill>
                <a:latin typeface="Calibri"/>
                <a:cs typeface="Calibri"/>
              </a:rPr>
              <a:t>funzione</a:t>
            </a:r>
            <a:r>
              <a:rPr sz="1300" b="1" spc="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300" b="1" spc="-5" dirty="0">
                <a:solidFill>
                  <a:srgbClr val="585858"/>
                </a:solidFill>
                <a:latin typeface="Calibri"/>
                <a:cs typeface="Calibri"/>
              </a:rPr>
              <a:t>della</a:t>
            </a:r>
            <a:r>
              <a:rPr sz="1300" b="1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300" b="1" spc="-10" dirty="0">
                <a:solidFill>
                  <a:srgbClr val="585858"/>
                </a:solidFill>
                <a:latin typeface="Calibri"/>
                <a:cs typeface="Calibri"/>
              </a:rPr>
              <a:t>lunghezza</a:t>
            </a:r>
            <a:r>
              <a:rPr sz="1300" b="1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300" b="1" spc="-20" dirty="0">
                <a:solidFill>
                  <a:srgbClr val="585858"/>
                </a:solidFill>
                <a:latin typeface="Calibri"/>
                <a:cs typeface="Calibri"/>
              </a:rPr>
              <a:t>d’onda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752331" y="1699260"/>
            <a:ext cx="2565400" cy="739140"/>
          </a:xfrm>
          <a:prstGeom prst="rect">
            <a:avLst/>
          </a:prstGeom>
          <a:ln w="15875">
            <a:solidFill>
              <a:srgbClr val="FF0000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91440" marR="80010" algn="just">
              <a:lnSpc>
                <a:spcPct val="100000"/>
              </a:lnSpc>
              <a:spcBef>
                <a:spcPts val="270"/>
              </a:spcBef>
            </a:pPr>
            <a:r>
              <a:rPr sz="1400" b="1" spc="-5" dirty="0">
                <a:solidFill>
                  <a:srgbClr val="7E7E7E"/>
                </a:solidFill>
                <a:latin typeface="Calibri"/>
                <a:cs typeface="Calibri"/>
              </a:rPr>
              <a:t>Un</a:t>
            </a:r>
            <a:r>
              <a:rPr sz="1400" b="1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400" b="1" u="sng" spc="-10" dirty="0">
                <a:solidFill>
                  <a:srgbClr val="7E7E7E"/>
                </a:solidFill>
                <a:uFill>
                  <a:solidFill>
                    <a:srgbClr val="7E7E7E"/>
                  </a:solidFill>
                </a:uFill>
                <a:latin typeface="Calibri"/>
                <a:cs typeface="Calibri"/>
              </a:rPr>
              <a:t>fotone</a:t>
            </a:r>
            <a:r>
              <a:rPr sz="1400" b="1" spc="-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7E7E7E"/>
                </a:solidFill>
                <a:latin typeface="Calibri"/>
                <a:cs typeface="Calibri"/>
              </a:rPr>
              <a:t>è</a:t>
            </a:r>
            <a:r>
              <a:rPr sz="1400" b="1" spc="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7E7E7E"/>
                </a:solidFill>
                <a:latin typeface="Calibri"/>
                <a:cs typeface="Calibri"/>
              </a:rPr>
              <a:t>una</a:t>
            </a:r>
            <a:r>
              <a:rPr sz="1400" b="1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7E7E7E"/>
                </a:solidFill>
                <a:latin typeface="Calibri"/>
                <a:cs typeface="Calibri"/>
              </a:rPr>
              <a:t>particella</a:t>
            </a:r>
            <a:r>
              <a:rPr sz="1400" b="1" dirty="0">
                <a:solidFill>
                  <a:srgbClr val="7E7E7E"/>
                </a:solidFill>
                <a:latin typeface="Calibri"/>
                <a:cs typeface="Calibri"/>
              </a:rPr>
              <a:t> di </a:t>
            </a:r>
            <a:r>
              <a:rPr sz="1400" b="1" spc="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7E7E7E"/>
                </a:solidFill>
                <a:latin typeface="Calibri"/>
                <a:cs typeface="Calibri"/>
              </a:rPr>
              <a:t>radiazione </a:t>
            </a:r>
            <a:r>
              <a:rPr sz="1400" b="1" spc="-10" dirty="0">
                <a:solidFill>
                  <a:srgbClr val="7E7E7E"/>
                </a:solidFill>
                <a:latin typeface="Calibri"/>
                <a:cs typeface="Calibri"/>
              </a:rPr>
              <a:t>elettromagnetica </a:t>
            </a:r>
            <a:r>
              <a:rPr sz="1400" b="1" spc="-5" dirty="0">
                <a:solidFill>
                  <a:srgbClr val="7E7E7E"/>
                </a:solidFill>
                <a:latin typeface="Calibri"/>
                <a:cs typeface="Calibri"/>
              </a:rPr>
              <a:t>che </a:t>
            </a:r>
            <a:r>
              <a:rPr sz="1400" b="1" spc="-30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7E7E7E"/>
                </a:solidFill>
                <a:latin typeface="Calibri"/>
                <a:cs typeface="Calibri"/>
              </a:rPr>
              <a:t>ha</a:t>
            </a:r>
            <a:r>
              <a:rPr sz="1400" b="1" spc="-2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7E7E7E"/>
                </a:solidFill>
                <a:latin typeface="Calibri"/>
                <a:cs typeface="Calibri"/>
              </a:rPr>
              <a:t>massa</a:t>
            </a:r>
            <a:r>
              <a:rPr sz="1400" b="1" spc="-3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7E7E7E"/>
                </a:solidFill>
                <a:latin typeface="Calibri"/>
                <a:cs typeface="Calibri"/>
              </a:rPr>
              <a:t>zero</a:t>
            </a:r>
            <a:r>
              <a:rPr sz="1400" b="1" spc="-3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7E7E7E"/>
                </a:solidFill>
                <a:latin typeface="Calibri"/>
                <a:cs typeface="Calibri"/>
              </a:rPr>
              <a:t>ed</a:t>
            </a:r>
            <a:r>
              <a:rPr sz="1400" b="1" spc="-2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7E7E7E"/>
                </a:solidFill>
                <a:latin typeface="Calibri"/>
                <a:cs typeface="Calibri"/>
              </a:rPr>
              <a:t>energia</a:t>
            </a:r>
            <a:r>
              <a:rPr sz="1400" b="1" spc="-3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7E7E7E"/>
                </a:solidFill>
                <a:latin typeface="Calibri"/>
                <a:cs typeface="Calibri"/>
              </a:rPr>
              <a:t>hν.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309740" y="1007872"/>
            <a:ext cx="2412365" cy="704215"/>
          </a:xfrm>
          <a:custGeom>
            <a:avLst/>
            <a:gdLst/>
            <a:ahLst/>
            <a:cxnLst/>
            <a:rect l="l" t="t" r="r" b="b"/>
            <a:pathLst>
              <a:path w="2412365" h="704214">
                <a:moveTo>
                  <a:pt x="2341884" y="672267"/>
                </a:moveTo>
                <a:lnTo>
                  <a:pt x="2327656" y="693419"/>
                </a:lnTo>
                <a:lnTo>
                  <a:pt x="2412238" y="704214"/>
                </a:lnTo>
                <a:lnTo>
                  <a:pt x="2398105" y="679323"/>
                </a:lnTo>
                <a:lnTo>
                  <a:pt x="2352420" y="679323"/>
                </a:lnTo>
                <a:lnTo>
                  <a:pt x="2341884" y="672267"/>
                </a:lnTo>
                <a:close/>
              </a:path>
              <a:path w="2412365" h="704214">
                <a:moveTo>
                  <a:pt x="2356054" y="651203"/>
                </a:moveTo>
                <a:lnTo>
                  <a:pt x="2341884" y="672267"/>
                </a:lnTo>
                <a:lnTo>
                  <a:pt x="2352420" y="679323"/>
                </a:lnTo>
                <a:lnTo>
                  <a:pt x="2366517" y="658240"/>
                </a:lnTo>
                <a:lnTo>
                  <a:pt x="2356054" y="651203"/>
                </a:lnTo>
                <a:close/>
              </a:path>
              <a:path w="2412365" h="704214">
                <a:moveTo>
                  <a:pt x="2370201" y="630174"/>
                </a:moveTo>
                <a:lnTo>
                  <a:pt x="2356054" y="651203"/>
                </a:lnTo>
                <a:lnTo>
                  <a:pt x="2366517" y="658240"/>
                </a:lnTo>
                <a:lnTo>
                  <a:pt x="2352420" y="679323"/>
                </a:lnTo>
                <a:lnTo>
                  <a:pt x="2398105" y="679323"/>
                </a:lnTo>
                <a:lnTo>
                  <a:pt x="2370201" y="630174"/>
                </a:lnTo>
                <a:close/>
              </a:path>
              <a:path w="2412365" h="704214">
                <a:moveTo>
                  <a:pt x="2260825" y="589152"/>
                </a:moveTo>
                <a:lnTo>
                  <a:pt x="2213737" y="589152"/>
                </a:lnTo>
                <a:lnTo>
                  <a:pt x="2309622" y="650620"/>
                </a:lnTo>
                <a:lnTo>
                  <a:pt x="2341884" y="672267"/>
                </a:lnTo>
                <a:lnTo>
                  <a:pt x="2356054" y="651203"/>
                </a:lnTo>
                <a:lnTo>
                  <a:pt x="2323465" y="629285"/>
                </a:lnTo>
                <a:lnTo>
                  <a:pt x="2260825" y="589152"/>
                </a:lnTo>
                <a:close/>
              </a:path>
              <a:path w="2412365" h="704214">
                <a:moveTo>
                  <a:pt x="2309367" y="650493"/>
                </a:moveTo>
                <a:lnTo>
                  <a:pt x="2309557" y="650620"/>
                </a:lnTo>
                <a:lnTo>
                  <a:pt x="2309367" y="650493"/>
                </a:lnTo>
                <a:close/>
              </a:path>
              <a:path w="2412365" h="704214">
                <a:moveTo>
                  <a:pt x="1887106" y="374523"/>
                </a:moveTo>
                <a:lnTo>
                  <a:pt x="1831975" y="374523"/>
                </a:lnTo>
                <a:lnTo>
                  <a:pt x="1832229" y="374650"/>
                </a:lnTo>
                <a:lnTo>
                  <a:pt x="1927225" y="423799"/>
                </a:lnTo>
                <a:lnTo>
                  <a:pt x="2022602" y="475868"/>
                </a:lnTo>
                <a:lnTo>
                  <a:pt x="2118233" y="531113"/>
                </a:lnTo>
                <a:lnTo>
                  <a:pt x="2213991" y="589406"/>
                </a:lnTo>
                <a:lnTo>
                  <a:pt x="2213737" y="589152"/>
                </a:lnTo>
                <a:lnTo>
                  <a:pt x="2260825" y="589152"/>
                </a:lnTo>
                <a:lnTo>
                  <a:pt x="2227326" y="567689"/>
                </a:lnTo>
                <a:lnTo>
                  <a:pt x="2131060" y="509142"/>
                </a:lnTo>
                <a:lnTo>
                  <a:pt x="2034793" y="453770"/>
                </a:lnTo>
                <a:lnTo>
                  <a:pt x="1938909" y="401319"/>
                </a:lnTo>
                <a:lnTo>
                  <a:pt x="1887106" y="374523"/>
                </a:lnTo>
                <a:close/>
              </a:path>
              <a:path w="2412365" h="704214">
                <a:moveTo>
                  <a:pt x="2117979" y="530987"/>
                </a:moveTo>
                <a:lnTo>
                  <a:pt x="2118187" y="531113"/>
                </a:lnTo>
                <a:lnTo>
                  <a:pt x="2117979" y="530987"/>
                </a:lnTo>
                <a:close/>
              </a:path>
              <a:path w="2412365" h="704214">
                <a:moveTo>
                  <a:pt x="2022348" y="475741"/>
                </a:moveTo>
                <a:lnTo>
                  <a:pt x="2022567" y="475868"/>
                </a:lnTo>
                <a:lnTo>
                  <a:pt x="2022348" y="475741"/>
                </a:lnTo>
                <a:close/>
              </a:path>
              <a:path w="2412365" h="704214">
                <a:moveTo>
                  <a:pt x="1926970" y="423672"/>
                </a:moveTo>
                <a:lnTo>
                  <a:pt x="1927203" y="423799"/>
                </a:lnTo>
                <a:lnTo>
                  <a:pt x="1926970" y="423672"/>
                </a:lnTo>
                <a:close/>
              </a:path>
              <a:path w="2412365" h="704214">
                <a:moveTo>
                  <a:pt x="1832079" y="374576"/>
                </a:moveTo>
                <a:lnTo>
                  <a:pt x="1832220" y="374650"/>
                </a:lnTo>
                <a:lnTo>
                  <a:pt x="1832079" y="374576"/>
                </a:lnTo>
                <a:close/>
              </a:path>
              <a:path w="2412365" h="704214">
                <a:moveTo>
                  <a:pt x="1795320" y="328422"/>
                </a:moveTo>
                <a:lnTo>
                  <a:pt x="1737487" y="328422"/>
                </a:lnTo>
                <a:lnTo>
                  <a:pt x="1832079" y="374576"/>
                </a:lnTo>
                <a:lnTo>
                  <a:pt x="1887106" y="374523"/>
                </a:lnTo>
                <a:lnTo>
                  <a:pt x="1843405" y="351916"/>
                </a:lnTo>
                <a:lnTo>
                  <a:pt x="1795320" y="328422"/>
                </a:lnTo>
                <a:close/>
              </a:path>
              <a:path w="2412365" h="704214">
                <a:moveTo>
                  <a:pt x="1704834" y="285623"/>
                </a:moveTo>
                <a:lnTo>
                  <a:pt x="1643761" y="285623"/>
                </a:lnTo>
                <a:lnTo>
                  <a:pt x="1737740" y="328549"/>
                </a:lnTo>
                <a:lnTo>
                  <a:pt x="1737487" y="328422"/>
                </a:lnTo>
                <a:lnTo>
                  <a:pt x="1795320" y="328422"/>
                </a:lnTo>
                <a:lnTo>
                  <a:pt x="1748536" y="305562"/>
                </a:lnTo>
                <a:lnTo>
                  <a:pt x="1704834" y="285623"/>
                </a:lnTo>
                <a:close/>
              </a:path>
              <a:path w="2412365" h="704214">
                <a:moveTo>
                  <a:pt x="1615651" y="245999"/>
                </a:moveTo>
                <a:lnTo>
                  <a:pt x="1551051" y="245999"/>
                </a:lnTo>
                <a:lnTo>
                  <a:pt x="1644014" y="285750"/>
                </a:lnTo>
                <a:lnTo>
                  <a:pt x="1643761" y="285623"/>
                </a:lnTo>
                <a:lnTo>
                  <a:pt x="1704834" y="285623"/>
                </a:lnTo>
                <a:lnTo>
                  <a:pt x="1654175" y="262508"/>
                </a:lnTo>
                <a:lnTo>
                  <a:pt x="1615651" y="245999"/>
                </a:lnTo>
                <a:close/>
              </a:path>
              <a:path w="2412365" h="704214">
                <a:moveTo>
                  <a:pt x="19685" y="172465"/>
                </a:moveTo>
                <a:lnTo>
                  <a:pt x="0" y="255397"/>
                </a:lnTo>
                <a:lnTo>
                  <a:pt x="78105" y="221361"/>
                </a:lnTo>
                <a:lnTo>
                  <a:pt x="70973" y="215391"/>
                </a:lnTo>
                <a:lnTo>
                  <a:pt x="50037" y="215391"/>
                </a:lnTo>
                <a:lnTo>
                  <a:pt x="31369" y="198119"/>
                </a:lnTo>
                <a:lnTo>
                  <a:pt x="39654" y="189179"/>
                </a:lnTo>
                <a:lnTo>
                  <a:pt x="19685" y="172465"/>
                </a:lnTo>
                <a:close/>
              </a:path>
              <a:path w="2412365" h="704214">
                <a:moveTo>
                  <a:pt x="1527878" y="209423"/>
                </a:moveTo>
                <a:lnTo>
                  <a:pt x="1459230" y="209423"/>
                </a:lnTo>
                <a:lnTo>
                  <a:pt x="1551305" y="246125"/>
                </a:lnTo>
                <a:lnTo>
                  <a:pt x="1551051" y="245999"/>
                </a:lnTo>
                <a:lnTo>
                  <a:pt x="1615651" y="245999"/>
                </a:lnTo>
                <a:lnTo>
                  <a:pt x="1560830" y="222503"/>
                </a:lnTo>
                <a:lnTo>
                  <a:pt x="1527878" y="209423"/>
                </a:lnTo>
                <a:close/>
              </a:path>
              <a:path w="2412365" h="704214">
                <a:moveTo>
                  <a:pt x="39654" y="189179"/>
                </a:moveTo>
                <a:lnTo>
                  <a:pt x="31369" y="198119"/>
                </a:lnTo>
                <a:lnTo>
                  <a:pt x="50037" y="215391"/>
                </a:lnTo>
                <a:lnTo>
                  <a:pt x="59173" y="205516"/>
                </a:lnTo>
                <a:lnTo>
                  <a:pt x="39654" y="189179"/>
                </a:lnTo>
                <a:close/>
              </a:path>
              <a:path w="2412365" h="704214">
                <a:moveTo>
                  <a:pt x="59173" y="205516"/>
                </a:moveTo>
                <a:lnTo>
                  <a:pt x="50037" y="215391"/>
                </a:lnTo>
                <a:lnTo>
                  <a:pt x="70973" y="215391"/>
                </a:lnTo>
                <a:lnTo>
                  <a:pt x="59173" y="205516"/>
                </a:lnTo>
                <a:close/>
              </a:path>
              <a:path w="2412365" h="704214">
                <a:moveTo>
                  <a:pt x="1359028" y="146050"/>
                </a:moveTo>
                <a:lnTo>
                  <a:pt x="1279270" y="146050"/>
                </a:lnTo>
                <a:lnTo>
                  <a:pt x="1279652" y="146176"/>
                </a:lnTo>
                <a:lnTo>
                  <a:pt x="1368933" y="176275"/>
                </a:lnTo>
                <a:lnTo>
                  <a:pt x="1459484" y="209550"/>
                </a:lnTo>
                <a:lnTo>
                  <a:pt x="1459230" y="209423"/>
                </a:lnTo>
                <a:lnTo>
                  <a:pt x="1527878" y="209423"/>
                </a:lnTo>
                <a:lnTo>
                  <a:pt x="1468374" y="185800"/>
                </a:lnTo>
                <a:lnTo>
                  <a:pt x="1377188" y="152145"/>
                </a:lnTo>
                <a:lnTo>
                  <a:pt x="1359028" y="146050"/>
                </a:lnTo>
                <a:close/>
              </a:path>
              <a:path w="2412365" h="704214">
                <a:moveTo>
                  <a:pt x="632079" y="0"/>
                </a:moveTo>
                <a:lnTo>
                  <a:pt x="560324" y="380"/>
                </a:lnTo>
                <a:lnTo>
                  <a:pt x="491616" y="4317"/>
                </a:lnTo>
                <a:lnTo>
                  <a:pt x="425704" y="11683"/>
                </a:lnTo>
                <a:lnTo>
                  <a:pt x="362712" y="22732"/>
                </a:lnTo>
                <a:lnTo>
                  <a:pt x="303022" y="37591"/>
                </a:lnTo>
                <a:lnTo>
                  <a:pt x="246887" y="56133"/>
                </a:lnTo>
                <a:lnTo>
                  <a:pt x="194056" y="78486"/>
                </a:lnTo>
                <a:lnTo>
                  <a:pt x="145034" y="104648"/>
                </a:lnTo>
                <a:lnTo>
                  <a:pt x="99822" y="134619"/>
                </a:lnTo>
                <a:lnTo>
                  <a:pt x="58674" y="168655"/>
                </a:lnTo>
                <a:lnTo>
                  <a:pt x="39654" y="189179"/>
                </a:lnTo>
                <a:lnTo>
                  <a:pt x="59173" y="205516"/>
                </a:lnTo>
                <a:lnTo>
                  <a:pt x="75650" y="187705"/>
                </a:lnTo>
                <a:lnTo>
                  <a:pt x="76708" y="186562"/>
                </a:lnTo>
                <a:lnTo>
                  <a:pt x="76949" y="186562"/>
                </a:lnTo>
                <a:lnTo>
                  <a:pt x="114646" y="155448"/>
                </a:lnTo>
                <a:lnTo>
                  <a:pt x="114426" y="155448"/>
                </a:lnTo>
                <a:lnTo>
                  <a:pt x="157666" y="126745"/>
                </a:lnTo>
                <a:lnTo>
                  <a:pt x="157480" y="126745"/>
                </a:lnTo>
                <a:lnTo>
                  <a:pt x="158623" y="126111"/>
                </a:lnTo>
                <a:lnTo>
                  <a:pt x="204530" y="101726"/>
                </a:lnTo>
                <a:lnTo>
                  <a:pt x="205486" y="101218"/>
                </a:lnTo>
                <a:lnTo>
                  <a:pt x="205668" y="101218"/>
                </a:lnTo>
                <a:lnTo>
                  <a:pt x="256286" y="79755"/>
                </a:lnTo>
                <a:lnTo>
                  <a:pt x="256547" y="79755"/>
                </a:lnTo>
                <a:lnTo>
                  <a:pt x="309874" y="62102"/>
                </a:lnTo>
                <a:lnTo>
                  <a:pt x="309626" y="62102"/>
                </a:lnTo>
                <a:lnTo>
                  <a:pt x="368427" y="47498"/>
                </a:lnTo>
                <a:lnTo>
                  <a:pt x="368965" y="47498"/>
                </a:lnTo>
                <a:lnTo>
                  <a:pt x="428927" y="36829"/>
                </a:lnTo>
                <a:lnTo>
                  <a:pt x="429640" y="36702"/>
                </a:lnTo>
                <a:lnTo>
                  <a:pt x="430022" y="36702"/>
                </a:lnTo>
                <a:lnTo>
                  <a:pt x="494030" y="29590"/>
                </a:lnTo>
                <a:lnTo>
                  <a:pt x="493394" y="29590"/>
                </a:lnTo>
                <a:lnTo>
                  <a:pt x="561466" y="25653"/>
                </a:lnTo>
                <a:lnTo>
                  <a:pt x="560832" y="25653"/>
                </a:lnTo>
                <a:lnTo>
                  <a:pt x="631236" y="25402"/>
                </a:lnTo>
                <a:lnTo>
                  <a:pt x="893220" y="25400"/>
                </a:lnTo>
                <a:lnTo>
                  <a:pt x="862076" y="20192"/>
                </a:lnTo>
                <a:lnTo>
                  <a:pt x="782955" y="10032"/>
                </a:lnTo>
                <a:lnTo>
                  <a:pt x="706247" y="3301"/>
                </a:lnTo>
                <a:lnTo>
                  <a:pt x="632079" y="0"/>
                </a:lnTo>
                <a:close/>
              </a:path>
              <a:path w="2412365" h="704214">
                <a:moveTo>
                  <a:pt x="76708" y="186562"/>
                </a:moveTo>
                <a:lnTo>
                  <a:pt x="75564" y="187705"/>
                </a:lnTo>
                <a:lnTo>
                  <a:pt x="75927" y="187407"/>
                </a:lnTo>
                <a:lnTo>
                  <a:pt x="76708" y="186562"/>
                </a:lnTo>
                <a:close/>
              </a:path>
              <a:path w="2412365" h="704214">
                <a:moveTo>
                  <a:pt x="75927" y="187407"/>
                </a:moveTo>
                <a:lnTo>
                  <a:pt x="75564" y="187705"/>
                </a:lnTo>
                <a:lnTo>
                  <a:pt x="75927" y="187407"/>
                </a:lnTo>
                <a:close/>
              </a:path>
              <a:path w="2412365" h="704214">
                <a:moveTo>
                  <a:pt x="76949" y="186562"/>
                </a:moveTo>
                <a:lnTo>
                  <a:pt x="76708" y="186562"/>
                </a:lnTo>
                <a:lnTo>
                  <a:pt x="75927" y="187407"/>
                </a:lnTo>
                <a:lnTo>
                  <a:pt x="76949" y="186562"/>
                </a:lnTo>
                <a:close/>
              </a:path>
              <a:path w="2412365" h="704214">
                <a:moveTo>
                  <a:pt x="1368552" y="176149"/>
                </a:moveTo>
                <a:lnTo>
                  <a:pt x="1368897" y="176275"/>
                </a:lnTo>
                <a:lnTo>
                  <a:pt x="1368552" y="176149"/>
                </a:lnTo>
                <a:close/>
              </a:path>
              <a:path w="2412365" h="704214">
                <a:moveTo>
                  <a:pt x="115549" y="154702"/>
                </a:moveTo>
                <a:lnTo>
                  <a:pt x="114426" y="155448"/>
                </a:lnTo>
                <a:lnTo>
                  <a:pt x="114646" y="155448"/>
                </a:lnTo>
                <a:lnTo>
                  <a:pt x="115549" y="154702"/>
                </a:lnTo>
                <a:close/>
              </a:path>
              <a:path w="2412365" h="704214">
                <a:moveTo>
                  <a:pt x="1279607" y="146163"/>
                </a:moveTo>
                <a:close/>
              </a:path>
              <a:path w="2412365" h="704214">
                <a:moveTo>
                  <a:pt x="1278417" y="119252"/>
                </a:moveTo>
                <a:lnTo>
                  <a:pt x="1191387" y="119252"/>
                </a:lnTo>
                <a:lnTo>
                  <a:pt x="1279607" y="146163"/>
                </a:lnTo>
                <a:lnTo>
                  <a:pt x="1279270" y="146050"/>
                </a:lnTo>
                <a:lnTo>
                  <a:pt x="1359028" y="146050"/>
                </a:lnTo>
                <a:lnTo>
                  <a:pt x="1287144" y="121919"/>
                </a:lnTo>
                <a:lnTo>
                  <a:pt x="1278417" y="119252"/>
                </a:lnTo>
                <a:close/>
              </a:path>
              <a:path w="2412365" h="704214">
                <a:moveTo>
                  <a:pt x="158623" y="126111"/>
                </a:moveTo>
                <a:lnTo>
                  <a:pt x="157480" y="126745"/>
                </a:lnTo>
                <a:lnTo>
                  <a:pt x="158416" y="126247"/>
                </a:lnTo>
                <a:lnTo>
                  <a:pt x="158623" y="126111"/>
                </a:lnTo>
                <a:close/>
              </a:path>
              <a:path w="2412365" h="704214">
                <a:moveTo>
                  <a:pt x="158416" y="126247"/>
                </a:moveTo>
                <a:lnTo>
                  <a:pt x="157480" y="126745"/>
                </a:lnTo>
                <a:lnTo>
                  <a:pt x="157666" y="126745"/>
                </a:lnTo>
                <a:lnTo>
                  <a:pt x="158416" y="126247"/>
                </a:lnTo>
                <a:close/>
              </a:path>
              <a:path w="2412365" h="704214">
                <a:moveTo>
                  <a:pt x="158674" y="126111"/>
                </a:moveTo>
                <a:lnTo>
                  <a:pt x="158416" y="126247"/>
                </a:lnTo>
                <a:lnTo>
                  <a:pt x="158674" y="126111"/>
                </a:lnTo>
                <a:close/>
              </a:path>
              <a:path w="2412365" h="704214">
                <a:moveTo>
                  <a:pt x="1201535" y="95757"/>
                </a:moveTo>
                <a:lnTo>
                  <a:pt x="1105281" y="95757"/>
                </a:lnTo>
                <a:lnTo>
                  <a:pt x="1191767" y="119379"/>
                </a:lnTo>
                <a:lnTo>
                  <a:pt x="1191387" y="119252"/>
                </a:lnTo>
                <a:lnTo>
                  <a:pt x="1278417" y="119252"/>
                </a:lnTo>
                <a:lnTo>
                  <a:pt x="1201535" y="95757"/>
                </a:lnTo>
                <a:close/>
              </a:path>
              <a:path w="2412365" h="704214">
                <a:moveTo>
                  <a:pt x="205486" y="101218"/>
                </a:moveTo>
                <a:lnTo>
                  <a:pt x="204469" y="101726"/>
                </a:lnTo>
                <a:lnTo>
                  <a:pt x="204769" y="101600"/>
                </a:lnTo>
                <a:lnTo>
                  <a:pt x="205486" y="101218"/>
                </a:lnTo>
                <a:close/>
              </a:path>
              <a:path w="2412365" h="704214">
                <a:moveTo>
                  <a:pt x="204769" y="101600"/>
                </a:moveTo>
                <a:lnTo>
                  <a:pt x="204469" y="101726"/>
                </a:lnTo>
                <a:lnTo>
                  <a:pt x="204769" y="101600"/>
                </a:lnTo>
                <a:close/>
              </a:path>
              <a:path w="2412365" h="704214">
                <a:moveTo>
                  <a:pt x="205668" y="101218"/>
                </a:moveTo>
                <a:lnTo>
                  <a:pt x="205486" y="101218"/>
                </a:lnTo>
                <a:lnTo>
                  <a:pt x="204769" y="101600"/>
                </a:lnTo>
                <a:lnTo>
                  <a:pt x="205668" y="101218"/>
                </a:lnTo>
                <a:close/>
              </a:path>
              <a:path w="2412365" h="704214">
                <a:moveTo>
                  <a:pt x="1127637" y="75564"/>
                </a:moveTo>
                <a:lnTo>
                  <a:pt x="1020826" y="75564"/>
                </a:lnTo>
                <a:lnTo>
                  <a:pt x="1105662" y="95885"/>
                </a:lnTo>
                <a:lnTo>
                  <a:pt x="1105281" y="95757"/>
                </a:lnTo>
                <a:lnTo>
                  <a:pt x="1201535" y="95757"/>
                </a:lnTo>
                <a:lnTo>
                  <a:pt x="1198626" y="94868"/>
                </a:lnTo>
                <a:lnTo>
                  <a:pt x="1127637" y="75564"/>
                </a:lnTo>
                <a:close/>
              </a:path>
              <a:path w="2412365" h="704214">
                <a:moveTo>
                  <a:pt x="256547" y="79755"/>
                </a:moveTo>
                <a:lnTo>
                  <a:pt x="256286" y="79755"/>
                </a:lnTo>
                <a:lnTo>
                  <a:pt x="255397" y="80137"/>
                </a:lnTo>
                <a:lnTo>
                  <a:pt x="256547" y="79755"/>
                </a:lnTo>
                <a:close/>
              </a:path>
              <a:path w="2412365" h="704214">
                <a:moveTo>
                  <a:pt x="1059357" y="58674"/>
                </a:moveTo>
                <a:lnTo>
                  <a:pt x="938403" y="58674"/>
                </a:lnTo>
                <a:lnTo>
                  <a:pt x="1021334" y="75691"/>
                </a:lnTo>
                <a:lnTo>
                  <a:pt x="1020826" y="75564"/>
                </a:lnTo>
                <a:lnTo>
                  <a:pt x="1127637" y="75564"/>
                </a:lnTo>
                <a:lnTo>
                  <a:pt x="1111758" y="71247"/>
                </a:lnTo>
                <a:lnTo>
                  <a:pt x="1059357" y="58674"/>
                </a:lnTo>
                <a:close/>
              </a:path>
              <a:path w="2412365" h="704214">
                <a:moveTo>
                  <a:pt x="310622" y="61855"/>
                </a:moveTo>
                <a:lnTo>
                  <a:pt x="309626" y="62102"/>
                </a:lnTo>
                <a:lnTo>
                  <a:pt x="309874" y="62102"/>
                </a:lnTo>
                <a:lnTo>
                  <a:pt x="310622" y="61855"/>
                </a:lnTo>
                <a:close/>
              </a:path>
              <a:path w="2412365" h="704214">
                <a:moveTo>
                  <a:pt x="999226" y="45212"/>
                </a:moveTo>
                <a:lnTo>
                  <a:pt x="858138" y="45212"/>
                </a:lnTo>
                <a:lnTo>
                  <a:pt x="938911" y="58800"/>
                </a:lnTo>
                <a:lnTo>
                  <a:pt x="938403" y="58674"/>
                </a:lnTo>
                <a:lnTo>
                  <a:pt x="1059357" y="58674"/>
                </a:lnTo>
                <a:lnTo>
                  <a:pt x="1026540" y="50800"/>
                </a:lnTo>
                <a:lnTo>
                  <a:pt x="999226" y="45212"/>
                </a:lnTo>
                <a:close/>
              </a:path>
              <a:path w="2412365" h="704214">
                <a:moveTo>
                  <a:pt x="368965" y="47498"/>
                </a:moveTo>
                <a:lnTo>
                  <a:pt x="368427" y="47498"/>
                </a:lnTo>
                <a:lnTo>
                  <a:pt x="367538" y="47751"/>
                </a:lnTo>
                <a:lnTo>
                  <a:pt x="368965" y="47498"/>
                </a:lnTo>
                <a:close/>
              </a:path>
              <a:path w="2412365" h="704214">
                <a:moveTo>
                  <a:pt x="950184" y="35178"/>
                </a:moveTo>
                <a:lnTo>
                  <a:pt x="780034" y="35178"/>
                </a:lnTo>
                <a:lnTo>
                  <a:pt x="858519" y="45338"/>
                </a:lnTo>
                <a:lnTo>
                  <a:pt x="858138" y="45212"/>
                </a:lnTo>
                <a:lnTo>
                  <a:pt x="999226" y="45212"/>
                </a:lnTo>
                <a:lnTo>
                  <a:pt x="950184" y="35178"/>
                </a:lnTo>
                <a:close/>
              </a:path>
              <a:path w="2412365" h="704214">
                <a:moveTo>
                  <a:pt x="430022" y="36702"/>
                </a:moveTo>
                <a:lnTo>
                  <a:pt x="429640" y="36702"/>
                </a:lnTo>
                <a:lnTo>
                  <a:pt x="429007" y="36815"/>
                </a:lnTo>
                <a:lnTo>
                  <a:pt x="430022" y="36702"/>
                </a:lnTo>
                <a:close/>
              </a:path>
              <a:path w="2412365" h="704214">
                <a:moveTo>
                  <a:pt x="912211" y="28575"/>
                </a:moveTo>
                <a:lnTo>
                  <a:pt x="704341" y="28575"/>
                </a:lnTo>
                <a:lnTo>
                  <a:pt x="780541" y="35305"/>
                </a:lnTo>
                <a:lnTo>
                  <a:pt x="780034" y="35178"/>
                </a:lnTo>
                <a:lnTo>
                  <a:pt x="950184" y="35178"/>
                </a:lnTo>
                <a:lnTo>
                  <a:pt x="943356" y="33781"/>
                </a:lnTo>
                <a:lnTo>
                  <a:pt x="912211" y="28575"/>
                </a:lnTo>
                <a:close/>
              </a:path>
              <a:path w="2412365" h="704214">
                <a:moveTo>
                  <a:pt x="893220" y="25400"/>
                </a:moveTo>
                <a:lnTo>
                  <a:pt x="631236" y="25402"/>
                </a:lnTo>
                <a:lnTo>
                  <a:pt x="704850" y="28701"/>
                </a:lnTo>
                <a:lnTo>
                  <a:pt x="704341" y="28575"/>
                </a:lnTo>
                <a:lnTo>
                  <a:pt x="912211" y="28575"/>
                </a:lnTo>
                <a:lnTo>
                  <a:pt x="893220" y="2540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36482" y="2104252"/>
            <a:ext cx="7194337" cy="333795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62380" y="212852"/>
            <a:ext cx="410210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solidFill>
                  <a:srgbClr val="585858"/>
                </a:solidFill>
                <a:latin typeface="Calibri"/>
                <a:cs typeface="Calibri"/>
              </a:rPr>
              <a:t>SPETTROSCOPIA DI</a:t>
            </a:r>
            <a:r>
              <a:rPr sz="2200" b="1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585858"/>
                </a:solidFill>
                <a:latin typeface="Calibri"/>
                <a:cs typeface="Calibri"/>
              </a:rPr>
              <a:t>FLUORESCENZA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55928" y="1121790"/>
            <a:ext cx="87522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La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radiazione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elettromagnetica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incidente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può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essere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assorbita,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l’assorbimento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della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radiazione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comporta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salto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quantico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passaggio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ad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una </a:t>
            </a:r>
            <a:r>
              <a:rPr sz="1800" spc="-10" dirty="0">
                <a:latin typeface="Calibri"/>
                <a:cs typeface="Calibri"/>
              </a:rPr>
              <a:t>forma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instabile.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02461" y="5934862"/>
            <a:ext cx="65811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La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specie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torna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allo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stato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fondamentale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attraverso</a:t>
            </a:r>
            <a:r>
              <a:rPr sz="1800" spc="-15" dirty="0">
                <a:latin typeface="Calibri"/>
                <a:cs typeface="Calibri"/>
              </a:rPr>
              <a:t> l’emissione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fotoni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2720" y="1734266"/>
            <a:ext cx="9912814" cy="382223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52402" y="521845"/>
            <a:ext cx="8303936" cy="30370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558" y="324739"/>
            <a:ext cx="39998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30" dirty="0">
                <a:solidFill>
                  <a:srgbClr val="FF0000"/>
                </a:solidFill>
                <a:latin typeface="Calibri"/>
                <a:cs typeface="Calibri"/>
              </a:rPr>
              <a:t>L’assorbimento</a:t>
            </a:r>
            <a:r>
              <a:rPr sz="24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della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radiazione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4474" y="1355547"/>
            <a:ext cx="11153140" cy="1779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spc="-5" dirty="0">
                <a:latin typeface="Calibri"/>
                <a:cs typeface="Calibri"/>
              </a:rPr>
              <a:t>Ogni </a:t>
            </a:r>
            <a:r>
              <a:rPr sz="2300" dirty="0">
                <a:latin typeface="Calibri"/>
                <a:cs typeface="Calibri"/>
              </a:rPr>
              <a:t>specie </a:t>
            </a:r>
            <a:r>
              <a:rPr sz="2300" spc="-5" dirty="0">
                <a:latin typeface="Calibri"/>
                <a:cs typeface="Calibri"/>
              </a:rPr>
              <a:t>chimica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è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in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grado</a:t>
            </a:r>
            <a:r>
              <a:rPr sz="230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di</a:t>
            </a:r>
            <a:r>
              <a:rPr sz="2300" dirty="0">
                <a:latin typeface="Calibri"/>
                <a:cs typeface="Calibri"/>
              </a:rPr>
              <a:t> </a:t>
            </a:r>
            <a:r>
              <a:rPr sz="2300" spc="-15" dirty="0">
                <a:latin typeface="Calibri"/>
                <a:cs typeface="Calibri"/>
              </a:rPr>
              <a:t>interagire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con</a:t>
            </a:r>
            <a:r>
              <a:rPr sz="2300" spc="1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la</a:t>
            </a:r>
            <a:r>
              <a:rPr sz="2300" spc="-1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radiazione</a:t>
            </a:r>
            <a:r>
              <a:rPr sz="2300" spc="-15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elettromagnetica</a:t>
            </a:r>
            <a:r>
              <a:rPr sz="2300" spc="2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se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di</a:t>
            </a:r>
            <a:endParaRPr sz="23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300" spc="-5" dirty="0">
                <a:latin typeface="Calibri"/>
                <a:cs typeface="Calibri"/>
              </a:rPr>
              <a:t>opportuna</a:t>
            </a:r>
            <a:r>
              <a:rPr sz="2300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frequenza</a:t>
            </a:r>
            <a:r>
              <a:rPr sz="2300" spc="-2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e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spc="-5" dirty="0" err="1">
                <a:latin typeface="Calibri"/>
                <a:cs typeface="Calibri"/>
              </a:rPr>
              <a:t>lunghezza</a:t>
            </a:r>
            <a:r>
              <a:rPr sz="2300" dirty="0">
                <a:latin typeface="Calibri"/>
                <a:cs typeface="Calibri"/>
              </a:rPr>
              <a:t> </a:t>
            </a:r>
            <a:r>
              <a:rPr sz="2300" spc="-35" dirty="0" err="1">
                <a:latin typeface="Calibri"/>
                <a:cs typeface="Calibri"/>
              </a:rPr>
              <a:t>d’onda</a:t>
            </a:r>
            <a:r>
              <a:rPr lang="it-IT" sz="2300" spc="-35" dirty="0">
                <a:latin typeface="Calibri"/>
                <a:cs typeface="Calibri"/>
              </a:rPr>
              <a:t>, ovvero di opportuna energia.</a:t>
            </a:r>
            <a:endParaRPr sz="23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25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300" dirty="0">
                <a:latin typeface="Calibri"/>
                <a:cs typeface="Calibri"/>
              </a:rPr>
              <a:t>Quando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una</a:t>
            </a:r>
            <a:r>
              <a:rPr sz="230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specie</a:t>
            </a:r>
            <a:r>
              <a:rPr sz="2300" spc="1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assorbe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la </a:t>
            </a:r>
            <a:r>
              <a:rPr sz="2300" spc="-5" dirty="0">
                <a:latin typeface="Calibri"/>
                <a:cs typeface="Calibri"/>
              </a:rPr>
              <a:t>radiazione,</a:t>
            </a:r>
            <a:r>
              <a:rPr sz="2300" spc="-1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la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radiazione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stessa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si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spc="-15" dirty="0">
                <a:latin typeface="Calibri"/>
                <a:cs typeface="Calibri"/>
              </a:rPr>
              <a:t>attenua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(cioè</a:t>
            </a:r>
            <a:r>
              <a:rPr sz="2300" spc="1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ha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una</a:t>
            </a:r>
            <a:r>
              <a:rPr sz="2300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intensità </a:t>
            </a:r>
            <a:r>
              <a:rPr sz="2300" spc="-50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minore)</a:t>
            </a:r>
            <a:endParaRPr sz="2300" dirty="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434329" y="3543046"/>
            <a:ext cx="802640" cy="713740"/>
            <a:chOff x="5434329" y="3543046"/>
            <a:chExt cx="802640" cy="713740"/>
          </a:xfrm>
        </p:grpSpPr>
        <p:sp>
          <p:nvSpPr>
            <p:cNvPr id="5" name="object 5"/>
            <p:cNvSpPr/>
            <p:nvPr/>
          </p:nvSpPr>
          <p:spPr>
            <a:xfrm>
              <a:off x="5440679" y="3549396"/>
              <a:ext cx="789940" cy="701040"/>
            </a:xfrm>
            <a:custGeom>
              <a:avLst/>
              <a:gdLst/>
              <a:ahLst/>
              <a:cxnLst/>
              <a:rect l="l" t="t" r="r" b="b"/>
              <a:pathLst>
                <a:path w="789939" h="701039">
                  <a:moveTo>
                    <a:pt x="394716" y="0"/>
                  </a:moveTo>
                  <a:lnTo>
                    <a:pt x="345191" y="2731"/>
                  </a:lnTo>
                  <a:lnTo>
                    <a:pt x="297505" y="10707"/>
                  </a:lnTo>
                  <a:lnTo>
                    <a:pt x="252028" y="23598"/>
                  </a:lnTo>
                  <a:lnTo>
                    <a:pt x="209129" y="41076"/>
                  </a:lnTo>
                  <a:lnTo>
                    <a:pt x="169178" y="62812"/>
                  </a:lnTo>
                  <a:lnTo>
                    <a:pt x="132543" y="88476"/>
                  </a:lnTo>
                  <a:lnTo>
                    <a:pt x="99595" y="117741"/>
                  </a:lnTo>
                  <a:lnTo>
                    <a:pt x="70702" y="150277"/>
                  </a:lnTo>
                  <a:lnTo>
                    <a:pt x="46234" y="185755"/>
                  </a:lnTo>
                  <a:lnTo>
                    <a:pt x="26561" y="223848"/>
                  </a:lnTo>
                  <a:lnTo>
                    <a:pt x="12051" y="264225"/>
                  </a:lnTo>
                  <a:lnTo>
                    <a:pt x="3074" y="306559"/>
                  </a:lnTo>
                  <a:lnTo>
                    <a:pt x="0" y="350519"/>
                  </a:lnTo>
                  <a:lnTo>
                    <a:pt x="3074" y="394480"/>
                  </a:lnTo>
                  <a:lnTo>
                    <a:pt x="12051" y="436814"/>
                  </a:lnTo>
                  <a:lnTo>
                    <a:pt x="26561" y="477191"/>
                  </a:lnTo>
                  <a:lnTo>
                    <a:pt x="46234" y="515284"/>
                  </a:lnTo>
                  <a:lnTo>
                    <a:pt x="70702" y="550762"/>
                  </a:lnTo>
                  <a:lnTo>
                    <a:pt x="99595" y="583298"/>
                  </a:lnTo>
                  <a:lnTo>
                    <a:pt x="132543" y="612563"/>
                  </a:lnTo>
                  <a:lnTo>
                    <a:pt x="169178" y="638227"/>
                  </a:lnTo>
                  <a:lnTo>
                    <a:pt x="209129" y="659963"/>
                  </a:lnTo>
                  <a:lnTo>
                    <a:pt x="252028" y="677441"/>
                  </a:lnTo>
                  <a:lnTo>
                    <a:pt x="297505" y="690332"/>
                  </a:lnTo>
                  <a:lnTo>
                    <a:pt x="345191" y="698308"/>
                  </a:lnTo>
                  <a:lnTo>
                    <a:pt x="394716" y="701039"/>
                  </a:lnTo>
                  <a:lnTo>
                    <a:pt x="444215" y="698308"/>
                  </a:lnTo>
                  <a:lnTo>
                    <a:pt x="491884" y="690332"/>
                  </a:lnTo>
                  <a:lnTo>
                    <a:pt x="537351" y="677441"/>
                  </a:lnTo>
                  <a:lnTo>
                    <a:pt x="580245" y="659963"/>
                  </a:lnTo>
                  <a:lnTo>
                    <a:pt x="620197" y="638227"/>
                  </a:lnTo>
                  <a:lnTo>
                    <a:pt x="656837" y="612563"/>
                  </a:lnTo>
                  <a:lnTo>
                    <a:pt x="689792" y="583298"/>
                  </a:lnTo>
                  <a:lnTo>
                    <a:pt x="718694" y="550762"/>
                  </a:lnTo>
                  <a:lnTo>
                    <a:pt x="743172" y="515284"/>
                  </a:lnTo>
                  <a:lnTo>
                    <a:pt x="762855" y="477191"/>
                  </a:lnTo>
                  <a:lnTo>
                    <a:pt x="777373" y="436814"/>
                  </a:lnTo>
                  <a:lnTo>
                    <a:pt x="786355" y="394480"/>
                  </a:lnTo>
                  <a:lnTo>
                    <a:pt x="789432" y="350519"/>
                  </a:lnTo>
                  <a:lnTo>
                    <a:pt x="786355" y="306559"/>
                  </a:lnTo>
                  <a:lnTo>
                    <a:pt x="777373" y="264225"/>
                  </a:lnTo>
                  <a:lnTo>
                    <a:pt x="762855" y="223848"/>
                  </a:lnTo>
                  <a:lnTo>
                    <a:pt x="743172" y="185755"/>
                  </a:lnTo>
                  <a:lnTo>
                    <a:pt x="718694" y="150277"/>
                  </a:lnTo>
                  <a:lnTo>
                    <a:pt x="689792" y="117741"/>
                  </a:lnTo>
                  <a:lnTo>
                    <a:pt x="656837" y="88476"/>
                  </a:lnTo>
                  <a:lnTo>
                    <a:pt x="620197" y="62812"/>
                  </a:lnTo>
                  <a:lnTo>
                    <a:pt x="580245" y="41076"/>
                  </a:lnTo>
                  <a:lnTo>
                    <a:pt x="537351" y="23598"/>
                  </a:lnTo>
                  <a:lnTo>
                    <a:pt x="491884" y="10707"/>
                  </a:lnTo>
                  <a:lnTo>
                    <a:pt x="444215" y="2731"/>
                  </a:lnTo>
                  <a:lnTo>
                    <a:pt x="39471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40679" y="3549396"/>
              <a:ext cx="789940" cy="701040"/>
            </a:xfrm>
            <a:custGeom>
              <a:avLst/>
              <a:gdLst/>
              <a:ahLst/>
              <a:cxnLst/>
              <a:rect l="l" t="t" r="r" b="b"/>
              <a:pathLst>
                <a:path w="789939" h="701039">
                  <a:moveTo>
                    <a:pt x="0" y="350519"/>
                  </a:moveTo>
                  <a:lnTo>
                    <a:pt x="3074" y="306559"/>
                  </a:lnTo>
                  <a:lnTo>
                    <a:pt x="12051" y="264225"/>
                  </a:lnTo>
                  <a:lnTo>
                    <a:pt x="26561" y="223848"/>
                  </a:lnTo>
                  <a:lnTo>
                    <a:pt x="46234" y="185755"/>
                  </a:lnTo>
                  <a:lnTo>
                    <a:pt x="70702" y="150277"/>
                  </a:lnTo>
                  <a:lnTo>
                    <a:pt x="99595" y="117741"/>
                  </a:lnTo>
                  <a:lnTo>
                    <a:pt x="132543" y="88476"/>
                  </a:lnTo>
                  <a:lnTo>
                    <a:pt x="169178" y="62812"/>
                  </a:lnTo>
                  <a:lnTo>
                    <a:pt x="209129" y="41076"/>
                  </a:lnTo>
                  <a:lnTo>
                    <a:pt x="252028" y="23598"/>
                  </a:lnTo>
                  <a:lnTo>
                    <a:pt x="297505" y="10707"/>
                  </a:lnTo>
                  <a:lnTo>
                    <a:pt x="345191" y="2731"/>
                  </a:lnTo>
                  <a:lnTo>
                    <a:pt x="394716" y="0"/>
                  </a:lnTo>
                  <a:lnTo>
                    <a:pt x="444215" y="2731"/>
                  </a:lnTo>
                  <a:lnTo>
                    <a:pt x="491884" y="10707"/>
                  </a:lnTo>
                  <a:lnTo>
                    <a:pt x="537351" y="23598"/>
                  </a:lnTo>
                  <a:lnTo>
                    <a:pt x="580245" y="41076"/>
                  </a:lnTo>
                  <a:lnTo>
                    <a:pt x="620197" y="62812"/>
                  </a:lnTo>
                  <a:lnTo>
                    <a:pt x="656837" y="88476"/>
                  </a:lnTo>
                  <a:lnTo>
                    <a:pt x="689792" y="117741"/>
                  </a:lnTo>
                  <a:lnTo>
                    <a:pt x="718694" y="150277"/>
                  </a:lnTo>
                  <a:lnTo>
                    <a:pt x="743172" y="185755"/>
                  </a:lnTo>
                  <a:lnTo>
                    <a:pt x="762855" y="223848"/>
                  </a:lnTo>
                  <a:lnTo>
                    <a:pt x="777373" y="264225"/>
                  </a:lnTo>
                  <a:lnTo>
                    <a:pt x="786355" y="306559"/>
                  </a:lnTo>
                  <a:lnTo>
                    <a:pt x="789432" y="350519"/>
                  </a:lnTo>
                  <a:lnTo>
                    <a:pt x="786355" y="394480"/>
                  </a:lnTo>
                  <a:lnTo>
                    <a:pt x="777373" y="436814"/>
                  </a:lnTo>
                  <a:lnTo>
                    <a:pt x="762855" y="477191"/>
                  </a:lnTo>
                  <a:lnTo>
                    <a:pt x="743172" y="515284"/>
                  </a:lnTo>
                  <a:lnTo>
                    <a:pt x="718694" y="550762"/>
                  </a:lnTo>
                  <a:lnTo>
                    <a:pt x="689792" y="583298"/>
                  </a:lnTo>
                  <a:lnTo>
                    <a:pt x="656837" y="612563"/>
                  </a:lnTo>
                  <a:lnTo>
                    <a:pt x="620197" y="638227"/>
                  </a:lnTo>
                  <a:lnTo>
                    <a:pt x="580245" y="659963"/>
                  </a:lnTo>
                  <a:lnTo>
                    <a:pt x="537351" y="677441"/>
                  </a:lnTo>
                  <a:lnTo>
                    <a:pt x="491884" y="690332"/>
                  </a:lnTo>
                  <a:lnTo>
                    <a:pt x="444215" y="698308"/>
                  </a:lnTo>
                  <a:lnTo>
                    <a:pt x="394716" y="701039"/>
                  </a:lnTo>
                  <a:lnTo>
                    <a:pt x="345191" y="698308"/>
                  </a:lnTo>
                  <a:lnTo>
                    <a:pt x="297505" y="690332"/>
                  </a:lnTo>
                  <a:lnTo>
                    <a:pt x="252028" y="677441"/>
                  </a:lnTo>
                  <a:lnTo>
                    <a:pt x="209129" y="659963"/>
                  </a:lnTo>
                  <a:lnTo>
                    <a:pt x="169178" y="638227"/>
                  </a:lnTo>
                  <a:lnTo>
                    <a:pt x="132543" y="612563"/>
                  </a:lnTo>
                  <a:lnTo>
                    <a:pt x="99595" y="583298"/>
                  </a:lnTo>
                  <a:lnTo>
                    <a:pt x="70702" y="550762"/>
                  </a:lnTo>
                  <a:lnTo>
                    <a:pt x="46234" y="515284"/>
                  </a:lnTo>
                  <a:lnTo>
                    <a:pt x="26561" y="477191"/>
                  </a:lnTo>
                  <a:lnTo>
                    <a:pt x="12051" y="436814"/>
                  </a:lnTo>
                  <a:lnTo>
                    <a:pt x="3074" y="394480"/>
                  </a:lnTo>
                  <a:lnTo>
                    <a:pt x="0" y="35051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3945171" y="3330517"/>
            <a:ext cx="1416558" cy="701040"/>
            <a:chOff x="4401058" y="3584194"/>
            <a:chExt cx="977900" cy="375920"/>
          </a:xfrm>
        </p:grpSpPr>
        <p:sp>
          <p:nvSpPr>
            <p:cNvPr id="8" name="object 8"/>
            <p:cNvSpPr/>
            <p:nvPr/>
          </p:nvSpPr>
          <p:spPr>
            <a:xfrm>
              <a:off x="4407408" y="3590544"/>
              <a:ext cx="965200" cy="363220"/>
            </a:xfrm>
            <a:custGeom>
              <a:avLst/>
              <a:gdLst/>
              <a:ahLst/>
              <a:cxnLst/>
              <a:rect l="l" t="t" r="r" b="b"/>
              <a:pathLst>
                <a:path w="965200" h="363220">
                  <a:moveTo>
                    <a:pt x="378332" y="0"/>
                  </a:moveTo>
                  <a:lnTo>
                    <a:pt x="0" y="65277"/>
                  </a:lnTo>
                  <a:lnTo>
                    <a:pt x="339470" y="140715"/>
                  </a:lnTo>
                  <a:lnTo>
                    <a:pt x="224281" y="162940"/>
                  </a:lnTo>
                  <a:lnTo>
                    <a:pt x="545845" y="234822"/>
                  </a:lnTo>
                  <a:lnTo>
                    <a:pt x="447166" y="250443"/>
                  </a:lnTo>
                  <a:lnTo>
                    <a:pt x="964691" y="362711"/>
                  </a:lnTo>
                  <a:lnTo>
                    <a:pt x="659511" y="216280"/>
                  </a:lnTo>
                  <a:lnTo>
                    <a:pt x="740409" y="201675"/>
                  </a:lnTo>
                  <a:lnTo>
                    <a:pt x="493521" y="114172"/>
                  </a:lnTo>
                  <a:lnTo>
                    <a:pt x="574293" y="102107"/>
                  </a:lnTo>
                  <a:lnTo>
                    <a:pt x="378332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407408" y="3590544"/>
              <a:ext cx="965200" cy="363220"/>
            </a:xfrm>
            <a:custGeom>
              <a:avLst/>
              <a:gdLst/>
              <a:ahLst/>
              <a:cxnLst/>
              <a:rect l="l" t="t" r="r" b="b"/>
              <a:pathLst>
                <a:path w="965200" h="363220">
                  <a:moveTo>
                    <a:pt x="378332" y="0"/>
                  </a:moveTo>
                  <a:lnTo>
                    <a:pt x="574293" y="102107"/>
                  </a:lnTo>
                  <a:lnTo>
                    <a:pt x="493521" y="114172"/>
                  </a:lnTo>
                  <a:lnTo>
                    <a:pt x="740409" y="201675"/>
                  </a:lnTo>
                  <a:lnTo>
                    <a:pt x="659511" y="216280"/>
                  </a:lnTo>
                  <a:lnTo>
                    <a:pt x="964691" y="362711"/>
                  </a:lnTo>
                  <a:lnTo>
                    <a:pt x="447166" y="250443"/>
                  </a:lnTo>
                  <a:lnTo>
                    <a:pt x="545845" y="234822"/>
                  </a:lnTo>
                  <a:lnTo>
                    <a:pt x="224281" y="162940"/>
                  </a:lnTo>
                  <a:lnTo>
                    <a:pt x="339470" y="140715"/>
                  </a:lnTo>
                  <a:lnTo>
                    <a:pt x="0" y="65277"/>
                  </a:lnTo>
                  <a:lnTo>
                    <a:pt x="378332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6292341" y="3751834"/>
            <a:ext cx="800735" cy="297815"/>
            <a:chOff x="6292341" y="3751834"/>
            <a:chExt cx="800735" cy="297815"/>
          </a:xfrm>
        </p:grpSpPr>
        <p:sp>
          <p:nvSpPr>
            <p:cNvPr id="11" name="object 11"/>
            <p:cNvSpPr/>
            <p:nvPr/>
          </p:nvSpPr>
          <p:spPr>
            <a:xfrm>
              <a:off x="6298691" y="3758184"/>
              <a:ext cx="788035" cy="285115"/>
            </a:xfrm>
            <a:custGeom>
              <a:avLst/>
              <a:gdLst/>
              <a:ahLst/>
              <a:cxnLst/>
              <a:rect l="l" t="t" r="r" b="b"/>
              <a:pathLst>
                <a:path w="788034" h="285114">
                  <a:moveTo>
                    <a:pt x="308990" y="0"/>
                  </a:moveTo>
                  <a:lnTo>
                    <a:pt x="0" y="51308"/>
                  </a:lnTo>
                  <a:lnTo>
                    <a:pt x="277240" y="110617"/>
                  </a:lnTo>
                  <a:lnTo>
                    <a:pt x="183134" y="128016"/>
                  </a:lnTo>
                  <a:lnTo>
                    <a:pt x="445769" y="184531"/>
                  </a:lnTo>
                  <a:lnTo>
                    <a:pt x="365252" y="196850"/>
                  </a:lnTo>
                  <a:lnTo>
                    <a:pt x="787908" y="284988"/>
                  </a:lnTo>
                  <a:lnTo>
                    <a:pt x="538607" y="169926"/>
                  </a:lnTo>
                  <a:lnTo>
                    <a:pt x="604647" y="158369"/>
                  </a:lnTo>
                  <a:lnTo>
                    <a:pt x="403098" y="89662"/>
                  </a:lnTo>
                  <a:lnTo>
                    <a:pt x="469138" y="80264"/>
                  </a:lnTo>
                  <a:lnTo>
                    <a:pt x="30899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298691" y="3758184"/>
              <a:ext cx="788035" cy="285115"/>
            </a:xfrm>
            <a:custGeom>
              <a:avLst/>
              <a:gdLst/>
              <a:ahLst/>
              <a:cxnLst/>
              <a:rect l="l" t="t" r="r" b="b"/>
              <a:pathLst>
                <a:path w="788034" h="285114">
                  <a:moveTo>
                    <a:pt x="308990" y="0"/>
                  </a:moveTo>
                  <a:lnTo>
                    <a:pt x="469138" y="80264"/>
                  </a:lnTo>
                  <a:lnTo>
                    <a:pt x="403098" y="89662"/>
                  </a:lnTo>
                  <a:lnTo>
                    <a:pt x="604647" y="158369"/>
                  </a:lnTo>
                  <a:lnTo>
                    <a:pt x="538607" y="169926"/>
                  </a:lnTo>
                  <a:lnTo>
                    <a:pt x="787908" y="284988"/>
                  </a:lnTo>
                  <a:lnTo>
                    <a:pt x="365252" y="196850"/>
                  </a:lnTo>
                  <a:lnTo>
                    <a:pt x="445769" y="184531"/>
                  </a:lnTo>
                  <a:lnTo>
                    <a:pt x="183134" y="128016"/>
                  </a:lnTo>
                  <a:lnTo>
                    <a:pt x="277240" y="110617"/>
                  </a:lnTo>
                  <a:lnTo>
                    <a:pt x="0" y="51308"/>
                  </a:lnTo>
                  <a:lnTo>
                    <a:pt x="30899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46710" y="4529709"/>
            <a:ext cx="11857990" cy="163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-10" dirty="0">
                <a:latin typeface="Calibri"/>
                <a:cs typeface="Calibri"/>
              </a:rPr>
              <a:t>Concentrazione</a:t>
            </a:r>
            <a:r>
              <a:rPr sz="2300" dirty="0">
                <a:latin typeface="Calibri"/>
                <a:cs typeface="Calibri"/>
              </a:rPr>
              <a:t> e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assorbimento</a:t>
            </a:r>
            <a:endParaRPr sz="23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900" spc="-10" dirty="0">
                <a:latin typeface="Calibri"/>
                <a:cs typeface="Calibri"/>
              </a:rPr>
              <a:t>Maggiore</a:t>
            </a:r>
            <a:r>
              <a:rPr sz="1900" spc="5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concentrazione</a:t>
            </a:r>
            <a:r>
              <a:rPr sz="1900" spc="35" dirty="0">
                <a:latin typeface="Calibri"/>
                <a:cs typeface="Calibri"/>
              </a:rPr>
              <a:t> </a:t>
            </a:r>
            <a:r>
              <a:rPr sz="1900" spc="-5" dirty="0">
                <a:latin typeface="Wingdings"/>
                <a:cs typeface="Wingdings"/>
              </a:rPr>
              <a:t></a:t>
            </a:r>
            <a:r>
              <a:rPr sz="1900" spc="-3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Calibri"/>
                <a:cs typeface="Calibri"/>
              </a:rPr>
              <a:t>maggiore</a:t>
            </a:r>
            <a:r>
              <a:rPr sz="1900" spc="5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numero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di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molecole</a:t>
            </a:r>
            <a:r>
              <a:rPr sz="1900" spc="35" dirty="0">
                <a:latin typeface="Calibri"/>
                <a:cs typeface="Calibri"/>
              </a:rPr>
              <a:t> </a:t>
            </a:r>
            <a:r>
              <a:rPr sz="1900" spc="-5" dirty="0">
                <a:latin typeface="Wingdings"/>
                <a:cs typeface="Wingdings"/>
              </a:rPr>
              <a:t></a:t>
            </a:r>
            <a:r>
              <a:rPr sz="1900" spc="-3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Calibri"/>
                <a:cs typeface="Calibri"/>
              </a:rPr>
              <a:t>maggiore</a:t>
            </a:r>
            <a:r>
              <a:rPr sz="1900" spc="5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assorbimento</a:t>
            </a:r>
            <a:r>
              <a:rPr sz="1900" spc="-10" dirty="0">
                <a:latin typeface="Wingdings"/>
                <a:cs typeface="Wingdings"/>
              </a:rPr>
              <a:t></a:t>
            </a:r>
            <a:r>
              <a:rPr sz="1900" spc="-2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Calibri"/>
                <a:cs typeface="Calibri"/>
              </a:rPr>
              <a:t>maggiore</a:t>
            </a:r>
            <a:r>
              <a:rPr sz="1900" spc="5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attenuazione</a:t>
            </a:r>
            <a:endParaRPr sz="19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300" spc="-5" dirty="0">
                <a:latin typeface="Calibri"/>
                <a:cs typeface="Calibri"/>
              </a:rPr>
              <a:t>Cammino</a:t>
            </a:r>
            <a:r>
              <a:rPr sz="2300" spc="-10" dirty="0">
                <a:latin typeface="Calibri"/>
                <a:cs typeface="Calibri"/>
              </a:rPr>
              <a:t> </a:t>
            </a:r>
            <a:r>
              <a:rPr sz="2300" spc="-15" dirty="0">
                <a:latin typeface="Calibri"/>
                <a:cs typeface="Calibri"/>
              </a:rPr>
              <a:t>ottico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e </a:t>
            </a:r>
            <a:r>
              <a:rPr sz="2300" spc="-5" dirty="0">
                <a:latin typeface="Calibri"/>
                <a:cs typeface="Calibri"/>
              </a:rPr>
              <a:t>assorbimento</a:t>
            </a:r>
            <a:endParaRPr sz="23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700" dirty="0">
                <a:latin typeface="Calibri"/>
                <a:cs typeface="Calibri"/>
              </a:rPr>
              <a:t>a</a:t>
            </a:r>
            <a:r>
              <a:rPr sz="1700" spc="1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parità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di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concentrazione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dirty="0">
                <a:latin typeface="Wingdings"/>
                <a:cs typeface="Wingdings"/>
              </a:rPr>
              <a:t></a:t>
            </a:r>
            <a:r>
              <a:rPr sz="1700" spc="-3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Calibri"/>
                <a:cs typeface="Calibri"/>
              </a:rPr>
              <a:t>maggiore cammino</a:t>
            </a:r>
            <a:r>
              <a:rPr sz="1700" spc="25" dirty="0">
                <a:latin typeface="Calibri"/>
                <a:cs typeface="Calibri"/>
              </a:rPr>
              <a:t> </a:t>
            </a:r>
            <a:r>
              <a:rPr sz="1700" spc="-5" dirty="0">
                <a:latin typeface="Wingdings"/>
                <a:cs typeface="Wingdings"/>
              </a:rPr>
              <a:t></a:t>
            </a:r>
            <a:r>
              <a:rPr sz="1700" spc="-5" dirty="0">
                <a:latin typeface="Calibri"/>
                <a:cs typeface="Calibri"/>
              </a:rPr>
              <a:t>maggiore numero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di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molecole</a:t>
            </a:r>
            <a:r>
              <a:rPr sz="1700" spc="20" dirty="0">
                <a:latin typeface="Calibri"/>
                <a:cs typeface="Calibri"/>
              </a:rPr>
              <a:t> </a:t>
            </a:r>
            <a:r>
              <a:rPr sz="1700" dirty="0">
                <a:latin typeface="Wingdings"/>
                <a:cs typeface="Wingdings"/>
              </a:rPr>
              <a:t></a:t>
            </a:r>
            <a:r>
              <a:rPr sz="1700" spc="-2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Calibri"/>
                <a:cs typeface="Calibri"/>
              </a:rPr>
              <a:t>maggiore assorbimento</a:t>
            </a:r>
            <a:r>
              <a:rPr sz="1700" spc="-5" dirty="0">
                <a:latin typeface="Wingdings"/>
                <a:cs typeface="Wingdings"/>
              </a:rPr>
              <a:t></a:t>
            </a:r>
            <a:r>
              <a:rPr sz="1700" spc="-6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Calibri"/>
                <a:cs typeface="Calibri"/>
              </a:rPr>
              <a:t>maggiore attenuazione</a:t>
            </a:r>
            <a:endParaRPr sz="17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7839" y="351892"/>
            <a:ext cx="5160396" cy="274182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086101" y="4387341"/>
            <a:ext cx="227965" cy="297815"/>
            <a:chOff x="2086101" y="4387341"/>
            <a:chExt cx="227965" cy="297815"/>
          </a:xfrm>
        </p:grpSpPr>
        <p:sp>
          <p:nvSpPr>
            <p:cNvPr id="4" name="object 4"/>
            <p:cNvSpPr/>
            <p:nvPr/>
          </p:nvSpPr>
          <p:spPr>
            <a:xfrm>
              <a:off x="2092451" y="4393691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4" h="285114">
                  <a:moveTo>
                    <a:pt x="107442" y="0"/>
                  </a:moveTo>
                  <a:lnTo>
                    <a:pt x="65633" y="11191"/>
                  </a:lnTo>
                  <a:lnTo>
                    <a:pt x="31480" y="41719"/>
                  </a:lnTo>
                  <a:lnTo>
                    <a:pt x="8447" y="87010"/>
                  </a:lnTo>
                  <a:lnTo>
                    <a:pt x="0" y="142493"/>
                  </a:lnTo>
                  <a:lnTo>
                    <a:pt x="8447" y="197977"/>
                  </a:lnTo>
                  <a:lnTo>
                    <a:pt x="31480" y="243268"/>
                  </a:lnTo>
                  <a:lnTo>
                    <a:pt x="65633" y="273796"/>
                  </a:lnTo>
                  <a:lnTo>
                    <a:pt x="107442" y="284987"/>
                  </a:lnTo>
                  <a:lnTo>
                    <a:pt x="149250" y="273796"/>
                  </a:lnTo>
                  <a:lnTo>
                    <a:pt x="183403" y="243268"/>
                  </a:lnTo>
                  <a:lnTo>
                    <a:pt x="206436" y="197977"/>
                  </a:lnTo>
                  <a:lnTo>
                    <a:pt x="214884" y="142493"/>
                  </a:lnTo>
                  <a:lnTo>
                    <a:pt x="206436" y="87010"/>
                  </a:lnTo>
                  <a:lnTo>
                    <a:pt x="183403" y="41719"/>
                  </a:lnTo>
                  <a:lnTo>
                    <a:pt x="149250" y="11191"/>
                  </a:lnTo>
                  <a:lnTo>
                    <a:pt x="10744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092451" y="4393691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4" h="285114">
                  <a:moveTo>
                    <a:pt x="0" y="142493"/>
                  </a:moveTo>
                  <a:lnTo>
                    <a:pt x="8447" y="87010"/>
                  </a:lnTo>
                  <a:lnTo>
                    <a:pt x="31480" y="41719"/>
                  </a:lnTo>
                  <a:lnTo>
                    <a:pt x="65633" y="11191"/>
                  </a:lnTo>
                  <a:lnTo>
                    <a:pt x="107442" y="0"/>
                  </a:lnTo>
                  <a:lnTo>
                    <a:pt x="149250" y="11191"/>
                  </a:lnTo>
                  <a:lnTo>
                    <a:pt x="183403" y="41719"/>
                  </a:lnTo>
                  <a:lnTo>
                    <a:pt x="206436" y="87010"/>
                  </a:lnTo>
                  <a:lnTo>
                    <a:pt x="214884" y="142493"/>
                  </a:lnTo>
                  <a:lnTo>
                    <a:pt x="206436" y="197977"/>
                  </a:lnTo>
                  <a:lnTo>
                    <a:pt x="183403" y="243268"/>
                  </a:lnTo>
                  <a:lnTo>
                    <a:pt x="149250" y="273796"/>
                  </a:lnTo>
                  <a:lnTo>
                    <a:pt x="107442" y="284987"/>
                  </a:lnTo>
                  <a:lnTo>
                    <a:pt x="65633" y="273796"/>
                  </a:lnTo>
                  <a:lnTo>
                    <a:pt x="31480" y="243268"/>
                  </a:lnTo>
                  <a:lnTo>
                    <a:pt x="8447" y="197977"/>
                  </a:lnTo>
                  <a:lnTo>
                    <a:pt x="0" y="14249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1052830" y="4428490"/>
            <a:ext cx="977900" cy="375920"/>
            <a:chOff x="1052830" y="4428490"/>
            <a:chExt cx="977900" cy="375920"/>
          </a:xfrm>
        </p:grpSpPr>
        <p:sp>
          <p:nvSpPr>
            <p:cNvPr id="7" name="object 7"/>
            <p:cNvSpPr/>
            <p:nvPr/>
          </p:nvSpPr>
          <p:spPr>
            <a:xfrm>
              <a:off x="1059180" y="4434840"/>
              <a:ext cx="965200" cy="363220"/>
            </a:xfrm>
            <a:custGeom>
              <a:avLst/>
              <a:gdLst/>
              <a:ahLst/>
              <a:cxnLst/>
              <a:rect l="l" t="t" r="r" b="b"/>
              <a:pathLst>
                <a:path w="965200" h="363220">
                  <a:moveTo>
                    <a:pt x="378332" y="0"/>
                  </a:moveTo>
                  <a:lnTo>
                    <a:pt x="0" y="65278"/>
                  </a:lnTo>
                  <a:lnTo>
                    <a:pt x="339470" y="140716"/>
                  </a:lnTo>
                  <a:lnTo>
                    <a:pt x="224281" y="162941"/>
                  </a:lnTo>
                  <a:lnTo>
                    <a:pt x="545845" y="234823"/>
                  </a:lnTo>
                  <a:lnTo>
                    <a:pt x="447166" y="250444"/>
                  </a:lnTo>
                  <a:lnTo>
                    <a:pt x="964692" y="362712"/>
                  </a:lnTo>
                  <a:lnTo>
                    <a:pt x="659511" y="216281"/>
                  </a:lnTo>
                  <a:lnTo>
                    <a:pt x="740409" y="201676"/>
                  </a:lnTo>
                  <a:lnTo>
                    <a:pt x="493522" y="114173"/>
                  </a:lnTo>
                  <a:lnTo>
                    <a:pt x="574294" y="102108"/>
                  </a:lnTo>
                  <a:lnTo>
                    <a:pt x="378332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59180" y="4434840"/>
              <a:ext cx="965200" cy="363220"/>
            </a:xfrm>
            <a:custGeom>
              <a:avLst/>
              <a:gdLst/>
              <a:ahLst/>
              <a:cxnLst/>
              <a:rect l="l" t="t" r="r" b="b"/>
              <a:pathLst>
                <a:path w="965200" h="363220">
                  <a:moveTo>
                    <a:pt x="378332" y="0"/>
                  </a:moveTo>
                  <a:lnTo>
                    <a:pt x="574294" y="102108"/>
                  </a:lnTo>
                  <a:lnTo>
                    <a:pt x="493522" y="114173"/>
                  </a:lnTo>
                  <a:lnTo>
                    <a:pt x="740409" y="201676"/>
                  </a:lnTo>
                  <a:lnTo>
                    <a:pt x="659511" y="216281"/>
                  </a:lnTo>
                  <a:lnTo>
                    <a:pt x="964692" y="362712"/>
                  </a:lnTo>
                  <a:lnTo>
                    <a:pt x="447166" y="250444"/>
                  </a:lnTo>
                  <a:lnTo>
                    <a:pt x="545845" y="234823"/>
                  </a:lnTo>
                  <a:lnTo>
                    <a:pt x="224281" y="162941"/>
                  </a:lnTo>
                  <a:lnTo>
                    <a:pt x="339470" y="140716"/>
                  </a:lnTo>
                  <a:lnTo>
                    <a:pt x="0" y="65278"/>
                  </a:lnTo>
                  <a:lnTo>
                    <a:pt x="378332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2700273" y="4660138"/>
            <a:ext cx="514350" cy="233679"/>
            <a:chOff x="2700273" y="4660138"/>
            <a:chExt cx="514350" cy="233679"/>
          </a:xfrm>
        </p:grpSpPr>
        <p:sp>
          <p:nvSpPr>
            <p:cNvPr id="10" name="object 10"/>
            <p:cNvSpPr/>
            <p:nvPr/>
          </p:nvSpPr>
          <p:spPr>
            <a:xfrm>
              <a:off x="2706623" y="4666488"/>
              <a:ext cx="501650" cy="220979"/>
            </a:xfrm>
            <a:custGeom>
              <a:avLst/>
              <a:gdLst/>
              <a:ahLst/>
              <a:cxnLst/>
              <a:rect l="l" t="t" r="r" b="b"/>
              <a:pathLst>
                <a:path w="501650" h="220979">
                  <a:moveTo>
                    <a:pt x="196595" y="0"/>
                  </a:moveTo>
                  <a:lnTo>
                    <a:pt x="0" y="39750"/>
                  </a:lnTo>
                  <a:lnTo>
                    <a:pt x="176402" y="85725"/>
                  </a:lnTo>
                  <a:lnTo>
                    <a:pt x="116586" y="99313"/>
                  </a:lnTo>
                  <a:lnTo>
                    <a:pt x="283718" y="143129"/>
                  </a:lnTo>
                  <a:lnTo>
                    <a:pt x="232409" y="152526"/>
                  </a:lnTo>
                  <a:lnTo>
                    <a:pt x="501395" y="220980"/>
                  </a:lnTo>
                  <a:lnTo>
                    <a:pt x="342773" y="131699"/>
                  </a:lnTo>
                  <a:lnTo>
                    <a:pt x="384809" y="122809"/>
                  </a:lnTo>
                  <a:lnTo>
                    <a:pt x="256539" y="69595"/>
                  </a:lnTo>
                  <a:lnTo>
                    <a:pt x="298576" y="62230"/>
                  </a:lnTo>
                  <a:lnTo>
                    <a:pt x="196595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706623" y="4666488"/>
              <a:ext cx="501650" cy="220979"/>
            </a:xfrm>
            <a:custGeom>
              <a:avLst/>
              <a:gdLst/>
              <a:ahLst/>
              <a:cxnLst/>
              <a:rect l="l" t="t" r="r" b="b"/>
              <a:pathLst>
                <a:path w="501650" h="220979">
                  <a:moveTo>
                    <a:pt x="196595" y="0"/>
                  </a:moveTo>
                  <a:lnTo>
                    <a:pt x="298576" y="62230"/>
                  </a:lnTo>
                  <a:lnTo>
                    <a:pt x="256539" y="69595"/>
                  </a:lnTo>
                  <a:lnTo>
                    <a:pt x="384809" y="122809"/>
                  </a:lnTo>
                  <a:lnTo>
                    <a:pt x="342773" y="131699"/>
                  </a:lnTo>
                  <a:lnTo>
                    <a:pt x="501395" y="220980"/>
                  </a:lnTo>
                  <a:lnTo>
                    <a:pt x="232409" y="152526"/>
                  </a:lnTo>
                  <a:lnTo>
                    <a:pt x="283718" y="143129"/>
                  </a:lnTo>
                  <a:lnTo>
                    <a:pt x="116586" y="99313"/>
                  </a:lnTo>
                  <a:lnTo>
                    <a:pt x="176402" y="85725"/>
                  </a:lnTo>
                  <a:lnTo>
                    <a:pt x="0" y="39750"/>
                  </a:lnTo>
                  <a:lnTo>
                    <a:pt x="196595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2086101" y="4713478"/>
            <a:ext cx="227965" cy="297815"/>
            <a:chOff x="2086101" y="4713478"/>
            <a:chExt cx="227965" cy="297815"/>
          </a:xfrm>
        </p:grpSpPr>
        <p:sp>
          <p:nvSpPr>
            <p:cNvPr id="13" name="object 13"/>
            <p:cNvSpPr/>
            <p:nvPr/>
          </p:nvSpPr>
          <p:spPr>
            <a:xfrm>
              <a:off x="2092451" y="4719828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4" h="285114">
                  <a:moveTo>
                    <a:pt x="107442" y="0"/>
                  </a:moveTo>
                  <a:lnTo>
                    <a:pt x="65633" y="11191"/>
                  </a:lnTo>
                  <a:lnTo>
                    <a:pt x="31480" y="41719"/>
                  </a:lnTo>
                  <a:lnTo>
                    <a:pt x="8447" y="87010"/>
                  </a:lnTo>
                  <a:lnTo>
                    <a:pt x="0" y="142494"/>
                  </a:lnTo>
                  <a:lnTo>
                    <a:pt x="8447" y="197977"/>
                  </a:lnTo>
                  <a:lnTo>
                    <a:pt x="31480" y="243268"/>
                  </a:lnTo>
                  <a:lnTo>
                    <a:pt x="65633" y="273796"/>
                  </a:lnTo>
                  <a:lnTo>
                    <a:pt x="107442" y="284988"/>
                  </a:lnTo>
                  <a:lnTo>
                    <a:pt x="149250" y="273796"/>
                  </a:lnTo>
                  <a:lnTo>
                    <a:pt x="183403" y="243268"/>
                  </a:lnTo>
                  <a:lnTo>
                    <a:pt x="206436" y="197977"/>
                  </a:lnTo>
                  <a:lnTo>
                    <a:pt x="214884" y="142494"/>
                  </a:lnTo>
                  <a:lnTo>
                    <a:pt x="206436" y="87010"/>
                  </a:lnTo>
                  <a:lnTo>
                    <a:pt x="183403" y="41719"/>
                  </a:lnTo>
                  <a:lnTo>
                    <a:pt x="149250" y="11191"/>
                  </a:lnTo>
                  <a:lnTo>
                    <a:pt x="10744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092451" y="4719828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4" h="285114">
                  <a:moveTo>
                    <a:pt x="0" y="142494"/>
                  </a:moveTo>
                  <a:lnTo>
                    <a:pt x="8447" y="87010"/>
                  </a:lnTo>
                  <a:lnTo>
                    <a:pt x="31480" y="41719"/>
                  </a:lnTo>
                  <a:lnTo>
                    <a:pt x="65633" y="11191"/>
                  </a:lnTo>
                  <a:lnTo>
                    <a:pt x="107442" y="0"/>
                  </a:lnTo>
                  <a:lnTo>
                    <a:pt x="149250" y="11191"/>
                  </a:lnTo>
                  <a:lnTo>
                    <a:pt x="183403" y="41719"/>
                  </a:lnTo>
                  <a:lnTo>
                    <a:pt x="206436" y="87010"/>
                  </a:lnTo>
                  <a:lnTo>
                    <a:pt x="214884" y="142494"/>
                  </a:lnTo>
                  <a:lnTo>
                    <a:pt x="206436" y="197977"/>
                  </a:lnTo>
                  <a:lnTo>
                    <a:pt x="183403" y="243268"/>
                  </a:lnTo>
                  <a:lnTo>
                    <a:pt x="149250" y="273796"/>
                  </a:lnTo>
                  <a:lnTo>
                    <a:pt x="107442" y="284988"/>
                  </a:lnTo>
                  <a:lnTo>
                    <a:pt x="65633" y="273796"/>
                  </a:lnTo>
                  <a:lnTo>
                    <a:pt x="31480" y="243268"/>
                  </a:lnTo>
                  <a:lnTo>
                    <a:pt x="8447" y="197977"/>
                  </a:lnTo>
                  <a:lnTo>
                    <a:pt x="0" y="14249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2238501" y="4539741"/>
            <a:ext cx="497840" cy="624205"/>
            <a:chOff x="2238501" y="4539741"/>
            <a:chExt cx="497840" cy="624205"/>
          </a:xfrm>
        </p:grpSpPr>
        <p:sp>
          <p:nvSpPr>
            <p:cNvPr id="16" name="object 16"/>
            <p:cNvSpPr/>
            <p:nvPr/>
          </p:nvSpPr>
          <p:spPr>
            <a:xfrm>
              <a:off x="2362199" y="4616195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4" h="285114">
                  <a:moveTo>
                    <a:pt x="107442" y="0"/>
                  </a:moveTo>
                  <a:lnTo>
                    <a:pt x="65633" y="11191"/>
                  </a:lnTo>
                  <a:lnTo>
                    <a:pt x="31480" y="41719"/>
                  </a:lnTo>
                  <a:lnTo>
                    <a:pt x="8447" y="87010"/>
                  </a:lnTo>
                  <a:lnTo>
                    <a:pt x="0" y="142493"/>
                  </a:lnTo>
                  <a:lnTo>
                    <a:pt x="8447" y="197977"/>
                  </a:lnTo>
                  <a:lnTo>
                    <a:pt x="31480" y="243268"/>
                  </a:lnTo>
                  <a:lnTo>
                    <a:pt x="65633" y="273796"/>
                  </a:lnTo>
                  <a:lnTo>
                    <a:pt x="107442" y="284987"/>
                  </a:lnTo>
                  <a:lnTo>
                    <a:pt x="149250" y="273796"/>
                  </a:lnTo>
                  <a:lnTo>
                    <a:pt x="183403" y="243268"/>
                  </a:lnTo>
                  <a:lnTo>
                    <a:pt x="206436" y="197977"/>
                  </a:lnTo>
                  <a:lnTo>
                    <a:pt x="214883" y="142493"/>
                  </a:lnTo>
                  <a:lnTo>
                    <a:pt x="206436" y="87010"/>
                  </a:lnTo>
                  <a:lnTo>
                    <a:pt x="183403" y="41719"/>
                  </a:lnTo>
                  <a:lnTo>
                    <a:pt x="149250" y="11191"/>
                  </a:lnTo>
                  <a:lnTo>
                    <a:pt x="10744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362199" y="4616195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4" h="285114">
                  <a:moveTo>
                    <a:pt x="0" y="142493"/>
                  </a:moveTo>
                  <a:lnTo>
                    <a:pt x="8447" y="87010"/>
                  </a:lnTo>
                  <a:lnTo>
                    <a:pt x="31480" y="41719"/>
                  </a:lnTo>
                  <a:lnTo>
                    <a:pt x="65633" y="11191"/>
                  </a:lnTo>
                  <a:lnTo>
                    <a:pt x="107442" y="0"/>
                  </a:lnTo>
                  <a:lnTo>
                    <a:pt x="149250" y="11191"/>
                  </a:lnTo>
                  <a:lnTo>
                    <a:pt x="183403" y="41719"/>
                  </a:lnTo>
                  <a:lnTo>
                    <a:pt x="206436" y="87010"/>
                  </a:lnTo>
                  <a:lnTo>
                    <a:pt x="214883" y="142493"/>
                  </a:lnTo>
                  <a:lnTo>
                    <a:pt x="206436" y="197977"/>
                  </a:lnTo>
                  <a:lnTo>
                    <a:pt x="183403" y="243268"/>
                  </a:lnTo>
                  <a:lnTo>
                    <a:pt x="149250" y="273796"/>
                  </a:lnTo>
                  <a:lnTo>
                    <a:pt x="107442" y="284987"/>
                  </a:lnTo>
                  <a:lnTo>
                    <a:pt x="65633" y="273796"/>
                  </a:lnTo>
                  <a:lnTo>
                    <a:pt x="31480" y="243268"/>
                  </a:lnTo>
                  <a:lnTo>
                    <a:pt x="8447" y="197977"/>
                  </a:lnTo>
                  <a:lnTo>
                    <a:pt x="0" y="14249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244851" y="4546091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4" h="285114">
                  <a:moveTo>
                    <a:pt x="107442" y="0"/>
                  </a:moveTo>
                  <a:lnTo>
                    <a:pt x="65633" y="11191"/>
                  </a:lnTo>
                  <a:lnTo>
                    <a:pt x="31480" y="41719"/>
                  </a:lnTo>
                  <a:lnTo>
                    <a:pt x="8447" y="87010"/>
                  </a:lnTo>
                  <a:lnTo>
                    <a:pt x="0" y="142493"/>
                  </a:lnTo>
                  <a:lnTo>
                    <a:pt x="8447" y="197977"/>
                  </a:lnTo>
                  <a:lnTo>
                    <a:pt x="31480" y="243268"/>
                  </a:lnTo>
                  <a:lnTo>
                    <a:pt x="65633" y="273796"/>
                  </a:lnTo>
                  <a:lnTo>
                    <a:pt x="107442" y="284987"/>
                  </a:lnTo>
                  <a:lnTo>
                    <a:pt x="149250" y="273796"/>
                  </a:lnTo>
                  <a:lnTo>
                    <a:pt x="183403" y="243268"/>
                  </a:lnTo>
                  <a:lnTo>
                    <a:pt x="206436" y="197977"/>
                  </a:lnTo>
                  <a:lnTo>
                    <a:pt x="214884" y="142493"/>
                  </a:lnTo>
                  <a:lnTo>
                    <a:pt x="206436" y="87010"/>
                  </a:lnTo>
                  <a:lnTo>
                    <a:pt x="183403" y="41719"/>
                  </a:lnTo>
                  <a:lnTo>
                    <a:pt x="149250" y="11191"/>
                  </a:lnTo>
                  <a:lnTo>
                    <a:pt x="10744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244851" y="4546091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4" h="285114">
                  <a:moveTo>
                    <a:pt x="0" y="142493"/>
                  </a:moveTo>
                  <a:lnTo>
                    <a:pt x="8447" y="87010"/>
                  </a:lnTo>
                  <a:lnTo>
                    <a:pt x="31480" y="41719"/>
                  </a:lnTo>
                  <a:lnTo>
                    <a:pt x="65633" y="11191"/>
                  </a:lnTo>
                  <a:lnTo>
                    <a:pt x="107442" y="0"/>
                  </a:lnTo>
                  <a:lnTo>
                    <a:pt x="149250" y="11191"/>
                  </a:lnTo>
                  <a:lnTo>
                    <a:pt x="183403" y="41719"/>
                  </a:lnTo>
                  <a:lnTo>
                    <a:pt x="206436" y="87010"/>
                  </a:lnTo>
                  <a:lnTo>
                    <a:pt x="214884" y="142493"/>
                  </a:lnTo>
                  <a:lnTo>
                    <a:pt x="206436" y="197977"/>
                  </a:lnTo>
                  <a:lnTo>
                    <a:pt x="183403" y="243268"/>
                  </a:lnTo>
                  <a:lnTo>
                    <a:pt x="149250" y="273796"/>
                  </a:lnTo>
                  <a:lnTo>
                    <a:pt x="107442" y="284987"/>
                  </a:lnTo>
                  <a:lnTo>
                    <a:pt x="65633" y="273796"/>
                  </a:lnTo>
                  <a:lnTo>
                    <a:pt x="31480" y="243268"/>
                  </a:lnTo>
                  <a:lnTo>
                    <a:pt x="8447" y="197977"/>
                  </a:lnTo>
                  <a:lnTo>
                    <a:pt x="0" y="14249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244851" y="4872227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4" h="285114">
                  <a:moveTo>
                    <a:pt x="107442" y="0"/>
                  </a:moveTo>
                  <a:lnTo>
                    <a:pt x="65633" y="11191"/>
                  </a:lnTo>
                  <a:lnTo>
                    <a:pt x="31480" y="41719"/>
                  </a:lnTo>
                  <a:lnTo>
                    <a:pt x="8447" y="87010"/>
                  </a:lnTo>
                  <a:lnTo>
                    <a:pt x="0" y="142494"/>
                  </a:lnTo>
                  <a:lnTo>
                    <a:pt x="8447" y="197977"/>
                  </a:lnTo>
                  <a:lnTo>
                    <a:pt x="31480" y="243268"/>
                  </a:lnTo>
                  <a:lnTo>
                    <a:pt x="65633" y="273796"/>
                  </a:lnTo>
                  <a:lnTo>
                    <a:pt x="107442" y="284988"/>
                  </a:lnTo>
                  <a:lnTo>
                    <a:pt x="149250" y="273796"/>
                  </a:lnTo>
                  <a:lnTo>
                    <a:pt x="183403" y="243268"/>
                  </a:lnTo>
                  <a:lnTo>
                    <a:pt x="206436" y="197977"/>
                  </a:lnTo>
                  <a:lnTo>
                    <a:pt x="214884" y="142494"/>
                  </a:lnTo>
                  <a:lnTo>
                    <a:pt x="206436" y="87010"/>
                  </a:lnTo>
                  <a:lnTo>
                    <a:pt x="183403" y="41719"/>
                  </a:lnTo>
                  <a:lnTo>
                    <a:pt x="149250" y="11191"/>
                  </a:lnTo>
                  <a:lnTo>
                    <a:pt x="10744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244851" y="4872227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4" h="285114">
                  <a:moveTo>
                    <a:pt x="0" y="142494"/>
                  </a:moveTo>
                  <a:lnTo>
                    <a:pt x="8447" y="87010"/>
                  </a:lnTo>
                  <a:lnTo>
                    <a:pt x="31480" y="41719"/>
                  </a:lnTo>
                  <a:lnTo>
                    <a:pt x="65633" y="11191"/>
                  </a:lnTo>
                  <a:lnTo>
                    <a:pt x="107442" y="0"/>
                  </a:lnTo>
                  <a:lnTo>
                    <a:pt x="149250" y="11191"/>
                  </a:lnTo>
                  <a:lnTo>
                    <a:pt x="183403" y="41719"/>
                  </a:lnTo>
                  <a:lnTo>
                    <a:pt x="206436" y="87010"/>
                  </a:lnTo>
                  <a:lnTo>
                    <a:pt x="214884" y="142494"/>
                  </a:lnTo>
                  <a:lnTo>
                    <a:pt x="206436" y="197977"/>
                  </a:lnTo>
                  <a:lnTo>
                    <a:pt x="183403" y="243268"/>
                  </a:lnTo>
                  <a:lnTo>
                    <a:pt x="149250" y="273796"/>
                  </a:lnTo>
                  <a:lnTo>
                    <a:pt x="107442" y="284988"/>
                  </a:lnTo>
                  <a:lnTo>
                    <a:pt x="65633" y="273796"/>
                  </a:lnTo>
                  <a:lnTo>
                    <a:pt x="31480" y="243268"/>
                  </a:lnTo>
                  <a:lnTo>
                    <a:pt x="8447" y="197977"/>
                  </a:lnTo>
                  <a:lnTo>
                    <a:pt x="0" y="14249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514599" y="4768595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4" h="285114">
                  <a:moveTo>
                    <a:pt x="107442" y="0"/>
                  </a:moveTo>
                  <a:lnTo>
                    <a:pt x="65633" y="11191"/>
                  </a:lnTo>
                  <a:lnTo>
                    <a:pt x="31480" y="41719"/>
                  </a:lnTo>
                  <a:lnTo>
                    <a:pt x="8447" y="87010"/>
                  </a:lnTo>
                  <a:lnTo>
                    <a:pt x="0" y="142493"/>
                  </a:lnTo>
                  <a:lnTo>
                    <a:pt x="8447" y="197977"/>
                  </a:lnTo>
                  <a:lnTo>
                    <a:pt x="31480" y="243268"/>
                  </a:lnTo>
                  <a:lnTo>
                    <a:pt x="65633" y="273796"/>
                  </a:lnTo>
                  <a:lnTo>
                    <a:pt x="107442" y="284987"/>
                  </a:lnTo>
                  <a:lnTo>
                    <a:pt x="149250" y="273796"/>
                  </a:lnTo>
                  <a:lnTo>
                    <a:pt x="183403" y="243268"/>
                  </a:lnTo>
                  <a:lnTo>
                    <a:pt x="206436" y="197977"/>
                  </a:lnTo>
                  <a:lnTo>
                    <a:pt x="214883" y="142493"/>
                  </a:lnTo>
                  <a:lnTo>
                    <a:pt x="206436" y="87010"/>
                  </a:lnTo>
                  <a:lnTo>
                    <a:pt x="183403" y="41719"/>
                  </a:lnTo>
                  <a:lnTo>
                    <a:pt x="149250" y="11191"/>
                  </a:lnTo>
                  <a:lnTo>
                    <a:pt x="10744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514599" y="4768595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4" h="285114">
                  <a:moveTo>
                    <a:pt x="0" y="142493"/>
                  </a:moveTo>
                  <a:lnTo>
                    <a:pt x="8447" y="87010"/>
                  </a:lnTo>
                  <a:lnTo>
                    <a:pt x="31480" y="41719"/>
                  </a:lnTo>
                  <a:lnTo>
                    <a:pt x="65633" y="11191"/>
                  </a:lnTo>
                  <a:lnTo>
                    <a:pt x="107442" y="0"/>
                  </a:lnTo>
                  <a:lnTo>
                    <a:pt x="149250" y="11191"/>
                  </a:lnTo>
                  <a:lnTo>
                    <a:pt x="183403" y="41719"/>
                  </a:lnTo>
                  <a:lnTo>
                    <a:pt x="206436" y="87010"/>
                  </a:lnTo>
                  <a:lnTo>
                    <a:pt x="214883" y="142493"/>
                  </a:lnTo>
                  <a:lnTo>
                    <a:pt x="206436" y="197977"/>
                  </a:lnTo>
                  <a:lnTo>
                    <a:pt x="183403" y="243268"/>
                  </a:lnTo>
                  <a:lnTo>
                    <a:pt x="149250" y="273796"/>
                  </a:lnTo>
                  <a:lnTo>
                    <a:pt x="107442" y="284987"/>
                  </a:lnTo>
                  <a:lnTo>
                    <a:pt x="65633" y="273796"/>
                  </a:lnTo>
                  <a:lnTo>
                    <a:pt x="31480" y="243268"/>
                  </a:lnTo>
                  <a:lnTo>
                    <a:pt x="8447" y="197977"/>
                  </a:lnTo>
                  <a:lnTo>
                    <a:pt x="0" y="14249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2112010" y="5566917"/>
            <a:ext cx="227965" cy="624205"/>
            <a:chOff x="2112010" y="5566917"/>
            <a:chExt cx="227965" cy="624205"/>
          </a:xfrm>
        </p:grpSpPr>
        <p:sp>
          <p:nvSpPr>
            <p:cNvPr id="25" name="object 25"/>
            <p:cNvSpPr/>
            <p:nvPr/>
          </p:nvSpPr>
          <p:spPr>
            <a:xfrm>
              <a:off x="2118360" y="5573267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4" h="285114">
                  <a:moveTo>
                    <a:pt x="107441" y="0"/>
                  </a:moveTo>
                  <a:lnTo>
                    <a:pt x="65633" y="11197"/>
                  </a:lnTo>
                  <a:lnTo>
                    <a:pt x="31480" y="41733"/>
                  </a:lnTo>
                  <a:lnTo>
                    <a:pt x="8447" y="87026"/>
                  </a:lnTo>
                  <a:lnTo>
                    <a:pt x="0" y="142493"/>
                  </a:lnTo>
                  <a:lnTo>
                    <a:pt x="8447" y="197961"/>
                  </a:lnTo>
                  <a:lnTo>
                    <a:pt x="31480" y="243254"/>
                  </a:lnTo>
                  <a:lnTo>
                    <a:pt x="65633" y="273790"/>
                  </a:lnTo>
                  <a:lnTo>
                    <a:pt x="107441" y="284987"/>
                  </a:lnTo>
                  <a:lnTo>
                    <a:pt x="149250" y="273790"/>
                  </a:lnTo>
                  <a:lnTo>
                    <a:pt x="183403" y="243254"/>
                  </a:lnTo>
                  <a:lnTo>
                    <a:pt x="206436" y="197961"/>
                  </a:lnTo>
                  <a:lnTo>
                    <a:pt x="214883" y="142493"/>
                  </a:lnTo>
                  <a:lnTo>
                    <a:pt x="206436" y="87026"/>
                  </a:lnTo>
                  <a:lnTo>
                    <a:pt x="183403" y="41733"/>
                  </a:lnTo>
                  <a:lnTo>
                    <a:pt x="149250" y="11197"/>
                  </a:lnTo>
                  <a:lnTo>
                    <a:pt x="10744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118360" y="5573267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4" h="285114">
                  <a:moveTo>
                    <a:pt x="0" y="142493"/>
                  </a:moveTo>
                  <a:lnTo>
                    <a:pt x="8447" y="87026"/>
                  </a:lnTo>
                  <a:lnTo>
                    <a:pt x="31480" y="41733"/>
                  </a:lnTo>
                  <a:lnTo>
                    <a:pt x="65633" y="11197"/>
                  </a:lnTo>
                  <a:lnTo>
                    <a:pt x="107441" y="0"/>
                  </a:lnTo>
                  <a:lnTo>
                    <a:pt x="149250" y="11197"/>
                  </a:lnTo>
                  <a:lnTo>
                    <a:pt x="183403" y="41733"/>
                  </a:lnTo>
                  <a:lnTo>
                    <a:pt x="206436" y="87026"/>
                  </a:lnTo>
                  <a:lnTo>
                    <a:pt x="214883" y="142493"/>
                  </a:lnTo>
                  <a:lnTo>
                    <a:pt x="206436" y="197961"/>
                  </a:lnTo>
                  <a:lnTo>
                    <a:pt x="183403" y="243254"/>
                  </a:lnTo>
                  <a:lnTo>
                    <a:pt x="149250" y="273790"/>
                  </a:lnTo>
                  <a:lnTo>
                    <a:pt x="107441" y="284987"/>
                  </a:lnTo>
                  <a:lnTo>
                    <a:pt x="65633" y="273790"/>
                  </a:lnTo>
                  <a:lnTo>
                    <a:pt x="31480" y="243254"/>
                  </a:lnTo>
                  <a:lnTo>
                    <a:pt x="8447" y="197961"/>
                  </a:lnTo>
                  <a:lnTo>
                    <a:pt x="0" y="14249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118360" y="5899403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4" h="285114">
                  <a:moveTo>
                    <a:pt x="107441" y="0"/>
                  </a:moveTo>
                  <a:lnTo>
                    <a:pt x="65633" y="11197"/>
                  </a:lnTo>
                  <a:lnTo>
                    <a:pt x="31480" y="41733"/>
                  </a:lnTo>
                  <a:lnTo>
                    <a:pt x="8447" y="87026"/>
                  </a:lnTo>
                  <a:lnTo>
                    <a:pt x="0" y="142494"/>
                  </a:lnTo>
                  <a:lnTo>
                    <a:pt x="8447" y="197961"/>
                  </a:lnTo>
                  <a:lnTo>
                    <a:pt x="31480" y="243254"/>
                  </a:lnTo>
                  <a:lnTo>
                    <a:pt x="65633" y="273790"/>
                  </a:lnTo>
                  <a:lnTo>
                    <a:pt x="107441" y="284988"/>
                  </a:lnTo>
                  <a:lnTo>
                    <a:pt x="149250" y="273790"/>
                  </a:lnTo>
                  <a:lnTo>
                    <a:pt x="183403" y="243254"/>
                  </a:lnTo>
                  <a:lnTo>
                    <a:pt x="206436" y="197961"/>
                  </a:lnTo>
                  <a:lnTo>
                    <a:pt x="214883" y="142494"/>
                  </a:lnTo>
                  <a:lnTo>
                    <a:pt x="206436" y="87026"/>
                  </a:lnTo>
                  <a:lnTo>
                    <a:pt x="183403" y="41733"/>
                  </a:lnTo>
                  <a:lnTo>
                    <a:pt x="149250" y="11197"/>
                  </a:lnTo>
                  <a:lnTo>
                    <a:pt x="10744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118360" y="5899403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4" h="285114">
                  <a:moveTo>
                    <a:pt x="0" y="142494"/>
                  </a:moveTo>
                  <a:lnTo>
                    <a:pt x="8447" y="87026"/>
                  </a:lnTo>
                  <a:lnTo>
                    <a:pt x="31480" y="41733"/>
                  </a:lnTo>
                  <a:lnTo>
                    <a:pt x="65633" y="11197"/>
                  </a:lnTo>
                  <a:lnTo>
                    <a:pt x="107441" y="0"/>
                  </a:lnTo>
                  <a:lnTo>
                    <a:pt x="149250" y="11197"/>
                  </a:lnTo>
                  <a:lnTo>
                    <a:pt x="183403" y="41733"/>
                  </a:lnTo>
                  <a:lnTo>
                    <a:pt x="206436" y="87026"/>
                  </a:lnTo>
                  <a:lnTo>
                    <a:pt x="214883" y="142494"/>
                  </a:lnTo>
                  <a:lnTo>
                    <a:pt x="206436" y="197961"/>
                  </a:lnTo>
                  <a:lnTo>
                    <a:pt x="183403" y="243254"/>
                  </a:lnTo>
                  <a:lnTo>
                    <a:pt x="149250" y="273790"/>
                  </a:lnTo>
                  <a:lnTo>
                    <a:pt x="107441" y="284988"/>
                  </a:lnTo>
                  <a:lnTo>
                    <a:pt x="65633" y="273790"/>
                  </a:lnTo>
                  <a:lnTo>
                    <a:pt x="31480" y="243254"/>
                  </a:lnTo>
                  <a:lnTo>
                    <a:pt x="8447" y="197961"/>
                  </a:lnTo>
                  <a:lnTo>
                    <a:pt x="0" y="14249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2381757" y="5789421"/>
            <a:ext cx="380365" cy="450215"/>
            <a:chOff x="2381757" y="5789421"/>
            <a:chExt cx="380365" cy="450215"/>
          </a:xfrm>
        </p:grpSpPr>
        <p:sp>
          <p:nvSpPr>
            <p:cNvPr id="30" name="object 30"/>
            <p:cNvSpPr/>
            <p:nvPr/>
          </p:nvSpPr>
          <p:spPr>
            <a:xfrm>
              <a:off x="2388107" y="5795771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4" h="285114">
                  <a:moveTo>
                    <a:pt x="107442" y="0"/>
                  </a:moveTo>
                  <a:lnTo>
                    <a:pt x="65633" y="11197"/>
                  </a:lnTo>
                  <a:lnTo>
                    <a:pt x="31480" y="41733"/>
                  </a:lnTo>
                  <a:lnTo>
                    <a:pt x="8447" y="87026"/>
                  </a:lnTo>
                  <a:lnTo>
                    <a:pt x="0" y="142493"/>
                  </a:lnTo>
                  <a:lnTo>
                    <a:pt x="8447" y="197961"/>
                  </a:lnTo>
                  <a:lnTo>
                    <a:pt x="31480" y="243254"/>
                  </a:lnTo>
                  <a:lnTo>
                    <a:pt x="65633" y="273790"/>
                  </a:lnTo>
                  <a:lnTo>
                    <a:pt x="107442" y="284987"/>
                  </a:lnTo>
                  <a:lnTo>
                    <a:pt x="149250" y="273790"/>
                  </a:lnTo>
                  <a:lnTo>
                    <a:pt x="183403" y="243254"/>
                  </a:lnTo>
                  <a:lnTo>
                    <a:pt x="206436" y="197961"/>
                  </a:lnTo>
                  <a:lnTo>
                    <a:pt x="214884" y="142493"/>
                  </a:lnTo>
                  <a:lnTo>
                    <a:pt x="206436" y="87026"/>
                  </a:lnTo>
                  <a:lnTo>
                    <a:pt x="183403" y="41733"/>
                  </a:lnTo>
                  <a:lnTo>
                    <a:pt x="149250" y="11197"/>
                  </a:lnTo>
                  <a:lnTo>
                    <a:pt x="10744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388107" y="5795771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4" h="285114">
                  <a:moveTo>
                    <a:pt x="0" y="142493"/>
                  </a:moveTo>
                  <a:lnTo>
                    <a:pt x="8447" y="87026"/>
                  </a:lnTo>
                  <a:lnTo>
                    <a:pt x="31480" y="41733"/>
                  </a:lnTo>
                  <a:lnTo>
                    <a:pt x="65633" y="11197"/>
                  </a:lnTo>
                  <a:lnTo>
                    <a:pt x="107442" y="0"/>
                  </a:lnTo>
                  <a:lnTo>
                    <a:pt x="149250" y="11197"/>
                  </a:lnTo>
                  <a:lnTo>
                    <a:pt x="183403" y="41733"/>
                  </a:lnTo>
                  <a:lnTo>
                    <a:pt x="206436" y="87026"/>
                  </a:lnTo>
                  <a:lnTo>
                    <a:pt x="214884" y="142493"/>
                  </a:lnTo>
                  <a:lnTo>
                    <a:pt x="206436" y="197961"/>
                  </a:lnTo>
                  <a:lnTo>
                    <a:pt x="183403" y="243254"/>
                  </a:lnTo>
                  <a:lnTo>
                    <a:pt x="149250" y="273790"/>
                  </a:lnTo>
                  <a:lnTo>
                    <a:pt x="107442" y="284987"/>
                  </a:lnTo>
                  <a:lnTo>
                    <a:pt x="65633" y="273790"/>
                  </a:lnTo>
                  <a:lnTo>
                    <a:pt x="31480" y="243254"/>
                  </a:lnTo>
                  <a:lnTo>
                    <a:pt x="8447" y="197961"/>
                  </a:lnTo>
                  <a:lnTo>
                    <a:pt x="0" y="14249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540507" y="5948171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4" h="285114">
                  <a:moveTo>
                    <a:pt x="107442" y="0"/>
                  </a:moveTo>
                  <a:lnTo>
                    <a:pt x="65633" y="11197"/>
                  </a:lnTo>
                  <a:lnTo>
                    <a:pt x="31480" y="41733"/>
                  </a:lnTo>
                  <a:lnTo>
                    <a:pt x="8447" y="87026"/>
                  </a:lnTo>
                  <a:lnTo>
                    <a:pt x="0" y="142493"/>
                  </a:lnTo>
                  <a:lnTo>
                    <a:pt x="8447" y="197961"/>
                  </a:lnTo>
                  <a:lnTo>
                    <a:pt x="31480" y="243254"/>
                  </a:lnTo>
                  <a:lnTo>
                    <a:pt x="65633" y="273790"/>
                  </a:lnTo>
                  <a:lnTo>
                    <a:pt x="107442" y="284987"/>
                  </a:lnTo>
                  <a:lnTo>
                    <a:pt x="149250" y="273790"/>
                  </a:lnTo>
                  <a:lnTo>
                    <a:pt x="183403" y="243254"/>
                  </a:lnTo>
                  <a:lnTo>
                    <a:pt x="206436" y="197961"/>
                  </a:lnTo>
                  <a:lnTo>
                    <a:pt x="214884" y="142493"/>
                  </a:lnTo>
                  <a:lnTo>
                    <a:pt x="206436" y="87026"/>
                  </a:lnTo>
                  <a:lnTo>
                    <a:pt x="183403" y="41733"/>
                  </a:lnTo>
                  <a:lnTo>
                    <a:pt x="149250" y="11197"/>
                  </a:lnTo>
                  <a:lnTo>
                    <a:pt x="10744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540507" y="5948171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4" h="285114">
                  <a:moveTo>
                    <a:pt x="0" y="142493"/>
                  </a:moveTo>
                  <a:lnTo>
                    <a:pt x="8447" y="87026"/>
                  </a:lnTo>
                  <a:lnTo>
                    <a:pt x="31480" y="41733"/>
                  </a:lnTo>
                  <a:lnTo>
                    <a:pt x="65633" y="11197"/>
                  </a:lnTo>
                  <a:lnTo>
                    <a:pt x="107442" y="0"/>
                  </a:lnTo>
                  <a:lnTo>
                    <a:pt x="149250" y="11197"/>
                  </a:lnTo>
                  <a:lnTo>
                    <a:pt x="183403" y="41733"/>
                  </a:lnTo>
                  <a:lnTo>
                    <a:pt x="206436" y="87026"/>
                  </a:lnTo>
                  <a:lnTo>
                    <a:pt x="214884" y="142493"/>
                  </a:lnTo>
                  <a:lnTo>
                    <a:pt x="206436" y="197961"/>
                  </a:lnTo>
                  <a:lnTo>
                    <a:pt x="183403" y="243254"/>
                  </a:lnTo>
                  <a:lnTo>
                    <a:pt x="149250" y="273790"/>
                  </a:lnTo>
                  <a:lnTo>
                    <a:pt x="107442" y="284987"/>
                  </a:lnTo>
                  <a:lnTo>
                    <a:pt x="65633" y="273790"/>
                  </a:lnTo>
                  <a:lnTo>
                    <a:pt x="31480" y="243254"/>
                  </a:lnTo>
                  <a:lnTo>
                    <a:pt x="8447" y="197961"/>
                  </a:lnTo>
                  <a:lnTo>
                    <a:pt x="0" y="14249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1043686" y="5606541"/>
            <a:ext cx="977900" cy="377190"/>
            <a:chOff x="1043686" y="5606541"/>
            <a:chExt cx="977900" cy="377190"/>
          </a:xfrm>
        </p:grpSpPr>
        <p:sp>
          <p:nvSpPr>
            <p:cNvPr id="35" name="object 35"/>
            <p:cNvSpPr/>
            <p:nvPr/>
          </p:nvSpPr>
          <p:spPr>
            <a:xfrm>
              <a:off x="1050036" y="5612891"/>
              <a:ext cx="965200" cy="364490"/>
            </a:xfrm>
            <a:custGeom>
              <a:avLst/>
              <a:gdLst/>
              <a:ahLst/>
              <a:cxnLst/>
              <a:rect l="l" t="t" r="r" b="b"/>
              <a:pathLst>
                <a:path w="965200" h="364489">
                  <a:moveTo>
                    <a:pt x="378332" y="0"/>
                  </a:moveTo>
                  <a:lnTo>
                    <a:pt x="0" y="65595"/>
                  </a:lnTo>
                  <a:lnTo>
                    <a:pt x="339470" y="141338"/>
                  </a:lnTo>
                  <a:lnTo>
                    <a:pt x="224281" y="163652"/>
                  </a:lnTo>
                  <a:lnTo>
                    <a:pt x="545845" y="235864"/>
                  </a:lnTo>
                  <a:lnTo>
                    <a:pt x="447166" y="251510"/>
                  </a:lnTo>
                  <a:lnTo>
                    <a:pt x="964691" y="364236"/>
                  </a:lnTo>
                  <a:lnTo>
                    <a:pt x="659511" y="217144"/>
                  </a:lnTo>
                  <a:lnTo>
                    <a:pt x="740409" y="202476"/>
                  </a:lnTo>
                  <a:lnTo>
                    <a:pt x="493522" y="114617"/>
                  </a:lnTo>
                  <a:lnTo>
                    <a:pt x="574294" y="102527"/>
                  </a:lnTo>
                  <a:lnTo>
                    <a:pt x="378332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050036" y="5612891"/>
              <a:ext cx="965200" cy="364490"/>
            </a:xfrm>
            <a:custGeom>
              <a:avLst/>
              <a:gdLst/>
              <a:ahLst/>
              <a:cxnLst/>
              <a:rect l="l" t="t" r="r" b="b"/>
              <a:pathLst>
                <a:path w="965200" h="364489">
                  <a:moveTo>
                    <a:pt x="378332" y="0"/>
                  </a:moveTo>
                  <a:lnTo>
                    <a:pt x="574294" y="102527"/>
                  </a:lnTo>
                  <a:lnTo>
                    <a:pt x="493522" y="114617"/>
                  </a:lnTo>
                  <a:lnTo>
                    <a:pt x="740409" y="202476"/>
                  </a:lnTo>
                  <a:lnTo>
                    <a:pt x="659511" y="217144"/>
                  </a:lnTo>
                  <a:lnTo>
                    <a:pt x="964691" y="364236"/>
                  </a:lnTo>
                  <a:lnTo>
                    <a:pt x="447166" y="251510"/>
                  </a:lnTo>
                  <a:lnTo>
                    <a:pt x="545845" y="235864"/>
                  </a:lnTo>
                  <a:lnTo>
                    <a:pt x="224281" y="163652"/>
                  </a:lnTo>
                  <a:lnTo>
                    <a:pt x="339470" y="141338"/>
                  </a:lnTo>
                  <a:lnTo>
                    <a:pt x="0" y="65595"/>
                  </a:lnTo>
                  <a:lnTo>
                    <a:pt x="378332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" name="object 37"/>
          <p:cNvGrpSpPr/>
          <p:nvPr/>
        </p:nvGrpSpPr>
        <p:grpSpPr>
          <a:xfrm>
            <a:off x="2895345" y="5777229"/>
            <a:ext cx="685165" cy="309880"/>
            <a:chOff x="2895345" y="5777229"/>
            <a:chExt cx="685165" cy="309880"/>
          </a:xfrm>
        </p:grpSpPr>
        <p:sp>
          <p:nvSpPr>
            <p:cNvPr id="38" name="object 38"/>
            <p:cNvSpPr/>
            <p:nvPr/>
          </p:nvSpPr>
          <p:spPr>
            <a:xfrm>
              <a:off x="2901695" y="5783579"/>
              <a:ext cx="672465" cy="297180"/>
            </a:xfrm>
            <a:custGeom>
              <a:avLst/>
              <a:gdLst/>
              <a:ahLst/>
              <a:cxnLst/>
              <a:rect l="l" t="t" r="r" b="b"/>
              <a:pathLst>
                <a:path w="672464" h="297179">
                  <a:moveTo>
                    <a:pt x="263652" y="0"/>
                  </a:moveTo>
                  <a:lnTo>
                    <a:pt x="0" y="53517"/>
                  </a:lnTo>
                  <a:lnTo>
                    <a:pt x="236474" y="115316"/>
                  </a:lnTo>
                  <a:lnTo>
                    <a:pt x="156210" y="133527"/>
                  </a:lnTo>
                  <a:lnTo>
                    <a:pt x="380238" y="192443"/>
                  </a:lnTo>
                  <a:lnTo>
                    <a:pt x="311531" y="205206"/>
                  </a:lnTo>
                  <a:lnTo>
                    <a:pt x="672083" y="297180"/>
                  </a:lnTo>
                  <a:lnTo>
                    <a:pt x="459486" y="177165"/>
                  </a:lnTo>
                  <a:lnTo>
                    <a:pt x="515746" y="165201"/>
                  </a:lnTo>
                  <a:lnTo>
                    <a:pt x="343789" y="93510"/>
                  </a:lnTo>
                  <a:lnTo>
                    <a:pt x="400177" y="83654"/>
                  </a:lnTo>
                  <a:lnTo>
                    <a:pt x="263652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901695" y="5783579"/>
              <a:ext cx="672465" cy="297180"/>
            </a:xfrm>
            <a:custGeom>
              <a:avLst/>
              <a:gdLst/>
              <a:ahLst/>
              <a:cxnLst/>
              <a:rect l="l" t="t" r="r" b="b"/>
              <a:pathLst>
                <a:path w="672464" h="297179">
                  <a:moveTo>
                    <a:pt x="263652" y="0"/>
                  </a:moveTo>
                  <a:lnTo>
                    <a:pt x="400177" y="83654"/>
                  </a:lnTo>
                  <a:lnTo>
                    <a:pt x="343789" y="93510"/>
                  </a:lnTo>
                  <a:lnTo>
                    <a:pt x="515746" y="165201"/>
                  </a:lnTo>
                  <a:lnTo>
                    <a:pt x="459486" y="177165"/>
                  </a:lnTo>
                  <a:lnTo>
                    <a:pt x="672083" y="297180"/>
                  </a:lnTo>
                  <a:lnTo>
                    <a:pt x="311531" y="205206"/>
                  </a:lnTo>
                  <a:lnTo>
                    <a:pt x="380238" y="192443"/>
                  </a:lnTo>
                  <a:lnTo>
                    <a:pt x="156210" y="133527"/>
                  </a:lnTo>
                  <a:lnTo>
                    <a:pt x="236474" y="115316"/>
                  </a:lnTo>
                  <a:lnTo>
                    <a:pt x="0" y="53517"/>
                  </a:lnTo>
                  <a:lnTo>
                    <a:pt x="263652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732231" y="3591559"/>
            <a:ext cx="29514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Attenuazione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concentrazione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6149085" y="4539741"/>
            <a:ext cx="650240" cy="776605"/>
            <a:chOff x="6149085" y="4539741"/>
            <a:chExt cx="650240" cy="776605"/>
          </a:xfrm>
        </p:grpSpPr>
        <p:sp>
          <p:nvSpPr>
            <p:cNvPr id="42" name="object 42"/>
            <p:cNvSpPr/>
            <p:nvPr/>
          </p:nvSpPr>
          <p:spPr>
            <a:xfrm>
              <a:off x="6155435" y="4546091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4" h="285114">
                  <a:moveTo>
                    <a:pt x="107441" y="0"/>
                  </a:moveTo>
                  <a:lnTo>
                    <a:pt x="65633" y="11191"/>
                  </a:lnTo>
                  <a:lnTo>
                    <a:pt x="31480" y="41719"/>
                  </a:lnTo>
                  <a:lnTo>
                    <a:pt x="8447" y="87010"/>
                  </a:lnTo>
                  <a:lnTo>
                    <a:pt x="0" y="142493"/>
                  </a:lnTo>
                  <a:lnTo>
                    <a:pt x="8447" y="197977"/>
                  </a:lnTo>
                  <a:lnTo>
                    <a:pt x="31480" y="243268"/>
                  </a:lnTo>
                  <a:lnTo>
                    <a:pt x="65633" y="273796"/>
                  </a:lnTo>
                  <a:lnTo>
                    <a:pt x="107441" y="284987"/>
                  </a:lnTo>
                  <a:lnTo>
                    <a:pt x="149250" y="273796"/>
                  </a:lnTo>
                  <a:lnTo>
                    <a:pt x="183403" y="243268"/>
                  </a:lnTo>
                  <a:lnTo>
                    <a:pt x="206436" y="197977"/>
                  </a:lnTo>
                  <a:lnTo>
                    <a:pt x="214884" y="142493"/>
                  </a:lnTo>
                  <a:lnTo>
                    <a:pt x="206436" y="87010"/>
                  </a:lnTo>
                  <a:lnTo>
                    <a:pt x="183403" y="41719"/>
                  </a:lnTo>
                  <a:lnTo>
                    <a:pt x="149250" y="11191"/>
                  </a:lnTo>
                  <a:lnTo>
                    <a:pt x="10744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155435" y="4546091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4" h="285114">
                  <a:moveTo>
                    <a:pt x="0" y="142493"/>
                  </a:moveTo>
                  <a:lnTo>
                    <a:pt x="8447" y="87010"/>
                  </a:lnTo>
                  <a:lnTo>
                    <a:pt x="31480" y="41719"/>
                  </a:lnTo>
                  <a:lnTo>
                    <a:pt x="65633" y="11191"/>
                  </a:lnTo>
                  <a:lnTo>
                    <a:pt x="107441" y="0"/>
                  </a:lnTo>
                  <a:lnTo>
                    <a:pt x="149250" y="11191"/>
                  </a:lnTo>
                  <a:lnTo>
                    <a:pt x="183403" y="41719"/>
                  </a:lnTo>
                  <a:lnTo>
                    <a:pt x="206436" y="87010"/>
                  </a:lnTo>
                  <a:lnTo>
                    <a:pt x="214884" y="142493"/>
                  </a:lnTo>
                  <a:lnTo>
                    <a:pt x="206436" y="197977"/>
                  </a:lnTo>
                  <a:lnTo>
                    <a:pt x="183403" y="243268"/>
                  </a:lnTo>
                  <a:lnTo>
                    <a:pt x="149250" y="273796"/>
                  </a:lnTo>
                  <a:lnTo>
                    <a:pt x="107441" y="284987"/>
                  </a:lnTo>
                  <a:lnTo>
                    <a:pt x="65633" y="273796"/>
                  </a:lnTo>
                  <a:lnTo>
                    <a:pt x="31480" y="243268"/>
                  </a:lnTo>
                  <a:lnTo>
                    <a:pt x="8447" y="197977"/>
                  </a:lnTo>
                  <a:lnTo>
                    <a:pt x="0" y="14249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155435" y="4872227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4" h="285114">
                  <a:moveTo>
                    <a:pt x="107441" y="0"/>
                  </a:moveTo>
                  <a:lnTo>
                    <a:pt x="65633" y="11191"/>
                  </a:lnTo>
                  <a:lnTo>
                    <a:pt x="31480" y="41719"/>
                  </a:lnTo>
                  <a:lnTo>
                    <a:pt x="8447" y="87010"/>
                  </a:lnTo>
                  <a:lnTo>
                    <a:pt x="0" y="142494"/>
                  </a:lnTo>
                  <a:lnTo>
                    <a:pt x="8447" y="197977"/>
                  </a:lnTo>
                  <a:lnTo>
                    <a:pt x="31480" y="243268"/>
                  </a:lnTo>
                  <a:lnTo>
                    <a:pt x="65633" y="273796"/>
                  </a:lnTo>
                  <a:lnTo>
                    <a:pt x="107441" y="284988"/>
                  </a:lnTo>
                  <a:lnTo>
                    <a:pt x="149250" y="273796"/>
                  </a:lnTo>
                  <a:lnTo>
                    <a:pt x="183403" y="243268"/>
                  </a:lnTo>
                  <a:lnTo>
                    <a:pt x="206436" y="197977"/>
                  </a:lnTo>
                  <a:lnTo>
                    <a:pt x="214884" y="142494"/>
                  </a:lnTo>
                  <a:lnTo>
                    <a:pt x="206436" y="87010"/>
                  </a:lnTo>
                  <a:lnTo>
                    <a:pt x="183403" y="41719"/>
                  </a:lnTo>
                  <a:lnTo>
                    <a:pt x="149250" y="11191"/>
                  </a:lnTo>
                  <a:lnTo>
                    <a:pt x="10744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155435" y="4872227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4" h="285114">
                  <a:moveTo>
                    <a:pt x="0" y="142494"/>
                  </a:moveTo>
                  <a:lnTo>
                    <a:pt x="8447" y="87010"/>
                  </a:lnTo>
                  <a:lnTo>
                    <a:pt x="31480" y="41719"/>
                  </a:lnTo>
                  <a:lnTo>
                    <a:pt x="65633" y="11191"/>
                  </a:lnTo>
                  <a:lnTo>
                    <a:pt x="107441" y="0"/>
                  </a:lnTo>
                  <a:lnTo>
                    <a:pt x="149250" y="11191"/>
                  </a:lnTo>
                  <a:lnTo>
                    <a:pt x="183403" y="41719"/>
                  </a:lnTo>
                  <a:lnTo>
                    <a:pt x="206436" y="87010"/>
                  </a:lnTo>
                  <a:lnTo>
                    <a:pt x="214884" y="142494"/>
                  </a:lnTo>
                  <a:lnTo>
                    <a:pt x="206436" y="197977"/>
                  </a:lnTo>
                  <a:lnTo>
                    <a:pt x="183403" y="243268"/>
                  </a:lnTo>
                  <a:lnTo>
                    <a:pt x="149250" y="273796"/>
                  </a:lnTo>
                  <a:lnTo>
                    <a:pt x="107441" y="284988"/>
                  </a:lnTo>
                  <a:lnTo>
                    <a:pt x="65633" y="273796"/>
                  </a:lnTo>
                  <a:lnTo>
                    <a:pt x="31480" y="243268"/>
                  </a:lnTo>
                  <a:lnTo>
                    <a:pt x="8447" y="197977"/>
                  </a:lnTo>
                  <a:lnTo>
                    <a:pt x="0" y="14249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425183" y="4768595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5" h="285114">
                  <a:moveTo>
                    <a:pt x="107441" y="0"/>
                  </a:moveTo>
                  <a:lnTo>
                    <a:pt x="65633" y="11191"/>
                  </a:lnTo>
                  <a:lnTo>
                    <a:pt x="31480" y="41719"/>
                  </a:lnTo>
                  <a:lnTo>
                    <a:pt x="8447" y="87010"/>
                  </a:lnTo>
                  <a:lnTo>
                    <a:pt x="0" y="142493"/>
                  </a:lnTo>
                  <a:lnTo>
                    <a:pt x="8447" y="197977"/>
                  </a:lnTo>
                  <a:lnTo>
                    <a:pt x="31480" y="243268"/>
                  </a:lnTo>
                  <a:lnTo>
                    <a:pt x="65633" y="273796"/>
                  </a:lnTo>
                  <a:lnTo>
                    <a:pt x="107441" y="284987"/>
                  </a:lnTo>
                  <a:lnTo>
                    <a:pt x="149250" y="273796"/>
                  </a:lnTo>
                  <a:lnTo>
                    <a:pt x="183403" y="243268"/>
                  </a:lnTo>
                  <a:lnTo>
                    <a:pt x="206436" y="197977"/>
                  </a:lnTo>
                  <a:lnTo>
                    <a:pt x="214884" y="142493"/>
                  </a:lnTo>
                  <a:lnTo>
                    <a:pt x="206436" y="87010"/>
                  </a:lnTo>
                  <a:lnTo>
                    <a:pt x="183403" y="41719"/>
                  </a:lnTo>
                  <a:lnTo>
                    <a:pt x="149250" y="11191"/>
                  </a:lnTo>
                  <a:lnTo>
                    <a:pt x="10744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425183" y="4768595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5" h="285114">
                  <a:moveTo>
                    <a:pt x="0" y="142493"/>
                  </a:moveTo>
                  <a:lnTo>
                    <a:pt x="8447" y="87010"/>
                  </a:lnTo>
                  <a:lnTo>
                    <a:pt x="31480" y="41719"/>
                  </a:lnTo>
                  <a:lnTo>
                    <a:pt x="65633" y="11191"/>
                  </a:lnTo>
                  <a:lnTo>
                    <a:pt x="107441" y="0"/>
                  </a:lnTo>
                  <a:lnTo>
                    <a:pt x="149250" y="11191"/>
                  </a:lnTo>
                  <a:lnTo>
                    <a:pt x="183403" y="41719"/>
                  </a:lnTo>
                  <a:lnTo>
                    <a:pt x="206436" y="87010"/>
                  </a:lnTo>
                  <a:lnTo>
                    <a:pt x="214884" y="142493"/>
                  </a:lnTo>
                  <a:lnTo>
                    <a:pt x="206436" y="197977"/>
                  </a:lnTo>
                  <a:lnTo>
                    <a:pt x="183403" y="243268"/>
                  </a:lnTo>
                  <a:lnTo>
                    <a:pt x="149250" y="273796"/>
                  </a:lnTo>
                  <a:lnTo>
                    <a:pt x="107441" y="284987"/>
                  </a:lnTo>
                  <a:lnTo>
                    <a:pt x="65633" y="273796"/>
                  </a:lnTo>
                  <a:lnTo>
                    <a:pt x="31480" y="243268"/>
                  </a:lnTo>
                  <a:lnTo>
                    <a:pt x="8447" y="197977"/>
                  </a:lnTo>
                  <a:lnTo>
                    <a:pt x="0" y="14249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307835" y="4698491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5" h="285114">
                  <a:moveTo>
                    <a:pt x="107441" y="0"/>
                  </a:moveTo>
                  <a:lnTo>
                    <a:pt x="65633" y="11191"/>
                  </a:lnTo>
                  <a:lnTo>
                    <a:pt x="31480" y="41719"/>
                  </a:lnTo>
                  <a:lnTo>
                    <a:pt x="8447" y="87010"/>
                  </a:lnTo>
                  <a:lnTo>
                    <a:pt x="0" y="142493"/>
                  </a:lnTo>
                  <a:lnTo>
                    <a:pt x="8447" y="197977"/>
                  </a:lnTo>
                  <a:lnTo>
                    <a:pt x="31480" y="243268"/>
                  </a:lnTo>
                  <a:lnTo>
                    <a:pt x="65633" y="273796"/>
                  </a:lnTo>
                  <a:lnTo>
                    <a:pt x="107441" y="284987"/>
                  </a:lnTo>
                  <a:lnTo>
                    <a:pt x="149250" y="273796"/>
                  </a:lnTo>
                  <a:lnTo>
                    <a:pt x="183403" y="243268"/>
                  </a:lnTo>
                  <a:lnTo>
                    <a:pt x="206436" y="197977"/>
                  </a:lnTo>
                  <a:lnTo>
                    <a:pt x="214884" y="142493"/>
                  </a:lnTo>
                  <a:lnTo>
                    <a:pt x="206436" y="87010"/>
                  </a:lnTo>
                  <a:lnTo>
                    <a:pt x="183403" y="41719"/>
                  </a:lnTo>
                  <a:lnTo>
                    <a:pt x="149250" y="11191"/>
                  </a:lnTo>
                  <a:lnTo>
                    <a:pt x="10744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307835" y="4698491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5" h="285114">
                  <a:moveTo>
                    <a:pt x="0" y="142493"/>
                  </a:moveTo>
                  <a:lnTo>
                    <a:pt x="8447" y="87010"/>
                  </a:lnTo>
                  <a:lnTo>
                    <a:pt x="31480" y="41719"/>
                  </a:lnTo>
                  <a:lnTo>
                    <a:pt x="65633" y="11191"/>
                  </a:lnTo>
                  <a:lnTo>
                    <a:pt x="107441" y="0"/>
                  </a:lnTo>
                  <a:lnTo>
                    <a:pt x="149250" y="11191"/>
                  </a:lnTo>
                  <a:lnTo>
                    <a:pt x="183403" y="41719"/>
                  </a:lnTo>
                  <a:lnTo>
                    <a:pt x="206436" y="87010"/>
                  </a:lnTo>
                  <a:lnTo>
                    <a:pt x="214884" y="142493"/>
                  </a:lnTo>
                  <a:lnTo>
                    <a:pt x="206436" y="197977"/>
                  </a:lnTo>
                  <a:lnTo>
                    <a:pt x="183403" y="243268"/>
                  </a:lnTo>
                  <a:lnTo>
                    <a:pt x="149250" y="273796"/>
                  </a:lnTo>
                  <a:lnTo>
                    <a:pt x="107441" y="284987"/>
                  </a:lnTo>
                  <a:lnTo>
                    <a:pt x="65633" y="273796"/>
                  </a:lnTo>
                  <a:lnTo>
                    <a:pt x="31480" y="243268"/>
                  </a:lnTo>
                  <a:lnTo>
                    <a:pt x="8447" y="197977"/>
                  </a:lnTo>
                  <a:lnTo>
                    <a:pt x="0" y="14249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307835" y="5024627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5" h="285114">
                  <a:moveTo>
                    <a:pt x="107441" y="0"/>
                  </a:moveTo>
                  <a:lnTo>
                    <a:pt x="65633" y="11191"/>
                  </a:lnTo>
                  <a:lnTo>
                    <a:pt x="31480" y="41719"/>
                  </a:lnTo>
                  <a:lnTo>
                    <a:pt x="8447" y="87010"/>
                  </a:lnTo>
                  <a:lnTo>
                    <a:pt x="0" y="142494"/>
                  </a:lnTo>
                  <a:lnTo>
                    <a:pt x="8447" y="197977"/>
                  </a:lnTo>
                  <a:lnTo>
                    <a:pt x="31480" y="243268"/>
                  </a:lnTo>
                  <a:lnTo>
                    <a:pt x="65633" y="273796"/>
                  </a:lnTo>
                  <a:lnTo>
                    <a:pt x="107441" y="284988"/>
                  </a:lnTo>
                  <a:lnTo>
                    <a:pt x="149250" y="273796"/>
                  </a:lnTo>
                  <a:lnTo>
                    <a:pt x="183403" y="243268"/>
                  </a:lnTo>
                  <a:lnTo>
                    <a:pt x="206436" y="197977"/>
                  </a:lnTo>
                  <a:lnTo>
                    <a:pt x="214884" y="142494"/>
                  </a:lnTo>
                  <a:lnTo>
                    <a:pt x="206436" y="87010"/>
                  </a:lnTo>
                  <a:lnTo>
                    <a:pt x="183403" y="41719"/>
                  </a:lnTo>
                  <a:lnTo>
                    <a:pt x="149250" y="11191"/>
                  </a:lnTo>
                  <a:lnTo>
                    <a:pt x="10744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307835" y="5024627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5" h="285114">
                  <a:moveTo>
                    <a:pt x="0" y="142494"/>
                  </a:moveTo>
                  <a:lnTo>
                    <a:pt x="8447" y="87010"/>
                  </a:lnTo>
                  <a:lnTo>
                    <a:pt x="31480" y="41719"/>
                  </a:lnTo>
                  <a:lnTo>
                    <a:pt x="65633" y="11191"/>
                  </a:lnTo>
                  <a:lnTo>
                    <a:pt x="107441" y="0"/>
                  </a:lnTo>
                  <a:lnTo>
                    <a:pt x="149250" y="11191"/>
                  </a:lnTo>
                  <a:lnTo>
                    <a:pt x="183403" y="41719"/>
                  </a:lnTo>
                  <a:lnTo>
                    <a:pt x="206436" y="87010"/>
                  </a:lnTo>
                  <a:lnTo>
                    <a:pt x="214884" y="142494"/>
                  </a:lnTo>
                  <a:lnTo>
                    <a:pt x="206436" y="197977"/>
                  </a:lnTo>
                  <a:lnTo>
                    <a:pt x="183403" y="243268"/>
                  </a:lnTo>
                  <a:lnTo>
                    <a:pt x="149250" y="273796"/>
                  </a:lnTo>
                  <a:lnTo>
                    <a:pt x="107441" y="284988"/>
                  </a:lnTo>
                  <a:lnTo>
                    <a:pt x="65633" y="273796"/>
                  </a:lnTo>
                  <a:lnTo>
                    <a:pt x="31480" y="243268"/>
                  </a:lnTo>
                  <a:lnTo>
                    <a:pt x="8447" y="197977"/>
                  </a:lnTo>
                  <a:lnTo>
                    <a:pt x="0" y="14249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577583" y="4920995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5" h="285114">
                  <a:moveTo>
                    <a:pt x="107442" y="0"/>
                  </a:moveTo>
                  <a:lnTo>
                    <a:pt x="65633" y="11191"/>
                  </a:lnTo>
                  <a:lnTo>
                    <a:pt x="31480" y="41719"/>
                  </a:lnTo>
                  <a:lnTo>
                    <a:pt x="8447" y="87010"/>
                  </a:lnTo>
                  <a:lnTo>
                    <a:pt x="0" y="142493"/>
                  </a:lnTo>
                  <a:lnTo>
                    <a:pt x="8447" y="197977"/>
                  </a:lnTo>
                  <a:lnTo>
                    <a:pt x="31480" y="243268"/>
                  </a:lnTo>
                  <a:lnTo>
                    <a:pt x="65633" y="273796"/>
                  </a:lnTo>
                  <a:lnTo>
                    <a:pt x="107442" y="284987"/>
                  </a:lnTo>
                  <a:lnTo>
                    <a:pt x="149250" y="273796"/>
                  </a:lnTo>
                  <a:lnTo>
                    <a:pt x="183403" y="243268"/>
                  </a:lnTo>
                  <a:lnTo>
                    <a:pt x="206436" y="197977"/>
                  </a:lnTo>
                  <a:lnTo>
                    <a:pt x="214884" y="142493"/>
                  </a:lnTo>
                  <a:lnTo>
                    <a:pt x="206436" y="87010"/>
                  </a:lnTo>
                  <a:lnTo>
                    <a:pt x="183403" y="41719"/>
                  </a:lnTo>
                  <a:lnTo>
                    <a:pt x="149250" y="11191"/>
                  </a:lnTo>
                  <a:lnTo>
                    <a:pt x="10744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577583" y="4920995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5" h="285114">
                  <a:moveTo>
                    <a:pt x="0" y="142493"/>
                  </a:moveTo>
                  <a:lnTo>
                    <a:pt x="8447" y="87010"/>
                  </a:lnTo>
                  <a:lnTo>
                    <a:pt x="31480" y="41719"/>
                  </a:lnTo>
                  <a:lnTo>
                    <a:pt x="65633" y="11191"/>
                  </a:lnTo>
                  <a:lnTo>
                    <a:pt x="107442" y="0"/>
                  </a:lnTo>
                  <a:lnTo>
                    <a:pt x="149250" y="11191"/>
                  </a:lnTo>
                  <a:lnTo>
                    <a:pt x="183403" y="41719"/>
                  </a:lnTo>
                  <a:lnTo>
                    <a:pt x="206436" y="87010"/>
                  </a:lnTo>
                  <a:lnTo>
                    <a:pt x="214884" y="142493"/>
                  </a:lnTo>
                  <a:lnTo>
                    <a:pt x="206436" y="197977"/>
                  </a:lnTo>
                  <a:lnTo>
                    <a:pt x="183403" y="243268"/>
                  </a:lnTo>
                  <a:lnTo>
                    <a:pt x="149250" y="273796"/>
                  </a:lnTo>
                  <a:lnTo>
                    <a:pt x="107442" y="284987"/>
                  </a:lnTo>
                  <a:lnTo>
                    <a:pt x="65633" y="273796"/>
                  </a:lnTo>
                  <a:lnTo>
                    <a:pt x="31480" y="243268"/>
                  </a:lnTo>
                  <a:lnTo>
                    <a:pt x="8447" y="197977"/>
                  </a:lnTo>
                  <a:lnTo>
                    <a:pt x="0" y="14249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4" name="object 54"/>
          <p:cNvGrpSpPr/>
          <p:nvPr/>
        </p:nvGrpSpPr>
        <p:grpSpPr>
          <a:xfrm>
            <a:off x="5059426" y="4664709"/>
            <a:ext cx="975994" cy="375920"/>
            <a:chOff x="5059426" y="4664709"/>
            <a:chExt cx="975994" cy="375920"/>
          </a:xfrm>
        </p:grpSpPr>
        <p:sp>
          <p:nvSpPr>
            <p:cNvPr id="55" name="object 55"/>
            <p:cNvSpPr/>
            <p:nvPr/>
          </p:nvSpPr>
          <p:spPr>
            <a:xfrm>
              <a:off x="5065776" y="4671059"/>
              <a:ext cx="963294" cy="363220"/>
            </a:xfrm>
            <a:custGeom>
              <a:avLst/>
              <a:gdLst/>
              <a:ahLst/>
              <a:cxnLst/>
              <a:rect l="l" t="t" r="r" b="b"/>
              <a:pathLst>
                <a:path w="963295" h="363220">
                  <a:moveTo>
                    <a:pt x="377825" y="0"/>
                  </a:moveTo>
                  <a:lnTo>
                    <a:pt x="0" y="65277"/>
                  </a:lnTo>
                  <a:lnTo>
                    <a:pt x="338963" y="140715"/>
                  </a:lnTo>
                  <a:lnTo>
                    <a:pt x="223900" y="162940"/>
                  </a:lnTo>
                  <a:lnTo>
                    <a:pt x="544957" y="234822"/>
                  </a:lnTo>
                  <a:lnTo>
                    <a:pt x="446404" y="250444"/>
                  </a:lnTo>
                  <a:lnTo>
                    <a:pt x="963168" y="362712"/>
                  </a:lnTo>
                  <a:lnTo>
                    <a:pt x="658495" y="216281"/>
                  </a:lnTo>
                  <a:lnTo>
                    <a:pt x="739139" y="201675"/>
                  </a:lnTo>
                  <a:lnTo>
                    <a:pt x="492760" y="114172"/>
                  </a:lnTo>
                  <a:lnTo>
                    <a:pt x="573404" y="102107"/>
                  </a:lnTo>
                  <a:lnTo>
                    <a:pt x="377825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065776" y="4671059"/>
              <a:ext cx="963294" cy="363220"/>
            </a:xfrm>
            <a:custGeom>
              <a:avLst/>
              <a:gdLst/>
              <a:ahLst/>
              <a:cxnLst/>
              <a:rect l="l" t="t" r="r" b="b"/>
              <a:pathLst>
                <a:path w="963295" h="363220">
                  <a:moveTo>
                    <a:pt x="377825" y="0"/>
                  </a:moveTo>
                  <a:lnTo>
                    <a:pt x="573404" y="102107"/>
                  </a:lnTo>
                  <a:lnTo>
                    <a:pt x="492760" y="114172"/>
                  </a:lnTo>
                  <a:lnTo>
                    <a:pt x="739139" y="201675"/>
                  </a:lnTo>
                  <a:lnTo>
                    <a:pt x="658495" y="216281"/>
                  </a:lnTo>
                  <a:lnTo>
                    <a:pt x="963168" y="362712"/>
                  </a:lnTo>
                  <a:lnTo>
                    <a:pt x="446404" y="250444"/>
                  </a:lnTo>
                  <a:lnTo>
                    <a:pt x="544957" y="234822"/>
                  </a:lnTo>
                  <a:lnTo>
                    <a:pt x="223900" y="162940"/>
                  </a:lnTo>
                  <a:lnTo>
                    <a:pt x="338963" y="140715"/>
                  </a:lnTo>
                  <a:lnTo>
                    <a:pt x="0" y="65277"/>
                  </a:lnTo>
                  <a:lnTo>
                    <a:pt x="377825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7" name="object 57"/>
          <p:cNvGrpSpPr/>
          <p:nvPr/>
        </p:nvGrpSpPr>
        <p:grpSpPr>
          <a:xfrm>
            <a:off x="6920230" y="4551934"/>
            <a:ext cx="1033780" cy="776605"/>
            <a:chOff x="6920230" y="4551934"/>
            <a:chExt cx="1033780" cy="776605"/>
          </a:xfrm>
        </p:grpSpPr>
        <p:sp>
          <p:nvSpPr>
            <p:cNvPr id="58" name="object 58"/>
            <p:cNvSpPr/>
            <p:nvPr/>
          </p:nvSpPr>
          <p:spPr>
            <a:xfrm>
              <a:off x="7618476" y="4757928"/>
              <a:ext cx="329565" cy="163195"/>
            </a:xfrm>
            <a:custGeom>
              <a:avLst/>
              <a:gdLst/>
              <a:ahLst/>
              <a:cxnLst/>
              <a:rect l="l" t="t" r="r" b="b"/>
              <a:pathLst>
                <a:path w="329565" h="163195">
                  <a:moveTo>
                    <a:pt x="129158" y="0"/>
                  </a:moveTo>
                  <a:lnTo>
                    <a:pt x="0" y="29337"/>
                  </a:lnTo>
                  <a:lnTo>
                    <a:pt x="115824" y="63246"/>
                  </a:lnTo>
                  <a:lnTo>
                    <a:pt x="76580" y="73279"/>
                  </a:lnTo>
                  <a:lnTo>
                    <a:pt x="186308" y="105537"/>
                  </a:lnTo>
                  <a:lnTo>
                    <a:pt x="152526" y="112649"/>
                  </a:lnTo>
                  <a:lnTo>
                    <a:pt x="329183" y="163068"/>
                  </a:lnTo>
                  <a:lnTo>
                    <a:pt x="225044" y="97155"/>
                  </a:lnTo>
                  <a:lnTo>
                    <a:pt x="252602" y="90678"/>
                  </a:lnTo>
                  <a:lnTo>
                    <a:pt x="168401" y="51308"/>
                  </a:lnTo>
                  <a:lnTo>
                    <a:pt x="195960" y="45847"/>
                  </a:lnTo>
                  <a:lnTo>
                    <a:pt x="129158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7618476" y="4757928"/>
              <a:ext cx="329565" cy="163195"/>
            </a:xfrm>
            <a:custGeom>
              <a:avLst/>
              <a:gdLst/>
              <a:ahLst/>
              <a:cxnLst/>
              <a:rect l="l" t="t" r="r" b="b"/>
              <a:pathLst>
                <a:path w="329565" h="163195">
                  <a:moveTo>
                    <a:pt x="129158" y="0"/>
                  </a:moveTo>
                  <a:lnTo>
                    <a:pt x="195960" y="45847"/>
                  </a:lnTo>
                  <a:lnTo>
                    <a:pt x="168401" y="51308"/>
                  </a:lnTo>
                  <a:lnTo>
                    <a:pt x="252602" y="90678"/>
                  </a:lnTo>
                  <a:lnTo>
                    <a:pt x="225044" y="97155"/>
                  </a:lnTo>
                  <a:lnTo>
                    <a:pt x="329183" y="163068"/>
                  </a:lnTo>
                  <a:lnTo>
                    <a:pt x="152526" y="112649"/>
                  </a:lnTo>
                  <a:lnTo>
                    <a:pt x="186308" y="105537"/>
                  </a:lnTo>
                  <a:lnTo>
                    <a:pt x="76580" y="73279"/>
                  </a:lnTo>
                  <a:lnTo>
                    <a:pt x="115824" y="63246"/>
                  </a:lnTo>
                  <a:lnTo>
                    <a:pt x="0" y="29337"/>
                  </a:lnTo>
                  <a:lnTo>
                    <a:pt x="129158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926580" y="4558284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5" h="285114">
                  <a:moveTo>
                    <a:pt x="107442" y="0"/>
                  </a:moveTo>
                  <a:lnTo>
                    <a:pt x="65633" y="11191"/>
                  </a:lnTo>
                  <a:lnTo>
                    <a:pt x="31480" y="41719"/>
                  </a:lnTo>
                  <a:lnTo>
                    <a:pt x="8447" y="87010"/>
                  </a:lnTo>
                  <a:lnTo>
                    <a:pt x="0" y="142494"/>
                  </a:lnTo>
                  <a:lnTo>
                    <a:pt x="8447" y="197977"/>
                  </a:lnTo>
                  <a:lnTo>
                    <a:pt x="31480" y="243268"/>
                  </a:lnTo>
                  <a:lnTo>
                    <a:pt x="65633" y="273796"/>
                  </a:lnTo>
                  <a:lnTo>
                    <a:pt x="107442" y="284988"/>
                  </a:lnTo>
                  <a:lnTo>
                    <a:pt x="149250" y="273796"/>
                  </a:lnTo>
                  <a:lnTo>
                    <a:pt x="183403" y="243268"/>
                  </a:lnTo>
                  <a:lnTo>
                    <a:pt x="206436" y="197977"/>
                  </a:lnTo>
                  <a:lnTo>
                    <a:pt x="214884" y="142494"/>
                  </a:lnTo>
                  <a:lnTo>
                    <a:pt x="206436" y="87010"/>
                  </a:lnTo>
                  <a:lnTo>
                    <a:pt x="183403" y="41719"/>
                  </a:lnTo>
                  <a:lnTo>
                    <a:pt x="149250" y="11191"/>
                  </a:lnTo>
                  <a:lnTo>
                    <a:pt x="10744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926580" y="4558284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5" h="285114">
                  <a:moveTo>
                    <a:pt x="0" y="142494"/>
                  </a:moveTo>
                  <a:lnTo>
                    <a:pt x="8447" y="87010"/>
                  </a:lnTo>
                  <a:lnTo>
                    <a:pt x="31480" y="41719"/>
                  </a:lnTo>
                  <a:lnTo>
                    <a:pt x="65633" y="11191"/>
                  </a:lnTo>
                  <a:lnTo>
                    <a:pt x="107442" y="0"/>
                  </a:lnTo>
                  <a:lnTo>
                    <a:pt x="149250" y="11191"/>
                  </a:lnTo>
                  <a:lnTo>
                    <a:pt x="183403" y="41719"/>
                  </a:lnTo>
                  <a:lnTo>
                    <a:pt x="206436" y="87010"/>
                  </a:lnTo>
                  <a:lnTo>
                    <a:pt x="214884" y="142494"/>
                  </a:lnTo>
                  <a:lnTo>
                    <a:pt x="206436" y="197977"/>
                  </a:lnTo>
                  <a:lnTo>
                    <a:pt x="183403" y="243268"/>
                  </a:lnTo>
                  <a:lnTo>
                    <a:pt x="149250" y="273796"/>
                  </a:lnTo>
                  <a:lnTo>
                    <a:pt x="107442" y="284988"/>
                  </a:lnTo>
                  <a:lnTo>
                    <a:pt x="65633" y="273796"/>
                  </a:lnTo>
                  <a:lnTo>
                    <a:pt x="31480" y="243268"/>
                  </a:lnTo>
                  <a:lnTo>
                    <a:pt x="8447" y="197977"/>
                  </a:lnTo>
                  <a:lnTo>
                    <a:pt x="0" y="14249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6926580" y="4882896"/>
              <a:ext cx="215265" cy="287020"/>
            </a:xfrm>
            <a:custGeom>
              <a:avLst/>
              <a:gdLst/>
              <a:ahLst/>
              <a:cxnLst/>
              <a:rect l="l" t="t" r="r" b="b"/>
              <a:pathLst>
                <a:path w="215265" h="287020">
                  <a:moveTo>
                    <a:pt x="107442" y="0"/>
                  </a:moveTo>
                  <a:lnTo>
                    <a:pt x="65633" y="11257"/>
                  </a:lnTo>
                  <a:lnTo>
                    <a:pt x="31480" y="41957"/>
                  </a:lnTo>
                  <a:lnTo>
                    <a:pt x="8447" y="87493"/>
                  </a:lnTo>
                  <a:lnTo>
                    <a:pt x="0" y="143255"/>
                  </a:lnTo>
                  <a:lnTo>
                    <a:pt x="8447" y="199018"/>
                  </a:lnTo>
                  <a:lnTo>
                    <a:pt x="31480" y="244554"/>
                  </a:lnTo>
                  <a:lnTo>
                    <a:pt x="65633" y="275254"/>
                  </a:lnTo>
                  <a:lnTo>
                    <a:pt x="107442" y="286511"/>
                  </a:lnTo>
                  <a:lnTo>
                    <a:pt x="149250" y="275254"/>
                  </a:lnTo>
                  <a:lnTo>
                    <a:pt x="183403" y="244554"/>
                  </a:lnTo>
                  <a:lnTo>
                    <a:pt x="206436" y="199018"/>
                  </a:lnTo>
                  <a:lnTo>
                    <a:pt x="214884" y="143255"/>
                  </a:lnTo>
                  <a:lnTo>
                    <a:pt x="206436" y="87493"/>
                  </a:lnTo>
                  <a:lnTo>
                    <a:pt x="183403" y="41957"/>
                  </a:lnTo>
                  <a:lnTo>
                    <a:pt x="149250" y="11257"/>
                  </a:lnTo>
                  <a:lnTo>
                    <a:pt x="10744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6926580" y="4882896"/>
              <a:ext cx="215265" cy="287020"/>
            </a:xfrm>
            <a:custGeom>
              <a:avLst/>
              <a:gdLst/>
              <a:ahLst/>
              <a:cxnLst/>
              <a:rect l="l" t="t" r="r" b="b"/>
              <a:pathLst>
                <a:path w="215265" h="287020">
                  <a:moveTo>
                    <a:pt x="0" y="143255"/>
                  </a:moveTo>
                  <a:lnTo>
                    <a:pt x="8447" y="87493"/>
                  </a:lnTo>
                  <a:lnTo>
                    <a:pt x="31480" y="41957"/>
                  </a:lnTo>
                  <a:lnTo>
                    <a:pt x="65633" y="11257"/>
                  </a:lnTo>
                  <a:lnTo>
                    <a:pt x="107442" y="0"/>
                  </a:lnTo>
                  <a:lnTo>
                    <a:pt x="149250" y="11257"/>
                  </a:lnTo>
                  <a:lnTo>
                    <a:pt x="183403" y="41957"/>
                  </a:lnTo>
                  <a:lnTo>
                    <a:pt x="206436" y="87493"/>
                  </a:lnTo>
                  <a:lnTo>
                    <a:pt x="214884" y="143255"/>
                  </a:lnTo>
                  <a:lnTo>
                    <a:pt x="206436" y="199018"/>
                  </a:lnTo>
                  <a:lnTo>
                    <a:pt x="183403" y="244554"/>
                  </a:lnTo>
                  <a:lnTo>
                    <a:pt x="149250" y="275254"/>
                  </a:lnTo>
                  <a:lnTo>
                    <a:pt x="107442" y="286511"/>
                  </a:lnTo>
                  <a:lnTo>
                    <a:pt x="65633" y="275254"/>
                  </a:lnTo>
                  <a:lnTo>
                    <a:pt x="31480" y="244554"/>
                  </a:lnTo>
                  <a:lnTo>
                    <a:pt x="8447" y="199018"/>
                  </a:lnTo>
                  <a:lnTo>
                    <a:pt x="0" y="14325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7196328" y="4779264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5" h="285114">
                  <a:moveTo>
                    <a:pt x="107442" y="0"/>
                  </a:moveTo>
                  <a:lnTo>
                    <a:pt x="65633" y="11191"/>
                  </a:lnTo>
                  <a:lnTo>
                    <a:pt x="31480" y="41719"/>
                  </a:lnTo>
                  <a:lnTo>
                    <a:pt x="8447" y="87010"/>
                  </a:lnTo>
                  <a:lnTo>
                    <a:pt x="0" y="142494"/>
                  </a:lnTo>
                  <a:lnTo>
                    <a:pt x="8447" y="197977"/>
                  </a:lnTo>
                  <a:lnTo>
                    <a:pt x="31480" y="243268"/>
                  </a:lnTo>
                  <a:lnTo>
                    <a:pt x="65633" y="273796"/>
                  </a:lnTo>
                  <a:lnTo>
                    <a:pt x="107442" y="284988"/>
                  </a:lnTo>
                  <a:lnTo>
                    <a:pt x="149250" y="273796"/>
                  </a:lnTo>
                  <a:lnTo>
                    <a:pt x="183403" y="243268"/>
                  </a:lnTo>
                  <a:lnTo>
                    <a:pt x="206436" y="197977"/>
                  </a:lnTo>
                  <a:lnTo>
                    <a:pt x="214883" y="142494"/>
                  </a:lnTo>
                  <a:lnTo>
                    <a:pt x="206436" y="87010"/>
                  </a:lnTo>
                  <a:lnTo>
                    <a:pt x="183403" y="41719"/>
                  </a:lnTo>
                  <a:lnTo>
                    <a:pt x="149250" y="11191"/>
                  </a:lnTo>
                  <a:lnTo>
                    <a:pt x="10744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7196328" y="4779264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5" h="285114">
                  <a:moveTo>
                    <a:pt x="0" y="142494"/>
                  </a:moveTo>
                  <a:lnTo>
                    <a:pt x="8447" y="87010"/>
                  </a:lnTo>
                  <a:lnTo>
                    <a:pt x="31480" y="41719"/>
                  </a:lnTo>
                  <a:lnTo>
                    <a:pt x="65633" y="11191"/>
                  </a:lnTo>
                  <a:lnTo>
                    <a:pt x="107442" y="0"/>
                  </a:lnTo>
                  <a:lnTo>
                    <a:pt x="149250" y="11191"/>
                  </a:lnTo>
                  <a:lnTo>
                    <a:pt x="183403" y="41719"/>
                  </a:lnTo>
                  <a:lnTo>
                    <a:pt x="206436" y="87010"/>
                  </a:lnTo>
                  <a:lnTo>
                    <a:pt x="214883" y="142494"/>
                  </a:lnTo>
                  <a:lnTo>
                    <a:pt x="206436" y="197977"/>
                  </a:lnTo>
                  <a:lnTo>
                    <a:pt x="183403" y="243268"/>
                  </a:lnTo>
                  <a:lnTo>
                    <a:pt x="149250" y="273796"/>
                  </a:lnTo>
                  <a:lnTo>
                    <a:pt x="107442" y="284988"/>
                  </a:lnTo>
                  <a:lnTo>
                    <a:pt x="65633" y="273796"/>
                  </a:lnTo>
                  <a:lnTo>
                    <a:pt x="31480" y="243268"/>
                  </a:lnTo>
                  <a:lnTo>
                    <a:pt x="8447" y="197977"/>
                  </a:lnTo>
                  <a:lnTo>
                    <a:pt x="0" y="14249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7078980" y="4710684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5" h="285114">
                  <a:moveTo>
                    <a:pt x="107442" y="0"/>
                  </a:moveTo>
                  <a:lnTo>
                    <a:pt x="65633" y="11191"/>
                  </a:lnTo>
                  <a:lnTo>
                    <a:pt x="31480" y="41719"/>
                  </a:lnTo>
                  <a:lnTo>
                    <a:pt x="8447" y="87010"/>
                  </a:lnTo>
                  <a:lnTo>
                    <a:pt x="0" y="142494"/>
                  </a:lnTo>
                  <a:lnTo>
                    <a:pt x="8447" y="197977"/>
                  </a:lnTo>
                  <a:lnTo>
                    <a:pt x="31480" y="243268"/>
                  </a:lnTo>
                  <a:lnTo>
                    <a:pt x="65633" y="273796"/>
                  </a:lnTo>
                  <a:lnTo>
                    <a:pt x="107442" y="284988"/>
                  </a:lnTo>
                  <a:lnTo>
                    <a:pt x="149250" y="273796"/>
                  </a:lnTo>
                  <a:lnTo>
                    <a:pt x="183403" y="243268"/>
                  </a:lnTo>
                  <a:lnTo>
                    <a:pt x="206436" y="197977"/>
                  </a:lnTo>
                  <a:lnTo>
                    <a:pt x="214884" y="142494"/>
                  </a:lnTo>
                  <a:lnTo>
                    <a:pt x="206436" y="87010"/>
                  </a:lnTo>
                  <a:lnTo>
                    <a:pt x="183403" y="41719"/>
                  </a:lnTo>
                  <a:lnTo>
                    <a:pt x="149250" y="11191"/>
                  </a:lnTo>
                  <a:lnTo>
                    <a:pt x="10744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7078980" y="4710684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5" h="285114">
                  <a:moveTo>
                    <a:pt x="0" y="142494"/>
                  </a:moveTo>
                  <a:lnTo>
                    <a:pt x="8447" y="87010"/>
                  </a:lnTo>
                  <a:lnTo>
                    <a:pt x="31480" y="41719"/>
                  </a:lnTo>
                  <a:lnTo>
                    <a:pt x="65633" y="11191"/>
                  </a:lnTo>
                  <a:lnTo>
                    <a:pt x="107442" y="0"/>
                  </a:lnTo>
                  <a:lnTo>
                    <a:pt x="149250" y="11191"/>
                  </a:lnTo>
                  <a:lnTo>
                    <a:pt x="183403" y="41719"/>
                  </a:lnTo>
                  <a:lnTo>
                    <a:pt x="206436" y="87010"/>
                  </a:lnTo>
                  <a:lnTo>
                    <a:pt x="214884" y="142494"/>
                  </a:lnTo>
                  <a:lnTo>
                    <a:pt x="206436" y="197977"/>
                  </a:lnTo>
                  <a:lnTo>
                    <a:pt x="183403" y="243268"/>
                  </a:lnTo>
                  <a:lnTo>
                    <a:pt x="149250" y="273796"/>
                  </a:lnTo>
                  <a:lnTo>
                    <a:pt x="107442" y="284988"/>
                  </a:lnTo>
                  <a:lnTo>
                    <a:pt x="65633" y="273796"/>
                  </a:lnTo>
                  <a:lnTo>
                    <a:pt x="31480" y="243268"/>
                  </a:lnTo>
                  <a:lnTo>
                    <a:pt x="8447" y="197977"/>
                  </a:lnTo>
                  <a:lnTo>
                    <a:pt x="0" y="14249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7078980" y="5035296"/>
              <a:ext cx="215265" cy="287020"/>
            </a:xfrm>
            <a:custGeom>
              <a:avLst/>
              <a:gdLst/>
              <a:ahLst/>
              <a:cxnLst/>
              <a:rect l="l" t="t" r="r" b="b"/>
              <a:pathLst>
                <a:path w="215265" h="287020">
                  <a:moveTo>
                    <a:pt x="107442" y="0"/>
                  </a:moveTo>
                  <a:lnTo>
                    <a:pt x="65633" y="11257"/>
                  </a:lnTo>
                  <a:lnTo>
                    <a:pt x="31480" y="41957"/>
                  </a:lnTo>
                  <a:lnTo>
                    <a:pt x="8447" y="87493"/>
                  </a:lnTo>
                  <a:lnTo>
                    <a:pt x="0" y="143255"/>
                  </a:lnTo>
                  <a:lnTo>
                    <a:pt x="8447" y="199018"/>
                  </a:lnTo>
                  <a:lnTo>
                    <a:pt x="31480" y="244554"/>
                  </a:lnTo>
                  <a:lnTo>
                    <a:pt x="65633" y="275254"/>
                  </a:lnTo>
                  <a:lnTo>
                    <a:pt x="107442" y="286511"/>
                  </a:lnTo>
                  <a:lnTo>
                    <a:pt x="149250" y="275254"/>
                  </a:lnTo>
                  <a:lnTo>
                    <a:pt x="183403" y="244554"/>
                  </a:lnTo>
                  <a:lnTo>
                    <a:pt x="206436" y="199018"/>
                  </a:lnTo>
                  <a:lnTo>
                    <a:pt x="214884" y="143255"/>
                  </a:lnTo>
                  <a:lnTo>
                    <a:pt x="206436" y="87493"/>
                  </a:lnTo>
                  <a:lnTo>
                    <a:pt x="183403" y="41957"/>
                  </a:lnTo>
                  <a:lnTo>
                    <a:pt x="149250" y="11257"/>
                  </a:lnTo>
                  <a:lnTo>
                    <a:pt x="10744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7078980" y="5035296"/>
              <a:ext cx="215265" cy="287020"/>
            </a:xfrm>
            <a:custGeom>
              <a:avLst/>
              <a:gdLst/>
              <a:ahLst/>
              <a:cxnLst/>
              <a:rect l="l" t="t" r="r" b="b"/>
              <a:pathLst>
                <a:path w="215265" h="287020">
                  <a:moveTo>
                    <a:pt x="0" y="143255"/>
                  </a:moveTo>
                  <a:lnTo>
                    <a:pt x="8447" y="87493"/>
                  </a:lnTo>
                  <a:lnTo>
                    <a:pt x="31480" y="41957"/>
                  </a:lnTo>
                  <a:lnTo>
                    <a:pt x="65633" y="11257"/>
                  </a:lnTo>
                  <a:lnTo>
                    <a:pt x="107442" y="0"/>
                  </a:lnTo>
                  <a:lnTo>
                    <a:pt x="149250" y="11257"/>
                  </a:lnTo>
                  <a:lnTo>
                    <a:pt x="183403" y="41957"/>
                  </a:lnTo>
                  <a:lnTo>
                    <a:pt x="206436" y="87493"/>
                  </a:lnTo>
                  <a:lnTo>
                    <a:pt x="214884" y="143255"/>
                  </a:lnTo>
                  <a:lnTo>
                    <a:pt x="206436" y="199018"/>
                  </a:lnTo>
                  <a:lnTo>
                    <a:pt x="183403" y="244554"/>
                  </a:lnTo>
                  <a:lnTo>
                    <a:pt x="149250" y="275254"/>
                  </a:lnTo>
                  <a:lnTo>
                    <a:pt x="107442" y="286511"/>
                  </a:lnTo>
                  <a:lnTo>
                    <a:pt x="65633" y="275254"/>
                  </a:lnTo>
                  <a:lnTo>
                    <a:pt x="31480" y="244554"/>
                  </a:lnTo>
                  <a:lnTo>
                    <a:pt x="8447" y="199018"/>
                  </a:lnTo>
                  <a:lnTo>
                    <a:pt x="0" y="14325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7348728" y="4931664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5" h="285114">
                  <a:moveTo>
                    <a:pt x="107442" y="0"/>
                  </a:moveTo>
                  <a:lnTo>
                    <a:pt x="65633" y="11191"/>
                  </a:lnTo>
                  <a:lnTo>
                    <a:pt x="31480" y="41719"/>
                  </a:lnTo>
                  <a:lnTo>
                    <a:pt x="8447" y="87010"/>
                  </a:lnTo>
                  <a:lnTo>
                    <a:pt x="0" y="142494"/>
                  </a:lnTo>
                  <a:lnTo>
                    <a:pt x="8447" y="197977"/>
                  </a:lnTo>
                  <a:lnTo>
                    <a:pt x="31480" y="243268"/>
                  </a:lnTo>
                  <a:lnTo>
                    <a:pt x="65633" y="273796"/>
                  </a:lnTo>
                  <a:lnTo>
                    <a:pt x="107442" y="284988"/>
                  </a:lnTo>
                  <a:lnTo>
                    <a:pt x="149250" y="273796"/>
                  </a:lnTo>
                  <a:lnTo>
                    <a:pt x="183403" y="243268"/>
                  </a:lnTo>
                  <a:lnTo>
                    <a:pt x="206436" y="197977"/>
                  </a:lnTo>
                  <a:lnTo>
                    <a:pt x="214883" y="142494"/>
                  </a:lnTo>
                  <a:lnTo>
                    <a:pt x="206436" y="87010"/>
                  </a:lnTo>
                  <a:lnTo>
                    <a:pt x="183403" y="41719"/>
                  </a:lnTo>
                  <a:lnTo>
                    <a:pt x="149250" y="11191"/>
                  </a:lnTo>
                  <a:lnTo>
                    <a:pt x="10744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7348728" y="4931664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5" h="285114">
                  <a:moveTo>
                    <a:pt x="0" y="142494"/>
                  </a:moveTo>
                  <a:lnTo>
                    <a:pt x="8447" y="87010"/>
                  </a:lnTo>
                  <a:lnTo>
                    <a:pt x="31480" y="41719"/>
                  </a:lnTo>
                  <a:lnTo>
                    <a:pt x="65633" y="11191"/>
                  </a:lnTo>
                  <a:lnTo>
                    <a:pt x="107442" y="0"/>
                  </a:lnTo>
                  <a:lnTo>
                    <a:pt x="149250" y="11191"/>
                  </a:lnTo>
                  <a:lnTo>
                    <a:pt x="183403" y="41719"/>
                  </a:lnTo>
                  <a:lnTo>
                    <a:pt x="206436" y="87010"/>
                  </a:lnTo>
                  <a:lnTo>
                    <a:pt x="214883" y="142494"/>
                  </a:lnTo>
                  <a:lnTo>
                    <a:pt x="206436" y="197977"/>
                  </a:lnTo>
                  <a:lnTo>
                    <a:pt x="183403" y="243268"/>
                  </a:lnTo>
                  <a:lnTo>
                    <a:pt x="149250" y="273796"/>
                  </a:lnTo>
                  <a:lnTo>
                    <a:pt x="107442" y="284988"/>
                  </a:lnTo>
                  <a:lnTo>
                    <a:pt x="65633" y="273796"/>
                  </a:lnTo>
                  <a:lnTo>
                    <a:pt x="31480" y="243268"/>
                  </a:lnTo>
                  <a:lnTo>
                    <a:pt x="8447" y="197977"/>
                  </a:lnTo>
                  <a:lnTo>
                    <a:pt x="0" y="14249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" name="object 72"/>
          <p:cNvSpPr txBox="1"/>
          <p:nvPr/>
        </p:nvSpPr>
        <p:spPr>
          <a:xfrm>
            <a:off x="5325236" y="3589782"/>
            <a:ext cx="29889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Attenuazione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cammino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ottico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3" name="object 73"/>
          <p:cNvSpPr txBox="1">
            <a:spLocks noGrp="1"/>
          </p:cNvSpPr>
          <p:nvPr>
            <p:ph type="title"/>
          </p:nvPr>
        </p:nvSpPr>
        <p:spPr>
          <a:xfrm>
            <a:off x="6793230" y="259156"/>
            <a:ext cx="309816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25" dirty="0">
                <a:latin typeface="Calibri"/>
                <a:cs typeface="Calibri"/>
              </a:rPr>
              <a:t>Trasmittanza</a:t>
            </a:r>
            <a:r>
              <a:rPr sz="2200" b="1" spc="-5" dirty="0">
                <a:latin typeface="Calibri"/>
                <a:cs typeface="Calibri"/>
              </a:rPr>
              <a:t> e</a:t>
            </a:r>
            <a:r>
              <a:rPr sz="2200" b="1" spc="-2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Assorbanza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6342379" y="1119885"/>
            <a:ext cx="483933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La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trasmittanza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della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soluzione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è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data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dalla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frazione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della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radiazione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incidente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trasmessa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dalla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soluzione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25" dirty="0">
                <a:latin typeface="Calibri"/>
                <a:cs typeface="Calibri"/>
              </a:rPr>
              <a:t>L’assorbanza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è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legata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alla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trasmittanza </a:t>
            </a:r>
            <a:r>
              <a:rPr sz="1800" spc="-5" dirty="0">
                <a:latin typeface="Calibri"/>
                <a:cs typeface="Calibri"/>
              </a:rPr>
              <a:t>mediante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Calibri"/>
                <a:cs typeface="Calibri"/>
              </a:rPr>
              <a:t>logaritmo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630681"/>
            <a:ext cx="9788525" cy="1762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10" dirty="0">
                <a:latin typeface="Calibri"/>
                <a:cs typeface="Calibri"/>
              </a:rPr>
              <a:t>La</a:t>
            </a:r>
            <a:r>
              <a:rPr sz="1900" spc="40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legge</a:t>
            </a:r>
            <a:r>
              <a:rPr sz="1900" spc="42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dell'assorbimento,  </a:t>
            </a:r>
            <a:r>
              <a:rPr sz="1900" dirty="0">
                <a:latin typeface="Calibri"/>
                <a:cs typeface="Calibri"/>
              </a:rPr>
              <a:t>(Lambert-Beer)</a:t>
            </a:r>
            <a:r>
              <a:rPr sz="1900" spc="40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ci</a:t>
            </a:r>
            <a:r>
              <a:rPr sz="1900" spc="40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dice</a:t>
            </a:r>
            <a:r>
              <a:rPr sz="1900" spc="40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in</a:t>
            </a:r>
            <a:r>
              <a:rPr sz="1900" spc="40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maniera</a:t>
            </a:r>
            <a:r>
              <a:rPr sz="1900" spc="409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quantitativa</a:t>
            </a:r>
            <a:r>
              <a:rPr sz="1900" spc="40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come  </a:t>
            </a:r>
            <a:r>
              <a:rPr sz="1900" spc="-5" dirty="0">
                <a:latin typeface="Calibri"/>
                <a:cs typeface="Calibri"/>
              </a:rPr>
              <a:t>la</a:t>
            </a:r>
            <a:r>
              <a:rPr sz="1900" spc="40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quantità</a:t>
            </a:r>
            <a:r>
              <a:rPr sz="1900" spc="415" dirty="0">
                <a:latin typeface="Calibri"/>
                <a:cs typeface="Calibri"/>
              </a:rPr>
              <a:t> </a:t>
            </a:r>
            <a:r>
              <a:rPr sz="1900" spc="5" dirty="0">
                <a:latin typeface="Calibri"/>
                <a:cs typeface="Calibri"/>
              </a:rPr>
              <a:t>di</a:t>
            </a:r>
            <a:endParaRPr sz="1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900" spc="-10" dirty="0">
                <a:latin typeface="Calibri"/>
                <a:cs typeface="Calibri"/>
              </a:rPr>
              <a:t>radiazione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attenuata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dipende: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8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900" spc="-10" dirty="0">
                <a:latin typeface="Calibri"/>
                <a:cs typeface="Calibri"/>
              </a:rPr>
              <a:t>concentrazione</a:t>
            </a:r>
            <a:r>
              <a:rPr sz="1900" spc="2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delle</a:t>
            </a:r>
            <a:r>
              <a:rPr sz="1900" spc="2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molecole</a:t>
            </a:r>
            <a:r>
              <a:rPr sz="1900" spc="2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che </a:t>
            </a:r>
            <a:r>
              <a:rPr sz="1900" spc="-10" dirty="0">
                <a:latin typeface="Calibri"/>
                <a:cs typeface="Calibri"/>
              </a:rPr>
              <a:t>assorbono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900" spc="-5" dirty="0">
                <a:latin typeface="Calibri"/>
                <a:cs typeface="Calibri"/>
              </a:rPr>
              <a:t>cammino</a:t>
            </a:r>
            <a:r>
              <a:rPr sz="1900" spc="-2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ottico </a:t>
            </a:r>
            <a:r>
              <a:rPr sz="1900" spc="-5" dirty="0">
                <a:latin typeface="Calibri"/>
                <a:cs typeface="Calibri"/>
              </a:rPr>
              <a:t>nel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quale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avviene</a:t>
            </a:r>
            <a:r>
              <a:rPr sz="1900" spc="2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l'assorbimento.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2658236"/>
            <a:ext cx="97866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Quando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la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luce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(radiazione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monocromatica)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attraversa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un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mezzo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contenente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un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analita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che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assorbe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si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ha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una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diminuzione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energia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l'analita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passa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uno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stato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eccitato.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46077" y="3038796"/>
            <a:ext cx="4969899" cy="378110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29006" y="3682746"/>
            <a:ext cx="6037580" cy="1183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900" spc="-15" dirty="0">
                <a:latin typeface="Calibri"/>
                <a:cs typeface="Calibri"/>
              </a:rPr>
              <a:t>Per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una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soluzione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di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un'analita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con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una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determinata 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concentrazione, </a:t>
            </a:r>
            <a:r>
              <a:rPr sz="1900" spc="-5" dirty="0">
                <a:latin typeface="Calibri"/>
                <a:cs typeface="Calibri"/>
              </a:rPr>
              <a:t>maggiore è la </a:t>
            </a:r>
            <a:r>
              <a:rPr sz="1900" spc="-15" dirty="0">
                <a:latin typeface="Calibri"/>
                <a:cs typeface="Calibri"/>
              </a:rPr>
              <a:t>distanza </a:t>
            </a:r>
            <a:r>
              <a:rPr sz="1900" spc="-5" dirty="0">
                <a:latin typeface="Calibri"/>
                <a:cs typeface="Calibri"/>
              </a:rPr>
              <a:t>che </a:t>
            </a:r>
            <a:r>
              <a:rPr sz="1900" dirty="0">
                <a:latin typeface="Calibri"/>
                <a:cs typeface="Calibri"/>
              </a:rPr>
              <a:t>la </a:t>
            </a:r>
            <a:r>
              <a:rPr sz="1900" spc="-5" dirty="0">
                <a:latin typeface="Calibri"/>
                <a:cs typeface="Calibri"/>
              </a:rPr>
              <a:t>luce </a:t>
            </a:r>
            <a:r>
              <a:rPr sz="1900" spc="-15" dirty="0">
                <a:latin typeface="Calibri"/>
                <a:cs typeface="Calibri"/>
              </a:rPr>
              <a:t>percorre 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nel </a:t>
            </a:r>
            <a:r>
              <a:rPr sz="1900" spc="-15" dirty="0">
                <a:latin typeface="Calibri"/>
                <a:cs typeface="Calibri"/>
              </a:rPr>
              <a:t>mezzo </a:t>
            </a:r>
            <a:r>
              <a:rPr sz="1900" spc="-5" dirty="0">
                <a:latin typeface="Calibri"/>
                <a:cs typeface="Calibri"/>
              </a:rPr>
              <a:t>(cammino </a:t>
            </a:r>
            <a:r>
              <a:rPr sz="1900" spc="-10" dirty="0">
                <a:latin typeface="Calibri"/>
                <a:cs typeface="Calibri"/>
              </a:rPr>
              <a:t>ottico </a:t>
            </a:r>
            <a:r>
              <a:rPr sz="1900" spc="-5" dirty="0">
                <a:latin typeface="Calibri"/>
                <a:cs typeface="Calibri"/>
              </a:rPr>
              <a:t>della luce) maggiore </a:t>
            </a:r>
            <a:r>
              <a:rPr sz="1900" spc="-15" dirty="0">
                <a:latin typeface="Calibri"/>
                <a:cs typeface="Calibri"/>
              </a:rPr>
              <a:t>sarà </a:t>
            </a:r>
            <a:r>
              <a:rPr sz="1900" spc="-5" dirty="0">
                <a:latin typeface="Calibri"/>
                <a:cs typeface="Calibri"/>
              </a:rPr>
              <a:t>la luce 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assorbita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e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quindi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maggiore</a:t>
            </a:r>
            <a:r>
              <a:rPr sz="1900" spc="4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sarà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l'attenuazione.</a:t>
            </a:r>
            <a:endParaRPr sz="19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9006" y="5130800"/>
            <a:ext cx="6038215" cy="894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900" spc="-5" dirty="0">
                <a:latin typeface="Calibri"/>
                <a:cs typeface="Calibri"/>
              </a:rPr>
              <a:t>A </a:t>
            </a:r>
            <a:r>
              <a:rPr sz="1900" spc="-10" dirty="0">
                <a:latin typeface="Calibri"/>
                <a:cs typeface="Calibri"/>
              </a:rPr>
              <a:t>parità </a:t>
            </a:r>
            <a:r>
              <a:rPr sz="1900" spc="-5" dirty="0">
                <a:latin typeface="Calibri"/>
                <a:cs typeface="Calibri"/>
              </a:rPr>
              <a:t>di </a:t>
            </a:r>
            <a:r>
              <a:rPr sz="1900" spc="-10" dirty="0">
                <a:latin typeface="Calibri"/>
                <a:cs typeface="Calibri"/>
              </a:rPr>
              <a:t>lunghezza </a:t>
            </a:r>
            <a:r>
              <a:rPr sz="1900" dirty="0">
                <a:latin typeface="Calibri"/>
                <a:cs typeface="Calibri"/>
              </a:rPr>
              <a:t>del </a:t>
            </a:r>
            <a:r>
              <a:rPr sz="1900" spc="-10" dirty="0">
                <a:latin typeface="Calibri"/>
                <a:cs typeface="Calibri"/>
              </a:rPr>
              <a:t>cammino </a:t>
            </a:r>
            <a:r>
              <a:rPr sz="1900" spc="-5" dirty="0">
                <a:latin typeface="Calibri"/>
                <a:cs typeface="Calibri"/>
              </a:rPr>
              <a:t>della </a:t>
            </a:r>
            <a:r>
              <a:rPr sz="1900" dirty="0">
                <a:latin typeface="Calibri"/>
                <a:cs typeface="Calibri"/>
              </a:rPr>
              <a:t>luce, </a:t>
            </a:r>
            <a:r>
              <a:rPr sz="1900" spc="-5" dirty="0">
                <a:latin typeface="Calibri"/>
                <a:cs typeface="Calibri"/>
              </a:rPr>
              <a:t>più è </a:t>
            </a:r>
            <a:r>
              <a:rPr sz="1900" spc="-15" dirty="0">
                <a:latin typeface="Calibri"/>
                <a:cs typeface="Calibri"/>
              </a:rPr>
              <a:t>elevata </a:t>
            </a:r>
            <a:r>
              <a:rPr sz="1900" spc="-10" dirty="0">
                <a:latin typeface="Calibri"/>
                <a:cs typeface="Calibri"/>
              </a:rPr>
              <a:t>la 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concentrazione delle </a:t>
            </a:r>
            <a:r>
              <a:rPr sz="1900" spc="-5" dirty="0">
                <a:latin typeface="Calibri"/>
                <a:cs typeface="Calibri"/>
              </a:rPr>
              <a:t>particelle che </a:t>
            </a:r>
            <a:r>
              <a:rPr sz="1900" spc="-10" dirty="0">
                <a:latin typeface="Calibri"/>
                <a:cs typeface="Calibri"/>
              </a:rPr>
              <a:t>assorbono, </a:t>
            </a:r>
            <a:r>
              <a:rPr sz="1900" spc="-5" dirty="0">
                <a:latin typeface="Calibri"/>
                <a:cs typeface="Calibri"/>
              </a:rPr>
              <a:t>maggiore </a:t>
            </a:r>
            <a:r>
              <a:rPr sz="1900" spc="-15" dirty="0">
                <a:latin typeface="Calibri"/>
                <a:cs typeface="Calibri"/>
              </a:rPr>
              <a:t>sarà </a:t>
            </a:r>
            <a:r>
              <a:rPr sz="1900" spc="-10" dirty="0">
                <a:latin typeface="Calibri"/>
                <a:cs typeface="Calibri"/>
              </a:rPr>
              <a:t> l'attenuazione.</a:t>
            </a:r>
            <a:endParaRPr sz="19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80668" y="128981"/>
            <a:ext cx="17653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Lambert-Beer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025633" y="3011551"/>
            <a:ext cx="176974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54635" algn="l"/>
                <a:tab pos="986155" algn="l"/>
              </a:tabLst>
            </a:pPr>
            <a:r>
              <a:rPr sz="1400" spc="-10" dirty="0">
                <a:latin typeface="Calibri"/>
                <a:cs typeface="Calibri"/>
              </a:rPr>
              <a:t>I</a:t>
            </a:r>
            <a:r>
              <a:rPr sz="1400" dirty="0">
                <a:latin typeface="Calibri"/>
                <a:cs typeface="Calibri"/>
              </a:rPr>
              <a:t>l	</a:t>
            </a:r>
            <a:r>
              <a:rPr sz="1400" spc="-15" dirty="0">
                <a:latin typeface="Calibri"/>
                <a:cs typeface="Calibri"/>
              </a:rPr>
              <a:t>t</a:t>
            </a:r>
            <a:r>
              <a:rPr sz="1400" dirty="0">
                <a:latin typeface="Calibri"/>
                <a:cs typeface="Calibri"/>
              </a:rPr>
              <a:t>er</a:t>
            </a:r>
            <a:r>
              <a:rPr sz="1400" spc="-10" dirty="0">
                <a:latin typeface="Calibri"/>
                <a:cs typeface="Calibri"/>
              </a:rPr>
              <a:t>m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5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e	</a:t>
            </a:r>
            <a:r>
              <a:rPr sz="1400" b="1" spc="-35" dirty="0">
                <a:latin typeface="Calibri"/>
                <a:cs typeface="Calibri"/>
              </a:rPr>
              <a:t>r</a:t>
            </a:r>
            <a:r>
              <a:rPr sz="1400" b="1" dirty="0">
                <a:latin typeface="Calibri"/>
                <a:cs typeface="Calibri"/>
              </a:rPr>
              <a:t>adia</a:t>
            </a:r>
            <a:r>
              <a:rPr sz="1400" b="1" spc="5" dirty="0">
                <a:latin typeface="Calibri"/>
                <a:cs typeface="Calibri"/>
              </a:rPr>
              <a:t>z</a:t>
            </a:r>
            <a:r>
              <a:rPr sz="1400" b="1" spc="-10" dirty="0">
                <a:latin typeface="Calibri"/>
                <a:cs typeface="Calibri"/>
              </a:rPr>
              <a:t>i</a:t>
            </a:r>
            <a:r>
              <a:rPr sz="1400" b="1" dirty="0">
                <a:latin typeface="Calibri"/>
                <a:cs typeface="Calibri"/>
              </a:rPr>
              <a:t>o</a:t>
            </a:r>
            <a:r>
              <a:rPr sz="1400" b="1" spc="-10" dirty="0">
                <a:latin typeface="Calibri"/>
                <a:cs typeface="Calibri"/>
              </a:rPr>
              <a:t>n</a:t>
            </a:r>
            <a:r>
              <a:rPr sz="1400" b="1" dirty="0">
                <a:latin typeface="Calibri"/>
                <a:cs typeface="Calibri"/>
              </a:rPr>
              <a:t>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025633" y="3224911"/>
            <a:ext cx="118554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Calibri"/>
                <a:cs typeface="Calibri"/>
              </a:rPr>
              <a:t>monocromatic</a:t>
            </a:r>
            <a:r>
              <a:rPr sz="1400" spc="-5" dirty="0">
                <a:latin typeface="Calibri"/>
                <a:cs typeface="Calibri"/>
              </a:rPr>
              <a:t>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025633" y="3438271"/>
            <a:ext cx="114046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948055" algn="l"/>
              </a:tabLst>
            </a:pPr>
            <a:r>
              <a:rPr sz="1400" dirty="0">
                <a:latin typeface="Calibri"/>
                <a:cs typeface="Calibri"/>
              </a:rPr>
              <a:t>ri</a:t>
            </a:r>
            <a:r>
              <a:rPr sz="1400" spc="-30" dirty="0">
                <a:latin typeface="Calibri"/>
                <a:cs typeface="Calibri"/>
              </a:rPr>
              <a:t>f</a:t>
            </a:r>
            <a:r>
              <a:rPr sz="1400" dirty="0">
                <a:latin typeface="Calibri"/>
                <a:cs typeface="Calibri"/>
              </a:rPr>
              <a:t>erisce	</a:t>
            </a:r>
            <a:r>
              <a:rPr sz="1400" spc="-5" dirty="0">
                <a:latin typeface="Calibri"/>
                <a:cs typeface="Calibri"/>
              </a:rPr>
              <a:t>ad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498071" y="3224911"/>
            <a:ext cx="29845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6129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alibri"/>
                <a:cs typeface="Calibri"/>
              </a:rPr>
              <a:t>si  </a:t>
            </a:r>
            <a:r>
              <a:rPr sz="1400" spc="-10" dirty="0">
                <a:latin typeface="Calibri"/>
                <a:cs typeface="Calibri"/>
              </a:rPr>
              <a:t>una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025633" y="3651326"/>
            <a:ext cx="1771650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radiazione di un </a:t>
            </a:r>
            <a:r>
              <a:rPr sz="1400" dirty="0">
                <a:latin typeface="Calibri"/>
                <a:cs typeface="Calibri"/>
              </a:rPr>
              <a:t>singolo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colore,</a:t>
            </a:r>
            <a:r>
              <a:rPr sz="1400" spc="-5" dirty="0">
                <a:latin typeface="Calibri"/>
                <a:cs typeface="Calibri"/>
              </a:rPr>
              <a:t> cioè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con</a:t>
            </a:r>
            <a:r>
              <a:rPr sz="1400" spc="3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una 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sola </a:t>
            </a:r>
            <a:r>
              <a:rPr sz="1400" spc="-5" dirty="0">
                <a:latin typeface="Calibri"/>
                <a:cs typeface="Calibri"/>
              </a:rPr>
              <a:t>lunghezza d'onda </a:t>
            </a:r>
            <a:r>
              <a:rPr sz="1400" dirty="0">
                <a:latin typeface="Calibri"/>
                <a:cs typeface="Calibri"/>
              </a:rPr>
              <a:t>o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frequenza.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5652" y="132969"/>
            <a:ext cx="9462135" cy="34309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9539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latin typeface="Calibri"/>
                <a:cs typeface="Calibri"/>
              </a:rPr>
              <a:t>TRASMITTANZA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ASSORBANZA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200">
              <a:latin typeface="Calibri"/>
              <a:cs typeface="Calibri"/>
            </a:endParaRPr>
          </a:p>
          <a:p>
            <a:pPr marL="658495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La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trasmittanza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della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soluzione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è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la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frazione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radiazione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incidente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trasmessa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dalla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soluzione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700">
              <a:latin typeface="Calibri"/>
              <a:cs typeface="Calibri"/>
            </a:endParaRPr>
          </a:p>
          <a:p>
            <a:pPr marL="1940560" algn="ctr">
              <a:lnSpc>
                <a:spcPct val="100000"/>
              </a:lnSpc>
            </a:pPr>
            <a:r>
              <a:rPr sz="3200" spc="-30" dirty="0">
                <a:latin typeface="Calibri"/>
                <a:cs typeface="Calibri"/>
              </a:rPr>
              <a:t>T=P/P</a:t>
            </a:r>
            <a:r>
              <a:rPr sz="3150" spc="-44" baseline="-21164" dirty="0">
                <a:latin typeface="Calibri"/>
                <a:cs typeface="Calibri"/>
              </a:rPr>
              <a:t>0</a:t>
            </a:r>
            <a:endParaRPr sz="3150" baseline="-21164">
              <a:latin typeface="Calibri"/>
              <a:cs typeface="Calibri"/>
            </a:endParaRPr>
          </a:p>
          <a:p>
            <a:pPr marL="658495">
              <a:lnSpc>
                <a:spcPct val="100000"/>
              </a:lnSpc>
              <a:spcBef>
                <a:spcPts val="2245"/>
              </a:spcBef>
            </a:pPr>
            <a:r>
              <a:rPr sz="1800" spc="-5" dirty="0">
                <a:latin typeface="Calibri"/>
                <a:cs typeface="Calibri"/>
              </a:rPr>
              <a:t>La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trasmittanza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viene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spesso</a:t>
            </a:r>
            <a:r>
              <a:rPr sz="1800" spc="-5" dirty="0">
                <a:latin typeface="Calibri"/>
                <a:cs typeface="Calibri"/>
              </a:rPr>
              <a:t> espressa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come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percentuale,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chiamata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trasmittanza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percentuale.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700">
              <a:latin typeface="Calibri"/>
              <a:cs typeface="Calibri"/>
            </a:endParaRPr>
          </a:p>
          <a:p>
            <a:pPr marL="1939925" algn="ctr">
              <a:lnSpc>
                <a:spcPct val="100000"/>
              </a:lnSpc>
            </a:pPr>
            <a:r>
              <a:rPr sz="3200" spc="-30" dirty="0">
                <a:latin typeface="Calibri"/>
                <a:cs typeface="Calibri"/>
              </a:rPr>
              <a:t>T=P/P0%</a:t>
            </a:r>
            <a:endParaRPr sz="3200">
              <a:latin typeface="Calibri"/>
              <a:cs typeface="Calibri"/>
            </a:endParaRPr>
          </a:p>
          <a:p>
            <a:pPr marL="25400">
              <a:lnSpc>
                <a:spcPct val="100000"/>
              </a:lnSpc>
              <a:spcBef>
                <a:spcPts val="635"/>
              </a:spcBef>
            </a:pPr>
            <a:r>
              <a:rPr sz="1800" spc="-70" dirty="0">
                <a:latin typeface="Calibri"/>
                <a:cs typeface="Calibri"/>
              </a:rPr>
              <a:t>L’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assorbanza,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A,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una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soluzione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è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legata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alla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trasmittanza</a:t>
            </a:r>
            <a:r>
              <a:rPr sz="1800" dirty="0">
                <a:latin typeface="Calibri"/>
                <a:cs typeface="Calibri"/>
              </a:rPr>
              <a:t> da </a:t>
            </a:r>
            <a:r>
              <a:rPr sz="1800" spc="-5" dirty="0">
                <a:latin typeface="Calibri"/>
                <a:cs typeface="Calibri"/>
              </a:rPr>
              <a:t>una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relazione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logaritmica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8352" y="3802126"/>
            <a:ext cx="11242040" cy="2322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" algn="ctr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Calibri"/>
                <a:cs typeface="Calibri"/>
              </a:rPr>
              <a:t>A=-logT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100">
              <a:latin typeface="Calibri"/>
              <a:cs typeface="Calibri"/>
            </a:endParaRPr>
          </a:p>
          <a:p>
            <a:pPr marL="29209" algn="ctr">
              <a:lnSpc>
                <a:spcPct val="100000"/>
              </a:lnSpc>
              <a:spcBef>
                <a:spcPts val="5"/>
              </a:spcBef>
            </a:pPr>
            <a:r>
              <a:rPr sz="3200" spc="-5" dirty="0">
                <a:latin typeface="Calibri"/>
                <a:cs typeface="Calibri"/>
              </a:rPr>
              <a:t>A=log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P0/P</a:t>
            </a:r>
            <a:endParaRPr sz="3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2240"/>
              </a:spcBef>
            </a:pPr>
            <a:r>
              <a:rPr sz="1800" b="1" spc="-10" dirty="0">
                <a:latin typeface="Calibri"/>
                <a:cs typeface="Calibri"/>
              </a:rPr>
              <a:t>Sperimentalmente </a:t>
            </a:r>
            <a:r>
              <a:rPr sz="1800" b="1" dirty="0">
                <a:latin typeface="Calibri"/>
                <a:cs typeface="Calibri"/>
              </a:rPr>
              <a:t>la </a:t>
            </a:r>
            <a:r>
              <a:rPr sz="1800" b="1" spc="-10" dirty="0">
                <a:latin typeface="Calibri"/>
                <a:cs typeface="Calibri"/>
              </a:rPr>
              <a:t>potenza </a:t>
            </a:r>
            <a:r>
              <a:rPr sz="1800" b="1" dirty="0">
                <a:latin typeface="Calibri"/>
                <a:cs typeface="Calibri"/>
              </a:rPr>
              <a:t>del </a:t>
            </a:r>
            <a:r>
              <a:rPr sz="1800" b="1" spc="-5" dirty="0">
                <a:latin typeface="Calibri"/>
                <a:cs typeface="Calibri"/>
              </a:rPr>
              <a:t>fascio trasmesso </a:t>
            </a:r>
            <a:r>
              <a:rPr sz="1800" b="1" dirty="0">
                <a:latin typeface="Calibri"/>
                <a:cs typeface="Calibri"/>
              </a:rPr>
              <a:t>da una </a:t>
            </a:r>
            <a:r>
              <a:rPr sz="1800" b="1" spc="-10" dirty="0">
                <a:latin typeface="Calibri"/>
                <a:cs typeface="Calibri"/>
              </a:rPr>
              <a:t>celletta </a:t>
            </a:r>
            <a:r>
              <a:rPr sz="1800" b="1" spc="-15" dirty="0">
                <a:latin typeface="Calibri"/>
                <a:cs typeface="Calibri"/>
              </a:rPr>
              <a:t>contenente </a:t>
            </a:r>
            <a:r>
              <a:rPr sz="1800" b="1" dirty="0">
                <a:latin typeface="Calibri"/>
                <a:cs typeface="Calibri"/>
              </a:rPr>
              <a:t>la </a:t>
            </a:r>
            <a:r>
              <a:rPr sz="1800" b="1" spc="-5" dirty="0">
                <a:latin typeface="Calibri"/>
                <a:cs typeface="Calibri"/>
              </a:rPr>
              <a:t>soluzione dell'analita </a:t>
            </a:r>
            <a:r>
              <a:rPr sz="1800" b="1" dirty="0">
                <a:latin typeface="Calibri"/>
                <a:cs typeface="Calibri"/>
              </a:rPr>
              <a:t>è </a:t>
            </a:r>
            <a:r>
              <a:rPr sz="1800" b="1" spc="-10" dirty="0">
                <a:latin typeface="Calibri"/>
                <a:cs typeface="Calibri"/>
              </a:rPr>
              <a:t>comparata </a:t>
            </a:r>
            <a:r>
              <a:rPr sz="1800" b="1" spc="-5" dirty="0">
                <a:latin typeface="Calibri"/>
                <a:cs typeface="Calibri"/>
              </a:rPr>
              <a:t>con </a:t>
            </a:r>
            <a:r>
              <a:rPr sz="1800" b="1" spc="-39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la </a:t>
            </a:r>
            <a:r>
              <a:rPr sz="1800" b="1" spc="-10" dirty="0">
                <a:latin typeface="Calibri"/>
                <a:cs typeface="Calibri"/>
              </a:rPr>
              <a:t>potenza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di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un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fascio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trasmesso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da una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celletta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identica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contenente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soltanto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il </a:t>
            </a:r>
            <a:r>
              <a:rPr sz="1800" b="1" spc="-10" dirty="0">
                <a:latin typeface="Calibri"/>
                <a:cs typeface="Calibri"/>
              </a:rPr>
              <a:t>solvente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il </a:t>
            </a:r>
            <a:r>
              <a:rPr sz="1800" b="1" spc="-5" dirty="0">
                <a:latin typeface="Calibri"/>
                <a:cs typeface="Calibri"/>
              </a:rPr>
              <a:t>bianco del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reagente.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7055" y="279908"/>
            <a:ext cx="28638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Legge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di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Lambert-Beer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22265" y="1063625"/>
            <a:ext cx="245618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Calibri"/>
                <a:cs typeface="Calibri"/>
              </a:rPr>
              <a:t>b=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cammino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ottico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(cm)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73120" y="1964055"/>
            <a:ext cx="5445760" cy="14649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33780">
              <a:lnSpc>
                <a:spcPts val="3325"/>
              </a:lnSpc>
              <a:spcBef>
                <a:spcPts val="105"/>
              </a:spcBef>
            </a:pPr>
            <a:r>
              <a:rPr sz="3200" spc="-5" dirty="0">
                <a:latin typeface="Calibri"/>
                <a:cs typeface="Calibri"/>
              </a:rPr>
              <a:t>A=</a:t>
            </a:r>
            <a:r>
              <a:rPr sz="3200" spc="-5" dirty="0">
                <a:latin typeface="Symbol"/>
                <a:cs typeface="Symbol"/>
              </a:rPr>
              <a:t></a:t>
            </a:r>
            <a:r>
              <a:rPr sz="3200" spc="-10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b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</a:t>
            </a:r>
            <a:endParaRPr sz="3200">
              <a:latin typeface="Calibri"/>
              <a:cs typeface="Calibri"/>
            </a:endParaRPr>
          </a:p>
          <a:p>
            <a:pPr marL="3093085">
              <a:lnSpc>
                <a:spcPts val="3325"/>
              </a:lnSpc>
            </a:pPr>
            <a:r>
              <a:rPr sz="3200" dirty="0">
                <a:latin typeface="Calibri"/>
                <a:cs typeface="Calibri"/>
              </a:rPr>
              <a:t>C=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concentrazione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(M)</a:t>
            </a:r>
            <a:endParaRPr sz="180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  <a:spcBef>
                <a:spcPts val="840"/>
              </a:spcBef>
            </a:pPr>
            <a:r>
              <a:rPr sz="3200" dirty="0">
                <a:latin typeface="Symbol"/>
                <a:cs typeface="Symbol"/>
              </a:rPr>
              <a:t>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Symbol"/>
                <a:cs typeface="Symbol"/>
              </a:rPr>
              <a:t></a:t>
            </a:r>
            <a:r>
              <a:rPr sz="3200" spc="1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c</a:t>
            </a:r>
            <a:r>
              <a:rPr sz="1800" spc="-5" dirty="0">
                <a:latin typeface="Calibri Light"/>
                <a:cs typeface="Calibri Light"/>
              </a:rPr>
              <a:t>o</a:t>
            </a:r>
            <a:r>
              <a:rPr sz="1800" spc="-20" dirty="0">
                <a:latin typeface="Calibri Light"/>
                <a:cs typeface="Calibri Light"/>
              </a:rPr>
              <a:t>e</a:t>
            </a:r>
            <a:r>
              <a:rPr sz="1800" spc="-25" dirty="0">
                <a:latin typeface="Calibri Light"/>
                <a:cs typeface="Calibri Light"/>
              </a:rPr>
              <a:t>f</a:t>
            </a:r>
            <a:r>
              <a:rPr sz="1800" dirty="0">
                <a:latin typeface="Calibri Light"/>
                <a:cs typeface="Calibri Light"/>
              </a:rPr>
              <a:t>ficie</a:t>
            </a:r>
            <a:r>
              <a:rPr sz="1800" spc="-15" dirty="0">
                <a:latin typeface="Calibri Light"/>
                <a:cs typeface="Calibri Light"/>
              </a:rPr>
              <a:t>n</a:t>
            </a:r>
            <a:r>
              <a:rPr sz="1800" spc="-20" dirty="0">
                <a:latin typeface="Calibri Light"/>
                <a:cs typeface="Calibri Light"/>
              </a:rPr>
              <a:t>t</a:t>
            </a:r>
            <a:r>
              <a:rPr sz="1800" dirty="0">
                <a:latin typeface="Calibri Light"/>
                <a:cs typeface="Calibri Light"/>
              </a:rPr>
              <a:t>e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di assorbivi</a:t>
            </a:r>
            <a:r>
              <a:rPr sz="1800" spc="-30" dirty="0">
                <a:latin typeface="Calibri Light"/>
                <a:cs typeface="Calibri Light"/>
              </a:rPr>
              <a:t>t</a:t>
            </a:r>
            <a:r>
              <a:rPr sz="1800" dirty="0">
                <a:latin typeface="Calibri Light"/>
                <a:cs typeface="Calibri Light"/>
              </a:rPr>
              <a:t>à</a:t>
            </a:r>
            <a:r>
              <a:rPr sz="1800" spc="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mola</a:t>
            </a:r>
            <a:r>
              <a:rPr sz="1800" spc="-20" dirty="0">
                <a:latin typeface="Calibri Light"/>
                <a:cs typeface="Calibri Light"/>
              </a:rPr>
              <a:t>r</a:t>
            </a:r>
            <a:r>
              <a:rPr sz="1800" dirty="0">
                <a:latin typeface="Calibri Light"/>
                <a:cs typeface="Calibri Light"/>
              </a:rPr>
              <a:t>e</a:t>
            </a:r>
            <a:r>
              <a:rPr sz="1800" spc="-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(L</a:t>
            </a:r>
            <a:r>
              <a:rPr sz="1800" spc="-1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mol</a:t>
            </a:r>
            <a:r>
              <a:rPr sz="1800" baseline="25462" dirty="0">
                <a:latin typeface="Calibri Light"/>
                <a:cs typeface="Calibri Light"/>
              </a:rPr>
              <a:t>-1 </a:t>
            </a:r>
            <a:r>
              <a:rPr sz="1800" spc="-202" baseline="25462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cm</a:t>
            </a:r>
            <a:r>
              <a:rPr sz="1800" spc="-130" dirty="0">
                <a:latin typeface="Calibri Light"/>
                <a:cs typeface="Calibri Light"/>
              </a:rPr>
              <a:t> </a:t>
            </a:r>
            <a:r>
              <a:rPr sz="1800" spc="7" baseline="25462" dirty="0">
                <a:latin typeface="Calibri Light"/>
                <a:cs typeface="Calibri Light"/>
              </a:rPr>
              <a:t>-</a:t>
            </a:r>
            <a:r>
              <a:rPr sz="1800" baseline="25462" dirty="0">
                <a:latin typeface="Calibri Light"/>
                <a:cs typeface="Calibri Light"/>
              </a:rPr>
              <a:t>1</a:t>
            </a:r>
            <a:r>
              <a:rPr sz="1800" dirty="0">
                <a:latin typeface="Calibri Light"/>
                <a:cs typeface="Calibri Light"/>
              </a:rPr>
              <a:t>)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775964" y="2425623"/>
            <a:ext cx="1047750" cy="590550"/>
          </a:xfrm>
          <a:custGeom>
            <a:avLst/>
            <a:gdLst/>
            <a:ahLst/>
            <a:cxnLst/>
            <a:rect l="l" t="t" r="r" b="b"/>
            <a:pathLst>
              <a:path w="1047750" h="590550">
                <a:moveTo>
                  <a:pt x="47878" y="519938"/>
                </a:moveTo>
                <a:lnTo>
                  <a:pt x="0" y="590423"/>
                </a:lnTo>
                <a:lnTo>
                  <a:pt x="85089" y="586359"/>
                </a:lnTo>
                <a:lnTo>
                  <a:pt x="73065" y="564896"/>
                </a:lnTo>
                <a:lnTo>
                  <a:pt x="58547" y="564896"/>
                </a:lnTo>
                <a:lnTo>
                  <a:pt x="52324" y="553847"/>
                </a:lnTo>
                <a:lnTo>
                  <a:pt x="63400" y="547644"/>
                </a:lnTo>
                <a:lnTo>
                  <a:pt x="47878" y="519938"/>
                </a:lnTo>
                <a:close/>
              </a:path>
              <a:path w="1047750" h="590550">
                <a:moveTo>
                  <a:pt x="63400" y="547644"/>
                </a:moveTo>
                <a:lnTo>
                  <a:pt x="52324" y="553847"/>
                </a:lnTo>
                <a:lnTo>
                  <a:pt x="58547" y="564896"/>
                </a:lnTo>
                <a:lnTo>
                  <a:pt x="69599" y="558708"/>
                </a:lnTo>
                <a:lnTo>
                  <a:pt x="63400" y="547644"/>
                </a:lnTo>
                <a:close/>
              </a:path>
              <a:path w="1047750" h="590550">
                <a:moveTo>
                  <a:pt x="69599" y="558708"/>
                </a:moveTo>
                <a:lnTo>
                  <a:pt x="58547" y="564896"/>
                </a:lnTo>
                <a:lnTo>
                  <a:pt x="73065" y="564896"/>
                </a:lnTo>
                <a:lnTo>
                  <a:pt x="69599" y="558708"/>
                </a:lnTo>
                <a:close/>
              </a:path>
              <a:path w="1047750" h="590550">
                <a:moveTo>
                  <a:pt x="1041400" y="0"/>
                </a:moveTo>
                <a:lnTo>
                  <a:pt x="63400" y="547644"/>
                </a:lnTo>
                <a:lnTo>
                  <a:pt x="69599" y="558708"/>
                </a:lnTo>
                <a:lnTo>
                  <a:pt x="1047623" y="11176"/>
                </a:lnTo>
                <a:lnTo>
                  <a:pt x="1041400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52848" y="1559484"/>
            <a:ext cx="212725" cy="521334"/>
          </a:xfrm>
          <a:custGeom>
            <a:avLst/>
            <a:gdLst/>
            <a:ahLst/>
            <a:cxnLst/>
            <a:rect l="l" t="t" r="r" b="b"/>
            <a:pathLst>
              <a:path w="212725" h="521335">
                <a:moveTo>
                  <a:pt x="170691" y="68995"/>
                </a:moveTo>
                <a:lnTo>
                  <a:pt x="0" y="516382"/>
                </a:lnTo>
                <a:lnTo>
                  <a:pt x="11938" y="520826"/>
                </a:lnTo>
                <a:lnTo>
                  <a:pt x="182526" y="73510"/>
                </a:lnTo>
                <a:lnTo>
                  <a:pt x="170691" y="68995"/>
                </a:lnTo>
                <a:close/>
              </a:path>
              <a:path w="212725" h="521335">
                <a:moveTo>
                  <a:pt x="209469" y="57023"/>
                </a:moveTo>
                <a:lnTo>
                  <a:pt x="175260" y="57023"/>
                </a:lnTo>
                <a:lnTo>
                  <a:pt x="187071" y="61595"/>
                </a:lnTo>
                <a:lnTo>
                  <a:pt x="182526" y="73510"/>
                </a:lnTo>
                <a:lnTo>
                  <a:pt x="212217" y="84836"/>
                </a:lnTo>
                <a:lnTo>
                  <a:pt x="209469" y="57023"/>
                </a:lnTo>
                <a:close/>
              </a:path>
              <a:path w="212725" h="521335">
                <a:moveTo>
                  <a:pt x="175260" y="57023"/>
                </a:moveTo>
                <a:lnTo>
                  <a:pt x="170691" y="68995"/>
                </a:lnTo>
                <a:lnTo>
                  <a:pt x="182526" y="73510"/>
                </a:lnTo>
                <a:lnTo>
                  <a:pt x="187071" y="61595"/>
                </a:lnTo>
                <a:lnTo>
                  <a:pt x="175260" y="57023"/>
                </a:lnTo>
                <a:close/>
              </a:path>
              <a:path w="212725" h="521335">
                <a:moveTo>
                  <a:pt x="203835" y="0"/>
                </a:moveTo>
                <a:lnTo>
                  <a:pt x="140970" y="57658"/>
                </a:lnTo>
                <a:lnTo>
                  <a:pt x="170691" y="68995"/>
                </a:lnTo>
                <a:lnTo>
                  <a:pt x="175260" y="57023"/>
                </a:lnTo>
                <a:lnTo>
                  <a:pt x="209469" y="57023"/>
                </a:lnTo>
                <a:lnTo>
                  <a:pt x="203835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27827" y="2425116"/>
            <a:ext cx="554355" cy="193675"/>
          </a:xfrm>
          <a:custGeom>
            <a:avLst/>
            <a:gdLst/>
            <a:ahLst/>
            <a:cxnLst/>
            <a:rect l="l" t="t" r="r" b="b"/>
            <a:pathLst>
              <a:path w="554354" h="193675">
                <a:moveTo>
                  <a:pt x="479674" y="163166"/>
                </a:moveTo>
                <a:lnTo>
                  <a:pt x="470154" y="193421"/>
                </a:lnTo>
                <a:lnTo>
                  <a:pt x="554355" y="179959"/>
                </a:lnTo>
                <a:lnTo>
                  <a:pt x="540928" y="167004"/>
                </a:lnTo>
                <a:lnTo>
                  <a:pt x="491871" y="167004"/>
                </a:lnTo>
                <a:lnTo>
                  <a:pt x="479674" y="163166"/>
                </a:lnTo>
                <a:close/>
              </a:path>
              <a:path w="554354" h="193675">
                <a:moveTo>
                  <a:pt x="483508" y="150981"/>
                </a:moveTo>
                <a:lnTo>
                  <a:pt x="479674" y="163166"/>
                </a:lnTo>
                <a:lnTo>
                  <a:pt x="491871" y="167004"/>
                </a:lnTo>
                <a:lnTo>
                  <a:pt x="495681" y="154812"/>
                </a:lnTo>
                <a:lnTo>
                  <a:pt x="483508" y="150981"/>
                </a:lnTo>
                <a:close/>
              </a:path>
              <a:path w="554354" h="193675">
                <a:moveTo>
                  <a:pt x="493014" y="120776"/>
                </a:moveTo>
                <a:lnTo>
                  <a:pt x="483508" y="150981"/>
                </a:lnTo>
                <a:lnTo>
                  <a:pt x="495681" y="154812"/>
                </a:lnTo>
                <a:lnTo>
                  <a:pt x="491871" y="167004"/>
                </a:lnTo>
                <a:lnTo>
                  <a:pt x="540928" y="167004"/>
                </a:lnTo>
                <a:lnTo>
                  <a:pt x="493014" y="120776"/>
                </a:lnTo>
                <a:close/>
              </a:path>
              <a:path w="554354" h="193675">
                <a:moveTo>
                  <a:pt x="3810" y="0"/>
                </a:moveTo>
                <a:lnTo>
                  <a:pt x="0" y="12191"/>
                </a:lnTo>
                <a:lnTo>
                  <a:pt x="479674" y="163166"/>
                </a:lnTo>
                <a:lnTo>
                  <a:pt x="483508" y="150981"/>
                </a:lnTo>
                <a:lnTo>
                  <a:pt x="3810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362200" y="3890061"/>
            <a:ext cx="764984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Assorbanza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è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una </a:t>
            </a:r>
            <a:r>
              <a:rPr sz="2400" spc="-15" dirty="0">
                <a:latin typeface="Calibri"/>
                <a:cs typeface="Calibri"/>
              </a:rPr>
              <a:t>grandezza</a:t>
            </a:r>
            <a:r>
              <a:rPr sz="2400" spc="-5" dirty="0">
                <a:latin typeface="Calibri"/>
                <a:cs typeface="Calibri"/>
              </a:rPr>
              <a:t> adimensionale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come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evidente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da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 dirty="0">
              <a:latin typeface="Calibri"/>
              <a:cs typeface="Calibri"/>
            </a:endParaRPr>
          </a:p>
          <a:p>
            <a:pPr marL="145415" algn="ctr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A=log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P0/P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78379" y="7620"/>
            <a:ext cx="8409940" cy="5152644"/>
            <a:chOff x="2278379" y="7620"/>
            <a:chExt cx="8409940" cy="515264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28187" y="304800"/>
              <a:ext cx="7033259" cy="485546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278379" y="7620"/>
              <a:ext cx="8409940" cy="830580"/>
            </a:xfrm>
            <a:custGeom>
              <a:avLst/>
              <a:gdLst/>
              <a:ahLst/>
              <a:cxnLst/>
              <a:rect l="l" t="t" r="r" b="b"/>
              <a:pathLst>
                <a:path w="8409940" h="830580">
                  <a:moveTo>
                    <a:pt x="8409432" y="0"/>
                  </a:moveTo>
                  <a:lnTo>
                    <a:pt x="0" y="0"/>
                  </a:lnTo>
                  <a:lnTo>
                    <a:pt x="0" y="830579"/>
                  </a:lnTo>
                  <a:lnTo>
                    <a:pt x="8409432" y="830579"/>
                  </a:lnTo>
                  <a:lnTo>
                    <a:pt x="84094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259963" y="20193"/>
            <a:ext cx="64490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spc="-30" dirty="0">
                <a:latin typeface="Calibri"/>
                <a:cs typeface="Calibri"/>
              </a:rPr>
              <a:t>Termini</a:t>
            </a:r>
            <a:r>
              <a:rPr sz="2400" b="1" i="1" spc="-10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impiegati</a:t>
            </a:r>
            <a:r>
              <a:rPr sz="2400" b="1" i="1" spc="-45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in</a:t>
            </a:r>
            <a:r>
              <a:rPr sz="2400" b="1" i="1" spc="-10" dirty="0">
                <a:latin typeface="Calibri"/>
                <a:cs typeface="Calibri"/>
              </a:rPr>
              <a:t> spettrometria</a:t>
            </a:r>
            <a:r>
              <a:rPr sz="2400" b="1" i="1" spc="10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di</a:t>
            </a:r>
            <a:r>
              <a:rPr sz="2400" b="1" i="1" spc="-15" dirty="0">
                <a:latin typeface="Calibri"/>
                <a:cs typeface="Calibri"/>
              </a:rPr>
              <a:t> </a:t>
            </a:r>
            <a:r>
              <a:rPr sz="2400" b="1" i="1" spc="-10" dirty="0">
                <a:latin typeface="Calibri"/>
                <a:cs typeface="Calibri"/>
              </a:rPr>
              <a:t>assorbimento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93191" y="4149852"/>
            <a:ext cx="11677015" cy="2246630"/>
          </a:xfrm>
          <a:custGeom>
            <a:avLst/>
            <a:gdLst/>
            <a:ahLst/>
            <a:cxnLst/>
            <a:rect l="l" t="t" r="r" b="b"/>
            <a:pathLst>
              <a:path w="11677015" h="2246629">
                <a:moveTo>
                  <a:pt x="11676888" y="0"/>
                </a:moveTo>
                <a:lnTo>
                  <a:pt x="0" y="0"/>
                </a:lnTo>
                <a:lnTo>
                  <a:pt x="0" y="2246376"/>
                </a:lnTo>
                <a:lnTo>
                  <a:pt x="11676888" y="2246376"/>
                </a:lnTo>
                <a:lnTo>
                  <a:pt x="116768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72846" y="4166996"/>
            <a:ext cx="11518900" cy="2160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Calibri"/>
                <a:cs typeface="Calibri"/>
              </a:rPr>
              <a:t>Uso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della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legge </a:t>
            </a:r>
            <a:r>
              <a:rPr sz="2000" b="1" dirty="0">
                <a:latin typeface="Calibri"/>
                <a:cs typeface="Calibri"/>
              </a:rPr>
              <a:t>di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Beer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Calcolare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assorbività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molari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delle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specie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conoscendo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la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loro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concentrazione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Possiamo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usare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il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valore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dell'assorbanza</a:t>
            </a:r>
            <a:r>
              <a:rPr sz="2000" spc="-15" dirty="0">
                <a:latin typeface="Calibri"/>
                <a:cs typeface="Calibri"/>
              </a:rPr>
              <a:t> misurata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per</a:t>
            </a:r>
            <a:r>
              <a:rPr sz="2000" spc="-10" dirty="0">
                <a:latin typeface="Calibri"/>
                <a:cs typeface="Calibri"/>
              </a:rPr>
              <a:t> ottenere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la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concentrazione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Assorbività</a:t>
            </a:r>
            <a:r>
              <a:rPr sz="2000" spc="2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variano</a:t>
            </a:r>
            <a:r>
              <a:rPr sz="2000" spc="204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</a:t>
            </a:r>
            <a:r>
              <a:rPr sz="2000" spc="204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il</a:t>
            </a:r>
            <a:r>
              <a:rPr sz="2000" spc="2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solvente,</a:t>
            </a:r>
            <a:r>
              <a:rPr sz="2000" spc="20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</a:t>
            </a:r>
            <a:r>
              <a:rPr sz="2000" spc="204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composizione</a:t>
            </a:r>
            <a:r>
              <a:rPr sz="2000" spc="204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della</a:t>
            </a:r>
            <a:r>
              <a:rPr sz="2000" spc="2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soluzione</a:t>
            </a:r>
            <a:r>
              <a:rPr sz="2000" spc="2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2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la</a:t>
            </a:r>
            <a:r>
              <a:rPr sz="2000" spc="2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temperatura</a:t>
            </a:r>
            <a:r>
              <a:rPr sz="2000" spc="2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si</a:t>
            </a:r>
            <a:r>
              <a:rPr sz="2000" spc="2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utilizza</a:t>
            </a:r>
            <a:r>
              <a:rPr sz="2000" spc="2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una</a:t>
            </a:r>
            <a:r>
              <a:rPr sz="2000" spc="204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soluzione </a:t>
            </a:r>
            <a:r>
              <a:rPr sz="2000" spc="-434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standard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dell'analita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nello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stesso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solvente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alla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stessa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temperatura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per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costruire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una</a:t>
            </a:r>
            <a:r>
              <a:rPr sz="2000" spc="-5" dirty="0">
                <a:latin typeface="Calibri"/>
                <a:cs typeface="Calibri"/>
              </a:rPr>
              <a:t> curva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 </a:t>
            </a:r>
            <a:r>
              <a:rPr sz="2000" spc="-5" dirty="0">
                <a:latin typeface="Calibri"/>
                <a:cs typeface="Calibri"/>
              </a:rPr>
              <a:t>calibrazione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2360" y="268351"/>
            <a:ext cx="473456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dirty="0">
                <a:solidFill>
                  <a:srgbClr val="FF0000"/>
                </a:solidFill>
                <a:latin typeface="Calibri"/>
                <a:cs typeface="Calibri"/>
              </a:rPr>
              <a:t>RADIAZIONE</a:t>
            </a:r>
            <a:r>
              <a:rPr sz="2600" b="1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FF0000"/>
                </a:solidFill>
                <a:latin typeface="Calibri"/>
                <a:cs typeface="Calibri"/>
              </a:rPr>
              <a:t>ELETTROMAGNETICA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2607" y="5204841"/>
            <a:ext cx="962025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Forma</a:t>
            </a:r>
            <a:r>
              <a:rPr sz="1800" spc="-5" dirty="0">
                <a:latin typeface="Calibri"/>
                <a:cs typeface="Calibri"/>
              </a:rPr>
              <a:t> di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energia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trasmessa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nello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spazio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ad </a:t>
            </a:r>
            <a:r>
              <a:rPr sz="1800" spc="-15" dirty="0">
                <a:latin typeface="Calibri"/>
                <a:cs typeface="Calibri"/>
              </a:rPr>
              <a:t>elevata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velocità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Con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il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termine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LUCE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si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intende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radiazione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 err="1">
                <a:latin typeface="Calibri"/>
                <a:cs typeface="Calibri"/>
              </a:rPr>
              <a:t>elettromagnetica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VIS</a:t>
            </a:r>
            <a:r>
              <a:rPr lang="it-IT" spc="-5" dirty="0">
                <a:latin typeface="Calibri"/>
                <a:cs typeface="Calibri"/>
              </a:rPr>
              <a:t>I</a:t>
            </a:r>
            <a:r>
              <a:rPr sz="1800" spc="-5" dirty="0">
                <a:latin typeface="Calibri"/>
                <a:cs typeface="Calibri"/>
              </a:rPr>
              <a:t>BILE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La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radiazione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elettromagnetica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è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caratterizzata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da: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frequenza,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lunghezza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d’onda,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velocità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l’ampiezza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La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radiazione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elettromagnetica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è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descritta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anche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come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un</a:t>
            </a:r>
            <a:r>
              <a:rPr sz="1800" dirty="0">
                <a:latin typeface="Calibri"/>
                <a:cs typeface="Calibri"/>
              </a:rPr>
              <a:t> insieme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pacchetti</a:t>
            </a:r>
            <a:r>
              <a:rPr sz="1800" b="1" u="heavy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</a:t>
            </a:r>
            <a:r>
              <a:rPr sz="1800" b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quanti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energia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36091" y="1379300"/>
            <a:ext cx="9411970" cy="2896870"/>
            <a:chOff x="736091" y="1379300"/>
            <a:chExt cx="9411970" cy="289687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6091" y="1379300"/>
              <a:ext cx="9411433" cy="289640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290815" y="2304287"/>
              <a:ext cx="0" cy="889635"/>
            </a:xfrm>
            <a:custGeom>
              <a:avLst/>
              <a:gdLst/>
              <a:ahLst/>
              <a:cxnLst/>
              <a:rect l="l" t="t" r="r" b="b"/>
              <a:pathLst>
                <a:path h="889635">
                  <a:moveTo>
                    <a:pt x="0" y="0"/>
                  </a:moveTo>
                  <a:lnTo>
                    <a:pt x="0" y="889381"/>
                  </a:lnTo>
                </a:path>
              </a:pathLst>
            </a:custGeom>
            <a:ln w="57150">
              <a:solidFill>
                <a:srgbClr val="FF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290815" y="2420111"/>
              <a:ext cx="2543175" cy="267335"/>
            </a:xfrm>
            <a:custGeom>
              <a:avLst/>
              <a:gdLst/>
              <a:ahLst/>
              <a:cxnLst/>
              <a:rect l="l" t="t" r="r" b="b"/>
              <a:pathLst>
                <a:path w="2543175" h="267335">
                  <a:moveTo>
                    <a:pt x="0" y="267335"/>
                  </a:moveTo>
                  <a:lnTo>
                    <a:pt x="2543175" y="0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9870185" y="2202307"/>
            <a:ext cx="8896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ampiezza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4832" y="4160011"/>
            <a:ext cx="42564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Perpendicolare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alla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direzione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propagazione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17903" y="3762755"/>
            <a:ext cx="2182495" cy="3689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175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50"/>
              </a:spcBef>
            </a:pPr>
            <a:r>
              <a:rPr sz="1800" dirty="0">
                <a:latin typeface="Calibri"/>
                <a:cs typeface="Calibri"/>
              </a:rPr>
              <a:t>CAMPO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MAGNETCO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64892" y="1929383"/>
            <a:ext cx="2182495" cy="3689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1114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44"/>
              </a:spcBef>
            </a:pPr>
            <a:r>
              <a:rPr sz="1800" dirty="0">
                <a:latin typeface="Calibri"/>
                <a:cs typeface="Calibri"/>
              </a:rPr>
              <a:t>CAMPO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ELETTRICO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schermata, Policromia&#10;&#10;Il contenuto generato dall'IA potrebbe non essere corretto.">
            <a:extLst>
              <a:ext uri="{FF2B5EF4-FFF2-40B4-BE49-F238E27FC236}">
                <a16:creationId xmlns:a16="http://schemas.microsoft.com/office/drawing/2014/main" id="{63C331B9-FD9F-CFA1-954E-E81139A916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28" y="3099628"/>
            <a:ext cx="6973943" cy="3588533"/>
          </a:xfrm>
          <a:prstGeom prst="rect">
            <a:avLst/>
          </a:prstGeom>
        </p:spPr>
      </p:pic>
      <p:pic>
        <p:nvPicPr>
          <p:cNvPr id="6" name="Immagine 5" descr="Immagine che contiene schermata, Policromia, testo, linea&#10;&#10;Il contenuto generato dall'IA potrebbe non essere corretto.">
            <a:extLst>
              <a:ext uri="{FF2B5EF4-FFF2-40B4-BE49-F238E27FC236}">
                <a16:creationId xmlns:a16="http://schemas.microsoft.com/office/drawing/2014/main" id="{29A1E32C-883C-5E16-5C67-E5D6F24D3A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000" y="604290"/>
            <a:ext cx="7772400" cy="2412552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E42781E0-A35D-5AD8-C5C4-F3708BE68A1F}"/>
              </a:ext>
            </a:extLst>
          </p:cNvPr>
          <p:cNvSpPr txBox="1"/>
          <p:nvPr/>
        </p:nvSpPr>
        <p:spPr>
          <a:xfrm>
            <a:off x="228600" y="169839"/>
            <a:ext cx="4685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SPETTROFOTOMETRIA NEL VISIBILE</a:t>
            </a:r>
          </a:p>
        </p:txBody>
      </p:sp>
    </p:spTree>
    <p:extLst>
      <p:ext uri="{BB962C8B-B14F-4D97-AF65-F5344CB8AC3E}">
        <p14:creationId xmlns:p14="http://schemas.microsoft.com/office/powerpoint/2010/main" val="21417174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181" y="0"/>
            <a:ext cx="1671955" cy="1567815"/>
          </a:xfrm>
          <a:custGeom>
            <a:avLst/>
            <a:gdLst/>
            <a:ahLst/>
            <a:cxnLst/>
            <a:rect l="l" t="t" r="r" b="b"/>
            <a:pathLst>
              <a:path w="1671955" h="1567815">
                <a:moveTo>
                  <a:pt x="1671866" y="275475"/>
                </a:moveTo>
                <a:lnTo>
                  <a:pt x="1396403" y="0"/>
                </a:lnTo>
                <a:lnTo>
                  <a:pt x="0" y="0"/>
                </a:lnTo>
                <a:lnTo>
                  <a:pt x="0" y="1188339"/>
                </a:lnTo>
                <a:lnTo>
                  <a:pt x="379514" y="1567815"/>
                </a:lnTo>
                <a:lnTo>
                  <a:pt x="980821" y="966508"/>
                </a:lnTo>
                <a:lnTo>
                  <a:pt x="1215504" y="1201166"/>
                </a:lnTo>
                <a:lnTo>
                  <a:pt x="1671866" y="744855"/>
                </a:lnTo>
                <a:lnTo>
                  <a:pt x="1437157" y="510184"/>
                </a:lnTo>
                <a:lnTo>
                  <a:pt x="1671866" y="275475"/>
                </a:lnTo>
                <a:close/>
              </a:path>
            </a:pathLst>
          </a:custGeom>
          <a:solidFill>
            <a:srgbClr val="4471C4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357360" y="0"/>
            <a:ext cx="2834640" cy="1485265"/>
          </a:xfrm>
          <a:custGeom>
            <a:avLst/>
            <a:gdLst/>
            <a:ahLst/>
            <a:cxnLst/>
            <a:rect l="l" t="t" r="r" b="b"/>
            <a:pathLst>
              <a:path w="2834640" h="1485265">
                <a:moveTo>
                  <a:pt x="2834640" y="0"/>
                </a:moveTo>
                <a:lnTo>
                  <a:pt x="0" y="0"/>
                </a:lnTo>
                <a:lnTo>
                  <a:pt x="789317" y="753224"/>
                </a:lnTo>
                <a:lnTo>
                  <a:pt x="543687" y="998855"/>
                </a:lnTo>
                <a:lnTo>
                  <a:pt x="1029843" y="1485011"/>
                </a:lnTo>
                <a:lnTo>
                  <a:pt x="1286852" y="1228001"/>
                </a:lnTo>
                <a:lnTo>
                  <a:pt x="1552321" y="1481328"/>
                </a:lnTo>
                <a:lnTo>
                  <a:pt x="2834640" y="257683"/>
                </a:lnTo>
                <a:lnTo>
                  <a:pt x="2834640" y="0"/>
                </a:lnTo>
                <a:close/>
              </a:path>
            </a:pathLst>
          </a:custGeom>
          <a:solidFill>
            <a:srgbClr val="FFC000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976616" y="6115811"/>
            <a:ext cx="1493520" cy="742315"/>
          </a:xfrm>
          <a:custGeom>
            <a:avLst/>
            <a:gdLst/>
            <a:ahLst/>
            <a:cxnLst/>
            <a:rect l="l" t="t" r="r" b="b"/>
            <a:pathLst>
              <a:path w="1493520" h="742315">
                <a:moveTo>
                  <a:pt x="746759" y="0"/>
                </a:moveTo>
                <a:lnTo>
                  <a:pt x="0" y="742187"/>
                </a:lnTo>
                <a:lnTo>
                  <a:pt x="1493519" y="742187"/>
                </a:lnTo>
                <a:lnTo>
                  <a:pt x="746759" y="0"/>
                </a:lnTo>
                <a:close/>
              </a:path>
            </a:pathLst>
          </a:custGeom>
          <a:solidFill>
            <a:srgbClr val="4471C4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04759" y="6452615"/>
            <a:ext cx="814069" cy="405765"/>
          </a:xfrm>
          <a:custGeom>
            <a:avLst/>
            <a:gdLst/>
            <a:ahLst/>
            <a:cxnLst/>
            <a:rect l="l" t="t" r="r" b="b"/>
            <a:pathLst>
              <a:path w="814070" h="405765">
                <a:moveTo>
                  <a:pt x="406908" y="0"/>
                </a:moveTo>
                <a:lnTo>
                  <a:pt x="0" y="405384"/>
                </a:lnTo>
                <a:lnTo>
                  <a:pt x="813816" y="405384"/>
                </a:lnTo>
                <a:lnTo>
                  <a:pt x="406908" y="0"/>
                </a:lnTo>
                <a:close/>
              </a:path>
            </a:pathLst>
          </a:custGeom>
          <a:solidFill>
            <a:srgbClr val="4471C4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96697" y="119633"/>
            <a:ext cx="5916930" cy="6336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u="sng" spc="-5" dirty="0">
                <a:latin typeface="Calibri"/>
                <a:cs typeface="Calibri"/>
              </a:rPr>
              <a:t>Spettri</a:t>
            </a:r>
            <a:r>
              <a:rPr sz="2300" b="1" u="sng" spc="-30" dirty="0">
                <a:latin typeface="Calibri"/>
                <a:cs typeface="Calibri"/>
              </a:rPr>
              <a:t> </a:t>
            </a:r>
            <a:r>
              <a:rPr sz="2300" b="1" u="sng" dirty="0">
                <a:latin typeface="Calibri"/>
                <a:cs typeface="Calibri"/>
              </a:rPr>
              <a:t>di</a:t>
            </a:r>
            <a:r>
              <a:rPr sz="2300" b="1" u="sng" spc="-25" dirty="0">
                <a:latin typeface="Calibri"/>
                <a:cs typeface="Calibri"/>
              </a:rPr>
              <a:t> </a:t>
            </a:r>
            <a:r>
              <a:rPr sz="2300" b="1" u="sng" spc="-5" dirty="0">
                <a:latin typeface="Calibri"/>
                <a:cs typeface="Calibri"/>
              </a:rPr>
              <a:t>assorbimento</a:t>
            </a:r>
            <a:endParaRPr sz="2300" u="sng" dirty="0">
              <a:latin typeface="Calibri"/>
              <a:cs typeface="Calibri"/>
            </a:endParaRPr>
          </a:p>
          <a:p>
            <a:pPr marL="12700" marR="254635">
              <a:lnSpc>
                <a:spcPct val="100000"/>
              </a:lnSpc>
              <a:spcBef>
                <a:spcPts val="5"/>
              </a:spcBef>
            </a:pPr>
            <a:r>
              <a:rPr sz="2300" spc="-5" dirty="0">
                <a:latin typeface="Calibri"/>
                <a:cs typeface="Calibri"/>
              </a:rPr>
              <a:t>Lo</a:t>
            </a:r>
            <a:r>
              <a:rPr sz="2300" spc="-10" dirty="0">
                <a:latin typeface="Calibri"/>
                <a:cs typeface="Calibri"/>
              </a:rPr>
              <a:t> </a:t>
            </a:r>
            <a:r>
              <a:rPr sz="2300" spc="-15" dirty="0">
                <a:latin typeface="Calibri"/>
                <a:cs typeface="Calibri"/>
              </a:rPr>
              <a:t>spettro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di</a:t>
            </a:r>
            <a:r>
              <a:rPr sz="2300" spc="-1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assorbimento </a:t>
            </a:r>
            <a:r>
              <a:rPr sz="2300" spc="-15" dirty="0">
                <a:latin typeface="Calibri"/>
                <a:cs typeface="Calibri"/>
              </a:rPr>
              <a:t>mostra</a:t>
            </a:r>
            <a:r>
              <a:rPr sz="230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l'andamento </a:t>
            </a:r>
            <a:r>
              <a:rPr sz="2300" spc="-50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dell'assorbanza in funzione della lunghezza </a:t>
            </a:r>
            <a:r>
              <a:rPr sz="230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d'onda</a:t>
            </a:r>
            <a:endParaRPr sz="23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25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2300" spc="-10" dirty="0">
                <a:latin typeface="Calibri"/>
                <a:cs typeface="Calibri"/>
              </a:rPr>
              <a:t>L'andamento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dell'assorbività </a:t>
            </a:r>
            <a:r>
              <a:rPr sz="2300" spc="-10" dirty="0">
                <a:latin typeface="Calibri"/>
                <a:cs typeface="Calibri"/>
              </a:rPr>
              <a:t>molare</a:t>
            </a:r>
            <a:r>
              <a:rPr sz="2300" spc="1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ε</a:t>
            </a:r>
            <a:r>
              <a:rPr sz="2300" spc="2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in</a:t>
            </a:r>
            <a:r>
              <a:rPr sz="2300" spc="1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funzione </a:t>
            </a:r>
            <a:r>
              <a:rPr sz="2300" spc="-50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della </a:t>
            </a:r>
            <a:r>
              <a:rPr sz="2300" spc="-10" dirty="0">
                <a:latin typeface="Calibri"/>
                <a:cs typeface="Calibri"/>
              </a:rPr>
              <a:t>lunghezza</a:t>
            </a:r>
            <a:r>
              <a:rPr sz="230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d'onda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è </a:t>
            </a:r>
            <a:r>
              <a:rPr sz="2300" spc="-5" dirty="0">
                <a:latin typeface="Calibri"/>
                <a:cs typeface="Calibri"/>
              </a:rPr>
              <a:t>indipendente</a:t>
            </a:r>
            <a:r>
              <a:rPr sz="2300" spc="1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dalla </a:t>
            </a:r>
            <a:r>
              <a:rPr sz="2300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concentrazione.</a:t>
            </a:r>
            <a:endParaRPr sz="23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3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200" dirty="0">
              <a:latin typeface="Calibri"/>
              <a:cs typeface="Calibri"/>
            </a:endParaRPr>
          </a:p>
          <a:p>
            <a:pPr marL="12700" marR="361950">
              <a:lnSpc>
                <a:spcPct val="100000"/>
              </a:lnSpc>
            </a:pPr>
            <a:r>
              <a:rPr sz="2300" spc="-10" dirty="0">
                <a:latin typeface="Calibri"/>
                <a:cs typeface="Calibri"/>
              </a:rPr>
              <a:t>Questo </a:t>
            </a:r>
            <a:r>
              <a:rPr sz="2300" dirty="0">
                <a:latin typeface="Calibri"/>
                <a:cs typeface="Calibri"/>
              </a:rPr>
              <a:t>tipo</a:t>
            </a:r>
            <a:r>
              <a:rPr sz="2300" spc="1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di andamento </a:t>
            </a:r>
            <a:r>
              <a:rPr sz="2300" spc="-15" dirty="0">
                <a:latin typeface="Calibri"/>
                <a:cs typeface="Calibri"/>
              </a:rPr>
              <a:t>spettrale</a:t>
            </a:r>
            <a:r>
              <a:rPr sz="2300" dirty="0">
                <a:latin typeface="Calibri"/>
                <a:cs typeface="Calibri"/>
              </a:rPr>
              <a:t> è 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spc="-20" dirty="0" err="1">
                <a:latin typeface="Calibri"/>
                <a:cs typeface="Calibri"/>
              </a:rPr>
              <a:t>caratteristico</a:t>
            </a:r>
            <a:r>
              <a:rPr sz="2300" spc="1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e 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alcune </a:t>
            </a:r>
            <a:r>
              <a:rPr sz="2300" spc="-15" dirty="0">
                <a:latin typeface="Calibri"/>
                <a:cs typeface="Calibri"/>
              </a:rPr>
              <a:t>volte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viene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spc="-15" dirty="0">
                <a:latin typeface="Calibri"/>
                <a:cs typeface="Calibri"/>
              </a:rPr>
              <a:t>usato</a:t>
            </a:r>
            <a:r>
              <a:rPr sz="2300" spc="-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per </a:t>
            </a:r>
            <a:r>
              <a:rPr sz="2300" spc="-10" dirty="0">
                <a:latin typeface="Calibri"/>
                <a:cs typeface="Calibri"/>
              </a:rPr>
              <a:t>identificare</a:t>
            </a:r>
            <a:r>
              <a:rPr sz="2300" spc="1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o 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spc="-15" dirty="0">
                <a:latin typeface="Calibri"/>
                <a:cs typeface="Calibri"/>
              </a:rPr>
              <a:t>confermare</a:t>
            </a:r>
            <a:r>
              <a:rPr sz="2300" spc="-5" dirty="0">
                <a:latin typeface="Calibri"/>
                <a:cs typeface="Calibri"/>
              </a:rPr>
              <a:t> l'identità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di una</a:t>
            </a:r>
            <a:r>
              <a:rPr sz="2300" spc="-10" dirty="0">
                <a:latin typeface="Calibri"/>
                <a:cs typeface="Calibri"/>
              </a:rPr>
              <a:t> particolare</a:t>
            </a:r>
            <a:r>
              <a:rPr sz="230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specie.</a:t>
            </a:r>
            <a:endParaRPr sz="23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3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300" dirty="0">
                <a:latin typeface="Calibri"/>
                <a:cs typeface="Calibri"/>
              </a:rPr>
              <a:t>Il</a:t>
            </a:r>
            <a:r>
              <a:rPr sz="2300" spc="-20" dirty="0">
                <a:latin typeface="Calibri"/>
                <a:cs typeface="Calibri"/>
              </a:rPr>
              <a:t> </a:t>
            </a:r>
            <a:r>
              <a:rPr sz="2300" spc="-15" dirty="0">
                <a:latin typeface="Calibri"/>
                <a:cs typeface="Calibri"/>
              </a:rPr>
              <a:t>colore</a:t>
            </a:r>
            <a:r>
              <a:rPr sz="2300" spc="2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di una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soluzione</a:t>
            </a:r>
            <a:r>
              <a:rPr sz="2300" dirty="0">
                <a:latin typeface="Calibri"/>
                <a:cs typeface="Calibri"/>
              </a:rPr>
              <a:t> è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spc="-20" dirty="0">
                <a:latin typeface="Calibri"/>
                <a:cs typeface="Calibri"/>
              </a:rPr>
              <a:t>legato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al </a:t>
            </a:r>
            <a:r>
              <a:rPr sz="2300" spc="-5" dirty="0">
                <a:latin typeface="Calibri"/>
                <a:cs typeface="Calibri"/>
              </a:rPr>
              <a:t>suo</a:t>
            </a:r>
            <a:r>
              <a:rPr sz="2300" dirty="0">
                <a:latin typeface="Calibri"/>
                <a:cs typeface="Calibri"/>
              </a:rPr>
              <a:t> </a:t>
            </a:r>
            <a:r>
              <a:rPr sz="2300" spc="-15" dirty="0">
                <a:latin typeface="Calibri"/>
                <a:cs typeface="Calibri"/>
              </a:rPr>
              <a:t>spettro</a:t>
            </a:r>
            <a:endParaRPr sz="23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300" spc="-5" dirty="0">
                <a:latin typeface="Calibri"/>
                <a:cs typeface="Calibri"/>
              </a:rPr>
              <a:t>di</a:t>
            </a:r>
            <a:r>
              <a:rPr sz="2300" spc="-3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assorbimento</a:t>
            </a:r>
            <a:endParaRPr sz="2300" dirty="0">
              <a:latin typeface="Calibri"/>
              <a:cs typeface="Calibri"/>
            </a:endParaRPr>
          </a:p>
        </p:txBody>
      </p:sp>
      <p:pic>
        <p:nvPicPr>
          <p:cNvPr id="9" name="Immagine 8" descr="Immagine che contiene diagramma, schizzo, disegno, linea&#10;&#10;Il contenuto generato dall'IA potrebbe non essere corretto.">
            <a:extLst>
              <a:ext uri="{FF2B5EF4-FFF2-40B4-BE49-F238E27FC236}">
                <a16:creationId xmlns:a16="http://schemas.microsoft.com/office/drawing/2014/main" id="{B397D787-880D-5213-97EB-AE1C524F28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627" y="228600"/>
            <a:ext cx="5951560" cy="423744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menu, schermata, numero&#10;&#10;Il contenuto generato dall'IA potrebbe non essere corretto.">
            <a:extLst>
              <a:ext uri="{FF2B5EF4-FFF2-40B4-BE49-F238E27FC236}">
                <a16:creationId xmlns:a16="http://schemas.microsoft.com/office/drawing/2014/main" id="{4E93FEAC-9A81-31CC-EF25-4EFE1BD8B9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167" y="158902"/>
            <a:ext cx="5783433" cy="6498636"/>
          </a:xfrm>
          <a:prstGeom prst="rect">
            <a:avLst/>
          </a:prstGeom>
        </p:spPr>
      </p:pic>
      <p:pic>
        <p:nvPicPr>
          <p:cNvPr id="5" name="Immagine 4" descr="Immagine che contiene testo, schermata, Carattere, numero&#10;&#10;Il contenuto generato dall'IA potrebbe non essere corretto.">
            <a:extLst>
              <a:ext uri="{FF2B5EF4-FFF2-40B4-BE49-F238E27FC236}">
                <a16:creationId xmlns:a16="http://schemas.microsoft.com/office/drawing/2014/main" id="{2A3DA039-9E89-D2F2-CA40-EA28C99E40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7" y="1295400"/>
            <a:ext cx="5783434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6002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89204" y="0"/>
            <a:ext cx="11214100" cy="6524625"/>
            <a:chOff x="489204" y="0"/>
            <a:chExt cx="11214100" cy="65246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69680" y="583691"/>
              <a:ext cx="2833116" cy="496671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89204" y="0"/>
              <a:ext cx="9074150" cy="6524625"/>
            </a:xfrm>
            <a:custGeom>
              <a:avLst/>
              <a:gdLst/>
              <a:ahLst/>
              <a:cxnLst/>
              <a:rect l="l" t="t" r="r" b="b"/>
              <a:pathLst>
                <a:path w="9074150" h="6524625">
                  <a:moveTo>
                    <a:pt x="9073896" y="0"/>
                  </a:moveTo>
                  <a:lnTo>
                    <a:pt x="0" y="0"/>
                  </a:lnTo>
                  <a:lnTo>
                    <a:pt x="0" y="6524244"/>
                  </a:lnTo>
                  <a:lnTo>
                    <a:pt x="9073896" y="6524244"/>
                  </a:lnTo>
                  <a:lnTo>
                    <a:pt x="90738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67639" y="16255"/>
            <a:ext cx="310578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10" dirty="0">
                <a:latin typeface="Calibri"/>
                <a:cs typeface="Calibri"/>
              </a:rPr>
              <a:t>ASSORBIMENTO</a:t>
            </a:r>
            <a:r>
              <a:rPr sz="2200" b="1" spc="-40" dirty="0">
                <a:latin typeface="Calibri"/>
                <a:cs typeface="Calibri"/>
              </a:rPr>
              <a:t> ATOMICO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7639" y="687069"/>
            <a:ext cx="8917305" cy="57264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905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Calibri"/>
                <a:cs typeface="Calibri"/>
              </a:rPr>
              <a:t>Quando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un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fascio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di</a:t>
            </a:r>
            <a:r>
              <a:rPr sz="2200" spc="-10" dirty="0">
                <a:latin typeface="Calibri"/>
                <a:cs typeface="Calibri"/>
              </a:rPr>
              <a:t> radiazione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attraversa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un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mezzo</a:t>
            </a:r>
            <a:r>
              <a:rPr sz="2200" spc="4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contenente</a:t>
            </a:r>
            <a:r>
              <a:rPr sz="2200" spc="6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atomi</a:t>
            </a:r>
            <a:r>
              <a:rPr sz="2200" b="1" spc="3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gassosi</a:t>
            </a:r>
            <a:r>
              <a:rPr sz="2200" spc="-10" dirty="0">
                <a:latin typeface="Calibri"/>
                <a:cs typeface="Calibri"/>
              </a:rPr>
              <a:t>, </a:t>
            </a:r>
            <a:r>
              <a:rPr sz="2200" spc="-48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solo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poche </a:t>
            </a:r>
            <a:r>
              <a:rPr sz="2200" spc="-15" dirty="0">
                <a:latin typeface="Calibri"/>
                <a:cs typeface="Calibri"/>
              </a:rPr>
              <a:t>frequenze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sono </a:t>
            </a:r>
            <a:r>
              <a:rPr sz="2200" spc="-20" dirty="0">
                <a:latin typeface="Calibri"/>
                <a:cs typeface="Calibri"/>
              </a:rPr>
              <a:t>attenuate</a:t>
            </a:r>
            <a:r>
              <a:rPr sz="2200" spc="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dall'assorbimento.</a:t>
            </a:r>
            <a:endParaRPr sz="2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50" dirty="0">
              <a:latin typeface="Calibri"/>
              <a:cs typeface="Calibri"/>
            </a:endParaRPr>
          </a:p>
          <a:p>
            <a:pPr marL="12700" marR="366395">
              <a:lnSpc>
                <a:spcPct val="100000"/>
              </a:lnSpc>
              <a:spcBef>
                <a:spcPts val="5"/>
              </a:spcBef>
            </a:pPr>
            <a:r>
              <a:rPr sz="2200" spc="-5" dirty="0">
                <a:latin typeface="Calibri"/>
                <a:cs typeface="Calibri"/>
              </a:rPr>
              <a:t>lo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spettro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registrato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con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uno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spettrometro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ad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alta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risoluzione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consiste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di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un </a:t>
            </a:r>
            <a:r>
              <a:rPr sz="2200" spc="-484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numero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di </a:t>
            </a:r>
            <a:r>
              <a:rPr sz="2200" b="1" u="sng" spc="-5" dirty="0">
                <a:latin typeface="Calibri"/>
                <a:cs typeface="Calibri"/>
              </a:rPr>
              <a:t>righe</a:t>
            </a:r>
            <a:r>
              <a:rPr sz="2200" spc="-5" dirty="0">
                <a:latin typeface="Calibri"/>
                <a:cs typeface="Calibri"/>
              </a:rPr>
              <a:t> di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assorbimento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molto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strette.</a:t>
            </a:r>
            <a:endParaRPr sz="2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50" dirty="0">
              <a:latin typeface="Calibri"/>
              <a:cs typeface="Calibri"/>
            </a:endParaRPr>
          </a:p>
          <a:p>
            <a:pPr marL="12700" marR="260985">
              <a:lnSpc>
                <a:spcPct val="100000"/>
              </a:lnSpc>
            </a:pPr>
            <a:r>
              <a:rPr sz="2200" spc="-5" dirty="0">
                <a:latin typeface="Calibri"/>
                <a:cs typeface="Calibri"/>
              </a:rPr>
              <a:t>Ad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esempio: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le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transizioni,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(frecce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blu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tra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livelli, </a:t>
            </a:r>
            <a:r>
              <a:rPr sz="2200" spc="-15" dirty="0">
                <a:latin typeface="Calibri"/>
                <a:cs typeface="Calibri"/>
              </a:rPr>
              <a:t>coinvolgono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l'eccitazione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di </a:t>
            </a:r>
            <a:r>
              <a:rPr sz="2200" spc="-484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un </a:t>
            </a:r>
            <a:r>
              <a:rPr sz="2200" spc="-10" dirty="0">
                <a:latin typeface="Calibri"/>
                <a:cs typeface="Calibri"/>
              </a:rPr>
              <a:t>singolo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elettrone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esterno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del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sodio </a:t>
            </a:r>
            <a:r>
              <a:rPr sz="2200" spc="-10" dirty="0">
                <a:latin typeface="Calibri"/>
                <a:cs typeface="Calibri"/>
              </a:rPr>
              <a:t>dall'orbitale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3s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dello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stato 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fondamentale,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20" dirty="0">
                <a:latin typeface="Calibri"/>
                <a:cs typeface="Calibri"/>
              </a:rPr>
              <a:t>temperatura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ambiente,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agli </a:t>
            </a:r>
            <a:r>
              <a:rPr sz="2200" spc="-10" dirty="0">
                <a:latin typeface="Calibri"/>
                <a:cs typeface="Calibri"/>
              </a:rPr>
              <a:t>orbitali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3p, 4p, e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5p)</a:t>
            </a:r>
            <a:endParaRPr sz="2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50" dirty="0">
              <a:latin typeface="Calibri"/>
              <a:cs typeface="Calibri"/>
            </a:endParaRPr>
          </a:p>
          <a:p>
            <a:pPr marL="12700" marR="24130">
              <a:lnSpc>
                <a:spcPct val="100000"/>
              </a:lnSpc>
            </a:pPr>
            <a:r>
              <a:rPr sz="2200" spc="-15" dirty="0">
                <a:latin typeface="Calibri"/>
                <a:cs typeface="Calibri"/>
              </a:rPr>
              <a:t>Queste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eccitazioni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sono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provocate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dall'assorbimento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di </a:t>
            </a:r>
            <a:r>
              <a:rPr sz="2200" spc="-20" dirty="0">
                <a:latin typeface="Calibri"/>
                <a:cs typeface="Calibri"/>
              </a:rPr>
              <a:t>fotoni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di </a:t>
            </a:r>
            <a:r>
              <a:rPr sz="2200" spc="-10" dirty="0">
                <a:latin typeface="Calibri"/>
                <a:cs typeface="Calibri"/>
              </a:rPr>
              <a:t>radiazione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la 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cui</a:t>
            </a:r>
            <a:r>
              <a:rPr sz="2200" spc="-10" dirty="0">
                <a:latin typeface="Calibri"/>
                <a:cs typeface="Calibri"/>
              </a:rPr>
              <a:t> energia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è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esattamente</a:t>
            </a:r>
            <a:r>
              <a:rPr sz="2200" spc="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pari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alla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differenza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in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energia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fra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gli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stati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eccitati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e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lo </a:t>
            </a:r>
            <a:r>
              <a:rPr sz="2200" spc="-48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stato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fondamentale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3s.</a:t>
            </a: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150" dirty="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2200" spc="-5" dirty="0">
                <a:latin typeface="Calibri"/>
                <a:cs typeface="Calibri"/>
              </a:rPr>
              <a:t>Le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transizioni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tra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due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diversi</a:t>
            </a:r>
            <a:r>
              <a:rPr sz="2200" spc="-10" dirty="0">
                <a:latin typeface="Calibri"/>
                <a:cs typeface="Calibri"/>
              </a:rPr>
              <a:t> orbitali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vengono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chiamate</a:t>
            </a:r>
            <a:r>
              <a:rPr sz="2200" spc="48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transizioni </a:t>
            </a:r>
            <a:r>
              <a:rPr sz="2200" b="1" spc="-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elettroniche</a:t>
            </a:r>
            <a:r>
              <a:rPr sz="2200" spc="-10" dirty="0">
                <a:latin typeface="Calibri"/>
                <a:cs typeface="Calibri"/>
              </a:rPr>
              <a:t>.</a:t>
            </a:r>
            <a:r>
              <a:rPr sz="2200" spc="-5" dirty="0">
                <a:latin typeface="Calibri"/>
                <a:cs typeface="Calibri"/>
              </a:rPr>
              <a:t> Si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misura</a:t>
            </a:r>
            <a:r>
              <a:rPr sz="2200" spc="-10" dirty="0">
                <a:latin typeface="Calibri"/>
                <a:cs typeface="Calibri"/>
              </a:rPr>
              <a:t> l'assorbimento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atomico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ad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una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singola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lunghezza 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d'onda</a:t>
            </a:r>
            <a:r>
              <a:rPr sz="2200" spc="-5" dirty="0">
                <a:latin typeface="Calibri"/>
                <a:cs typeface="Calibri"/>
              </a:rPr>
              <a:t> usando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una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sorgente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monocromatica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con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una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riga</a:t>
            </a:r>
            <a:r>
              <a:rPr sz="2200" spc="-10" dirty="0">
                <a:latin typeface="Calibri"/>
                <a:cs typeface="Calibri"/>
              </a:rPr>
              <a:t> molto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stretta</a:t>
            </a:r>
            <a:endParaRPr sz="2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14908" y="1066800"/>
            <a:ext cx="5358765" cy="66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28625" algn="l"/>
                <a:tab pos="1596390" algn="l"/>
                <a:tab pos="2848610" algn="l"/>
                <a:tab pos="3331845" algn="l"/>
                <a:tab pos="3854450" algn="l"/>
                <a:tab pos="4226560" algn="l"/>
              </a:tabLst>
            </a:pPr>
            <a:r>
              <a:rPr sz="2100" dirty="0">
                <a:latin typeface="Calibri"/>
                <a:cs typeface="Calibri"/>
              </a:rPr>
              <a:t>Le	</a:t>
            </a:r>
            <a:r>
              <a:rPr sz="2100" spc="-5" dirty="0">
                <a:latin typeface="Calibri"/>
                <a:cs typeface="Calibri"/>
              </a:rPr>
              <a:t>molecole	subiscono	</a:t>
            </a:r>
            <a:r>
              <a:rPr sz="2100" spc="-10" dirty="0">
                <a:latin typeface="Calibri"/>
                <a:cs typeface="Calibri"/>
              </a:rPr>
              <a:t>tre	</a:t>
            </a:r>
            <a:r>
              <a:rPr sz="2100" dirty="0">
                <a:latin typeface="Calibri"/>
                <a:cs typeface="Calibri"/>
              </a:rPr>
              <a:t>tipi	di	</a:t>
            </a:r>
            <a:r>
              <a:rPr sz="2100" spc="-10" dirty="0">
                <a:latin typeface="Calibri"/>
                <a:cs typeface="Calibri"/>
              </a:rPr>
              <a:t>transizioni</a:t>
            </a:r>
            <a:endParaRPr sz="21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100" b="1" spc="-10" dirty="0">
                <a:latin typeface="Calibri"/>
                <a:cs typeface="Calibri"/>
              </a:rPr>
              <a:t>radiazione</a:t>
            </a:r>
            <a:r>
              <a:rPr sz="2100" b="1" spc="15" dirty="0">
                <a:latin typeface="Calibri"/>
                <a:cs typeface="Calibri"/>
              </a:rPr>
              <a:t> </a:t>
            </a:r>
            <a:r>
              <a:rPr sz="2100" b="1" spc="-15" dirty="0">
                <a:latin typeface="Calibri"/>
                <a:cs typeface="Calibri"/>
              </a:rPr>
              <a:t>ultravioletta,</a:t>
            </a:r>
            <a:r>
              <a:rPr sz="2100" b="1" spc="-50" dirty="0">
                <a:latin typeface="Calibri"/>
                <a:cs typeface="Calibri"/>
              </a:rPr>
              <a:t> </a:t>
            </a:r>
            <a:r>
              <a:rPr sz="2100" b="1" spc="-5" dirty="0">
                <a:latin typeface="Calibri"/>
                <a:cs typeface="Calibri"/>
              </a:rPr>
              <a:t>visibile</a:t>
            </a:r>
            <a:r>
              <a:rPr sz="2100" b="1" spc="-10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e</a:t>
            </a:r>
            <a:r>
              <a:rPr sz="2100" b="1" spc="10" dirty="0">
                <a:latin typeface="Calibri"/>
                <a:cs typeface="Calibri"/>
              </a:rPr>
              <a:t> </a:t>
            </a:r>
            <a:r>
              <a:rPr sz="2100" b="1" spc="-15" dirty="0">
                <a:latin typeface="Calibri"/>
                <a:cs typeface="Calibri"/>
              </a:rPr>
              <a:t>infrarossa</a:t>
            </a:r>
            <a:r>
              <a:rPr sz="2100" spc="-15" dirty="0">
                <a:latin typeface="Calibri"/>
                <a:cs typeface="Calibri"/>
              </a:rPr>
              <a:t>.</a:t>
            </a:r>
            <a:endParaRPr sz="21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18657" y="1066800"/>
            <a:ext cx="5834380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26845" algn="l"/>
                <a:tab pos="2423795" algn="l"/>
                <a:tab pos="3458210" algn="l"/>
                <a:tab pos="5612130" algn="l"/>
              </a:tabLst>
            </a:pPr>
            <a:r>
              <a:rPr sz="2100" spc="-5" dirty="0">
                <a:latin typeface="Calibri"/>
                <a:cs typeface="Calibri"/>
              </a:rPr>
              <a:t>qu</a:t>
            </a:r>
            <a:r>
              <a:rPr sz="2100" spc="-15" dirty="0">
                <a:latin typeface="Calibri"/>
                <a:cs typeface="Calibri"/>
              </a:rPr>
              <a:t>a</a:t>
            </a:r>
            <a:r>
              <a:rPr sz="2100" spc="-25" dirty="0">
                <a:latin typeface="Calibri"/>
                <a:cs typeface="Calibri"/>
              </a:rPr>
              <a:t>n</a:t>
            </a:r>
            <a:r>
              <a:rPr sz="2100" dirty="0">
                <a:latin typeface="Calibri"/>
                <a:cs typeface="Calibri"/>
              </a:rPr>
              <a:t>tiz</a:t>
            </a:r>
            <a:r>
              <a:rPr sz="2100" spc="-40" dirty="0">
                <a:latin typeface="Calibri"/>
                <a:cs typeface="Calibri"/>
              </a:rPr>
              <a:t>z</a:t>
            </a:r>
            <a:r>
              <a:rPr sz="2100" spc="-25" dirty="0">
                <a:latin typeface="Calibri"/>
                <a:cs typeface="Calibri"/>
              </a:rPr>
              <a:t>at</a:t>
            </a:r>
            <a:r>
              <a:rPr sz="2100" dirty="0">
                <a:latin typeface="Calibri"/>
                <a:cs typeface="Calibri"/>
              </a:rPr>
              <a:t>e	</a:t>
            </a:r>
            <a:r>
              <a:rPr sz="2100" spc="-5" dirty="0">
                <a:latin typeface="Calibri"/>
                <a:cs typeface="Calibri"/>
              </a:rPr>
              <a:t>q</a:t>
            </a:r>
            <a:r>
              <a:rPr sz="2100" spc="-15" dirty="0">
                <a:latin typeface="Calibri"/>
                <a:cs typeface="Calibri"/>
              </a:rPr>
              <a:t>u</a:t>
            </a:r>
            <a:r>
              <a:rPr sz="2100" dirty="0">
                <a:latin typeface="Calibri"/>
                <a:cs typeface="Calibri"/>
              </a:rPr>
              <a:t>a</a:t>
            </a:r>
            <a:r>
              <a:rPr sz="2100" spc="-15" dirty="0">
                <a:latin typeface="Calibri"/>
                <a:cs typeface="Calibri"/>
              </a:rPr>
              <a:t>n</a:t>
            </a:r>
            <a:r>
              <a:rPr sz="2100" spc="-5" dirty="0">
                <a:latin typeface="Calibri"/>
                <a:cs typeface="Calibri"/>
              </a:rPr>
              <a:t>d</a:t>
            </a:r>
            <a:r>
              <a:rPr sz="2100" dirty="0">
                <a:latin typeface="Calibri"/>
                <a:cs typeface="Calibri"/>
              </a:rPr>
              <a:t>o	</a:t>
            </a:r>
            <a:r>
              <a:rPr sz="2100" b="1" spc="-5" dirty="0">
                <a:latin typeface="Calibri"/>
                <a:cs typeface="Calibri"/>
              </a:rPr>
              <a:t>ec</a:t>
            </a:r>
            <a:r>
              <a:rPr sz="2100" b="1" spc="-10" dirty="0">
                <a:latin typeface="Calibri"/>
                <a:cs typeface="Calibri"/>
              </a:rPr>
              <a:t>c</a:t>
            </a:r>
            <a:r>
              <a:rPr sz="2100" b="1" dirty="0">
                <a:latin typeface="Calibri"/>
                <a:cs typeface="Calibri"/>
              </a:rPr>
              <a:t>i</a:t>
            </a:r>
            <a:r>
              <a:rPr sz="2100" b="1" spc="-25" dirty="0">
                <a:latin typeface="Calibri"/>
                <a:cs typeface="Calibri"/>
              </a:rPr>
              <a:t>t</a:t>
            </a:r>
            <a:r>
              <a:rPr sz="2100" b="1" spc="-35" dirty="0">
                <a:latin typeface="Calibri"/>
                <a:cs typeface="Calibri"/>
              </a:rPr>
              <a:t>a</a:t>
            </a:r>
            <a:r>
              <a:rPr sz="2100" b="1" spc="-25" dirty="0">
                <a:latin typeface="Calibri"/>
                <a:cs typeface="Calibri"/>
              </a:rPr>
              <a:t>t</a:t>
            </a:r>
            <a:r>
              <a:rPr sz="2100" b="1" dirty="0">
                <a:latin typeface="Calibri"/>
                <a:cs typeface="Calibri"/>
              </a:rPr>
              <a:t>e	d</a:t>
            </a:r>
            <a:r>
              <a:rPr sz="2100" b="1" spc="-10" dirty="0">
                <a:latin typeface="Calibri"/>
                <a:cs typeface="Calibri"/>
              </a:rPr>
              <a:t>a</a:t>
            </a:r>
            <a:r>
              <a:rPr sz="2100" b="1" dirty="0">
                <a:latin typeface="Calibri"/>
                <a:cs typeface="Calibri"/>
              </a:rPr>
              <a:t>ll'</a:t>
            </a:r>
            <a:r>
              <a:rPr sz="2100" b="1" spc="-10" dirty="0">
                <a:latin typeface="Calibri"/>
                <a:cs typeface="Calibri"/>
              </a:rPr>
              <a:t>a</a:t>
            </a:r>
            <a:r>
              <a:rPr sz="2100" b="1" dirty="0">
                <a:latin typeface="Calibri"/>
                <a:cs typeface="Calibri"/>
              </a:rPr>
              <a:t>ssorbi</a:t>
            </a:r>
            <a:r>
              <a:rPr sz="2100" b="1" spc="-15" dirty="0">
                <a:latin typeface="Calibri"/>
                <a:cs typeface="Calibri"/>
              </a:rPr>
              <a:t>m</a:t>
            </a:r>
            <a:r>
              <a:rPr sz="2100" b="1" spc="-5" dirty="0">
                <a:latin typeface="Calibri"/>
                <a:cs typeface="Calibri"/>
              </a:rPr>
              <a:t>e</a:t>
            </a:r>
            <a:r>
              <a:rPr sz="2100" b="1" spc="-30" dirty="0">
                <a:latin typeface="Calibri"/>
                <a:cs typeface="Calibri"/>
              </a:rPr>
              <a:t>n</a:t>
            </a:r>
            <a:r>
              <a:rPr sz="2100" b="1" spc="-25" dirty="0">
                <a:latin typeface="Calibri"/>
                <a:cs typeface="Calibri"/>
              </a:rPr>
              <a:t>t</a:t>
            </a:r>
            <a:r>
              <a:rPr sz="2100" b="1" dirty="0">
                <a:latin typeface="Calibri"/>
                <a:cs typeface="Calibri"/>
              </a:rPr>
              <a:t>o	</a:t>
            </a:r>
            <a:r>
              <a:rPr sz="2100" b="1" spc="-5" dirty="0">
                <a:latin typeface="Calibri"/>
                <a:cs typeface="Calibri"/>
              </a:rPr>
              <a:t>di</a:t>
            </a:r>
            <a:endParaRPr sz="21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4908" y="2209800"/>
            <a:ext cx="11336020" cy="2266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15" dirty="0">
                <a:latin typeface="Calibri"/>
                <a:cs typeface="Calibri"/>
              </a:rPr>
              <a:t>Per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la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radiazione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ultravioletta </a:t>
            </a:r>
            <a:r>
              <a:rPr sz="2100" dirty="0">
                <a:latin typeface="Calibri"/>
                <a:cs typeface="Calibri"/>
              </a:rPr>
              <a:t>e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visibile:</a:t>
            </a:r>
            <a:endParaRPr sz="21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5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2100" b="1" spc="-15" dirty="0">
                <a:latin typeface="Calibri"/>
                <a:cs typeface="Calibri"/>
              </a:rPr>
              <a:t>Transizioni</a:t>
            </a:r>
            <a:r>
              <a:rPr sz="2100" b="1" spc="-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di</a:t>
            </a:r>
            <a:r>
              <a:rPr sz="2100" b="1" spc="-5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elettroni</a:t>
            </a:r>
            <a:r>
              <a:rPr sz="2100" b="1" spc="1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residenti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in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orbitali</a:t>
            </a:r>
            <a:r>
              <a:rPr sz="2100" spc="3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atomici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o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molecolari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bassa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energia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su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orbitali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ad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energia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più </a:t>
            </a:r>
            <a:r>
              <a:rPr sz="2100" spc="-459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alta.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(energia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del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20" dirty="0">
                <a:latin typeface="Calibri"/>
                <a:cs typeface="Calibri"/>
              </a:rPr>
              <a:t>fotone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(hv)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deve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essere</a:t>
            </a:r>
            <a:r>
              <a:rPr sz="2100" spc="40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uguale </a:t>
            </a:r>
            <a:r>
              <a:rPr sz="2100" dirty="0">
                <a:latin typeface="Calibri"/>
                <a:cs typeface="Calibri"/>
              </a:rPr>
              <a:t>alla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20" dirty="0">
                <a:latin typeface="Calibri"/>
                <a:cs typeface="Calibri"/>
              </a:rPr>
              <a:t>differenza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di </a:t>
            </a:r>
            <a:r>
              <a:rPr sz="2100" spc="-10" dirty="0">
                <a:latin typeface="Calibri"/>
                <a:cs typeface="Calibri"/>
              </a:rPr>
              <a:t>energia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20" dirty="0">
                <a:latin typeface="Calibri"/>
                <a:cs typeface="Calibri"/>
              </a:rPr>
              <a:t>fra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i due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orbitali)</a:t>
            </a:r>
            <a:endParaRPr sz="21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617220" algn="l"/>
                <a:tab pos="1176655" algn="l"/>
                <a:tab pos="1675130" algn="l"/>
                <a:tab pos="2021205" algn="l"/>
                <a:tab pos="3286125" algn="l"/>
                <a:tab pos="4220845" algn="l"/>
                <a:tab pos="4630420" algn="l"/>
                <a:tab pos="5895340" algn="l"/>
                <a:tab pos="6174740" algn="l"/>
                <a:tab pos="7793355" algn="l"/>
                <a:tab pos="8133080" algn="l"/>
                <a:tab pos="9429115" algn="l"/>
                <a:tab pos="10848975" algn="l"/>
                <a:tab pos="11128375" algn="l"/>
              </a:tabLst>
            </a:pPr>
            <a:r>
              <a:rPr sz="2100" dirty="0">
                <a:latin typeface="Calibri"/>
                <a:cs typeface="Calibri"/>
              </a:rPr>
              <a:t>A</a:t>
            </a:r>
            <a:r>
              <a:rPr sz="2100" spc="-10" dirty="0">
                <a:latin typeface="Calibri"/>
                <a:cs typeface="Calibri"/>
              </a:rPr>
              <a:t>l</a:t>
            </a:r>
            <a:r>
              <a:rPr sz="2100" dirty="0">
                <a:latin typeface="Calibri"/>
                <a:cs typeface="Calibri"/>
              </a:rPr>
              <a:t>tri	due	tipi	di	t</a:t>
            </a:r>
            <a:r>
              <a:rPr sz="2100" spc="-45" dirty="0">
                <a:latin typeface="Calibri"/>
                <a:cs typeface="Calibri"/>
              </a:rPr>
              <a:t>r</a:t>
            </a:r>
            <a:r>
              <a:rPr sz="2100" dirty="0">
                <a:latin typeface="Calibri"/>
                <a:cs typeface="Calibri"/>
              </a:rPr>
              <a:t>ansizioni	indo</a:t>
            </a:r>
            <a:r>
              <a:rPr sz="2100" spc="-25" dirty="0">
                <a:latin typeface="Calibri"/>
                <a:cs typeface="Calibri"/>
              </a:rPr>
              <a:t>t</a:t>
            </a:r>
            <a:r>
              <a:rPr sz="2100" spc="-20" dirty="0">
                <a:latin typeface="Calibri"/>
                <a:cs typeface="Calibri"/>
              </a:rPr>
              <a:t>t</a:t>
            </a:r>
            <a:r>
              <a:rPr sz="2100" dirty="0">
                <a:latin typeface="Calibri"/>
                <a:cs typeface="Calibri"/>
              </a:rPr>
              <a:t>e	</a:t>
            </a:r>
            <a:r>
              <a:rPr sz="2100" spc="-15" dirty="0">
                <a:latin typeface="Calibri"/>
                <a:cs typeface="Calibri"/>
              </a:rPr>
              <a:t>d</a:t>
            </a:r>
            <a:r>
              <a:rPr sz="2100" dirty="0">
                <a:latin typeface="Calibri"/>
                <a:cs typeface="Calibri"/>
              </a:rPr>
              <a:t>a	</a:t>
            </a:r>
            <a:r>
              <a:rPr sz="2100" spc="-50" dirty="0">
                <a:latin typeface="Calibri"/>
                <a:cs typeface="Calibri"/>
              </a:rPr>
              <a:t>r</a:t>
            </a:r>
            <a:r>
              <a:rPr sz="2100" dirty="0">
                <a:latin typeface="Calibri"/>
                <a:cs typeface="Calibri"/>
              </a:rPr>
              <a:t>adiazioni,	e	</a:t>
            </a:r>
            <a:r>
              <a:rPr sz="2100" spc="-5" dirty="0">
                <a:latin typeface="Calibri"/>
                <a:cs typeface="Calibri"/>
              </a:rPr>
              <a:t>p</a:t>
            </a:r>
            <a:r>
              <a:rPr sz="2100" spc="-25" dirty="0">
                <a:latin typeface="Calibri"/>
                <a:cs typeface="Calibri"/>
              </a:rPr>
              <a:t>r</a:t>
            </a:r>
            <a:r>
              <a:rPr sz="2100" dirty="0">
                <a:latin typeface="Calibri"/>
                <a:cs typeface="Calibri"/>
              </a:rPr>
              <a:t>ec</a:t>
            </a:r>
            <a:r>
              <a:rPr sz="2100" spc="5" dirty="0">
                <a:latin typeface="Calibri"/>
                <a:cs typeface="Calibri"/>
              </a:rPr>
              <a:t>i</a:t>
            </a:r>
            <a:r>
              <a:rPr sz="2100" spc="-5" dirty="0">
                <a:latin typeface="Calibri"/>
                <a:cs typeface="Calibri"/>
              </a:rPr>
              <a:t>same</a:t>
            </a:r>
            <a:r>
              <a:rPr sz="2100" spc="-30" dirty="0">
                <a:latin typeface="Calibri"/>
                <a:cs typeface="Calibri"/>
              </a:rPr>
              <a:t>n</a:t>
            </a:r>
            <a:r>
              <a:rPr sz="2100" spc="-20" dirty="0">
                <a:latin typeface="Calibri"/>
                <a:cs typeface="Calibri"/>
              </a:rPr>
              <a:t>t</a:t>
            </a:r>
            <a:r>
              <a:rPr sz="2100" dirty="0">
                <a:latin typeface="Calibri"/>
                <a:cs typeface="Calibri"/>
              </a:rPr>
              <a:t>e	</a:t>
            </a:r>
            <a:r>
              <a:rPr sz="2100" spc="-5" dirty="0">
                <a:latin typeface="Calibri"/>
                <a:cs typeface="Calibri"/>
              </a:rPr>
              <a:t>l</a:t>
            </a:r>
            <a:r>
              <a:rPr sz="2100" dirty="0">
                <a:latin typeface="Calibri"/>
                <a:cs typeface="Calibri"/>
              </a:rPr>
              <a:t>e	</a:t>
            </a:r>
            <a:r>
              <a:rPr sz="2100" b="1" dirty="0">
                <a:latin typeface="Calibri"/>
                <a:cs typeface="Calibri"/>
              </a:rPr>
              <a:t>t</a:t>
            </a:r>
            <a:r>
              <a:rPr sz="2100" b="1" spc="-50" dirty="0">
                <a:latin typeface="Calibri"/>
                <a:cs typeface="Calibri"/>
              </a:rPr>
              <a:t>r</a:t>
            </a:r>
            <a:r>
              <a:rPr sz="2100" b="1" dirty="0">
                <a:latin typeface="Calibri"/>
                <a:cs typeface="Calibri"/>
              </a:rPr>
              <a:t>ansizi</a:t>
            </a:r>
            <a:r>
              <a:rPr sz="2100" b="1" spc="-15" dirty="0">
                <a:latin typeface="Calibri"/>
                <a:cs typeface="Calibri"/>
              </a:rPr>
              <a:t>o</a:t>
            </a:r>
            <a:r>
              <a:rPr sz="2100" b="1" dirty="0">
                <a:latin typeface="Calibri"/>
                <a:cs typeface="Calibri"/>
              </a:rPr>
              <a:t>ni	</a:t>
            </a:r>
            <a:r>
              <a:rPr sz="2100" b="1" spc="-5" dirty="0">
                <a:latin typeface="Calibri"/>
                <a:cs typeface="Calibri"/>
              </a:rPr>
              <a:t>vib</a:t>
            </a:r>
            <a:r>
              <a:rPr sz="2100" b="1" spc="-50" dirty="0">
                <a:latin typeface="Calibri"/>
                <a:cs typeface="Calibri"/>
              </a:rPr>
              <a:t>r</a:t>
            </a:r>
            <a:r>
              <a:rPr sz="2100" b="1" dirty="0">
                <a:latin typeface="Calibri"/>
                <a:cs typeface="Calibri"/>
              </a:rPr>
              <a:t>azion</a:t>
            </a:r>
            <a:r>
              <a:rPr sz="2100" b="1" spc="-20" dirty="0">
                <a:latin typeface="Calibri"/>
                <a:cs typeface="Calibri"/>
              </a:rPr>
              <a:t>a</a:t>
            </a:r>
            <a:r>
              <a:rPr sz="2100" b="1" dirty="0">
                <a:latin typeface="Calibri"/>
                <a:cs typeface="Calibri"/>
              </a:rPr>
              <a:t>li	</a:t>
            </a:r>
            <a:r>
              <a:rPr sz="2100" dirty="0">
                <a:latin typeface="Calibri"/>
                <a:cs typeface="Calibri"/>
              </a:rPr>
              <a:t>e	</a:t>
            </a:r>
            <a:r>
              <a:rPr sz="2100" spc="-5" dirty="0">
                <a:latin typeface="Calibri"/>
                <a:cs typeface="Calibri"/>
              </a:rPr>
              <a:t>le</a:t>
            </a:r>
            <a:endParaRPr sz="21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100" b="1" spc="-5" dirty="0">
                <a:latin typeface="Calibri"/>
                <a:cs typeface="Calibri"/>
              </a:rPr>
              <a:t>transizioni</a:t>
            </a:r>
            <a:r>
              <a:rPr sz="2100" b="1" spc="-45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rotazional</a:t>
            </a:r>
            <a:r>
              <a:rPr sz="2100" spc="-10" dirty="0">
                <a:latin typeface="Calibri"/>
                <a:cs typeface="Calibri"/>
              </a:rPr>
              <a:t>i.</a:t>
            </a:r>
            <a:endParaRPr sz="2100" dirty="0">
              <a:latin typeface="Calibri"/>
              <a:cs typeface="Calibri"/>
            </a:endParaRP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F556DADB-1EB9-30EE-CA1B-87EF4B78D4E5}"/>
              </a:ext>
            </a:extLst>
          </p:cNvPr>
          <p:cNvSpPr txBox="1">
            <a:spLocks/>
          </p:cNvSpPr>
          <p:nvPr/>
        </p:nvSpPr>
        <p:spPr>
          <a:xfrm>
            <a:off x="514908" y="120663"/>
            <a:ext cx="3980892" cy="3507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Microsoft Himalaya"/>
                <a:ea typeface="+mj-ea"/>
                <a:cs typeface="Microsoft Himalaya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it-IT" sz="2200" b="1" kern="0" spc="-10" dirty="0">
                <a:latin typeface="Calibri"/>
                <a:cs typeface="Calibri"/>
              </a:rPr>
              <a:t>ASSORBIMENTO</a:t>
            </a:r>
            <a:r>
              <a:rPr lang="it-IT" sz="2200" b="1" kern="0" spc="-40" dirty="0">
                <a:latin typeface="Calibri"/>
                <a:cs typeface="Calibri"/>
              </a:rPr>
              <a:t> MOLECOLARE</a:t>
            </a:r>
            <a:endParaRPr lang="it-IT" sz="2200" kern="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7190" y="76200"/>
            <a:ext cx="321119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La</a:t>
            </a:r>
            <a:r>
              <a:rPr sz="24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transizione</a:t>
            </a:r>
            <a:r>
              <a:rPr sz="24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elettronica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7190" y="762000"/>
            <a:ext cx="10744835" cy="986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15" dirty="0">
                <a:latin typeface="Calibri"/>
                <a:cs typeface="Calibri"/>
              </a:rPr>
              <a:t>trasferimento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di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un </a:t>
            </a:r>
            <a:r>
              <a:rPr sz="2100" spc="-10" dirty="0">
                <a:latin typeface="Calibri"/>
                <a:cs typeface="Calibri"/>
              </a:rPr>
              <a:t>elettrone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da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un orbitale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elettronico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ad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un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altro</a:t>
            </a:r>
            <a:endParaRPr sz="21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100" spc="-5" dirty="0">
                <a:latin typeface="Calibri"/>
                <a:cs typeface="Calibri"/>
              </a:rPr>
              <a:t>La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transizione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può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avvenire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sia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negli</a:t>
            </a:r>
            <a:r>
              <a:rPr sz="2100" spc="4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atomi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(orbitali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atomici)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che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nelle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molecole</a:t>
            </a:r>
            <a:r>
              <a:rPr sz="2100" spc="4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(orbitali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molecolari)</a:t>
            </a:r>
            <a:endParaRPr sz="21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9949" y="2119630"/>
            <a:ext cx="5358130" cy="1309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alibri"/>
                <a:cs typeface="Calibri"/>
              </a:rPr>
              <a:t>Assorbimento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molecolare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428625" algn="l"/>
                <a:tab pos="1595755" algn="l"/>
                <a:tab pos="2848610" algn="l"/>
                <a:tab pos="3331845" algn="l"/>
                <a:tab pos="3854450" algn="l"/>
                <a:tab pos="4226560" algn="l"/>
              </a:tabLst>
            </a:pPr>
            <a:r>
              <a:rPr sz="2100" dirty="0">
                <a:latin typeface="Calibri"/>
                <a:cs typeface="Calibri"/>
              </a:rPr>
              <a:t>Le	</a:t>
            </a:r>
            <a:r>
              <a:rPr sz="2100" spc="-5" dirty="0">
                <a:latin typeface="Calibri"/>
                <a:cs typeface="Calibri"/>
              </a:rPr>
              <a:t>molecole	subiscono	</a:t>
            </a:r>
            <a:r>
              <a:rPr sz="2100" spc="-10" dirty="0">
                <a:latin typeface="Calibri"/>
                <a:cs typeface="Calibri"/>
              </a:rPr>
              <a:t>tre	</a:t>
            </a:r>
            <a:r>
              <a:rPr sz="2100" dirty="0">
                <a:latin typeface="Calibri"/>
                <a:cs typeface="Calibri"/>
              </a:rPr>
              <a:t>tipi	</a:t>
            </a:r>
            <a:r>
              <a:rPr sz="2100" spc="-5" dirty="0">
                <a:latin typeface="Calibri"/>
                <a:cs typeface="Calibri"/>
              </a:rPr>
              <a:t>di	</a:t>
            </a:r>
            <a:r>
              <a:rPr sz="2100" spc="-10" dirty="0">
                <a:latin typeface="Calibri"/>
                <a:cs typeface="Calibri"/>
              </a:rPr>
              <a:t>transizioni</a:t>
            </a:r>
            <a:endParaRPr sz="21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100" b="1" spc="-10" dirty="0">
                <a:latin typeface="Calibri"/>
                <a:cs typeface="Calibri"/>
              </a:rPr>
              <a:t>radiazione</a:t>
            </a:r>
            <a:r>
              <a:rPr sz="2100" b="1" spc="10" dirty="0">
                <a:latin typeface="Calibri"/>
                <a:cs typeface="Calibri"/>
              </a:rPr>
              <a:t> </a:t>
            </a:r>
            <a:r>
              <a:rPr sz="2100" b="1" spc="-15" dirty="0">
                <a:latin typeface="Calibri"/>
                <a:cs typeface="Calibri"/>
              </a:rPr>
              <a:t>ultravioletta,</a:t>
            </a:r>
            <a:r>
              <a:rPr sz="2100" b="1" spc="-30" dirty="0">
                <a:latin typeface="Calibri"/>
                <a:cs typeface="Calibri"/>
              </a:rPr>
              <a:t> </a:t>
            </a:r>
            <a:r>
              <a:rPr sz="2100" b="1" spc="-5" dirty="0">
                <a:latin typeface="Calibri"/>
                <a:cs typeface="Calibri"/>
              </a:rPr>
              <a:t>visibile</a:t>
            </a:r>
            <a:r>
              <a:rPr sz="2100" b="1" spc="-1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e</a:t>
            </a:r>
            <a:r>
              <a:rPr sz="2100" b="1" spc="5" dirty="0">
                <a:latin typeface="Calibri"/>
                <a:cs typeface="Calibri"/>
              </a:rPr>
              <a:t> </a:t>
            </a:r>
            <a:r>
              <a:rPr sz="2100" b="1" spc="-15" dirty="0">
                <a:latin typeface="Calibri"/>
                <a:cs typeface="Calibri"/>
              </a:rPr>
              <a:t>infrarossa</a:t>
            </a:r>
            <a:r>
              <a:rPr sz="2100" spc="-15" dirty="0">
                <a:latin typeface="Calibri"/>
                <a:cs typeface="Calibri"/>
              </a:rPr>
              <a:t>.</a:t>
            </a:r>
            <a:endParaRPr sz="21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71820" y="2731135"/>
            <a:ext cx="5834380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26845" algn="l"/>
                <a:tab pos="2423795" algn="l"/>
                <a:tab pos="3458210" algn="l"/>
                <a:tab pos="5612130" algn="l"/>
              </a:tabLst>
            </a:pPr>
            <a:r>
              <a:rPr sz="2100" spc="-5" dirty="0">
                <a:latin typeface="Calibri"/>
                <a:cs typeface="Calibri"/>
              </a:rPr>
              <a:t>qu</a:t>
            </a:r>
            <a:r>
              <a:rPr sz="2100" spc="-15" dirty="0">
                <a:latin typeface="Calibri"/>
                <a:cs typeface="Calibri"/>
              </a:rPr>
              <a:t>a</a:t>
            </a:r>
            <a:r>
              <a:rPr sz="2100" spc="-25" dirty="0">
                <a:latin typeface="Calibri"/>
                <a:cs typeface="Calibri"/>
              </a:rPr>
              <a:t>n</a:t>
            </a:r>
            <a:r>
              <a:rPr sz="2100" dirty="0">
                <a:latin typeface="Calibri"/>
                <a:cs typeface="Calibri"/>
              </a:rPr>
              <a:t>tiz</a:t>
            </a:r>
            <a:r>
              <a:rPr sz="2100" spc="-40" dirty="0">
                <a:latin typeface="Calibri"/>
                <a:cs typeface="Calibri"/>
              </a:rPr>
              <a:t>z</a:t>
            </a:r>
            <a:r>
              <a:rPr sz="2100" spc="-25" dirty="0">
                <a:latin typeface="Calibri"/>
                <a:cs typeface="Calibri"/>
              </a:rPr>
              <a:t>at</a:t>
            </a:r>
            <a:r>
              <a:rPr sz="2100" dirty="0">
                <a:latin typeface="Calibri"/>
                <a:cs typeface="Calibri"/>
              </a:rPr>
              <a:t>e	</a:t>
            </a:r>
            <a:r>
              <a:rPr sz="2100" spc="-5" dirty="0">
                <a:latin typeface="Calibri"/>
                <a:cs typeface="Calibri"/>
              </a:rPr>
              <a:t>q</a:t>
            </a:r>
            <a:r>
              <a:rPr sz="2100" spc="-15" dirty="0">
                <a:latin typeface="Calibri"/>
                <a:cs typeface="Calibri"/>
              </a:rPr>
              <a:t>u</a:t>
            </a:r>
            <a:r>
              <a:rPr sz="2100" dirty="0">
                <a:latin typeface="Calibri"/>
                <a:cs typeface="Calibri"/>
              </a:rPr>
              <a:t>a</a:t>
            </a:r>
            <a:r>
              <a:rPr sz="2100" spc="-15" dirty="0">
                <a:latin typeface="Calibri"/>
                <a:cs typeface="Calibri"/>
              </a:rPr>
              <a:t>n</a:t>
            </a:r>
            <a:r>
              <a:rPr sz="2100" spc="-5" dirty="0">
                <a:latin typeface="Calibri"/>
                <a:cs typeface="Calibri"/>
              </a:rPr>
              <a:t>d</a:t>
            </a:r>
            <a:r>
              <a:rPr sz="2100" dirty="0">
                <a:latin typeface="Calibri"/>
                <a:cs typeface="Calibri"/>
              </a:rPr>
              <a:t>o	</a:t>
            </a:r>
            <a:r>
              <a:rPr sz="2100" b="1" spc="-5" dirty="0">
                <a:latin typeface="Calibri"/>
                <a:cs typeface="Calibri"/>
              </a:rPr>
              <a:t>ec</a:t>
            </a:r>
            <a:r>
              <a:rPr sz="2100" b="1" spc="-10" dirty="0">
                <a:latin typeface="Calibri"/>
                <a:cs typeface="Calibri"/>
              </a:rPr>
              <a:t>c</a:t>
            </a:r>
            <a:r>
              <a:rPr sz="2100" b="1" dirty="0">
                <a:latin typeface="Calibri"/>
                <a:cs typeface="Calibri"/>
              </a:rPr>
              <a:t>i</a:t>
            </a:r>
            <a:r>
              <a:rPr sz="2100" b="1" spc="-25" dirty="0">
                <a:latin typeface="Calibri"/>
                <a:cs typeface="Calibri"/>
              </a:rPr>
              <a:t>t</a:t>
            </a:r>
            <a:r>
              <a:rPr sz="2100" b="1" spc="-35" dirty="0">
                <a:latin typeface="Calibri"/>
                <a:cs typeface="Calibri"/>
              </a:rPr>
              <a:t>a</a:t>
            </a:r>
            <a:r>
              <a:rPr sz="2100" b="1" spc="-25" dirty="0">
                <a:latin typeface="Calibri"/>
                <a:cs typeface="Calibri"/>
              </a:rPr>
              <a:t>t</a:t>
            </a:r>
            <a:r>
              <a:rPr sz="2100" b="1" dirty="0">
                <a:latin typeface="Calibri"/>
                <a:cs typeface="Calibri"/>
              </a:rPr>
              <a:t>e	d</a:t>
            </a:r>
            <a:r>
              <a:rPr sz="2100" b="1" spc="-10" dirty="0">
                <a:latin typeface="Calibri"/>
                <a:cs typeface="Calibri"/>
              </a:rPr>
              <a:t>a</a:t>
            </a:r>
            <a:r>
              <a:rPr sz="2100" b="1" dirty="0">
                <a:latin typeface="Calibri"/>
                <a:cs typeface="Calibri"/>
              </a:rPr>
              <a:t>ll'</a:t>
            </a:r>
            <a:r>
              <a:rPr sz="2100" b="1" spc="-10" dirty="0">
                <a:latin typeface="Calibri"/>
                <a:cs typeface="Calibri"/>
              </a:rPr>
              <a:t>a</a:t>
            </a:r>
            <a:r>
              <a:rPr sz="2100" b="1" dirty="0">
                <a:latin typeface="Calibri"/>
                <a:cs typeface="Calibri"/>
              </a:rPr>
              <a:t>ssorbi</a:t>
            </a:r>
            <a:r>
              <a:rPr sz="2100" b="1" spc="-15" dirty="0">
                <a:latin typeface="Calibri"/>
                <a:cs typeface="Calibri"/>
              </a:rPr>
              <a:t>m</a:t>
            </a:r>
            <a:r>
              <a:rPr sz="2100" b="1" spc="-5" dirty="0">
                <a:latin typeface="Calibri"/>
                <a:cs typeface="Calibri"/>
              </a:rPr>
              <a:t>e</a:t>
            </a:r>
            <a:r>
              <a:rPr sz="2100" b="1" spc="-30" dirty="0">
                <a:latin typeface="Calibri"/>
                <a:cs typeface="Calibri"/>
              </a:rPr>
              <a:t>n</a:t>
            </a:r>
            <a:r>
              <a:rPr sz="2100" b="1" spc="-25" dirty="0">
                <a:latin typeface="Calibri"/>
                <a:cs typeface="Calibri"/>
              </a:rPr>
              <a:t>t</a:t>
            </a:r>
            <a:r>
              <a:rPr sz="2100" b="1" dirty="0">
                <a:latin typeface="Calibri"/>
                <a:cs typeface="Calibri"/>
              </a:rPr>
              <a:t>o	</a:t>
            </a:r>
            <a:r>
              <a:rPr sz="2100" b="1" spc="-5" dirty="0">
                <a:latin typeface="Calibri"/>
                <a:cs typeface="Calibri"/>
              </a:rPr>
              <a:t>di</a:t>
            </a:r>
            <a:endParaRPr sz="21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7527" y="3953002"/>
            <a:ext cx="11336655" cy="22595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i="1" u="sng" spc="-15" dirty="0">
                <a:latin typeface="Calibri"/>
                <a:cs typeface="Calibri"/>
              </a:rPr>
              <a:t>Per</a:t>
            </a:r>
            <a:r>
              <a:rPr sz="2100" i="1" u="sng" spc="10" dirty="0">
                <a:latin typeface="Calibri"/>
                <a:cs typeface="Calibri"/>
              </a:rPr>
              <a:t> </a:t>
            </a:r>
            <a:r>
              <a:rPr sz="2100" i="1" u="sng" spc="-5" dirty="0">
                <a:latin typeface="Calibri"/>
                <a:cs typeface="Calibri"/>
              </a:rPr>
              <a:t>la</a:t>
            </a:r>
            <a:r>
              <a:rPr sz="2100" i="1" u="sng" spc="-10" dirty="0">
                <a:latin typeface="Calibri"/>
                <a:cs typeface="Calibri"/>
              </a:rPr>
              <a:t> </a:t>
            </a:r>
            <a:r>
              <a:rPr sz="2100" i="1" u="sng" spc="-5" dirty="0">
                <a:latin typeface="Calibri"/>
                <a:cs typeface="Calibri"/>
              </a:rPr>
              <a:t>radiazione</a:t>
            </a:r>
            <a:r>
              <a:rPr sz="2100" i="1" u="sng" spc="5" dirty="0">
                <a:latin typeface="Calibri"/>
                <a:cs typeface="Calibri"/>
              </a:rPr>
              <a:t> </a:t>
            </a:r>
            <a:r>
              <a:rPr sz="2100" i="1" u="sng" spc="-15" dirty="0">
                <a:latin typeface="Calibri"/>
                <a:cs typeface="Calibri"/>
              </a:rPr>
              <a:t>ultravioletta</a:t>
            </a:r>
            <a:r>
              <a:rPr sz="2100" i="1" u="sng" spc="-30" dirty="0">
                <a:latin typeface="Calibri"/>
                <a:cs typeface="Calibri"/>
              </a:rPr>
              <a:t> </a:t>
            </a:r>
            <a:r>
              <a:rPr sz="2100" i="1" u="sng" dirty="0">
                <a:latin typeface="Calibri"/>
                <a:cs typeface="Calibri"/>
              </a:rPr>
              <a:t>e</a:t>
            </a:r>
            <a:r>
              <a:rPr sz="2100" i="1" u="sng" spc="10" dirty="0">
                <a:latin typeface="Calibri"/>
                <a:cs typeface="Calibri"/>
              </a:rPr>
              <a:t> </a:t>
            </a:r>
            <a:r>
              <a:rPr sz="2100" i="1" u="sng" spc="-5" dirty="0">
                <a:latin typeface="Calibri"/>
                <a:cs typeface="Calibri"/>
              </a:rPr>
              <a:t>visibile:</a:t>
            </a:r>
            <a:endParaRPr sz="2100" i="1" u="sng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50" i="1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100" b="1" spc="-15" dirty="0">
                <a:latin typeface="Calibri"/>
                <a:cs typeface="Calibri"/>
              </a:rPr>
              <a:t>Transizioni</a:t>
            </a:r>
            <a:r>
              <a:rPr sz="2100" b="1" spc="-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di </a:t>
            </a:r>
            <a:r>
              <a:rPr sz="2100" b="1" spc="-10" dirty="0">
                <a:latin typeface="Calibri"/>
                <a:cs typeface="Calibri"/>
              </a:rPr>
              <a:t>elettroni</a:t>
            </a:r>
            <a:r>
              <a:rPr sz="2100" b="1" spc="1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residenti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in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orbitali</a:t>
            </a:r>
            <a:r>
              <a:rPr sz="2100" spc="3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atomici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o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molecolari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bassa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energia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su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orbitali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ad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energia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più </a:t>
            </a:r>
            <a:r>
              <a:rPr sz="2100" spc="-459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alta.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(energia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del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fotone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(hv)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deve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essere</a:t>
            </a:r>
            <a:r>
              <a:rPr sz="2100" spc="3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uguale </a:t>
            </a:r>
            <a:r>
              <a:rPr sz="2100" dirty="0">
                <a:latin typeface="Calibri"/>
                <a:cs typeface="Calibri"/>
              </a:rPr>
              <a:t>alla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20" dirty="0">
                <a:latin typeface="Calibri"/>
                <a:cs typeface="Calibri"/>
              </a:rPr>
              <a:t>differenza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di </a:t>
            </a:r>
            <a:r>
              <a:rPr sz="2100" spc="-5" dirty="0">
                <a:latin typeface="Calibri"/>
                <a:cs typeface="Calibri"/>
              </a:rPr>
              <a:t>energia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20" dirty="0">
                <a:latin typeface="Calibri"/>
                <a:cs typeface="Calibri"/>
              </a:rPr>
              <a:t>fra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i due</a:t>
            </a:r>
            <a:r>
              <a:rPr sz="2100" spc="-10" dirty="0">
                <a:latin typeface="Calibri"/>
                <a:cs typeface="Calibri"/>
              </a:rPr>
              <a:t> orbitali)</a:t>
            </a:r>
            <a:endParaRPr sz="21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617220" algn="l"/>
                <a:tab pos="1176655" algn="l"/>
                <a:tab pos="1675130" algn="l"/>
                <a:tab pos="2021205" algn="l"/>
                <a:tab pos="3286125" algn="l"/>
                <a:tab pos="4220210" algn="l"/>
                <a:tab pos="4630420" algn="l"/>
                <a:tab pos="5895340" algn="l"/>
                <a:tab pos="6174740" algn="l"/>
                <a:tab pos="7793355" algn="l"/>
                <a:tab pos="8133080" algn="l"/>
                <a:tab pos="9428480" algn="l"/>
                <a:tab pos="10848975" algn="l"/>
                <a:tab pos="11128375" algn="l"/>
              </a:tabLst>
            </a:pPr>
            <a:r>
              <a:rPr sz="2100" dirty="0">
                <a:latin typeface="Calibri"/>
                <a:cs typeface="Calibri"/>
              </a:rPr>
              <a:t>A</a:t>
            </a:r>
            <a:r>
              <a:rPr sz="2100" spc="-10" dirty="0">
                <a:latin typeface="Calibri"/>
                <a:cs typeface="Calibri"/>
              </a:rPr>
              <a:t>l</a:t>
            </a:r>
            <a:r>
              <a:rPr sz="2100" dirty="0">
                <a:latin typeface="Calibri"/>
                <a:cs typeface="Calibri"/>
              </a:rPr>
              <a:t>tri	due	tipi	di	t</a:t>
            </a:r>
            <a:r>
              <a:rPr sz="2100" spc="-45" dirty="0">
                <a:latin typeface="Calibri"/>
                <a:cs typeface="Calibri"/>
              </a:rPr>
              <a:t>r</a:t>
            </a:r>
            <a:r>
              <a:rPr sz="2100" dirty="0">
                <a:latin typeface="Calibri"/>
                <a:cs typeface="Calibri"/>
              </a:rPr>
              <a:t>ansizioni	indo</a:t>
            </a:r>
            <a:r>
              <a:rPr sz="2100" spc="-25" dirty="0">
                <a:latin typeface="Calibri"/>
                <a:cs typeface="Calibri"/>
              </a:rPr>
              <a:t>t</a:t>
            </a:r>
            <a:r>
              <a:rPr sz="2100" spc="-20" dirty="0">
                <a:latin typeface="Calibri"/>
                <a:cs typeface="Calibri"/>
              </a:rPr>
              <a:t>t</a:t>
            </a:r>
            <a:r>
              <a:rPr sz="2100" dirty="0">
                <a:latin typeface="Calibri"/>
                <a:cs typeface="Calibri"/>
              </a:rPr>
              <a:t>e	</a:t>
            </a:r>
            <a:r>
              <a:rPr sz="2100" spc="-15" dirty="0">
                <a:latin typeface="Calibri"/>
                <a:cs typeface="Calibri"/>
              </a:rPr>
              <a:t>d</a:t>
            </a:r>
            <a:r>
              <a:rPr sz="2100" dirty="0">
                <a:latin typeface="Calibri"/>
                <a:cs typeface="Calibri"/>
              </a:rPr>
              <a:t>a	</a:t>
            </a:r>
            <a:r>
              <a:rPr sz="2100" spc="-50" dirty="0">
                <a:latin typeface="Calibri"/>
                <a:cs typeface="Calibri"/>
              </a:rPr>
              <a:t>r</a:t>
            </a:r>
            <a:r>
              <a:rPr sz="2100" dirty="0">
                <a:latin typeface="Calibri"/>
                <a:cs typeface="Calibri"/>
              </a:rPr>
              <a:t>adiazioni,	e	</a:t>
            </a:r>
            <a:r>
              <a:rPr sz="2100" spc="-5" dirty="0">
                <a:latin typeface="Calibri"/>
                <a:cs typeface="Calibri"/>
              </a:rPr>
              <a:t>p</a:t>
            </a:r>
            <a:r>
              <a:rPr sz="2100" spc="-25" dirty="0">
                <a:latin typeface="Calibri"/>
                <a:cs typeface="Calibri"/>
              </a:rPr>
              <a:t>r</a:t>
            </a:r>
            <a:r>
              <a:rPr sz="2100" dirty="0">
                <a:latin typeface="Calibri"/>
                <a:cs typeface="Calibri"/>
              </a:rPr>
              <a:t>ec</a:t>
            </a:r>
            <a:r>
              <a:rPr sz="2100" spc="5" dirty="0">
                <a:latin typeface="Calibri"/>
                <a:cs typeface="Calibri"/>
              </a:rPr>
              <a:t>i</a:t>
            </a:r>
            <a:r>
              <a:rPr sz="2100" spc="-5" dirty="0">
                <a:latin typeface="Calibri"/>
                <a:cs typeface="Calibri"/>
              </a:rPr>
              <a:t>same</a:t>
            </a:r>
            <a:r>
              <a:rPr sz="2100" spc="-30" dirty="0">
                <a:latin typeface="Calibri"/>
                <a:cs typeface="Calibri"/>
              </a:rPr>
              <a:t>n</a:t>
            </a:r>
            <a:r>
              <a:rPr sz="2100" spc="-20" dirty="0">
                <a:latin typeface="Calibri"/>
                <a:cs typeface="Calibri"/>
              </a:rPr>
              <a:t>t</a:t>
            </a:r>
            <a:r>
              <a:rPr sz="2100" dirty="0">
                <a:latin typeface="Calibri"/>
                <a:cs typeface="Calibri"/>
              </a:rPr>
              <a:t>e	</a:t>
            </a:r>
            <a:r>
              <a:rPr sz="2100" spc="-5" dirty="0">
                <a:latin typeface="Calibri"/>
                <a:cs typeface="Calibri"/>
              </a:rPr>
              <a:t>l</a:t>
            </a:r>
            <a:r>
              <a:rPr sz="2100" dirty="0">
                <a:latin typeface="Calibri"/>
                <a:cs typeface="Calibri"/>
              </a:rPr>
              <a:t>e	</a:t>
            </a:r>
            <a:r>
              <a:rPr sz="2100" b="1" dirty="0">
                <a:latin typeface="Calibri"/>
                <a:cs typeface="Calibri"/>
              </a:rPr>
              <a:t>t</a:t>
            </a:r>
            <a:r>
              <a:rPr sz="2100" b="1" spc="-50" dirty="0">
                <a:latin typeface="Calibri"/>
                <a:cs typeface="Calibri"/>
              </a:rPr>
              <a:t>r</a:t>
            </a:r>
            <a:r>
              <a:rPr sz="2100" b="1" dirty="0">
                <a:latin typeface="Calibri"/>
                <a:cs typeface="Calibri"/>
              </a:rPr>
              <a:t>ansizi</a:t>
            </a:r>
            <a:r>
              <a:rPr sz="2100" b="1" spc="-15" dirty="0">
                <a:latin typeface="Calibri"/>
                <a:cs typeface="Calibri"/>
              </a:rPr>
              <a:t>o</a:t>
            </a:r>
            <a:r>
              <a:rPr sz="2100" b="1" dirty="0">
                <a:latin typeface="Calibri"/>
                <a:cs typeface="Calibri"/>
              </a:rPr>
              <a:t>ni	</a:t>
            </a:r>
            <a:r>
              <a:rPr sz="2100" b="1" spc="-5" dirty="0">
                <a:latin typeface="Calibri"/>
                <a:cs typeface="Calibri"/>
              </a:rPr>
              <a:t>vib</a:t>
            </a:r>
            <a:r>
              <a:rPr sz="2100" b="1" spc="-50" dirty="0">
                <a:latin typeface="Calibri"/>
                <a:cs typeface="Calibri"/>
              </a:rPr>
              <a:t>r</a:t>
            </a:r>
            <a:r>
              <a:rPr sz="2100" b="1" dirty="0">
                <a:latin typeface="Calibri"/>
                <a:cs typeface="Calibri"/>
              </a:rPr>
              <a:t>azion</a:t>
            </a:r>
            <a:r>
              <a:rPr sz="2100" b="1" spc="-20" dirty="0">
                <a:latin typeface="Calibri"/>
                <a:cs typeface="Calibri"/>
              </a:rPr>
              <a:t>a</a:t>
            </a:r>
            <a:r>
              <a:rPr sz="2100" b="1" dirty="0">
                <a:latin typeface="Calibri"/>
                <a:cs typeface="Calibri"/>
              </a:rPr>
              <a:t>li	</a:t>
            </a:r>
            <a:r>
              <a:rPr sz="2100" dirty="0">
                <a:latin typeface="Calibri"/>
                <a:cs typeface="Calibri"/>
              </a:rPr>
              <a:t>e	</a:t>
            </a:r>
            <a:r>
              <a:rPr sz="2100" spc="-5" dirty="0">
                <a:latin typeface="Calibri"/>
                <a:cs typeface="Calibri"/>
              </a:rPr>
              <a:t>le</a:t>
            </a:r>
            <a:endParaRPr sz="21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100" b="1" spc="-5" dirty="0">
                <a:latin typeface="Calibri"/>
                <a:cs typeface="Calibri"/>
              </a:rPr>
              <a:t>transizioni</a:t>
            </a:r>
            <a:r>
              <a:rPr sz="2100" b="1" spc="-45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rotazional</a:t>
            </a:r>
            <a:r>
              <a:rPr sz="2100" spc="-10" dirty="0">
                <a:latin typeface="Calibri"/>
                <a:cs typeface="Calibri"/>
              </a:rPr>
              <a:t>i.</a:t>
            </a:r>
            <a:endParaRPr sz="21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5640" y="4445"/>
            <a:ext cx="348424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u="sng" spc="-5" dirty="0">
                <a:solidFill>
                  <a:srgbClr val="FF0000"/>
                </a:solidFill>
                <a:latin typeface="Calibri"/>
                <a:cs typeface="Calibri"/>
              </a:rPr>
              <a:t>Assorbimento</a:t>
            </a:r>
            <a:r>
              <a:rPr sz="2000" b="1" u="sng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u="sng" spc="-10" dirty="0">
                <a:solidFill>
                  <a:srgbClr val="FF0000"/>
                </a:solidFill>
                <a:latin typeface="Calibri"/>
                <a:cs typeface="Calibri"/>
              </a:rPr>
              <a:t>infrarosso</a:t>
            </a:r>
            <a:r>
              <a:rPr sz="2000" b="1" u="sng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u="sng" dirty="0">
                <a:solidFill>
                  <a:srgbClr val="FF0000"/>
                </a:solidFill>
                <a:latin typeface="Calibri"/>
                <a:cs typeface="Calibri"/>
              </a:rPr>
              <a:t>(IR)</a:t>
            </a:r>
            <a:endParaRPr sz="2000" u="sng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8659" y="533400"/>
            <a:ext cx="6132141" cy="206017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sz="1600" dirty="0">
                <a:latin typeface="Calibri"/>
                <a:cs typeface="Calibri"/>
              </a:rPr>
              <a:t>La</a:t>
            </a:r>
            <a:r>
              <a:rPr sz="1600" spc="15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radiazione</a:t>
            </a:r>
            <a:r>
              <a:rPr sz="1600" spc="15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infrarossa</a:t>
            </a:r>
            <a:r>
              <a:rPr sz="1600" spc="15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generalmente</a:t>
            </a:r>
            <a:r>
              <a:rPr sz="1600" spc="1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non</a:t>
            </a:r>
            <a:r>
              <a:rPr sz="1600" spc="1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è</a:t>
            </a:r>
            <a:r>
              <a:rPr sz="1600" spc="15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sufficiente</a:t>
            </a:r>
            <a:r>
              <a:rPr sz="1600" spc="1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</a:t>
            </a:r>
            <a:r>
              <a:rPr sz="1600" spc="17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provocare</a:t>
            </a:r>
            <a:r>
              <a:rPr sz="1600" spc="16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transizioni</a:t>
            </a:r>
            <a:r>
              <a:rPr sz="1600" spc="15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elettroniche,</a:t>
            </a:r>
            <a:r>
              <a:rPr sz="1600" spc="14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ma</a:t>
            </a:r>
            <a:r>
              <a:rPr sz="1600" spc="16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può</a:t>
            </a:r>
            <a:r>
              <a:rPr sz="1600" spc="15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indurre</a:t>
            </a:r>
            <a:endParaRPr sz="1600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16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transizioni</a:t>
            </a:r>
            <a:r>
              <a:rPr sz="1600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negli</a:t>
            </a:r>
            <a:r>
              <a:rPr sz="1600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stati</a:t>
            </a:r>
            <a:r>
              <a:rPr sz="1600" u="heavy" spc="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vibrazionali</a:t>
            </a:r>
            <a:r>
              <a:rPr sz="16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e</a:t>
            </a:r>
            <a:r>
              <a:rPr sz="1600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rotazionali</a:t>
            </a:r>
            <a:r>
              <a:rPr sz="16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dello</a:t>
            </a:r>
            <a:r>
              <a:rPr sz="1600" u="heavy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stato</a:t>
            </a:r>
            <a:r>
              <a:rPr sz="1600" u="heavy" spc="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elettronico</a:t>
            </a:r>
            <a:r>
              <a:rPr sz="1600" u="heavy" spc="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fondamentale</a:t>
            </a:r>
            <a:r>
              <a:rPr sz="16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della</a:t>
            </a:r>
            <a:r>
              <a:rPr sz="1600" u="heavy" spc="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molecola</a:t>
            </a:r>
            <a:r>
              <a:rPr sz="1600" spc="-5" dirty="0">
                <a:latin typeface="Calibri"/>
                <a:cs typeface="Calibri"/>
              </a:rPr>
              <a:t>.</a:t>
            </a:r>
            <a:endParaRPr sz="1600" dirty="0">
              <a:latin typeface="Calibri"/>
              <a:cs typeface="Calibri"/>
            </a:endParaRPr>
          </a:p>
          <a:p>
            <a:pPr marL="12700" marR="6350" algn="just">
              <a:lnSpc>
                <a:spcPct val="100000"/>
              </a:lnSpc>
              <a:spcBef>
                <a:spcPts val="600"/>
              </a:spcBef>
              <a:tabLst>
                <a:tab pos="850900" algn="l"/>
                <a:tab pos="1139190" algn="l"/>
                <a:tab pos="1840230" algn="l"/>
                <a:tab pos="3444875" algn="l"/>
                <a:tab pos="4358005" algn="l"/>
                <a:tab pos="4854575" algn="l"/>
                <a:tab pos="5165725" algn="l"/>
                <a:tab pos="6200775" algn="l"/>
                <a:tab pos="7072630" algn="l"/>
                <a:tab pos="8209280" algn="l"/>
                <a:tab pos="8712835" algn="l"/>
                <a:tab pos="9881235" algn="l"/>
              </a:tabLst>
            </a:pPr>
            <a:r>
              <a:rPr sz="1600" spc="-40" dirty="0">
                <a:latin typeface="Calibri"/>
                <a:cs typeface="Calibri"/>
              </a:rPr>
              <a:t>P</a:t>
            </a:r>
            <a:r>
              <a:rPr sz="1600" dirty="0">
                <a:latin typeface="Calibri"/>
                <a:cs typeface="Calibri"/>
              </a:rPr>
              <a:t>e</a:t>
            </a:r>
            <a:r>
              <a:rPr sz="1600" spc="-30" dirty="0">
                <a:latin typeface="Calibri"/>
                <a:cs typeface="Calibri"/>
              </a:rPr>
              <a:t>r</a:t>
            </a:r>
            <a:r>
              <a:rPr sz="1600" dirty="0">
                <a:latin typeface="Calibri"/>
                <a:cs typeface="Calibri"/>
              </a:rPr>
              <a:t>c</a:t>
            </a:r>
            <a:r>
              <a:rPr sz="1600" spc="5" dirty="0">
                <a:latin typeface="Calibri"/>
                <a:cs typeface="Calibri"/>
              </a:rPr>
              <a:t>h</a:t>
            </a:r>
            <a:r>
              <a:rPr sz="1600" dirty="0">
                <a:latin typeface="Calibri"/>
                <a:cs typeface="Calibri"/>
              </a:rPr>
              <a:t>é	</a:t>
            </a:r>
            <a:r>
              <a:rPr sz="1600" spc="-5" dirty="0">
                <a:latin typeface="Calibri"/>
                <a:cs typeface="Calibri"/>
              </a:rPr>
              <a:t>s</a:t>
            </a:r>
            <a:r>
              <a:rPr sz="1600" dirty="0">
                <a:latin typeface="Calibri"/>
                <a:cs typeface="Calibri"/>
              </a:rPr>
              <a:t>i	ab</a:t>
            </a:r>
            <a:r>
              <a:rPr sz="1600" spc="5" dirty="0">
                <a:latin typeface="Calibri"/>
                <a:cs typeface="Calibri"/>
              </a:rPr>
              <a:t>b</a:t>
            </a:r>
            <a:r>
              <a:rPr sz="1600" dirty="0">
                <a:latin typeface="Calibri"/>
                <a:cs typeface="Calibri"/>
              </a:rPr>
              <a:t>ia	a</a:t>
            </a:r>
            <a:r>
              <a:rPr sz="1600" spc="5" dirty="0">
                <a:latin typeface="Calibri"/>
                <a:cs typeface="Calibri"/>
              </a:rPr>
              <a:t>s</a:t>
            </a:r>
            <a:r>
              <a:rPr sz="1600" spc="-5" dirty="0">
                <a:latin typeface="Calibri"/>
                <a:cs typeface="Calibri"/>
              </a:rPr>
              <a:t>so</a:t>
            </a:r>
            <a:r>
              <a:rPr sz="1600" spc="-10" dirty="0">
                <a:latin typeface="Calibri"/>
                <a:cs typeface="Calibri"/>
              </a:rPr>
              <a:t>r</a:t>
            </a:r>
            <a:r>
              <a:rPr sz="1600" spc="-5" dirty="0">
                <a:latin typeface="Calibri"/>
                <a:cs typeface="Calibri"/>
              </a:rPr>
              <a:t>bi</a:t>
            </a:r>
            <a:r>
              <a:rPr sz="1600" spc="-10" dirty="0">
                <a:latin typeface="Calibri"/>
                <a:cs typeface="Calibri"/>
              </a:rPr>
              <a:t>m</a:t>
            </a:r>
            <a:r>
              <a:rPr sz="1600" dirty="0">
                <a:latin typeface="Calibri"/>
                <a:cs typeface="Calibri"/>
              </a:rPr>
              <a:t>e</a:t>
            </a:r>
            <a:r>
              <a:rPr sz="1600" spc="-10" dirty="0">
                <a:latin typeface="Calibri"/>
                <a:cs typeface="Calibri"/>
              </a:rPr>
              <a:t>n</a:t>
            </a:r>
            <a:r>
              <a:rPr sz="1600" spc="-25" dirty="0">
                <a:latin typeface="Calibri"/>
                <a:cs typeface="Calibri"/>
              </a:rPr>
              <a:t>t</a:t>
            </a:r>
            <a:r>
              <a:rPr sz="1600" spc="-40" dirty="0">
                <a:latin typeface="Calibri"/>
                <a:cs typeface="Calibri"/>
              </a:rPr>
              <a:t>o</a:t>
            </a:r>
            <a:r>
              <a:rPr sz="1600" dirty="0">
                <a:latin typeface="Calibri"/>
                <a:cs typeface="Calibri"/>
              </a:rPr>
              <a:t>,	</a:t>
            </a:r>
            <a:r>
              <a:rPr sz="1600" spc="-5" dirty="0">
                <a:latin typeface="Calibri"/>
                <a:cs typeface="Calibri"/>
              </a:rPr>
              <a:t>o</a:t>
            </a:r>
            <a:r>
              <a:rPr sz="1600" spc="-10" dirty="0">
                <a:latin typeface="Calibri"/>
                <a:cs typeface="Calibri"/>
              </a:rPr>
              <a:t>cc</a:t>
            </a:r>
            <a:r>
              <a:rPr sz="1600" spc="-5" dirty="0">
                <a:latin typeface="Calibri"/>
                <a:cs typeface="Calibri"/>
              </a:rPr>
              <a:t>or</a:t>
            </a:r>
            <a:r>
              <a:rPr sz="1600" spc="-35" dirty="0">
                <a:latin typeface="Calibri"/>
                <a:cs typeface="Calibri"/>
              </a:rPr>
              <a:t>r</a:t>
            </a:r>
            <a:r>
              <a:rPr sz="1600" dirty="0">
                <a:latin typeface="Calibri"/>
                <a:cs typeface="Calibri"/>
              </a:rPr>
              <a:t>e	</a:t>
            </a:r>
            <a:r>
              <a:rPr sz="1600" spc="-10" dirty="0">
                <a:latin typeface="Calibri"/>
                <a:cs typeface="Calibri"/>
              </a:rPr>
              <a:t>ch</a:t>
            </a:r>
            <a:r>
              <a:rPr sz="1600" dirty="0">
                <a:latin typeface="Calibri"/>
                <a:cs typeface="Calibri"/>
              </a:rPr>
              <a:t>e	</a:t>
            </a:r>
            <a:r>
              <a:rPr sz="1600" spc="-5" dirty="0">
                <a:latin typeface="Calibri"/>
                <a:cs typeface="Calibri"/>
              </a:rPr>
              <a:t>l</a:t>
            </a:r>
            <a:r>
              <a:rPr sz="1600" dirty="0">
                <a:latin typeface="Calibri"/>
                <a:cs typeface="Calibri"/>
              </a:rPr>
              <a:t>a	</a:t>
            </a:r>
            <a:r>
              <a:rPr sz="1600" spc="-5" dirty="0">
                <a:latin typeface="Calibri"/>
                <a:cs typeface="Calibri"/>
              </a:rPr>
              <a:t>so</a:t>
            </a:r>
            <a:r>
              <a:rPr sz="1600" spc="-35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g</a:t>
            </a:r>
            <a:r>
              <a:rPr sz="1600" dirty="0">
                <a:latin typeface="Calibri"/>
                <a:cs typeface="Calibri"/>
              </a:rPr>
              <a:t>e</a:t>
            </a:r>
            <a:r>
              <a:rPr sz="1600" spc="-25" dirty="0">
                <a:latin typeface="Calibri"/>
                <a:cs typeface="Calibri"/>
              </a:rPr>
              <a:t>nt</a:t>
            </a:r>
            <a:r>
              <a:rPr sz="1600" dirty="0">
                <a:latin typeface="Calibri"/>
                <a:cs typeface="Calibri"/>
              </a:rPr>
              <a:t>e	e</a:t>
            </a:r>
            <a:r>
              <a:rPr sz="1600" spc="-10" dirty="0">
                <a:latin typeface="Calibri"/>
                <a:cs typeface="Calibri"/>
              </a:rPr>
              <a:t>m</a:t>
            </a:r>
            <a:r>
              <a:rPr sz="1600" spc="-15" dirty="0">
                <a:latin typeface="Calibri"/>
                <a:cs typeface="Calibri"/>
              </a:rPr>
              <a:t>e</a:t>
            </a:r>
            <a:r>
              <a:rPr sz="1600" spc="-25" dirty="0">
                <a:latin typeface="Calibri"/>
                <a:cs typeface="Calibri"/>
              </a:rPr>
              <a:t>tt</a:t>
            </a:r>
            <a:r>
              <a:rPr sz="1600" dirty="0">
                <a:latin typeface="Calibri"/>
                <a:cs typeface="Calibri"/>
              </a:rPr>
              <a:t>a	</a:t>
            </a:r>
            <a:r>
              <a:rPr sz="1600" spc="-40" dirty="0">
                <a:latin typeface="Calibri"/>
                <a:cs typeface="Calibri"/>
              </a:rPr>
              <a:t>r</a:t>
            </a:r>
            <a:r>
              <a:rPr sz="1600" dirty="0">
                <a:latin typeface="Calibri"/>
                <a:cs typeface="Calibri"/>
              </a:rPr>
              <a:t>adi</a:t>
            </a:r>
            <a:r>
              <a:rPr sz="1600" spc="10" dirty="0">
                <a:latin typeface="Calibri"/>
                <a:cs typeface="Calibri"/>
              </a:rPr>
              <a:t>a</a:t>
            </a:r>
            <a:r>
              <a:rPr sz="1600" dirty="0">
                <a:latin typeface="Calibri"/>
                <a:cs typeface="Calibri"/>
              </a:rPr>
              <a:t>zioni	</a:t>
            </a:r>
            <a:r>
              <a:rPr sz="1600" spc="-20" dirty="0">
                <a:latin typeface="Calibri"/>
                <a:cs typeface="Calibri"/>
              </a:rPr>
              <a:t>c</a:t>
            </a:r>
            <a:r>
              <a:rPr sz="1600" spc="-5" dirty="0">
                <a:latin typeface="Calibri"/>
                <a:cs typeface="Calibri"/>
              </a:rPr>
              <a:t>o</a:t>
            </a:r>
            <a:r>
              <a:rPr sz="1600" dirty="0">
                <a:latin typeface="Calibri"/>
                <a:cs typeface="Calibri"/>
              </a:rPr>
              <a:t>n	</a:t>
            </a:r>
            <a:r>
              <a:rPr sz="1600" spc="-5" dirty="0">
                <a:latin typeface="Calibri"/>
                <a:cs typeface="Calibri"/>
              </a:rPr>
              <a:t>f</a:t>
            </a:r>
            <a:r>
              <a:rPr sz="1600" spc="-30" dirty="0">
                <a:latin typeface="Calibri"/>
                <a:cs typeface="Calibri"/>
              </a:rPr>
              <a:t>r</a:t>
            </a:r>
            <a:r>
              <a:rPr sz="1600" dirty="0">
                <a:latin typeface="Calibri"/>
                <a:cs typeface="Calibri"/>
              </a:rPr>
              <a:t>e</a:t>
            </a:r>
            <a:r>
              <a:rPr sz="1600" spc="-10" dirty="0">
                <a:latin typeface="Calibri"/>
                <a:cs typeface="Calibri"/>
              </a:rPr>
              <a:t>q</a:t>
            </a:r>
            <a:r>
              <a:rPr sz="1600" spc="-5" dirty="0">
                <a:latin typeface="Calibri"/>
                <a:cs typeface="Calibri"/>
              </a:rPr>
              <a:t>uen</a:t>
            </a:r>
            <a:r>
              <a:rPr sz="1600" spc="-45" dirty="0">
                <a:latin typeface="Calibri"/>
                <a:cs typeface="Calibri"/>
              </a:rPr>
              <a:t>z</a:t>
            </a:r>
            <a:r>
              <a:rPr sz="1600" dirty="0">
                <a:latin typeface="Calibri"/>
                <a:cs typeface="Calibri"/>
              </a:rPr>
              <a:t>e	</a:t>
            </a:r>
            <a:r>
              <a:rPr sz="1600" spc="-20" dirty="0">
                <a:latin typeface="Calibri"/>
                <a:cs typeface="Calibri"/>
              </a:rPr>
              <a:t>c</a:t>
            </a:r>
            <a:r>
              <a:rPr sz="1600" spc="-5" dirty="0">
                <a:latin typeface="Calibri"/>
                <a:cs typeface="Calibri"/>
              </a:rPr>
              <a:t>or</a:t>
            </a:r>
            <a:r>
              <a:rPr sz="1600" spc="-10" dirty="0">
                <a:latin typeface="Calibri"/>
                <a:cs typeface="Calibri"/>
              </a:rPr>
              <a:t>r</a:t>
            </a:r>
            <a:r>
              <a:rPr sz="1600" dirty="0">
                <a:latin typeface="Calibri"/>
                <a:cs typeface="Calibri"/>
              </a:rPr>
              <a:t>i</a:t>
            </a:r>
            <a:r>
              <a:rPr sz="1600" spc="-10" dirty="0">
                <a:latin typeface="Calibri"/>
                <a:cs typeface="Calibri"/>
              </a:rPr>
              <a:t>s</a:t>
            </a:r>
            <a:r>
              <a:rPr sz="1600" spc="-5" dirty="0">
                <a:latin typeface="Calibri"/>
                <a:cs typeface="Calibri"/>
              </a:rPr>
              <a:t>ponde</a:t>
            </a:r>
            <a:r>
              <a:rPr sz="1600" spc="-25" dirty="0">
                <a:latin typeface="Calibri"/>
                <a:cs typeface="Calibri"/>
              </a:rPr>
              <a:t>n</a:t>
            </a:r>
            <a:r>
              <a:rPr sz="1600" spc="10" dirty="0">
                <a:latin typeface="Calibri"/>
                <a:cs typeface="Calibri"/>
              </a:rPr>
              <a:t>t</a:t>
            </a:r>
            <a:r>
              <a:rPr sz="1600" dirty="0">
                <a:latin typeface="Calibri"/>
                <a:cs typeface="Calibri"/>
              </a:rPr>
              <a:t>i  </a:t>
            </a:r>
            <a:r>
              <a:rPr sz="1600" spc="-15" dirty="0">
                <a:latin typeface="Calibri"/>
                <a:cs typeface="Calibri"/>
              </a:rPr>
              <a:t>esattamente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alle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energie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corrispondenti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allo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stato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10" dirty="0" err="1">
                <a:latin typeface="Calibri"/>
                <a:cs typeface="Calibri"/>
              </a:rPr>
              <a:t>elettronico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 err="1">
                <a:latin typeface="Calibri"/>
                <a:cs typeface="Calibri"/>
              </a:rPr>
              <a:t>fondamentale</a:t>
            </a:r>
            <a:endParaRPr lang="it-IT" sz="1600" spc="-10" dirty="0">
              <a:latin typeface="Calibri"/>
              <a:cs typeface="Calibri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14ED4C7-DEB6-F261-F0DA-35C3510F9D73}"/>
              </a:ext>
            </a:extLst>
          </p:cNvPr>
          <p:cNvSpPr txBox="1"/>
          <p:nvPr/>
        </p:nvSpPr>
        <p:spPr>
          <a:xfrm>
            <a:off x="275640" y="4092862"/>
            <a:ext cx="11825574" cy="2367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lang="it-IT" sz="1800" b="1" u="sng" spc="-5" dirty="0">
                <a:solidFill>
                  <a:srgbClr val="FF0000"/>
                </a:solidFill>
                <a:latin typeface="Calibri"/>
                <a:cs typeface="Calibri"/>
              </a:rPr>
              <a:t>Assorbimento</a:t>
            </a:r>
            <a:r>
              <a:rPr lang="it-IT" sz="1800" b="1" u="sng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it-IT" sz="1800" b="1" u="sng" spc="-5" dirty="0">
                <a:solidFill>
                  <a:srgbClr val="FF0000"/>
                </a:solidFill>
                <a:latin typeface="Calibri"/>
                <a:cs typeface="Calibri"/>
              </a:rPr>
              <a:t>di radiazione</a:t>
            </a:r>
            <a:r>
              <a:rPr lang="it-IT" sz="1800" b="1" u="sng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it-IT" sz="1800" b="1" u="sng" spc="-15" dirty="0">
                <a:solidFill>
                  <a:srgbClr val="FF0000"/>
                </a:solidFill>
                <a:latin typeface="Calibri"/>
                <a:cs typeface="Calibri"/>
              </a:rPr>
              <a:t>ultravioletta</a:t>
            </a:r>
            <a:r>
              <a:rPr lang="it-IT" sz="1800" b="1" u="sng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it-IT" sz="1800" b="1" u="sng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lang="it-IT" sz="1800" b="1" u="sng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it-IT" sz="1800" b="1" u="sng" spc="-5" dirty="0">
                <a:solidFill>
                  <a:srgbClr val="FF0000"/>
                </a:solidFill>
                <a:latin typeface="Calibri"/>
                <a:cs typeface="Calibri"/>
              </a:rPr>
              <a:t>visibile </a:t>
            </a:r>
            <a:r>
              <a:rPr lang="it-IT" sz="1800" b="1" u="sng" spc="-15" dirty="0">
                <a:solidFill>
                  <a:srgbClr val="FF0000"/>
                </a:solidFill>
                <a:latin typeface="Calibri"/>
                <a:cs typeface="Calibri"/>
              </a:rPr>
              <a:t>(UV/VIS)</a:t>
            </a:r>
            <a:endParaRPr lang="it-IT" sz="1800" u="sng" dirty="0">
              <a:latin typeface="Calibri"/>
              <a:cs typeface="Calibri"/>
            </a:endParaRPr>
          </a:p>
          <a:p>
            <a:pPr algn="just">
              <a:lnSpc>
                <a:spcPct val="100000"/>
              </a:lnSpc>
              <a:spcBef>
                <a:spcPts val="25"/>
              </a:spcBef>
            </a:pPr>
            <a:endParaRPr lang="it-IT" sz="2000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lang="it-IT" sz="1600" spc="-5" dirty="0">
                <a:latin typeface="Calibri"/>
                <a:cs typeface="Calibri"/>
              </a:rPr>
              <a:t>L'assorbimento</a:t>
            </a:r>
            <a:r>
              <a:rPr lang="it-IT" sz="1600" spc="405" dirty="0">
                <a:latin typeface="Calibri"/>
                <a:cs typeface="Calibri"/>
              </a:rPr>
              <a:t> </a:t>
            </a:r>
            <a:r>
              <a:rPr lang="it-IT" sz="1600" spc="-10" dirty="0">
                <a:latin typeface="Calibri"/>
                <a:cs typeface="Calibri"/>
              </a:rPr>
              <a:t>molecolare</a:t>
            </a:r>
            <a:r>
              <a:rPr lang="it-IT" sz="1600" spc="405" dirty="0">
                <a:latin typeface="Calibri"/>
                <a:cs typeface="Calibri"/>
              </a:rPr>
              <a:t> </a:t>
            </a:r>
            <a:r>
              <a:rPr lang="it-IT" sz="1600" spc="-5" dirty="0">
                <a:latin typeface="Calibri"/>
                <a:cs typeface="Calibri"/>
              </a:rPr>
              <a:t>nelle</a:t>
            </a:r>
            <a:r>
              <a:rPr lang="it-IT" sz="1600" spc="405" dirty="0">
                <a:latin typeface="Calibri"/>
                <a:cs typeface="Calibri"/>
              </a:rPr>
              <a:t> </a:t>
            </a:r>
            <a:r>
              <a:rPr lang="it-IT" sz="1600" spc="-5" dirty="0">
                <a:latin typeface="Calibri"/>
                <a:cs typeface="Calibri"/>
              </a:rPr>
              <a:t>regioni</a:t>
            </a:r>
            <a:r>
              <a:rPr lang="it-IT" sz="1600" spc="385" dirty="0">
                <a:latin typeface="Calibri"/>
                <a:cs typeface="Calibri"/>
              </a:rPr>
              <a:t> </a:t>
            </a:r>
            <a:r>
              <a:rPr lang="it-IT" sz="1600" spc="-5" dirty="0">
                <a:latin typeface="Calibri"/>
                <a:cs typeface="Calibri"/>
              </a:rPr>
              <a:t>del</a:t>
            </a:r>
            <a:r>
              <a:rPr lang="it-IT" sz="1600" spc="400" dirty="0">
                <a:latin typeface="Calibri"/>
                <a:cs typeface="Calibri"/>
              </a:rPr>
              <a:t> </a:t>
            </a:r>
            <a:r>
              <a:rPr lang="it-IT" sz="1600" spc="-5" dirty="0">
                <a:latin typeface="Calibri"/>
                <a:cs typeface="Calibri"/>
              </a:rPr>
              <a:t>visibile</a:t>
            </a:r>
            <a:r>
              <a:rPr lang="it-IT" sz="1600" spc="395" dirty="0">
                <a:latin typeface="Calibri"/>
                <a:cs typeface="Calibri"/>
              </a:rPr>
              <a:t> </a:t>
            </a:r>
            <a:r>
              <a:rPr lang="it-IT" sz="1600" dirty="0">
                <a:latin typeface="Calibri"/>
                <a:cs typeface="Calibri"/>
              </a:rPr>
              <a:t>e</a:t>
            </a:r>
            <a:r>
              <a:rPr lang="it-IT" sz="1600" spc="405" dirty="0">
                <a:latin typeface="Calibri"/>
                <a:cs typeface="Calibri"/>
              </a:rPr>
              <a:t> </a:t>
            </a:r>
            <a:r>
              <a:rPr lang="it-IT" sz="1600" spc="-10" dirty="0">
                <a:latin typeface="Calibri"/>
                <a:cs typeface="Calibri"/>
              </a:rPr>
              <a:t>dell'ultravioletto</a:t>
            </a:r>
            <a:r>
              <a:rPr lang="it-IT" sz="1600" spc="400" dirty="0">
                <a:latin typeface="Calibri"/>
                <a:cs typeface="Calibri"/>
              </a:rPr>
              <a:t> </a:t>
            </a:r>
            <a:r>
              <a:rPr lang="it-IT" sz="1600" spc="-10" dirty="0">
                <a:latin typeface="Calibri"/>
                <a:cs typeface="Calibri"/>
              </a:rPr>
              <a:t>consiste</a:t>
            </a:r>
            <a:r>
              <a:rPr lang="it-IT" sz="1600" spc="405" dirty="0">
                <a:latin typeface="Calibri"/>
                <a:cs typeface="Calibri"/>
              </a:rPr>
              <a:t> </a:t>
            </a:r>
            <a:r>
              <a:rPr lang="it-IT" sz="1600" dirty="0">
                <a:latin typeface="Calibri"/>
                <a:cs typeface="Calibri"/>
              </a:rPr>
              <a:t>di</a:t>
            </a:r>
            <a:r>
              <a:rPr lang="it-IT" sz="1600" spc="415" dirty="0">
                <a:latin typeface="Calibri"/>
                <a:cs typeface="Calibri"/>
              </a:rPr>
              <a:t> </a:t>
            </a:r>
            <a:r>
              <a:rPr lang="it-IT" sz="1600" spc="-5" dirty="0">
                <a:latin typeface="Calibri"/>
                <a:cs typeface="Calibri"/>
              </a:rPr>
              <a:t>bande</a:t>
            </a:r>
            <a:r>
              <a:rPr lang="it-IT" sz="1600" spc="390" dirty="0">
                <a:latin typeface="Calibri"/>
                <a:cs typeface="Calibri"/>
              </a:rPr>
              <a:t> </a:t>
            </a:r>
            <a:r>
              <a:rPr lang="it-IT" sz="1600" dirty="0">
                <a:latin typeface="Calibri"/>
                <a:cs typeface="Calibri"/>
              </a:rPr>
              <a:t>di</a:t>
            </a:r>
            <a:r>
              <a:rPr lang="it-IT" sz="1600" spc="400" dirty="0">
                <a:latin typeface="Calibri"/>
                <a:cs typeface="Calibri"/>
              </a:rPr>
              <a:t> </a:t>
            </a:r>
            <a:r>
              <a:rPr lang="it-IT" sz="1600" spc="-5" dirty="0">
                <a:latin typeface="Calibri"/>
                <a:cs typeface="Calibri"/>
              </a:rPr>
              <a:t>assorbimento</a:t>
            </a:r>
            <a:endParaRPr lang="it-IT" sz="1600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lang="it-IT" sz="1600" spc="-10" dirty="0">
                <a:latin typeface="Calibri"/>
                <a:cs typeface="Calibri"/>
              </a:rPr>
              <a:t>costituite</a:t>
            </a:r>
            <a:r>
              <a:rPr lang="it-IT" sz="1600" spc="10" dirty="0">
                <a:latin typeface="Calibri"/>
                <a:cs typeface="Calibri"/>
              </a:rPr>
              <a:t> </a:t>
            </a:r>
            <a:r>
              <a:rPr lang="it-IT" sz="1600" dirty="0">
                <a:latin typeface="Calibri"/>
                <a:cs typeface="Calibri"/>
              </a:rPr>
              <a:t>da</a:t>
            </a:r>
            <a:r>
              <a:rPr lang="it-IT" sz="1600" spc="-15" dirty="0">
                <a:latin typeface="Calibri"/>
                <a:cs typeface="Calibri"/>
              </a:rPr>
              <a:t> </a:t>
            </a:r>
            <a:r>
              <a:rPr lang="it-IT" sz="1600" spc="-5" dirty="0">
                <a:latin typeface="Calibri"/>
                <a:cs typeface="Calibri"/>
              </a:rPr>
              <a:t>linee</a:t>
            </a:r>
            <a:r>
              <a:rPr lang="it-IT" sz="1600" spc="10" dirty="0">
                <a:latin typeface="Calibri"/>
                <a:cs typeface="Calibri"/>
              </a:rPr>
              <a:t> </a:t>
            </a:r>
            <a:r>
              <a:rPr lang="it-IT" sz="1600" spc="-15" dirty="0">
                <a:latin typeface="Calibri"/>
                <a:cs typeface="Calibri"/>
              </a:rPr>
              <a:t>strettamente</a:t>
            </a:r>
            <a:r>
              <a:rPr lang="it-IT" sz="1600" spc="40" dirty="0">
                <a:latin typeface="Calibri"/>
                <a:cs typeface="Calibri"/>
              </a:rPr>
              <a:t> </a:t>
            </a:r>
            <a:r>
              <a:rPr lang="it-IT" sz="1600" spc="-10" dirty="0">
                <a:latin typeface="Calibri"/>
                <a:cs typeface="Calibri"/>
              </a:rPr>
              <a:t>ravvicinate.</a:t>
            </a:r>
            <a:endParaRPr lang="it-IT" sz="1600" dirty="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600"/>
              </a:spcBef>
            </a:pPr>
            <a:r>
              <a:rPr lang="it-IT" sz="1600" spc="-5" dirty="0">
                <a:latin typeface="Calibri"/>
                <a:cs typeface="Calibri"/>
              </a:rPr>
              <a:t>La</a:t>
            </a:r>
            <a:r>
              <a:rPr lang="it-IT" sz="1600" spc="285" dirty="0">
                <a:latin typeface="Calibri"/>
                <a:cs typeface="Calibri"/>
              </a:rPr>
              <a:t> </a:t>
            </a:r>
            <a:r>
              <a:rPr lang="it-IT" sz="1600" spc="-5" dirty="0">
                <a:latin typeface="Calibri"/>
                <a:cs typeface="Calibri"/>
              </a:rPr>
              <a:t>tipica</a:t>
            </a:r>
            <a:r>
              <a:rPr lang="it-IT" sz="1600" spc="275" dirty="0">
                <a:latin typeface="Calibri"/>
                <a:cs typeface="Calibri"/>
              </a:rPr>
              <a:t> </a:t>
            </a:r>
            <a:r>
              <a:rPr lang="it-IT" sz="1600" spc="-5" dirty="0">
                <a:latin typeface="Calibri"/>
                <a:cs typeface="Calibri"/>
              </a:rPr>
              <a:t>banda</a:t>
            </a:r>
            <a:r>
              <a:rPr lang="it-IT" sz="1600" spc="290" dirty="0">
                <a:latin typeface="Calibri"/>
                <a:cs typeface="Calibri"/>
              </a:rPr>
              <a:t> </a:t>
            </a:r>
            <a:r>
              <a:rPr lang="it-IT" sz="1600" dirty="0">
                <a:latin typeface="Calibri"/>
                <a:cs typeface="Calibri"/>
              </a:rPr>
              <a:t>di</a:t>
            </a:r>
            <a:r>
              <a:rPr lang="it-IT" sz="1600" spc="280" dirty="0">
                <a:latin typeface="Calibri"/>
                <a:cs typeface="Calibri"/>
              </a:rPr>
              <a:t> </a:t>
            </a:r>
            <a:r>
              <a:rPr lang="it-IT" sz="1600" spc="-10" dirty="0">
                <a:latin typeface="Calibri"/>
                <a:cs typeface="Calibri"/>
              </a:rPr>
              <a:t>assorbimento</a:t>
            </a:r>
            <a:r>
              <a:rPr lang="it-IT" sz="1600" spc="290" dirty="0">
                <a:latin typeface="Calibri"/>
                <a:cs typeface="Calibri"/>
              </a:rPr>
              <a:t> </a:t>
            </a:r>
            <a:r>
              <a:rPr lang="it-IT" sz="1600" spc="-10" dirty="0">
                <a:latin typeface="Calibri"/>
                <a:cs typeface="Calibri"/>
              </a:rPr>
              <a:t>consiste</a:t>
            </a:r>
            <a:r>
              <a:rPr lang="it-IT" sz="1600" spc="295" dirty="0">
                <a:latin typeface="Calibri"/>
                <a:cs typeface="Calibri"/>
              </a:rPr>
              <a:t> </a:t>
            </a:r>
            <a:r>
              <a:rPr lang="it-IT" sz="1600" dirty="0">
                <a:latin typeface="Calibri"/>
                <a:cs typeface="Calibri"/>
              </a:rPr>
              <a:t>di</a:t>
            </a:r>
            <a:r>
              <a:rPr lang="it-IT" sz="1600" spc="280" dirty="0">
                <a:latin typeface="Calibri"/>
                <a:cs typeface="Calibri"/>
              </a:rPr>
              <a:t> </a:t>
            </a:r>
            <a:r>
              <a:rPr lang="it-IT" sz="1600" spc="-5" dirty="0">
                <a:latin typeface="Calibri"/>
                <a:cs typeface="Calibri"/>
              </a:rPr>
              <a:t>un</a:t>
            </a:r>
            <a:r>
              <a:rPr lang="it-IT" sz="1600" spc="275" dirty="0">
                <a:latin typeface="Calibri"/>
                <a:cs typeface="Calibri"/>
              </a:rPr>
              <a:t> </a:t>
            </a:r>
            <a:r>
              <a:rPr lang="it-IT" sz="1600" spc="-10" dirty="0">
                <a:latin typeface="Calibri"/>
                <a:cs typeface="Calibri"/>
              </a:rPr>
              <a:t>numero</a:t>
            </a:r>
            <a:r>
              <a:rPr lang="it-IT" sz="1600" spc="280" dirty="0">
                <a:latin typeface="Calibri"/>
                <a:cs typeface="Calibri"/>
              </a:rPr>
              <a:t> </a:t>
            </a:r>
            <a:r>
              <a:rPr lang="it-IT" sz="1600" spc="-10" dirty="0">
                <a:latin typeface="Calibri"/>
                <a:cs typeface="Calibri"/>
              </a:rPr>
              <a:t>molto</a:t>
            </a:r>
            <a:r>
              <a:rPr lang="it-IT" sz="1600" spc="285" dirty="0">
                <a:latin typeface="Calibri"/>
                <a:cs typeface="Calibri"/>
              </a:rPr>
              <a:t> </a:t>
            </a:r>
            <a:r>
              <a:rPr lang="it-IT" sz="1600" spc="-15" dirty="0">
                <a:latin typeface="Calibri"/>
                <a:cs typeface="Calibri"/>
              </a:rPr>
              <a:t>elevato</a:t>
            </a:r>
            <a:r>
              <a:rPr lang="it-IT" sz="1600" spc="285" dirty="0">
                <a:latin typeface="Calibri"/>
                <a:cs typeface="Calibri"/>
              </a:rPr>
              <a:t> </a:t>
            </a:r>
            <a:r>
              <a:rPr lang="it-IT" sz="1600" dirty="0">
                <a:latin typeface="Calibri"/>
                <a:cs typeface="Calibri"/>
              </a:rPr>
              <a:t>di</a:t>
            </a:r>
            <a:r>
              <a:rPr lang="it-IT" sz="1600" spc="285" dirty="0">
                <a:latin typeface="Calibri"/>
                <a:cs typeface="Calibri"/>
              </a:rPr>
              <a:t> </a:t>
            </a:r>
            <a:r>
              <a:rPr lang="it-IT" sz="1600" spc="-5" dirty="0">
                <a:latin typeface="Calibri"/>
                <a:cs typeface="Calibri"/>
              </a:rPr>
              <a:t>linee</a:t>
            </a:r>
            <a:r>
              <a:rPr lang="it-IT" sz="1600" spc="290" dirty="0">
                <a:latin typeface="Calibri"/>
                <a:cs typeface="Calibri"/>
              </a:rPr>
              <a:t> </a:t>
            </a:r>
            <a:r>
              <a:rPr lang="it-IT" sz="1600" spc="5" dirty="0">
                <a:latin typeface="Calibri"/>
                <a:cs typeface="Calibri"/>
              </a:rPr>
              <a:t>che</a:t>
            </a:r>
            <a:r>
              <a:rPr lang="it-IT" sz="1600" spc="270" dirty="0">
                <a:latin typeface="Calibri"/>
                <a:cs typeface="Calibri"/>
              </a:rPr>
              <a:t> </a:t>
            </a:r>
            <a:r>
              <a:rPr lang="it-IT" sz="1600" spc="-10" dirty="0">
                <a:latin typeface="Calibri"/>
                <a:cs typeface="Calibri"/>
              </a:rPr>
              <a:t>portano</a:t>
            </a:r>
            <a:r>
              <a:rPr lang="it-IT" sz="1600" spc="275" dirty="0">
                <a:latin typeface="Calibri"/>
                <a:cs typeface="Calibri"/>
              </a:rPr>
              <a:t> </a:t>
            </a:r>
            <a:r>
              <a:rPr lang="it-IT" sz="1600" dirty="0">
                <a:latin typeface="Calibri"/>
                <a:cs typeface="Calibri"/>
              </a:rPr>
              <a:t>ad</a:t>
            </a:r>
            <a:r>
              <a:rPr lang="it-IT" sz="1600" spc="275" dirty="0">
                <a:latin typeface="Calibri"/>
                <a:cs typeface="Calibri"/>
              </a:rPr>
              <a:t> </a:t>
            </a:r>
            <a:r>
              <a:rPr lang="it-IT" sz="1600" spc="-5" dirty="0">
                <a:latin typeface="Calibri"/>
                <a:cs typeface="Calibri"/>
              </a:rPr>
              <a:t>uno</a:t>
            </a:r>
            <a:r>
              <a:rPr lang="it-IT" sz="1600" spc="275" dirty="0">
                <a:latin typeface="Calibri"/>
                <a:cs typeface="Calibri"/>
              </a:rPr>
              <a:t> </a:t>
            </a:r>
            <a:r>
              <a:rPr lang="it-IT" sz="1600" spc="-15" dirty="0">
                <a:latin typeface="Calibri"/>
                <a:cs typeface="Calibri"/>
              </a:rPr>
              <a:t>spettro </a:t>
            </a:r>
            <a:r>
              <a:rPr lang="it-IT" sz="1600" spc="-434" dirty="0">
                <a:latin typeface="Calibri"/>
                <a:cs typeface="Calibri"/>
              </a:rPr>
              <a:t> </a:t>
            </a:r>
            <a:r>
              <a:rPr lang="it-IT" sz="1600" spc="-5" dirty="0">
                <a:latin typeface="Calibri"/>
                <a:cs typeface="Calibri"/>
              </a:rPr>
              <a:t>continuo.</a:t>
            </a:r>
            <a:endParaRPr lang="it-IT" sz="1600" dirty="0">
              <a:latin typeface="Calibri"/>
              <a:cs typeface="Calibri"/>
            </a:endParaRPr>
          </a:p>
          <a:p>
            <a:pPr algn="just">
              <a:lnSpc>
                <a:spcPct val="100000"/>
              </a:lnSpc>
              <a:spcBef>
                <a:spcPts val="50"/>
              </a:spcBef>
            </a:pPr>
            <a:endParaRPr lang="it-IT" sz="2400" dirty="0">
              <a:latin typeface="Calibri"/>
              <a:cs typeface="Calibri"/>
            </a:endParaRPr>
          </a:p>
          <a:p>
            <a:pPr marL="12700" marR="7620" algn="just">
              <a:lnSpc>
                <a:spcPct val="100499"/>
              </a:lnSpc>
              <a:tabLst>
                <a:tab pos="347345" algn="l"/>
                <a:tab pos="1461770" algn="l"/>
                <a:tab pos="1781810" algn="l"/>
                <a:tab pos="2571750" algn="l"/>
                <a:tab pos="3787775" algn="l"/>
                <a:tab pos="4426585" algn="l"/>
                <a:tab pos="5648960" algn="l"/>
                <a:tab pos="6101715" algn="l"/>
                <a:tab pos="7108825" algn="l"/>
                <a:tab pos="7372984" algn="l"/>
                <a:tab pos="7689850" algn="l"/>
                <a:tab pos="8505190" algn="l"/>
                <a:tab pos="8763000" algn="l"/>
                <a:tab pos="9543415" algn="l"/>
              </a:tabLst>
            </a:pPr>
            <a:r>
              <a:rPr lang="it-IT" sz="1600" spc="-5" dirty="0">
                <a:latin typeface="Calibri"/>
                <a:cs typeface="Calibri"/>
              </a:rPr>
              <a:t>I</a:t>
            </a:r>
            <a:r>
              <a:rPr lang="it-IT" sz="1600" dirty="0">
                <a:latin typeface="Calibri"/>
                <a:cs typeface="Calibri"/>
              </a:rPr>
              <a:t>n	</a:t>
            </a:r>
            <a:r>
              <a:rPr lang="it-IT" sz="1600" spc="-5" dirty="0">
                <a:latin typeface="Calibri"/>
                <a:cs typeface="Calibri"/>
              </a:rPr>
              <a:t>so</a:t>
            </a:r>
            <a:r>
              <a:rPr lang="it-IT" sz="1600" spc="-10" dirty="0">
                <a:latin typeface="Calibri"/>
                <a:cs typeface="Calibri"/>
              </a:rPr>
              <a:t>lu</a:t>
            </a:r>
            <a:r>
              <a:rPr lang="it-IT" sz="1600" dirty="0">
                <a:latin typeface="Calibri"/>
                <a:cs typeface="Calibri"/>
              </a:rPr>
              <a:t>zione	</a:t>
            </a:r>
            <a:r>
              <a:rPr lang="it-IT" sz="1600" spc="-20" dirty="0">
                <a:latin typeface="Calibri"/>
                <a:cs typeface="Calibri"/>
              </a:rPr>
              <a:t>l</a:t>
            </a:r>
            <a:r>
              <a:rPr lang="it-IT" sz="1600" dirty="0">
                <a:latin typeface="Calibri"/>
                <a:cs typeface="Calibri"/>
              </a:rPr>
              <a:t>e	</a:t>
            </a:r>
            <a:r>
              <a:rPr lang="it-IT" sz="1600" spc="-5" dirty="0">
                <a:latin typeface="Calibri"/>
                <a:cs typeface="Calibri"/>
              </a:rPr>
              <a:t>speci</a:t>
            </a:r>
            <a:r>
              <a:rPr lang="it-IT" sz="1600" dirty="0">
                <a:latin typeface="Calibri"/>
                <a:cs typeface="Calibri"/>
              </a:rPr>
              <a:t>e	a</a:t>
            </a:r>
            <a:r>
              <a:rPr lang="it-IT" sz="1600" spc="5" dirty="0">
                <a:latin typeface="Calibri"/>
                <a:cs typeface="Calibri"/>
              </a:rPr>
              <a:t>s</a:t>
            </a:r>
            <a:r>
              <a:rPr lang="it-IT" sz="1600" spc="-5" dirty="0">
                <a:latin typeface="Calibri"/>
                <a:cs typeface="Calibri"/>
              </a:rPr>
              <a:t>so</a:t>
            </a:r>
            <a:r>
              <a:rPr lang="it-IT" sz="1600" spc="-10" dirty="0">
                <a:latin typeface="Calibri"/>
                <a:cs typeface="Calibri"/>
              </a:rPr>
              <a:t>r</a:t>
            </a:r>
            <a:r>
              <a:rPr lang="it-IT" sz="1600" spc="-5" dirty="0">
                <a:latin typeface="Calibri"/>
                <a:cs typeface="Calibri"/>
              </a:rPr>
              <a:t>be</a:t>
            </a:r>
            <a:r>
              <a:rPr lang="it-IT" sz="1600" spc="-20" dirty="0">
                <a:latin typeface="Calibri"/>
                <a:cs typeface="Calibri"/>
              </a:rPr>
              <a:t>n</a:t>
            </a:r>
            <a:r>
              <a:rPr lang="it-IT" sz="1600" dirty="0">
                <a:latin typeface="Calibri"/>
                <a:cs typeface="Calibri"/>
              </a:rPr>
              <a:t>ti	</a:t>
            </a:r>
            <a:r>
              <a:rPr lang="it-IT" sz="1600" spc="-5" dirty="0">
                <a:latin typeface="Calibri"/>
                <a:cs typeface="Calibri"/>
              </a:rPr>
              <a:t>son</a:t>
            </a:r>
            <a:r>
              <a:rPr lang="it-IT" sz="1600" dirty="0">
                <a:latin typeface="Calibri"/>
                <a:cs typeface="Calibri"/>
              </a:rPr>
              <a:t>o	</a:t>
            </a:r>
            <a:r>
              <a:rPr lang="it-IT" sz="1600" spc="-10" dirty="0">
                <a:latin typeface="Calibri"/>
                <a:cs typeface="Calibri"/>
              </a:rPr>
              <a:t>c</a:t>
            </a:r>
            <a:r>
              <a:rPr lang="it-IT" sz="1600" dirty="0">
                <a:latin typeface="Calibri"/>
                <a:cs typeface="Calibri"/>
              </a:rPr>
              <a:t>i</a:t>
            </a:r>
            <a:r>
              <a:rPr lang="it-IT" sz="1600" spc="-35" dirty="0">
                <a:latin typeface="Calibri"/>
                <a:cs typeface="Calibri"/>
              </a:rPr>
              <a:t>r</a:t>
            </a:r>
            <a:r>
              <a:rPr lang="it-IT" sz="1600" spc="-10" dirty="0">
                <a:latin typeface="Calibri"/>
                <a:cs typeface="Calibri"/>
              </a:rPr>
              <a:t>c</a:t>
            </a:r>
            <a:r>
              <a:rPr lang="it-IT" sz="1600" spc="-5" dirty="0">
                <a:latin typeface="Calibri"/>
                <a:cs typeface="Calibri"/>
              </a:rPr>
              <a:t>o</a:t>
            </a:r>
            <a:r>
              <a:rPr lang="it-IT" sz="1600" spc="-10" dirty="0">
                <a:latin typeface="Calibri"/>
                <a:cs typeface="Calibri"/>
              </a:rPr>
              <a:t>n</a:t>
            </a:r>
            <a:r>
              <a:rPr lang="it-IT" sz="1600" spc="-5" dirty="0">
                <a:latin typeface="Calibri"/>
                <a:cs typeface="Calibri"/>
              </a:rPr>
              <a:t>d</a:t>
            </a:r>
            <a:r>
              <a:rPr lang="it-IT" sz="1600" spc="-25" dirty="0">
                <a:latin typeface="Calibri"/>
                <a:cs typeface="Calibri"/>
              </a:rPr>
              <a:t>at</a:t>
            </a:r>
            <a:r>
              <a:rPr lang="it-IT" sz="1600" dirty="0">
                <a:latin typeface="Calibri"/>
                <a:cs typeface="Calibri"/>
              </a:rPr>
              <a:t>e	</a:t>
            </a:r>
            <a:r>
              <a:rPr lang="it-IT" sz="1600" spc="-5" dirty="0">
                <a:latin typeface="Calibri"/>
                <a:cs typeface="Calibri"/>
              </a:rPr>
              <a:t>da</a:t>
            </a:r>
            <a:r>
              <a:rPr lang="it-IT" sz="1600" dirty="0">
                <a:latin typeface="Calibri"/>
                <a:cs typeface="Calibri"/>
              </a:rPr>
              <a:t>l	</a:t>
            </a:r>
            <a:r>
              <a:rPr lang="it-IT" sz="1600" spc="-5" dirty="0">
                <a:latin typeface="Calibri"/>
                <a:cs typeface="Calibri"/>
              </a:rPr>
              <a:t>so</a:t>
            </a:r>
            <a:r>
              <a:rPr lang="it-IT" sz="1600" spc="-10" dirty="0">
                <a:latin typeface="Calibri"/>
                <a:cs typeface="Calibri"/>
              </a:rPr>
              <a:t>l</a:t>
            </a:r>
            <a:r>
              <a:rPr lang="it-IT" sz="1600" spc="-30" dirty="0">
                <a:latin typeface="Calibri"/>
                <a:cs typeface="Calibri"/>
              </a:rPr>
              <a:t>v</a:t>
            </a:r>
            <a:r>
              <a:rPr lang="it-IT" sz="1600" dirty="0">
                <a:latin typeface="Calibri"/>
                <a:cs typeface="Calibri"/>
              </a:rPr>
              <a:t>e</a:t>
            </a:r>
            <a:r>
              <a:rPr lang="it-IT" sz="1600" spc="-25" dirty="0">
                <a:latin typeface="Calibri"/>
                <a:cs typeface="Calibri"/>
              </a:rPr>
              <a:t>n</a:t>
            </a:r>
            <a:r>
              <a:rPr lang="it-IT" sz="1600" spc="-15" dirty="0">
                <a:latin typeface="Calibri"/>
                <a:cs typeface="Calibri"/>
              </a:rPr>
              <a:t>t</a:t>
            </a:r>
            <a:r>
              <a:rPr lang="it-IT" sz="1600" dirty="0">
                <a:latin typeface="Calibri"/>
                <a:cs typeface="Calibri"/>
              </a:rPr>
              <a:t>e	e	</a:t>
            </a:r>
            <a:r>
              <a:rPr lang="it-IT" sz="1600" spc="-5" dirty="0">
                <a:latin typeface="Calibri"/>
                <a:cs typeface="Calibri"/>
              </a:rPr>
              <a:t>l</a:t>
            </a:r>
            <a:r>
              <a:rPr lang="it-IT" sz="1600" dirty="0">
                <a:latin typeface="Calibri"/>
                <a:cs typeface="Calibri"/>
              </a:rPr>
              <a:t>a	</a:t>
            </a:r>
            <a:r>
              <a:rPr lang="it-IT" sz="1600" spc="-5" dirty="0">
                <a:latin typeface="Calibri"/>
                <a:cs typeface="Calibri"/>
              </a:rPr>
              <a:t>n</a:t>
            </a:r>
            <a:r>
              <a:rPr lang="it-IT" sz="1600" spc="-25" dirty="0">
                <a:latin typeface="Calibri"/>
                <a:cs typeface="Calibri"/>
              </a:rPr>
              <a:t>a</a:t>
            </a:r>
            <a:r>
              <a:rPr lang="it-IT" sz="1600" dirty="0">
                <a:latin typeface="Calibri"/>
                <a:cs typeface="Calibri"/>
              </a:rPr>
              <a:t>tu</a:t>
            </a:r>
            <a:r>
              <a:rPr lang="it-IT" sz="1600" spc="-35" dirty="0">
                <a:latin typeface="Calibri"/>
                <a:cs typeface="Calibri"/>
              </a:rPr>
              <a:t>r</a:t>
            </a:r>
            <a:r>
              <a:rPr lang="it-IT" sz="1600" dirty="0">
                <a:latin typeface="Calibri"/>
                <a:cs typeface="Calibri"/>
              </a:rPr>
              <a:t>a	a	</a:t>
            </a:r>
            <a:r>
              <a:rPr lang="it-IT" sz="1600" spc="-10" dirty="0">
                <a:latin typeface="Calibri"/>
                <a:cs typeface="Calibri"/>
              </a:rPr>
              <a:t>b</a:t>
            </a:r>
            <a:r>
              <a:rPr lang="it-IT" sz="1600" dirty="0">
                <a:latin typeface="Calibri"/>
                <a:cs typeface="Calibri"/>
              </a:rPr>
              <a:t>an</a:t>
            </a:r>
            <a:r>
              <a:rPr lang="it-IT" sz="1600" spc="5" dirty="0">
                <a:latin typeface="Calibri"/>
                <a:cs typeface="Calibri"/>
              </a:rPr>
              <a:t>d</a:t>
            </a:r>
            <a:r>
              <a:rPr lang="it-IT" sz="1600" dirty="0">
                <a:latin typeface="Calibri"/>
                <a:cs typeface="Calibri"/>
              </a:rPr>
              <a:t>a	</a:t>
            </a:r>
            <a:r>
              <a:rPr lang="it-IT" sz="1600" spc="-5" dirty="0">
                <a:latin typeface="Calibri"/>
                <a:cs typeface="Calibri"/>
              </a:rPr>
              <a:t>del</a:t>
            </a:r>
            <a:r>
              <a:rPr lang="it-IT" sz="1600" spc="-10" dirty="0">
                <a:latin typeface="Calibri"/>
                <a:cs typeface="Calibri"/>
              </a:rPr>
              <a:t>l</a:t>
            </a:r>
            <a:r>
              <a:rPr lang="it-IT" sz="1600" dirty="0">
                <a:latin typeface="Calibri"/>
                <a:cs typeface="Calibri"/>
              </a:rPr>
              <a:t>'a</a:t>
            </a:r>
            <a:r>
              <a:rPr lang="it-IT" sz="1600" spc="5" dirty="0">
                <a:latin typeface="Calibri"/>
                <a:cs typeface="Calibri"/>
              </a:rPr>
              <a:t>s</a:t>
            </a:r>
            <a:r>
              <a:rPr lang="it-IT" sz="1600" spc="-5" dirty="0">
                <a:latin typeface="Calibri"/>
                <a:cs typeface="Calibri"/>
              </a:rPr>
              <a:t>so</a:t>
            </a:r>
            <a:r>
              <a:rPr lang="it-IT" sz="1600" spc="-10" dirty="0">
                <a:latin typeface="Calibri"/>
                <a:cs typeface="Calibri"/>
              </a:rPr>
              <a:t>r</a:t>
            </a:r>
            <a:r>
              <a:rPr lang="it-IT" sz="1600" spc="-5" dirty="0">
                <a:latin typeface="Calibri"/>
                <a:cs typeface="Calibri"/>
              </a:rPr>
              <a:t>bi</a:t>
            </a:r>
            <a:r>
              <a:rPr lang="it-IT" sz="1600" spc="-10" dirty="0">
                <a:latin typeface="Calibri"/>
                <a:cs typeface="Calibri"/>
              </a:rPr>
              <a:t>m</a:t>
            </a:r>
            <a:r>
              <a:rPr lang="it-IT" sz="1600" dirty="0">
                <a:latin typeface="Calibri"/>
                <a:cs typeface="Calibri"/>
              </a:rPr>
              <a:t>e</a:t>
            </a:r>
            <a:r>
              <a:rPr lang="it-IT" sz="1600" spc="-10" dirty="0">
                <a:latin typeface="Calibri"/>
                <a:cs typeface="Calibri"/>
              </a:rPr>
              <a:t>n</a:t>
            </a:r>
            <a:r>
              <a:rPr lang="it-IT" sz="1600" spc="-15" dirty="0">
                <a:latin typeface="Calibri"/>
                <a:cs typeface="Calibri"/>
              </a:rPr>
              <a:t>t</a:t>
            </a:r>
            <a:r>
              <a:rPr lang="it-IT" sz="1600" dirty="0">
                <a:latin typeface="Calibri"/>
                <a:cs typeface="Calibri"/>
              </a:rPr>
              <a:t>o  </a:t>
            </a:r>
            <a:r>
              <a:rPr lang="it-IT" sz="1600" spc="-10" dirty="0">
                <a:latin typeface="Calibri"/>
                <a:cs typeface="Calibri"/>
              </a:rPr>
              <a:t>molecolare</a:t>
            </a:r>
            <a:r>
              <a:rPr lang="it-IT" sz="1600" spc="5" dirty="0">
                <a:latin typeface="Calibri"/>
                <a:cs typeface="Calibri"/>
              </a:rPr>
              <a:t> </a:t>
            </a:r>
            <a:r>
              <a:rPr lang="it-IT" sz="1600" spc="-5" dirty="0">
                <a:latin typeface="Calibri"/>
                <a:cs typeface="Calibri"/>
              </a:rPr>
              <a:t>spesso</a:t>
            </a:r>
            <a:r>
              <a:rPr lang="it-IT" sz="1600" spc="10" dirty="0">
                <a:latin typeface="Calibri"/>
                <a:cs typeface="Calibri"/>
              </a:rPr>
              <a:t> </a:t>
            </a:r>
            <a:r>
              <a:rPr lang="it-IT" sz="1600" spc="-15" dirty="0">
                <a:latin typeface="Calibri"/>
                <a:cs typeface="Calibri"/>
              </a:rPr>
              <a:t>diventa</a:t>
            </a:r>
            <a:r>
              <a:rPr lang="it-IT" sz="1600" spc="20" dirty="0">
                <a:latin typeface="Calibri"/>
                <a:cs typeface="Calibri"/>
              </a:rPr>
              <a:t> </a:t>
            </a:r>
            <a:r>
              <a:rPr lang="it-IT" sz="1600" spc="-15" dirty="0">
                <a:latin typeface="Calibri"/>
                <a:cs typeface="Calibri"/>
              </a:rPr>
              <a:t>slargata</a:t>
            </a:r>
            <a:r>
              <a:rPr lang="it-IT" sz="1600" spc="20" dirty="0">
                <a:latin typeface="Calibri"/>
                <a:cs typeface="Calibri"/>
              </a:rPr>
              <a:t> </a:t>
            </a:r>
            <a:r>
              <a:rPr lang="it-IT" sz="1600" dirty="0">
                <a:latin typeface="Wingdings"/>
                <a:cs typeface="Wingdings"/>
              </a:rPr>
              <a:t></a:t>
            </a:r>
            <a:r>
              <a:rPr lang="it-IT" sz="1600" spc="-55" dirty="0">
                <a:latin typeface="Times New Roman"/>
                <a:cs typeface="Times New Roman"/>
              </a:rPr>
              <a:t> </a:t>
            </a:r>
            <a:r>
              <a:rPr lang="it-IT" sz="1600" spc="-5" dirty="0">
                <a:latin typeface="Calibri"/>
                <a:cs typeface="Calibri"/>
              </a:rPr>
              <a:t>picchi</a:t>
            </a:r>
            <a:r>
              <a:rPr lang="it-IT" sz="1600" dirty="0">
                <a:latin typeface="Calibri"/>
                <a:cs typeface="Calibri"/>
              </a:rPr>
              <a:t> di</a:t>
            </a:r>
            <a:r>
              <a:rPr lang="it-IT" sz="1600" spc="-5" dirty="0">
                <a:latin typeface="Calibri"/>
                <a:cs typeface="Calibri"/>
              </a:rPr>
              <a:t> </a:t>
            </a:r>
            <a:r>
              <a:rPr lang="it-IT" sz="1600" spc="-10" dirty="0">
                <a:latin typeface="Calibri"/>
                <a:cs typeface="Calibri"/>
              </a:rPr>
              <a:t>assorbimento</a:t>
            </a:r>
            <a:r>
              <a:rPr lang="it-IT" sz="1600" spc="25" dirty="0">
                <a:latin typeface="Calibri"/>
                <a:cs typeface="Calibri"/>
              </a:rPr>
              <a:t> </a:t>
            </a:r>
            <a:r>
              <a:rPr lang="it-IT" sz="1600" spc="-10" dirty="0">
                <a:latin typeface="Calibri"/>
                <a:cs typeface="Calibri"/>
              </a:rPr>
              <a:t>arrotondati</a:t>
            </a:r>
            <a:r>
              <a:rPr lang="it-IT" sz="1600" spc="15" dirty="0">
                <a:latin typeface="Calibri"/>
                <a:cs typeface="Calibri"/>
              </a:rPr>
              <a:t> </a:t>
            </a:r>
            <a:r>
              <a:rPr lang="it-IT" sz="1600" dirty="0">
                <a:latin typeface="Calibri"/>
                <a:cs typeface="Calibri"/>
              </a:rPr>
              <a:t>e </a:t>
            </a:r>
            <a:r>
              <a:rPr lang="it-IT" sz="1600" spc="-5" dirty="0">
                <a:latin typeface="Calibri"/>
                <a:cs typeface="Calibri"/>
              </a:rPr>
              <a:t>continui.</a:t>
            </a:r>
            <a:endParaRPr lang="it-IT" sz="1600" dirty="0">
              <a:latin typeface="Calibri"/>
              <a:cs typeface="Calibri"/>
            </a:endParaRPr>
          </a:p>
        </p:txBody>
      </p:sp>
      <p:pic>
        <p:nvPicPr>
          <p:cNvPr id="8" name="Immagine 7" descr="Immagine che contiene testo, schermata, linea, Diagramma&#10;&#10;Il contenuto generato dall'IA potrebbe non essere corretto.">
            <a:extLst>
              <a:ext uri="{FF2B5EF4-FFF2-40B4-BE49-F238E27FC236}">
                <a16:creationId xmlns:a16="http://schemas.microsoft.com/office/drawing/2014/main" id="{2A78EDA7-FEFC-09FB-1C44-4D80B8A70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1" y="314160"/>
            <a:ext cx="5058360" cy="328762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1515" y="152400"/>
            <a:ext cx="3480435" cy="3765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spc="-5" dirty="0">
                <a:solidFill>
                  <a:srgbClr val="FF0000"/>
                </a:solidFill>
                <a:latin typeface="Calibri"/>
                <a:cs typeface="Calibri"/>
              </a:rPr>
              <a:t>Limitazioni</a:t>
            </a:r>
            <a:r>
              <a:rPr sz="23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b="1" dirty="0">
                <a:solidFill>
                  <a:srgbClr val="FF0000"/>
                </a:solidFill>
                <a:latin typeface="Calibri"/>
                <a:cs typeface="Calibri"/>
              </a:rPr>
              <a:t>alla</a:t>
            </a:r>
            <a:r>
              <a:rPr sz="23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b="1" dirty="0">
                <a:solidFill>
                  <a:srgbClr val="FF0000"/>
                </a:solidFill>
                <a:latin typeface="Calibri"/>
                <a:cs typeface="Calibri"/>
              </a:rPr>
              <a:t>legge</a:t>
            </a:r>
            <a:r>
              <a:rPr sz="23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b="1" spc="-5" dirty="0">
                <a:solidFill>
                  <a:srgbClr val="FF0000"/>
                </a:solidFill>
                <a:latin typeface="Calibri"/>
                <a:cs typeface="Calibri"/>
              </a:rPr>
              <a:t>di </a:t>
            </a:r>
            <a:r>
              <a:rPr sz="2300" b="1" dirty="0">
                <a:solidFill>
                  <a:srgbClr val="FF0000"/>
                </a:solidFill>
                <a:latin typeface="Calibri"/>
                <a:cs typeface="Calibri"/>
              </a:rPr>
              <a:t>Beer</a:t>
            </a:r>
            <a:endParaRPr sz="23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6375" y="609600"/>
            <a:ext cx="11604625" cy="57220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latin typeface="Calibri"/>
                <a:cs typeface="Calibri"/>
              </a:rPr>
              <a:t>La </a:t>
            </a:r>
            <a:r>
              <a:rPr sz="2100" spc="-5" dirty="0">
                <a:latin typeface="Calibri"/>
                <a:cs typeface="Calibri"/>
              </a:rPr>
              <a:t>relazione lineare </a:t>
            </a:r>
            <a:r>
              <a:rPr sz="2100" spc="-20" dirty="0">
                <a:latin typeface="Calibri"/>
                <a:cs typeface="Calibri"/>
              </a:rPr>
              <a:t>fra </a:t>
            </a:r>
            <a:r>
              <a:rPr sz="2100" spc="-10" dirty="0">
                <a:latin typeface="Calibri"/>
                <a:cs typeface="Calibri"/>
              </a:rPr>
              <a:t>l'assorbanza </a:t>
            </a:r>
            <a:r>
              <a:rPr sz="2100" dirty="0">
                <a:latin typeface="Calibri"/>
                <a:cs typeface="Calibri"/>
              </a:rPr>
              <a:t>e </a:t>
            </a:r>
            <a:r>
              <a:rPr sz="2100" spc="-5" dirty="0">
                <a:latin typeface="Calibri"/>
                <a:cs typeface="Calibri"/>
              </a:rPr>
              <a:t>il cammino </a:t>
            </a:r>
            <a:r>
              <a:rPr sz="2100" spc="-10" dirty="0">
                <a:latin typeface="Calibri"/>
                <a:cs typeface="Calibri"/>
              </a:rPr>
              <a:t>ottico </a:t>
            </a:r>
            <a:r>
              <a:rPr sz="2100" dirty="0">
                <a:latin typeface="Calibri"/>
                <a:cs typeface="Calibri"/>
              </a:rPr>
              <a:t>ad </a:t>
            </a:r>
            <a:r>
              <a:rPr sz="2100" spc="-5" dirty="0">
                <a:latin typeface="Calibri"/>
                <a:cs typeface="Calibri"/>
              </a:rPr>
              <a:t>una </a:t>
            </a:r>
            <a:r>
              <a:rPr sz="2100" spc="-10" dirty="0">
                <a:latin typeface="Calibri"/>
                <a:cs typeface="Calibri"/>
              </a:rPr>
              <a:t>concentrazione </a:t>
            </a:r>
            <a:r>
              <a:rPr sz="2100" spc="-5" dirty="0">
                <a:latin typeface="Calibri"/>
                <a:cs typeface="Calibri"/>
              </a:rPr>
              <a:t>fissa </a:t>
            </a:r>
            <a:r>
              <a:rPr sz="2100" dirty="0">
                <a:latin typeface="Calibri"/>
                <a:cs typeface="Calibri"/>
              </a:rPr>
              <a:t>è </a:t>
            </a:r>
            <a:r>
              <a:rPr sz="2100" spc="-10" dirty="0">
                <a:latin typeface="Calibri"/>
                <a:cs typeface="Calibri"/>
              </a:rPr>
              <a:t>una generalizzazione </a:t>
            </a:r>
            <a:r>
              <a:rPr sz="2100" spc="-5" dirty="0">
                <a:latin typeface="Calibri"/>
                <a:cs typeface="Calibri"/>
              </a:rPr>
              <a:t> per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la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quale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esistono</a:t>
            </a:r>
            <a:r>
              <a:rPr sz="2100" spc="-5" dirty="0">
                <a:latin typeface="Calibri"/>
                <a:cs typeface="Calibri"/>
              </a:rPr>
              <a:t> poche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eccezioni.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30" dirty="0">
                <a:latin typeface="Calibri"/>
                <a:cs typeface="Calibri"/>
              </a:rPr>
              <a:t>Tuttavia,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si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osservano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frequentemente</a:t>
            </a:r>
            <a:r>
              <a:rPr sz="2100" spc="-5" dirty="0">
                <a:latin typeface="Calibri"/>
                <a:cs typeface="Calibri"/>
              </a:rPr>
              <a:t> deviazioni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dalla 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proporzionalità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diretta </a:t>
            </a:r>
            <a:r>
              <a:rPr sz="2100" spc="-20" dirty="0">
                <a:latin typeface="Calibri"/>
                <a:cs typeface="Calibri"/>
              </a:rPr>
              <a:t>fra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assorbanza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e </a:t>
            </a:r>
            <a:r>
              <a:rPr sz="2100" spc="-10" dirty="0">
                <a:latin typeface="Calibri"/>
                <a:cs typeface="Calibri"/>
              </a:rPr>
              <a:t>concentrazione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quando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il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cammino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ottico</a:t>
            </a:r>
            <a:r>
              <a:rPr sz="2100" dirty="0">
                <a:latin typeface="Calibri"/>
                <a:cs typeface="Calibri"/>
              </a:rPr>
              <a:t> b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è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costante.</a:t>
            </a:r>
            <a:endParaRPr sz="21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lang="it-IT" sz="20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lang="it-IT" sz="20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lang="it-IT" sz="20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50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2100" b="1" spc="-10" dirty="0">
                <a:latin typeface="Calibri"/>
                <a:cs typeface="Calibri"/>
              </a:rPr>
              <a:t>Deviazioni</a:t>
            </a:r>
            <a:r>
              <a:rPr sz="2100" b="1" spc="-30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reali</a:t>
            </a:r>
            <a:endParaRPr sz="2100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2100" spc="-20" dirty="0">
                <a:latin typeface="Calibri"/>
                <a:cs typeface="Calibri"/>
              </a:rPr>
              <a:t>Legate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 </a:t>
            </a:r>
            <a:r>
              <a:rPr sz="2100" spc="-10" dirty="0">
                <a:latin typeface="Calibri"/>
                <a:cs typeface="Calibri"/>
              </a:rPr>
              <a:t>concentrazione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di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analita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&gt;0,01M</a:t>
            </a:r>
            <a:r>
              <a:rPr sz="2100" b="1" spc="-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per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la </a:t>
            </a:r>
            <a:r>
              <a:rPr sz="2100" spc="-10" dirty="0">
                <a:latin typeface="Calibri"/>
                <a:cs typeface="Calibri"/>
              </a:rPr>
              <a:t>troppa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vicinanza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intermolecolare</a:t>
            </a:r>
            <a:endParaRPr sz="21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lang="it-IT" sz="20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50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2100" b="1" spc="-10" dirty="0">
                <a:latin typeface="Calibri"/>
                <a:cs typeface="Calibri"/>
              </a:rPr>
              <a:t>Deviazioni</a:t>
            </a:r>
            <a:r>
              <a:rPr sz="2100" b="1" spc="-15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strumentali</a:t>
            </a:r>
            <a:endParaRPr sz="2100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2100" spc="-20" dirty="0">
                <a:latin typeface="Calibri"/>
                <a:cs typeface="Calibri"/>
              </a:rPr>
              <a:t>Legate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luce</a:t>
            </a:r>
            <a:r>
              <a:rPr sz="2100" spc="-5" dirty="0">
                <a:latin typeface="Calibri"/>
                <a:cs typeface="Calibri"/>
              </a:rPr>
              <a:t> non </a:t>
            </a:r>
            <a:r>
              <a:rPr sz="2100" spc="-10" dirty="0">
                <a:latin typeface="Calibri"/>
                <a:cs typeface="Calibri"/>
              </a:rPr>
              <a:t>monocromatica</a:t>
            </a:r>
            <a:endParaRPr sz="21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lang="it-IT" sz="19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100" b="1" spc="-10" dirty="0">
                <a:latin typeface="Calibri"/>
                <a:cs typeface="Calibri"/>
              </a:rPr>
              <a:t>Deviazioni</a:t>
            </a:r>
            <a:r>
              <a:rPr sz="2100" b="1" spc="-35" dirty="0">
                <a:latin typeface="Calibri"/>
                <a:cs typeface="Calibri"/>
              </a:rPr>
              <a:t> </a:t>
            </a:r>
            <a:r>
              <a:rPr sz="2100" b="1" spc="-5" dirty="0">
                <a:latin typeface="Calibri"/>
                <a:cs typeface="Calibri"/>
              </a:rPr>
              <a:t>chimiche</a:t>
            </a:r>
            <a:endParaRPr sz="21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100" spc="-20" dirty="0">
                <a:latin typeface="Calibri"/>
                <a:cs typeface="Calibri"/>
              </a:rPr>
              <a:t>Legate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associazione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o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dissociazione</a:t>
            </a:r>
            <a:r>
              <a:rPr sz="2100" spc="5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della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specie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in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esame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o a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reazione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con </a:t>
            </a:r>
            <a:r>
              <a:rPr sz="2100" spc="-15" dirty="0">
                <a:latin typeface="Calibri"/>
                <a:cs typeface="Calibri"/>
              </a:rPr>
              <a:t>solvente,</a:t>
            </a:r>
            <a:endParaRPr sz="21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100" spc="-10" dirty="0">
                <a:latin typeface="Calibri"/>
                <a:cs typeface="Calibri"/>
              </a:rPr>
              <a:t>(prodotti </a:t>
            </a:r>
            <a:r>
              <a:rPr sz="2100" dirty="0">
                <a:latin typeface="Calibri"/>
                <a:cs typeface="Calibri"/>
              </a:rPr>
              <a:t>che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assorbono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in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modo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diverso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dall'analita)</a:t>
            </a:r>
            <a:endParaRPr sz="21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42704" y="2017776"/>
            <a:ext cx="2749296" cy="43812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6231" y="212293"/>
            <a:ext cx="2738755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spc="-10" dirty="0">
                <a:solidFill>
                  <a:srgbClr val="FF0000"/>
                </a:solidFill>
                <a:latin typeface="Calibri"/>
                <a:cs typeface="Calibri"/>
              </a:rPr>
              <a:t>Spettri</a:t>
            </a:r>
            <a:r>
              <a:rPr sz="26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FF0000"/>
                </a:solidFill>
                <a:latin typeface="Calibri"/>
                <a:cs typeface="Calibri"/>
              </a:rPr>
              <a:t>di</a:t>
            </a:r>
            <a:r>
              <a:rPr sz="26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FF0000"/>
                </a:solidFill>
                <a:latin typeface="Calibri"/>
                <a:cs typeface="Calibri"/>
              </a:rPr>
              <a:t>emissione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940" y="916305"/>
            <a:ext cx="11950700" cy="46525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6400" marR="30480" indent="-342900">
              <a:lnSpc>
                <a:spcPct val="150000"/>
              </a:lnSpc>
              <a:spcBef>
                <a:spcPts val="100"/>
              </a:spcBef>
              <a:buFont typeface="Arial MT"/>
              <a:buChar char="•"/>
              <a:tabLst>
                <a:tab pos="405765" algn="l"/>
                <a:tab pos="406400" algn="l"/>
              </a:tabLst>
            </a:pPr>
            <a:r>
              <a:rPr sz="2100" spc="-5" dirty="0">
                <a:latin typeface="Calibri"/>
                <a:cs typeface="Calibri"/>
              </a:rPr>
              <a:t>La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materia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(atomi,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molecole,</a:t>
            </a:r>
            <a:r>
              <a:rPr sz="2100" spc="4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ioni)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possono</a:t>
            </a:r>
            <a:r>
              <a:rPr sz="2100" spc="4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essere</a:t>
            </a:r>
            <a:r>
              <a:rPr sz="2100" spc="5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eccitati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ad </a:t>
            </a:r>
            <a:r>
              <a:rPr sz="2100" spc="-5" dirty="0">
                <a:latin typeface="Calibri"/>
                <a:cs typeface="Calibri"/>
              </a:rPr>
              <a:t>uno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o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più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livelli</a:t>
            </a:r>
            <a:r>
              <a:rPr sz="2100" spc="6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energetici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superiori</a:t>
            </a:r>
            <a:r>
              <a:rPr sz="2100" spc="4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mediante </a:t>
            </a:r>
            <a:r>
              <a:rPr sz="2100" spc="-459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bombardamento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con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elettroni</a:t>
            </a:r>
            <a:endParaRPr sz="2100" dirty="0">
              <a:latin typeface="Calibri"/>
              <a:cs typeface="Calibri"/>
            </a:endParaRPr>
          </a:p>
          <a:p>
            <a:pPr marL="406400" indent="-342900">
              <a:lnSpc>
                <a:spcPct val="100000"/>
              </a:lnSpc>
              <a:spcBef>
                <a:spcPts val="1260"/>
              </a:spcBef>
              <a:buFont typeface="Arial MT"/>
              <a:buChar char="•"/>
              <a:tabLst>
                <a:tab pos="405765" algn="l"/>
                <a:tab pos="406400" algn="l"/>
              </a:tabLst>
            </a:pPr>
            <a:r>
              <a:rPr sz="2100" spc="-5" dirty="0">
                <a:latin typeface="Calibri"/>
                <a:cs typeface="Calibri"/>
              </a:rPr>
              <a:t>l'esposizione</a:t>
            </a:r>
            <a:r>
              <a:rPr sz="2100" spc="3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al </a:t>
            </a:r>
            <a:r>
              <a:rPr sz="2100" spc="-5" dirty="0">
                <a:latin typeface="Calibri"/>
                <a:cs typeface="Calibri"/>
              </a:rPr>
              <a:t>plasma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ad </a:t>
            </a:r>
            <a:r>
              <a:rPr sz="2100" spc="-20" dirty="0">
                <a:latin typeface="Calibri"/>
                <a:cs typeface="Calibri"/>
              </a:rPr>
              <a:t>elevata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temperatura</a:t>
            </a:r>
            <a:endParaRPr sz="2100" dirty="0">
              <a:latin typeface="Calibri"/>
              <a:cs typeface="Calibri"/>
            </a:endParaRPr>
          </a:p>
          <a:p>
            <a:pPr marL="406400" indent="-342900">
              <a:lnSpc>
                <a:spcPct val="100000"/>
              </a:lnSpc>
              <a:spcBef>
                <a:spcPts val="1260"/>
              </a:spcBef>
              <a:buFont typeface="Arial MT"/>
              <a:buChar char="•"/>
              <a:tabLst>
                <a:tab pos="405765" algn="l"/>
                <a:tab pos="406400" algn="l"/>
              </a:tabLst>
            </a:pPr>
            <a:r>
              <a:rPr sz="2100" dirty="0">
                <a:latin typeface="Calibri"/>
                <a:cs typeface="Calibri"/>
              </a:rPr>
              <a:t>alla</a:t>
            </a:r>
            <a:r>
              <a:rPr sz="2100" spc="-4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fiamma</a:t>
            </a:r>
            <a:endParaRPr sz="2100" dirty="0">
              <a:latin typeface="Calibri"/>
              <a:cs typeface="Calibri"/>
            </a:endParaRPr>
          </a:p>
          <a:p>
            <a:pPr marL="406400" indent="-342900">
              <a:lnSpc>
                <a:spcPct val="100000"/>
              </a:lnSpc>
              <a:spcBef>
                <a:spcPts val="1260"/>
              </a:spcBef>
              <a:buFont typeface="Arial MT"/>
              <a:buChar char="•"/>
              <a:tabLst>
                <a:tab pos="405765" algn="l"/>
                <a:tab pos="406400" algn="l"/>
              </a:tabLst>
            </a:pPr>
            <a:r>
              <a:rPr sz="2100" spc="-5" dirty="0">
                <a:latin typeface="Calibri"/>
                <a:cs typeface="Calibri"/>
              </a:rPr>
              <a:t>l'esposizione</a:t>
            </a:r>
            <a:r>
              <a:rPr sz="2100" spc="4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ad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una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sorgente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di radiazione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elettromagnetica</a:t>
            </a:r>
            <a:endParaRPr sz="21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 dirty="0">
              <a:latin typeface="Calibri"/>
              <a:cs typeface="Calibri"/>
            </a:endParaRPr>
          </a:p>
          <a:p>
            <a:pPr marL="63500">
              <a:lnSpc>
                <a:spcPct val="100000"/>
              </a:lnSpc>
              <a:spcBef>
                <a:spcPts val="2115"/>
              </a:spcBef>
            </a:pPr>
            <a:r>
              <a:rPr sz="2100" spc="-5" dirty="0">
                <a:latin typeface="Calibri"/>
                <a:cs typeface="Calibri"/>
              </a:rPr>
              <a:t>La</a:t>
            </a:r>
            <a:r>
              <a:rPr sz="2100" spc="-10" dirty="0">
                <a:latin typeface="Calibri"/>
                <a:cs typeface="Calibri"/>
              </a:rPr>
              <a:t> vita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media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di una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specie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eccitata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è </a:t>
            </a:r>
            <a:r>
              <a:rPr sz="2100" spc="-10" dirty="0">
                <a:latin typeface="Calibri"/>
                <a:cs typeface="Calibri"/>
              </a:rPr>
              <a:t>generalmente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estremamente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breve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(10</a:t>
            </a:r>
            <a:r>
              <a:rPr sz="2100" baseline="25793" dirty="0">
                <a:latin typeface="Calibri"/>
                <a:cs typeface="Calibri"/>
              </a:rPr>
              <a:t>−9</a:t>
            </a:r>
            <a:r>
              <a:rPr sz="2100" spc="217" baseline="25793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fino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10</a:t>
            </a:r>
            <a:r>
              <a:rPr sz="2100" baseline="25793" dirty="0">
                <a:latin typeface="Calibri"/>
                <a:cs typeface="Calibri"/>
              </a:rPr>
              <a:t>−6</a:t>
            </a:r>
            <a:r>
              <a:rPr sz="2100" spc="217" baseline="25793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s)</a:t>
            </a:r>
            <a:endParaRPr sz="21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lang="it-IT" sz="2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50" dirty="0">
              <a:latin typeface="Calibri"/>
              <a:cs typeface="Calibri"/>
            </a:endParaRPr>
          </a:p>
          <a:p>
            <a:pPr marL="610235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Per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tornare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allo </a:t>
            </a:r>
            <a:r>
              <a:rPr sz="1800" b="1" spc="-15" dirty="0">
                <a:latin typeface="Calibri"/>
                <a:cs typeface="Calibri"/>
              </a:rPr>
              <a:t>stato</a:t>
            </a:r>
            <a:r>
              <a:rPr sz="1800" b="1" spc="-10" dirty="0">
                <a:latin typeface="Calibri"/>
                <a:cs typeface="Calibri"/>
              </a:rPr>
              <a:t> fondamentale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la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specie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rilascia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l'energia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 </a:t>
            </a:r>
            <a:r>
              <a:rPr sz="1800" b="1" spc="-5" dirty="0">
                <a:latin typeface="Calibri"/>
                <a:cs typeface="Calibri"/>
              </a:rPr>
              <a:t>eccesso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nella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forma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di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radiazione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elettromagnetica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63244" y="6061049"/>
            <a:ext cx="1006475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latin typeface="Calibri"/>
                <a:cs typeface="Calibri"/>
              </a:rPr>
              <a:t>EMISSIONE</a:t>
            </a:r>
            <a:r>
              <a:rPr sz="2100" b="1" spc="-10" dirty="0">
                <a:latin typeface="Calibri"/>
                <a:cs typeface="Calibri"/>
              </a:rPr>
              <a:t> </a:t>
            </a:r>
            <a:r>
              <a:rPr sz="2100" b="1" spc="-5" dirty="0">
                <a:latin typeface="Calibri"/>
                <a:cs typeface="Calibri"/>
              </a:rPr>
              <a:t>DI</a:t>
            </a:r>
            <a:r>
              <a:rPr sz="2100" b="1" dirty="0">
                <a:latin typeface="Calibri"/>
                <a:cs typeface="Calibri"/>
              </a:rPr>
              <a:t> UNA</a:t>
            </a:r>
            <a:r>
              <a:rPr sz="2100" b="1" spc="1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RADIAZIONE</a:t>
            </a:r>
            <a:r>
              <a:rPr sz="2100" b="1" spc="25" dirty="0">
                <a:latin typeface="Calibri"/>
                <a:cs typeface="Calibri"/>
              </a:rPr>
              <a:t> </a:t>
            </a:r>
            <a:r>
              <a:rPr sz="2100" b="1" spc="-5" dirty="0">
                <a:latin typeface="Calibri"/>
                <a:cs typeface="Calibri"/>
              </a:rPr>
              <a:t>ELETTROMAGNETICA=grandezza</a:t>
            </a:r>
            <a:r>
              <a:rPr sz="2100" b="1" spc="25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misurabile</a:t>
            </a:r>
            <a:r>
              <a:rPr sz="2100" b="1" dirty="0">
                <a:latin typeface="Calibri"/>
                <a:cs typeface="Calibri"/>
              </a:rPr>
              <a:t> </a:t>
            </a:r>
            <a:r>
              <a:rPr sz="2100" b="1" spc="-40" dirty="0">
                <a:latin typeface="Calibri"/>
                <a:cs typeface="Calibri"/>
              </a:rPr>
              <a:t>(</a:t>
            </a:r>
            <a:r>
              <a:rPr sz="2100" spc="-40" dirty="0">
                <a:latin typeface="Symbol"/>
                <a:cs typeface="Symbol"/>
              </a:rPr>
              <a:t></a:t>
            </a:r>
            <a:r>
              <a:rPr sz="2100" spc="-60" dirty="0">
                <a:latin typeface="Times New Roman"/>
                <a:cs typeface="Times New Roman"/>
              </a:rPr>
              <a:t> </a:t>
            </a:r>
            <a:r>
              <a:rPr sz="2100" b="1" dirty="0">
                <a:latin typeface="Calibri"/>
                <a:cs typeface="Calibri"/>
              </a:rPr>
              <a:t>e</a:t>
            </a:r>
            <a:r>
              <a:rPr sz="2100" b="1" spc="-5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intensità)</a:t>
            </a:r>
            <a:endParaRPr sz="21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758" y="443679"/>
            <a:ext cx="7091045" cy="1953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2240" algn="just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latin typeface="Calibri"/>
                <a:cs typeface="Calibri"/>
              </a:rPr>
              <a:t>Caratteristiche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dello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spettro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di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emissione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950" dirty="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Calibri"/>
                <a:cs typeface="Calibri"/>
              </a:rPr>
              <a:t>La radiazione di </a:t>
            </a:r>
            <a:r>
              <a:rPr sz="2400" dirty="0">
                <a:latin typeface="Calibri"/>
                <a:cs typeface="Calibri"/>
              </a:rPr>
              <a:t>una </a:t>
            </a:r>
            <a:r>
              <a:rPr sz="2400" spc="-20" dirty="0">
                <a:latin typeface="Calibri"/>
                <a:cs typeface="Calibri"/>
              </a:rPr>
              <a:t>sorgente </a:t>
            </a:r>
            <a:r>
              <a:rPr sz="2400" dirty="0">
                <a:latin typeface="Calibri"/>
                <a:cs typeface="Calibri"/>
              </a:rPr>
              <a:t>è </a:t>
            </a:r>
            <a:r>
              <a:rPr sz="2400" spc="-10" dirty="0">
                <a:latin typeface="Calibri"/>
                <a:cs typeface="Calibri"/>
              </a:rPr>
              <a:t>descritta </a:t>
            </a:r>
            <a:r>
              <a:rPr sz="2400" spc="-5" dirty="0">
                <a:latin typeface="Calibri"/>
                <a:cs typeface="Calibri"/>
              </a:rPr>
              <a:t>dallo </a:t>
            </a:r>
            <a:r>
              <a:rPr sz="2400" spc="-15" dirty="0">
                <a:latin typeface="Calibri"/>
                <a:cs typeface="Calibri"/>
              </a:rPr>
              <a:t>spettro </a:t>
            </a:r>
            <a:r>
              <a:rPr sz="2400" spc="-5" dirty="0">
                <a:latin typeface="Calibri"/>
                <a:cs typeface="Calibri"/>
              </a:rPr>
              <a:t>di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emissione,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(grafico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cui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potenza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della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radiazione 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emessa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è </a:t>
            </a:r>
            <a:r>
              <a:rPr sz="2400" spc="-5" dirty="0">
                <a:latin typeface="Calibri"/>
                <a:cs typeface="Calibri"/>
              </a:rPr>
              <a:t>espressa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5" dirty="0">
                <a:latin typeface="Calibri"/>
                <a:cs typeface="Calibri"/>
              </a:rPr>
              <a:t> funzione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della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lunghezza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d'onda)</a:t>
            </a:r>
            <a:endParaRPr sz="2400" dirty="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6200" y="3008376"/>
            <a:ext cx="7848599" cy="3850004"/>
            <a:chOff x="1776983" y="3008376"/>
            <a:chExt cx="4628515" cy="3850004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48839" y="3008376"/>
              <a:ext cx="3884676" cy="36195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776983" y="6396228"/>
              <a:ext cx="4628515" cy="462280"/>
            </a:xfrm>
            <a:custGeom>
              <a:avLst/>
              <a:gdLst/>
              <a:ahLst/>
              <a:cxnLst/>
              <a:rect l="l" t="t" r="r" b="b"/>
              <a:pathLst>
                <a:path w="4628515" h="462279">
                  <a:moveTo>
                    <a:pt x="4628388" y="0"/>
                  </a:moveTo>
                  <a:lnTo>
                    <a:pt x="0" y="0"/>
                  </a:lnTo>
                  <a:lnTo>
                    <a:pt x="0" y="461772"/>
                  </a:lnTo>
                  <a:lnTo>
                    <a:pt x="4628388" y="461772"/>
                  </a:lnTo>
                  <a:lnTo>
                    <a:pt x="46283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993896" y="6426504"/>
            <a:ext cx="1930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Symbol"/>
                <a:cs typeface="Symbol"/>
              </a:rPr>
              <a:t></a:t>
            </a:r>
            <a:endParaRPr sz="2400">
              <a:latin typeface="Symbol"/>
              <a:cs typeface="Symbo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8004048" y="443679"/>
            <a:ext cx="3273552" cy="6400523"/>
            <a:chOff x="8004048" y="443679"/>
            <a:chExt cx="3273552" cy="6400523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87814" y="443679"/>
              <a:ext cx="3089786" cy="640052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8004048" y="1690115"/>
              <a:ext cx="1400810" cy="3446145"/>
            </a:xfrm>
            <a:custGeom>
              <a:avLst/>
              <a:gdLst/>
              <a:ahLst/>
              <a:cxnLst/>
              <a:rect l="l" t="t" r="r" b="b"/>
              <a:pathLst>
                <a:path w="1400809" h="3446145">
                  <a:moveTo>
                    <a:pt x="1121664" y="0"/>
                  </a:moveTo>
                  <a:lnTo>
                    <a:pt x="0" y="0"/>
                  </a:lnTo>
                  <a:lnTo>
                    <a:pt x="0" y="597408"/>
                  </a:lnTo>
                  <a:lnTo>
                    <a:pt x="1121664" y="597408"/>
                  </a:lnTo>
                  <a:lnTo>
                    <a:pt x="1121664" y="0"/>
                  </a:lnTo>
                  <a:close/>
                </a:path>
                <a:path w="1400809" h="3446145">
                  <a:moveTo>
                    <a:pt x="1123188" y="1926348"/>
                  </a:moveTo>
                  <a:lnTo>
                    <a:pt x="1524" y="1926348"/>
                  </a:lnTo>
                  <a:lnTo>
                    <a:pt x="1524" y="2523744"/>
                  </a:lnTo>
                  <a:lnTo>
                    <a:pt x="1123188" y="2523744"/>
                  </a:lnTo>
                  <a:lnTo>
                    <a:pt x="1123188" y="1926348"/>
                  </a:lnTo>
                  <a:close/>
                </a:path>
                <a:path w="1400809" h="3446145">
                  <a:moveTo>
                    <a:pt x="1400556" y="2849892"/>
                  </a:moveTo>
                  <a:lnTo>
                    <a:pt x="278892" y="2849892"/>
                  </a:lnTo>
                  <a:lnTo>
                    <a:pt x="278892" y="3445764"/>
                  </a:lnTo>
                  <a:lnTo>
                    <a:pt x="1400556" y="3445764"/>
                  </a:lnTo>
                  <a:lnTo>
                    <a:pt x="1400556" y="284989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9475" y="309372"/>
            <a:ext cx="5287010" cy="492759"/>
          </a:xfrm>
          <a:prstGeom prst="rect">
            <a:avLst/>
          </a:prstGeom>
          <a:solidFill>
            <a:srgbClr val="E7E6E6">
              <a:alpha val="5097"/>
            </a:srgbClr>
          </a:solidFill>
        </p:spPr>
        <p:txBody>
          <a:bodyPr vert="horz" wrap="square" lIns="0" tIns="2476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95"/>
              </a:spcBef>
            </a:pPr>
            <a:r>
              <a:rPr sz="2600" b="1" spc="-10" dirty="0">
                <a:solidFill>
                  <a:srgbClr val="FF0000"/>
                </a:solidFill>
                <a:latin typeface="Calibri"/>
                <a:cs typeface="Calibri"/>
              </a:rPr>
              <a:t>Proprietà</a:t>
            </a:r>
            <a:r>
              <a:rPr sz="26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b="1" spc="-25" dirty="0">
                <a:solidFill>
                  <a:srgbClr val="FF0000"/>
                </a:solidFill>
                <a:latin typeface="Calibri"/>
                <a:cs typeface="Calibri"/>
              </a:rPr>
              <a:t>dell’onda</a:t>
            </a:r>
            <a:r>
              <a:rPr sz="2600" b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rgbClr val="FF0000"/>
                </a:solidFill>
                <a:latin typeface="Calibri"/>
                <a:cs typeface="Calibri"/>
              </a:rPr>
              <a:t>elettromagnetica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4824" y="1470736"/>
            <a:ext cx="10443210" cy="34093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spc="-10" dirty="0">
                <a:latin typeface="Calibri"/>
                <a:cs typeface="Calibri"/>
              </a:rPr>
              <a:t>Ampiezza:</a:t>
            </a:r>
            <a:r>
              <a:rPr sz="1900" b="1" spc="-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quantità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vettoriale</a:t>
            </a:r>
            <a:r>
              <a:rPr sz="1900" spc="4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(modulo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e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verso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e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direzione)</a:t>
            </a:r>
            <a:r>
              <a:rPr sz="1900" spc="3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che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descrive</a:t>
            </a:r>
            <a:r>
              <a:rPr sz="1900" spc="2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la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misura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della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forza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del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campo</a:t>
            </a:r>
            <a:endParaRPr sz="19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900" spc="-10" dirty="0">
                <a:latin typeface="Calibri"/>
                <a:cs typeface="Calibri"/>
              </a:rPr>
              <a:t>elettrico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o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magnetico</a:t>
            </a:r>
            <a:r>
              <a:rPr sz="1900" spc="2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ad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un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punto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di massimo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spc="-30" dirty="0">
                <a:latin typeface="Calibri"/>
                <a:cs typeface="Calibri"/>
              </a:rPr>
              <a:t>d’onda</a:t>
            </a:r>
            <a:endParaRPr sz="19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5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900" b="1" spc="-10" dirty="0">
                <a:latin typeface="Calibri"/>
                <a:cs typeface="Calibri"/>
              </a:rPr>
              <a:t>Periodo:</a:t>
            </a:r>
            <a:r>
              <a:rPr sz="1900" b="1" spc="3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è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il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tempo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in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secondi</a:t>
            </a:r>
            <a:r>
              <a:rPr sz="1900" spc="-5" dirty="0">
                <a:latin typeface="Calibri"/>
                <a:cs typeface="Calibri"/>
              </a:rPr>
              <a:t> necessario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a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due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massimi o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minimi</a:t>
            </a:r>
            <a:r>
              <a:rPr sz="1900" spc="2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successivi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di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passare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25" dirty="0">
                <a:latin typeface="Calibri"/>
                <a:cs typeface="Calibri"/>
              </a:rPr>
              <a:t>attraverso</a:t>
            </a:r>
            <a:r>
              <a:rPr sz="1900" spc="3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un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punto </a:t>
            </a:r>
            <a:r>
              <a:rPr sz="1900" spc="-41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dello</a:t>
            </a:r>
            <a:r>
              <a:rPr sz="1900" spc="-5" dirty="0">
                <a:latin typeface="Calibri"/>
                <a:cs typeface="Calibri"/>
              </a:rPr>
              <a:t> spazio</a:t>
            </a:r>
            <a:endParaRPr sz="19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900" b="1" spc="-10" dirty="0">
                <a:latin typeface="Calibri"/>
                <a:cs typeface="Calibri"/>
              </a:rPr>
              <a:t>Frequenza:</a:t>
            </a:r>
            <a:r>
              <a:rPr sz="1900" b="1" spc="2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è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numero</a:t>
            </a:r>
            <a:r>
              <a:rPr sz="1900" spc="2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di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oscillazioni</a:t>
            </a:r>
            <a:r>
              <a:rPr sz="1900" spc="2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che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si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hanno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in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un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secondo</a:t>
            </a:r>
            <a:endParaRPr sz="19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900" b="1" spc="-10" dirty="0">
                <a:latin typeface="Calibri"/>
                <a:cs typeface="Calibri"/>
              </a:rPr>
              <a:t>Lunghezza</a:t>
            </a:r>
            <a:r>
              <a:rPr sz="1900" b="1" dirty="0">
                <a:latin typeface="Calibri"/>
                <a:cs typeface="Calibri"/>
              </a:rPr>
              <a:t> </a:t>
            </a:r>
            <a:r>
              <a:rPr sz="1900" b="1" spc="-20" dirty="0">
                <a:latin typeface="Calibri"/>
                <a:cs typeface="Calibri"/>
              </a:rPr>
              <a:t>d’onda:</a:t>
            </a:r>
            <a:r>
              <a:rPr sz="1900" b="1" spc="2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è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la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distanza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lineare</a:t>
            </a:r>
            <a:r>
              <a:rPr sz="1900" spc="3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tra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due</a:t>
            </a:r>
            <a:r>
              <a:rPr sz="1900" spc="-5" dirty="0">
                <a:latin typeface="Calibri"/>
                <a:cs typeface="Calibri"/>
              </a:rPr>
              <a:t> massimi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o</a:t>
            </a:r>
            <a:r>
              <a:rPr sz="1900" spc="-10" dirty="0">
                <a:latin typeface="Calibri"/>
                <a:cs typeface="Calibri"/>
              </a:rPr>
              <a:t> due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minimi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successivi</a:t>
            </a:r>
            <a:endParaRPr sz="19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900" dirty="0">
              <a:latin typeface="Calibri"/>
              <a:cs typeface="Calibri"/>
            </a:endParaRPr>
          </a:p>
          <a:p>
            <a:pPr marR="49530" algn="ctr">
              <a:lnSpc>
                <a:spcPct val="100000"/>
              </a:lnSpc>
              <a:spcBef>
                <a:spcPts val="1585"/>
              </a:spcBef>
            </a:pPr>
            <a:r>
              <a:rPr sz="1900" spc="-5" dirty="0">
                <a:latin typeface="Calibri"/>
                <a:cs typeface="Calibri"/>
              </a:rPr>
              <a:t>Il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prodotto</a:t>
            </a:r>
            <a:r>
              <a:rPr sz="1900" spc="3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di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frequenza</a:t>
            </a:r>
            <a:r>
              <a:rPr sz="1900" spc="3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X</a:t>
            </a:r>
            <a:r>
              <a:rPr sz="1900" spc="-15" dirty="0">
                <a:latin typeface="Calibri"/>
                <a:cs typeface="Calibri"/>
              </a:rPr>
              <a:t> lunghezza</a:t>
            </a:r>
            <a:r>
              <a:rPr sz="1900" spc="55" dirty="0">
                <a:latin typeface="Calibri"/>
                <a:cs typeface="Calibri"/>
              </a:rPr>
              <a:t> </a:t>
            </a:r>
            <a:r>
              <a:rPr sz="1900" spc="-30" dirty="0">
                <a:latin typeface="Calibri"/>
                <a:cs typeface="Calibri"/>
              </a:rPr>
              <a:t>d’onda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descrive</a:t>
            </a:r>
            <a:r>
              <a:rPr sz="1900" spc="40" dirty="0">
                <a:latin typeface="Calibri"/>
                <a:cs typeface="Calibri"/>
              </a:rPr>
              <a:t> </a:t>
            </a:r>
            <a:r>
              <a:rPr sz="1900" b="1" spc="-5" dirty="0">
                <a:latin typeface="Calibri"/>
                <a:cs typeface="Calibri"/>
              </a:rPr>
              <a:t>la </a:t>
            </a:r>
            <a:r>
              <a:rPr sz="1900" b="1" spc="-10" dirty="0">
                <a:latin typeface="Calibri"/>
                <a:cs typeface="Calibri"/>
              </a:rPr>
              <a:t>velocità</a:t>
            </a:r>
            <a:r>
              <a:rPr sz="1900" b="1" spc="15" dirty="0">
                <a:latin typeface="Calibri"/>
                <a:cs typeface="Calibri"/>
              </a:rPr>
              <a:t> </a:t>
            </a:r>
            <a:r>
              <a:rPr sz="1900" b="1" spc="-15" dirty="0">
                <a:latin typeface="Calibri"/>
                <a:cs typeface="Calibri"/>
              </a:rPr>
              <a:t>dell’onda</a:t>
            </a:r>
            <a:endParaRPr sz="19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DB00D836-2272-49E4-F112-063D51F9DB11}"/>
              </a:ext>
            </a:extLst>
          </p:cNvPr>
          <p:cNvSpPr txBox="1"/>
          <p:nvPr/>
        </p:nvSpPr>
        <p:spPr>
          <a:xfrm>
            <a:off x="381000" y="381000"/>
            <a:ext cx="112776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Gli </a:t>
            </a:r>
            <a:r>
              <a:rPr lang="it-IT" b="1" dirty="0"/>
              <a:t>spettri a righe </a:t>
            </a:r>
            <a:r>
              <a:rPr lang="it-IT" dirty="0"/>
              <a:t>sono costituiti da linee discrete e ben separate, ciascuna corrispondente a una specifica transizione elettronica tra due livelli energetici quantizzati di un atomo libero. Sono usati nelle tecniche di Spettroscopia di emissione o assorbimento atomica (AAS, AES).</a:t>
            </a:r>
          </a:p>
          <a:p>
            <a:endParaRPr lang="it-IT" dirty="0"/>
          </a:p>
          <a:p>
            <a:r>
              <a:rPr lang="it-IT" dirty="0"/>
              <a:t>•Negli atomi liberi (come in una fiamma o plasma), gli elettroni possono trovarsi solo in livelli energetici definiti.</a:t>
            </a:r>
          </a:p>
          <a:p>
            <a:r>
              <a:rPr lang="it-IT" dirty="0"/>
              <a:t>•Quando un elettrone passa da un livello a un altro, emette o assorbe un fotone di energia precisa:</a:t>
            </a:r>
          </a:p>
          <a:p>
            <a:r>
              <a:rPr lang="it-IT" dirty="0"/>
              <a:t>•Ogni atomo ha un “impronta digitale” unica di righe spettrali.</a:t>
            </a:r>
          </a:p>
          <a:p>
            <a:endParaRPr lang="it-IT" dirty="0"/>
          </a:p>
          <a:p>
            <a:r>
              <a:rPr lang="it-IT" b="1" dirty="0"/>
              <a:t>Esempio</a:t>
            </a:r>
            <a:r>
              <a:rPr lang="it-IT" dirty="0"/>
              <a:t>: Spettro di emissione del sodio → due righe gialle caratteristiche (D₁ e D₂ a ~589 nm).</a:t>
            </a:r>
          </a:p>
          <a:p>
            <a:endParaRPr lang="it-IT" sz="1300" dirty="0"/>
          </a:p>
          <a:p>
            <a:endParaRPr lang="it-IT" sz="1300" dirty="0"/>
          </a:p>
          <a:p>
            <a:r>
              <a:rPr lang="it-IT" dirty="0"/>
              <a:t>Gli </a:t>
            </a:r>
            <a:r>
              <a:rPr lang="it-IT" b="1" dirty="0"/>
              <a:t>spettri a bande</a:t>
            </a:r>
            <a:r>
              <a:rPr lang="it-IT" dirty="0"/>
              <a:t> sono composti da </a:t>
            </a:r>
            <a:r>
              <a:rPr lang="it-IT" b="1" dirty="0"/>
              <a:t>insiemi di righe molto ravvicinate</a:t>
            </a:r>
            <a:r>
              <a:rPr lang="it-IT" dirty="0"/>
              <a:t> che appaiono come </a:t>
            </a:r>
            <a:r>
              <a:rPr lang="it-IT" b="1" dirty="0"/>
              <a:t>bande più o meno larghe</a:t>
            </a:r>
            <a:r>
              <a:rPr lang="it-IT" dirty="0"/>
              <a:t>. Sono usati in Spettroscopia </a:t>
            </a:r>
            <a:r>
              <a:rPr lang="it-IT" b="1" dirty="0"/>
              <a:t>molecolare</a:t>
            </a:r>
            <a:r>
              <a:rPr lang="it-IT" dirty="0"/>
              <a:t> (UV-Vis, IR, Raman).</a:t>
            </a:r>
            <a:br>
              <a:rPr lang="it-IT" dirty="0"/>
            </a:br>
            <a:r>
              <a:rPr lang="it-IT" dirty="0"/>
              <a:t>Ogni banda corrisponde a una </a:t>
            </a:r>
            <a:r>
              <a:rPr lang="it-IT" b="1" dirty="0"/>
              <a:t>transizione elettronica molecolare</a:t>
            </a:r>
            <a:r>
              <a:rPr lang="it-IT" dirty="0"/>
              <a:t>, accompagnata da </a:t>
            </a:r>
            <a:r>
              <a:rPr lang="it-IT" b="1" dirty="0"/>
              <a:t>transizioni vibrazionali e rotazionali</a:t>
            </a:r>
            <a:r>
              <a:rPr lang="it-IT" dirty="0"/>
              <a:t>.</a:t>
            </a:r>
          </a:p>
          <a:p>
            <a:pPr lvl="0"/>
            <a:r>
              <a:rPr lang="it-IT" dirty="0"/>
              <a:t>Nelle </a:t>
            </a:r>
            <a:r>
              <a:rPr lang="it-IT" b="1" dirty="0"/>
              <a:t>molecole</a:t>
            </a:r>
            <a:r>
              <a:rPr lang="it-IT" dirty="0"/>
              <a:t>, oltre ai livelli </a:t>
            </a:r>
            <a:r>
              <a:rPr lang="it-IT" b="1" dirty="0"/>
              <a:t>elettronici</a:t>
            </a:r>
            <a:r>
              <a:rPr lang="it-IT" dirty="0"/>
              <a:t>, esistono anche </a:t>
            </a:r>
            <a:r>
              <a:rPr lang="it-IT" b="1" dirty="0"/>
              <a:t>livelli vibrazionali</a:t>
            </a:r>
            <a:r>
              <a:rPr lang="it-IT" dirty="0"/>
              <a:t> e </a:t>
            </a:r>
            <a:r>
              <a:rPr lang="it-IT" b="1" dirty="0"/>
              <a:t>rotazionali</a:t>
            </a:r>
            <a:r>
              <a:rPr lang="it-IT" dirty="0"/>
              <a:t>.</a:t>
            </a:r>
          </a:p>
          <a:p>
            <a:pPr lvl="0"/>
            <a:r>
              <a:rPr lang="it-IT" dirty="0"/>
              <a:t>Quando una transizione elettronica avviene, </a:t>
            </a:r>
            <a:r>
              <a:rPr lang="it-IT" b="1" dirty="0"/>
              <a:t>più livelli vibrazionali e rotazionali</a:t>
            </a:r>
            <a:r>
              <a:rPr lang="it-IT" dirty="0"/>
              <a:t> sono coinvolti → si formano </a:t>
            </a:r>
            <a:r>
              <a:rPr lang="it-IT" b="1" dirty="0"/>
              <a:t>molte righe ravvicinate</a:t>
            </a:r>
            <a:r>
              <a:rPr lang="it-IT" dirty="0"/>
              <a:t> che si fondono in una </a:t>
            </a:r>
            <a:r>
              <a:rPr lang="it-IT" b="1" dirty="0"/>
              <a:t>banda</a:t>
            </a:r>
            <a:r>
              <a:rPr lang="it-IT" dirty="0"/>
              <a:t>.</a:t>
            </a:r>
          </a:p>
          <a:p>
            <a:pPr lvl="0"/>
            <a:endParaRPr lang="it-IT" dirty="0"/>
          </a:p>
          <a:p>
            <a:r>
              <a:rPr lang="it-IT" b="1" dirty="0"/>
              <a:t>Esempio: </a:t>
            </a:r>
            <a:r>
              <a:rPr lang="it-IT" dirty="0"/>
              <a:t>Spettro UV-Vis o IR di una molecola organica: assorbimenti ampi e smussati, non righe nette.</a:t>
            </a:r>
          </a:p>
        </p:txBody>
      </p:sp>
    </p:spTree>
    <p:extLst>
      <p:ext uri="{BB962C8B-B14F-4D97-AF65-F5344CB8AC3E}">
        <p14:creationId xmlns:p14="http://schemas.microsoft.com/office/powerpoint/2010/main" val="30326189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0427" y="145541"/>
            <a:ext cx="62484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Emissione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mediante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fluorescenza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fosforescenza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2327" y="788669"/>
            <a:ext cx="11006455" cy="2707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800" marR="43815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Calibri"/>
                <a:cs typeface="Calibri"/>
              </a:rPr>
              <a:t>La</a:t>
            </a:r>
            <a:r>
              <a:rPr sz="2200" spc="44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fluorescenza</a:t>
            </a:r>
            <a:r>
              <a:rPr sz="2200" spc="44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è</a:t>
            </a:r>
            <a:r>
              <a:rPr sz="2200" spc="45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un</a:t>
            </a:r>
            <a:r>
              <a:rPr sz="2200" spc="434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processo</a:t>
            </a:r>
            <a:r>
              <a:rPr sz="2200" spc="45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di</a:t>
            </a:r>
            <a:r>
              <a:rPr sz="2200" spc="44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emissione</a:t>
            </a:r>
            <a:r>
              <a:rPr sz="2200" spc="4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analiticamente</a:t>
            </a:r>
            <a:r>
              <a:rPr sz="2200" spc="4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importante</a:t>
            </a:r>
            <a:r>
              <a:rPr sz="2200" spc="44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in</a:t>
            </a:r>
            <a:r>
              <a:rPr sz="2200" spc="434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cui</a:t>
            </a:r>
            <a:r>
              <a:rPr sz="2200" spc="43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gli</a:t>
            </a:r>
            <a:r>
              <a:rPr sz="2200" spc="44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atomi</a:t>
            </a:r>
            <a:r>
              <a:rPr sz="2200" spc="44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o</a:t>
            </a:r>
            <a:r>
              <a:rPr sz="2200" spc="45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le </a:t>
            </a:r>
            <a:r>
              <a:rPr sz="2200" spc="-48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molecole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sono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eccitati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mediante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l'assorbimento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di un</a:t>
            </a:r>
            <a:r>
              <a:rPr sz="2200" spc="-10" dirty="0">
                <a:latin typeface="Calibri"/>
                <a:cs typeface="Calibri"/>
              </a:rPr>
              <a:t> fascio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di </a:t>
            </a:r>
            <a:r>
              <a:rPr sz="2200" spc="-10" dirty="0">
                <a:latin typeface="Calibri"/>
                <a:cs typeface="Calibri"/>
              </a:rPr>
              <a:t>radiazione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elettromagnetica.</a:t>
            </a:r>
            <a:endParaRPr sz="2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50" dirty="0">
              <a:latin typeface="Calibri"/>
              <a:cs typeface="Calibri"/>
            </a:endParaRPr>
          </a:p>
          <a:p>
            <a:pPr marL="50800" marR="42545">
              <a:lnSpc>
                <a:spcPct val="100000"/>
              </a:lnSpc>
            </a:pPr>
            <a:r>
              <a:rPr sz="2200" spc="-5" dirty="0">
                <a:latin typeface="Calibri"/>
                <a:cs typeface="Calibri"/>
              </a:rPr>
              <a:t>Le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specie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eccitate</a:t>
            </a:r>
            <a:r>
              <a:rPr sz="2200" spc="4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poi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rilassano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allo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stato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fondamentale,</a:t>
            </a:r>
            <a:r>
              <a:rPr sz="2200" spc="4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cedendo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il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loro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eccesso</a:t>
            </a:r>
            <a:r>
              <a:rPr sz="2200" spc="4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di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energia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come </a:t>
            </a:r>
            <a:r>
              <a:rPr sz="2200" spc="-48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fotoni.</a:t>
            </a:r>
            <a:endParaRPr sz="2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150" dirty="0">
              <a:latin typeface="Calibri"/>
              <a:cs typeface="Calibri"/>
            </a:endParaRPr>
          </a:p>
          <a:p>
            <a:pPr marL="50800" marR="43180">
              <a:lnSpc>
                <a:spcPct val="100000"/>
              </a:lnSpc>
              <a:tabLst>
                <a:tab pos="455930" algn="l"/>
                <a:tab pos="2070100" algn="l"/>
                <a:tab pos="2504440" algn="l"/>
                <a:tab pos="3293745" algn="l"/>
                <a:tab pos="4121150" algn="l"/>
                <a:tab pos="4632325" algn="l"/>
                <a:tab pos="6236970" algn="l"/>
                <a:tab pos="6939280" algn="l"/>
                <a:tab pos="8642350" algn="l"/>
                <a:tab pos="9082405" algn="l"/>
                <a:tab pos="9376410" algn="l"/>
              </a:tabLst>
            </a:pPr>
            <a:r>
              <a:rPr sz="2200" spc="-5" dirty="0">
                <a:latin typeface="Calibri"/>
                <a:cs typeface="Calibri"/>
              </a:rPr>
              <a:t>La	</a:t>
            </a:r>
            <a:r>
              <a:rPr sz="22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fluo</a:t>
            </a:r>
            <a:r>
              <a:rPr sz="2200" b="1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</a:t>
            </a:r>
            <a:r>
              <a:rPr sz="22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es</a:t>
            </a:r>
            <a:r>
              <a:rPr sz="2200" b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</a:t>
            </a:r>
            <a:r>
              <a:rPr sz="22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</a:t>
            </a:r>
            <a:r>
              <a:rPr sz="22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</a:t>
            </a:r>
            <a:r>
              <a:rPr sz="2200" b="1" u="heavy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z</a:t>
            </a:r>
            <a:r>
              <a:rPr sz="22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spc="-10" dirty="0">
                <a:latin typeface="Calibri"/>
                <a:cs typeface="Calibri"/>
              </a:rPr>
              <a:t>h</a:t>
            </a:r>
            <a:r>
              <a:rPr sz="2200" spc="-5" dirty="0">
                <a:latin typeface="Calibri"/>
                <a:cs typeface="Calibri"/>
              </a:rPr>
              <a:t>a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5" dirty="0">
                <a:latin typeface="Calibri"/>
                <a:cs typeface="Calibri"/>
              </a:rPr>
              <a:t>luo</a:t>
            </a:r>
            <a:r>
              <a:rPr sz="2200" spc="-15" dirty="0">
                <a:latin typeface="Calibri"/>
                <a:cs typeface="Calibri"/>
              </a:rPr>
              <a:t>g</a:t>
            </a:r>
            <a:r>
              <a:rPr sz="2200" spc="-5" dirty="0">
                <a:latin typeface="Calibri"/>
                <a:cs typeface="Calibri"/>
              </a:rPr>
              <a:t>o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5" dirty="0">
                <a:latin typeface="Calibri"/>
                <a:cs typeface="Calibri"/>
              </a:rPr>
              <a:t>mol</a:t>
            </a:r>
            <a:r>
              <a:rPr sz="2200" spc="-30" dirty="0">
                <a:latin typeface="Calibri"/>
                <a:cs typeface="Calibri"/>
              </a:rPr>
              <a:t>t</a:t>
            </a:r>
            <a:r>
              <a:rPr sz="2200" spc="-5" dirty="0">
                <a:latin typeface="Calibri"/>
                <a:cs typeface="Calibri"/>
              </a:rPr>
              <a:t>o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10" dirty="0">
                <a:latin typeface="Calibri"/>
                <a:cs typeface="Calibri"/>
              </a:rPr>
              <a:t>pi</a:t>
            </a:r>
            <a:r>
              <a:rPr sz="2200" spc="-5" dirty="0">
                <a:latin typeface="Calibri"/>
                <a:cs typeface="Calibri"/>
              </a:rPr>
              <a:t>ù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55" dirty="0">
                <a:latin typeface="Calibri"/>
                <a:cs typeface="Calibri"/>
              </a:rPr>
              <a:t>r</a:t>
            </a:r>
            <a:r>
              <a:rPr sz="2200" spc="-5" dirty="0">
                <a:latin typeface="Calibri"/>
                <a:cs typeface="Calibri"/>
              </a:rPr>
              <a:t>apidame</a:t>
            </a:r>
            <a:r>
              <a:rPr sz="2200" spc="-30" dirty="0">
                <a:latin typeface="Calibri"/>
                <a:cs typeface="Calibri"/>
              </a:rPr>
              <a:t>n</a:t>
            </a:r>
            <a:r>
              <a:rPr sz="2200" spc="-25" dirty="0">
                <a:latin typeface="Calibri"/>
                <a:cs typeface="Calibri"/>
              </a:rPr>
              <a:t>t</a:t>
            </a:r>
            <a:r>
              <a:rPr sz="2200" spc="-5" dirty="0">
                <a:latin typeface="Calibri"/>
                <a:cs typeface="Calibri"/>
              </a:rPr>
              <a:t>e</a:t>
            </a:r>
            <a:r>
              <a:rPr sz="2200" dirty="0">
                <a:latin typeface="Calibri"/>
                <a:cs typeface="Calibri"/>
              </a:rPr>
              <a:t>	d</a:t>
            </a:r>
            <a:r>
              <a:rPr sz="2200" spc="-5" dirty="0">
                <a:latin typeface="Calibri"/>
                <a:cs typeface="Calibri"/>
              </a:rPr>
              <a:t>ella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55" dirty="0">
                <a:latin typeface="Calibri"/>
                <a:cs typeface="Calibri"/>
              </a:rPr>
              <a:t>f</a:t>
            </a:r>
            <a:r>
              <a:rPr sz="2200" dirty="0">
                <a:latin typeface="Calibri"/>
                <a:cs typeface="Calibri"/>
              </a:rPr>
              <a:t>o</a:t>
            </a:r>
            <a:r>
              <a:rPr sz="2200" spc="-25" dirty="0">
                <a:latin typeface="Calibri"/>
                <a:cs typeface="Calibri"/>
              </a:rPr>
              <a:t>s</a:t>
            </a:r>
            <a:r>
              <a:rPr sz="2200" spc="-55" dirty="0">
                <a:latin typeface="Calibri"/>
                <a:cs typeface="Calibri"/>
              </a:rPr>
              <a:t>f</a:t>
            </a:r>
            <a:r>
              <a:rPr sz="2200" spc="10" dirty="0">
                <a:latin typeface="Calibri"/>
                <a:cs typeface="Calibri"/>
              </a:rPr>
              <a:t>o</a:t>
            </a:r>
            <a:r>
              <a:rPr sz="2200" spc="-25" dirty="0">
                <a:latin typeface="Calibri"/>
                <a:cs typeface="Calibri"/>
              </a:rPr>
              <a:t>r</a:t>
            </a:r>
            <a:r>
              <a:rPr sz="2200" spc="-5" dirty="0">
                <a:latin typeface="Calibri"/>
                <a:cs typeface="Calibri"/>
              </a:rPr>
              <a:t>e</a:t>
            </a:r>
            <a:r>
              <a:rPr sz="2200" dirty="0">
                <a:latin typeface="Calibri"/>
                <a:cs typeface="Calibri"/>
              </a:rPr>
              <a:t>s</a:t>
            </a:r>
            <a:r>
              <a:rPr sz="2200" spc="-5" dirty="0">
                <a:latin typeface="Calibri"/>
                <a:cs typeface="Calibri"/>
              </a:rPr>
              <a:t>cen</a:t>
            </a:r>
            <a:r>
              <a:rPr sz="2200" spc="-45" dirty="0">
                <a:latin typeface="Calibri"/>
                <a:cs typeface="Calibri"/>
              </a:rPr>
              <a:t>z</a:t>
            </a:r>
            <a:r>
              <a:rPr sz="2200" spc="-5" dirty="0">
                <a:latin typeface="Calibri"/>
                <a:cs typeface="Calibri"/>
              </a:rPr>
              <a:t>a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10" dirty="0">
                <a:latin typeface="Calibri"/>
                <a:cs typeface="Calibri"/>
              </a:rPr>
              <a:t>e</a:t>
            </a:r>
            <a:r>
              <a:rPr sz="2200" spc="-5" dirty="0">
                <a:latin typeface="Calibri"/>
                <a:cs typeface="Calibri"/>
              </a:rPr>
              <a:t>d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5" dirty="0">
                <a:latin typeface="Calibri"/>
                <a:cs typeface="Calibri"/>
              </a:rPr>
              <a:t>è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20" dirty="0">
                <a:latin typeface="Calibri"/>
                <a:cs typeface="Calibri"/>
              </a:rPr>
              <a:t>g</a:t>
            </a:r>
            <a:r>
              <a:rPr sz="2200" spc="-5" dirty="0">
                <a:latin typeface="Calibri"/>
                <a:cs typeface="Calibri"/>
              </a:rPr>
              <a:t>e</a:t>
            </a:r>
            <a:r>
              <a:rPr sz="2200" dirty="0">
                <a:latin typeface="Calibri"/>
                <a:cs typeface="Calibri"/>
              </a:rPr>
              <a:t>n</a:t>
            </a:r>
            <a:r>
              <a:rPr sz="2200" spc="-5" dirty="0">
                <a:latin typeface="Calibri"/>
                <a:cs typeface="Calibri"/>
              </a:rPr>
              <a:t>e</a:t>
            </a:r>
            <a:r>
              <a:rPr sz="2200" spc="-55" dirty="0">
                <a:latin typeface="Calibri"/>
                <a:cs typeface="Calibri"/>
              </a:rPr>
              <a:t>r</a:t>
            </a:r>
            <a:r>
              <a:rPr sz="2200" spc="-5" dirty="0">
                <a:latin typeface="Calibri"/>
                <a:cs typeface="Calibri"/>
              </a:rPr>
              <a:t>alme</a:t>
            </a:r>
            <a:r>
              <a:rPr sz="2200" spc="-35" dirty="0">
                <a:latin typeface="Calibri"/>
                <a:cs typeface="Calibri"/>
              </a:rPr>
              <a:t>n</a:t>
            </a:r>
            <a:r>
              <a:rPr sz="2200" spc="-25" dirty="0">
                <a:latin typeface="Calibri"/>
                <a:cs typeface="Calibri"/>
              </a:rPr>
              <a:t>t</a:t>
            </a:r>
            <a:r>
              <a:rPr sz="2200" spc="-5" dirty="0">
                <a:latin typeface="Calibri"/>
                <a:cs typeface="Calibri"/>
              </a:rPr>
              <a:t>e  </a:t>
            </a:r>
            <a:r>
              <a:rPr sz="2200" spc="-15" dirty="0">
                <a:latin typeface="Calibri"/>
                <a:cs typeface="Calibri"/>
              </a:rPr>
              <a:t>completa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in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circa</a:t>
            </a:r>
            <a:r>
              <a:rPr sz="2200" dirty="0">
                <a:latin typeface="Calibri"/>
                <a:cs typeface="Calibri"/>
              </a:rPr>
              <a:t> 10</a:t>
            </a:r>
            <a:r>
              <a:rPr sz="2175" baseline="24904" dirty="0">
                <a:latin typeface="Calibri"/>
                <a:cs typeface="Calibri"/>
              </a:rPr>
              <a:t>−5</a:t>
            </a:r>
            <a:r>
              <a:rPr sz="2175" spc="225" baseline="24904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(o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meno)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dal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momento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dell'eccitazione.</a:t>
            </a:r>
            <a:endParaRPr sz="22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10075" y="3200400"/>
            <a:ext cx="3396125" cy="3592066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5576" y="279400"/>
            <a:ext cx="285496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i="1" spc="-10" dirty="0">
                <a:latin typeface="Calibri"/>
                <a:cs typeface="Calibri"/>
              </a:rPr>
              <a:t>Fluorescenza</a:t>
            </a:r>
            <a:r>
              <a:rPr sz="2500" b="1" i="1" spc="-60" dirty="0">
                <a:latin typeface="Calibri"/>
                <a:cs typeface="Calibri"/>
              </a:rPr>
              <a:t> </a:t>
            </a:r>
            <a:r>
              <a:rPr sz="2500" b="1" i="1" spc="-15" dirty="0">
                <a:latin typeface="Calibri"/>
                <a:cs typeface="Calibri"/>
              </a:rPr>
              <a:t>atomica</a:t>
            </a:r>
            <a:endParaRPr sz="25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5576" y="1163192"/>
            <a:ext cx="11286490" cy="48295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algn="just">
              <a:lnSpc>
                <a:spcPct val="100000"/>
              </a:lnSpc>
              <a:spcBef>
                <a:spcPts val="100"/>
              </a:spcBef>
            </a:pPr>
            <a:r>
              <a:rPr sz="2100" spc="-20" dirty="0">
                <a:latin typeface="Calibri"/>
                <a:cs typeface="Calibri"/>
              </a:rPr>
              <a:t>Atomi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gassosi</a:t>
            </a:r>
            <a:r>
              <a:rPr sz="2100" spc="-5" dirty="0">
                <a:latin typeface="Calibri"/>
                <a:cs typeface="Calibri"/>
              </a:rPr>
              <a:t> possono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fluorescere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quando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sono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esposti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ad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una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radiazione</a:t>
            </a:r>
            <a:r>
              <a:rPr sz="21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che</a:t>
            </a:r>
            <a:r>
              <a:rPr sz="21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ha</a:t>
            </a:r>
            <a:r>
              <a:rPr sz="2100" b="1" u="heavy" spc="47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una</a:t>
            </a:r>
            <a:r>
              <a:rPr sz="2100" b="1" u="heavy" spc="47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lunghezza </a:t>
            </a:r>
            <a:r>
              <a:rPr sz="2100" b="1" dirty="0">
                <a:latin typeface="Calibri"/>
                <a:cs typeface="Calibri"/>
              </a:rPr>
              <a:t> </a:t>
            </a:r>
            <a:r>
              <a:rPr sz="21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d'onda</a:t>
            </a:r>
            <a:r>
              <a:rPr sz="21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uguale</a:t>
            </a:r>
            <a:r>
              <a:rPr sz="21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ad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una</a:t>
            </a:r>
            <a:r>
              <a:rPr sz="2100" spc="-5" dirty="0">
                <a:latin typeface="Calibri"/>
                <a:cs typeface="Calibri"/>
              </a:rPr>
              <a:t> delle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linee</a:t>
            </a:r>
            <a:r>
              <a:rPr sz="2100" spc="3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di </a:t>
            </a:r>
            <a:r>
              <a:rPr sz="2100" spc="-10" dirty="0">
                <a:latin typeface="Calibri"/>
                <a:cs typeface="Calibri"/>
              </a:rPr>
              <a:t>assorbimento</a:t>
            </a:r>
            <a:r>
              <a:rPr sz="2100" spc="3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(o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emissione)</a:t>
            </a:r>
            <a:r>
              <a:rPr sz="2100" spc="5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dell'elemento</a:t>
            </a:r>
            <a:r>
              <a:rPr sz="2100" spc="3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in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questione.</a:t>
            </a:r>
            <a:endParaRPr sz="21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50" dirty="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2100" spc="-5" dirty="0">
                <a:latin typeface="Calibri"/>
                <a:cs typeface="Calibri"/>
              </a:rPr>
              <a:t>Il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rilassamento</a:t>
            </a:r>
            <a:r>
              <a:rPr sz="2100" dirty="0">
                <a:latin typeface="Calibri"/>
                <a:cs typeface="Calibri"/>
              </a:rPr>
              <a:t> può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quindi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aver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luogo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mediante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riemissione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fluorescente</a:t>
            </a:r>
            <a:r>
              <a:rPr sz="2100" dirty="0">
                <a:latin typeface="Calibri"/>
                <a:cs typeface="Calibri"/>
              </a:rPr>
              <a:t> di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radiazione</a:t>
            </a:r>
            <a:r>
              <a:rPr sz="2100" dirty="0">
                <a:latin typeface="Calibri"/>
                <a:cs typeface="Calibri"/>
              </a:rPr>
              <a:t> di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identica 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lunghezza </a:t>
            </a:r>
            <a:r>
              <a:rPr sz="2100" spc="-5" dirty="0">
                <a:latin typeface="Calibri"/>
                <a:cs typeface="Calibri"/>
              </a:rPr>
              <a:t>d'onda. </a:t>
            </a:r>
            <a:r>
              <a:rPr sz="2100" spc="-10" dirty="0">
                <a:latin typeface="Calibri"/>
                <a:cs typeface="Calibri"/>
              </a:rPr>
              <a:t>Quando </a:t>
            </a:r>
            <a:r>
              <a:rPr sz="2100" spc="-5" dirty="0">
                <a:latin typeface="Calibri"/>
                <a:cs typeface="Calibri"/>
              </a:rPr>
              <a:t>le </a:t>
            </a:r>
            <a:r>
              <a:rPr sz="2100" spc="-10" dirty="0">
                <a:latin typeface="Calibri"/>
                <a:cs typeface="Calibri"/>
              </a:rPr>
              <a:t>lunghezze </a:t>
            </a:r>
            <a:r>
              <a:rPr sz="2100" spc="-5" dirty="0">
                <a:latin typeface="Calibri"/>
                <a:cs typeface="Calibri"/>
              </a:rPr>
              <a:t>d'onda </a:t>
            </a:r>
            <a:r>
              <a:rPr sz="2100" dirty="0">
                <a:latin typeface="Calibri"/>
                <a:cs typeface="Calibri"/>
              </a:rPr>
              <a:t>di </a:t>
            </a:r>
            <a:r>
              <a:rPr sz="2100" spc="-10" dirty="0">
                <a:latin typeface="Calibri"/>
                <a:cs typeface="Calibri"/>
              </a:rPr>
              <a:t>eccitazione </a:t>
            </a:r>
            <a:r>
              <a:rPr sz="2100" dirty="0">
                <a:latin typeface="Calibri"/>
                <a:cs typeface="Calibri"/>
              </a:rPr>
              <a:t>e di emissione </a:t>
            </a:r>
            <a:r>
              <a:rPr sz="2100" spc="-5" dirty="0">
                <a:latin typeface="Calibri"/>
                <a:cs typeface="Calibri"/>
              </a:rPr>
              <a:t>sono le </a:t>
            </a:r>
            <a:r>
              <a:rPr sz="2100" spc="-10" dirty="0">
                <a:latin typeface="Calibri"/>
                <a:cs typeface="Calibri"/>
              </a:rPr>
              <a:t>stesse, </a:t>
            </a:r>
            <a:r>
              <a:rPr sz="2100" spc="-5" dirty="0">
                <a:latin typeface="Calibri"/>
                <a:cs typeface="Calibri"/>
              </a:rPr>
              <a:t>la risultante 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emissione</a:t>
            </a:r>
            <a:r>
              <a:rPr sz="2100" spc="3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è </a:t>
            </a:r>
            <a:r>
              <a:rPr sz="2100" spc="-5" dirty="0">
                <a:latin typeface="Calibri"/>
                <a:cs typeface="Calibri"/>
              </a:rPr>
              <a:t>chiamata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fluorescenza</a:t>
            </a:r>
            <a:r>
              <a:rPr sz="2100" b="1" spc="1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di</a:t>
            </a:r>
            <a:r>
              <a:rPr sz="2100" b="1" spc="-10" dirty="0">
                <a:latin typeface="Calibri"/>
                <a:cs typeface="Calibri"/>
              </a:rPr>
              <a:t> risonanza</a:t>
            </a:r>
            <a:r>
              <a:rPr sz="2100" spc="-10" dirty="0">
                <a:latin typeface="Calibri"/>
                <a:cs typeface="Calibri"/>
              </a:rPr>
              <a:t>.</a:t>
            </a:r>
            <a:endParaRPr sz="21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1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100" b="1" spc="-10" dirty="0">
                <a:latin typeface="Calibri"/>
                <a:cs typeface="Calibri"/>
              </a:rPr>
              <a:t>Fluorescenza</a:t>
            </a:r>
            <a:r>
              <a:rPr sz="2100" b="1" spc="-20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molecolare</a:t>
            </a:r>
            <a:endParaRPr sz="21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100" dirty="0">
                <a:latin typeface="Calibri"/>
                <a:cs typeface="Calibri"/>
              </a:rPr>
              <a:t>La</a:t>
            </a:r>
            <a:r>
              <a:rPr sz="2100" spc="43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fluorescenza</a:t>
            </a:r>
            <a:r>
              <a:rPr sz="2100" spc="44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è</a:t>
            </a:r>
            <a:r>
              <a:rPr sz="2100" spc="42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un</a:t>
            </a:r>
            <a:r>
              <a:rPr sz="2100" spc="43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processo</a:t>
            </a:r>
            <a:r>
              <a:rPr sz="2100" spc="434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di</a:t>
            </a:r>
            <a:r>
              <a:rPr sz="2100" spc="42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fotolumiscenza</a:t>
            </a:r>
            <a:r>
              <a:rPr sz="2100" spc="44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nel</a:t>
            </a:r>
            <a:r>
              <a:rPr sz="2100" spc="43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quale</a:t>
            </a:r>
            <a:r>
              <a:rPr sz="2100" spc="43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le</a:t>
            </a:r>
            <a:r>
              <a:rPr sz="2100" spc="42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molecole</a:t>
            </a:r>
            <a:r>
              <a:rPr sz="2100" spc="44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vengono</a:t>
            </a:r>
            <a:r>
              <a:rPr sz="2100" spc="42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eccitate</a:t>
            </a:r>
            <a:r>
              <a:rPr sz="2100" spc="42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mediante</a:t>
            </a:r>
            <a:endParaRPr sz="21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100" spc="-10" dirty="0">
                <a:latin typeface="Calibri"/>
                <a:cs typeface="Calibri"/>
              </a:rPr>
              <a:t>assorbimento</a:t>
            </a:r>
            <a:r>
              <a:rPr sz="2100" spc="3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di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radiazione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elettromagnetica.</a:t>
            </a:r>
            <a:endParaRPr sz="21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50" dirty="0">
              <a:latin typeface="Calibri"/>
              <a:cs typeface="Calibri"/>
            </a:endParaRPr>
          </a:p>
          <a:p>
            <a:pPr marL="12700" marR="8255" indent="60960">
              <a:lnSpc>
                <a:spcPct val="100000"/>
              </a:lnSpc>
            </a:pPr>
            <a:r>
              <a:rPr sz="2100" dirty="0">
                <a:latin typeface="Calibri"/>
                <a:cs typeface="Calibri"/>
              </a:rPr>
              <a:t>Le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specie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eccitate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quindi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possono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subire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rilassamento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ritornando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nello</a:t>
            </a:r>
            <a:r>
              <a:rPr sz="2100" spc="30" dirty="0">
                <a:latin typeface="Calibri"/>
                <a:cs typeface="Calibri"/>
              </a:rPr>
              <a:t> </a:t>
            </a:r>
            <a:r>
              <a:rPr sz="2100" spc="-20" dirty="0">
                <a:latin typeface="Calibri"/>
                <a:cs typeface="Calibri"/>
              </a:rPr>
              <a:t>stato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fondamentale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e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cedendo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il </a:t>
            </a:r>
            <a:r>
              <a:rPr sz="2100" spc="-459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loro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eccesso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di </a:t>
            </a:r>
            <a:r>
              <a:rPr sz="2100" spc="-10" dirty="0">
                <a:latin typeface="Calibri"/>
                <a:cs typeface="Calibri"/>
              </a:rPr>
              <a:t>energia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sotto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forma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di </a:t>
            </a:r>
            <a:r>
              <a:rPr sz="2100" spc="-15" dirty="0" err="1">
                <a:latin typeface="Calibri"/>
                <a:cs typeface="Calibri"/>
              </a:rPr>
              <a:t>fotoni</a:t>
            </a:r>
            <a:r>
              <a:rPr sz="2100" spc="-15" dirty="0">
                <a:latin typeface="Calibri"/>
                <a:cs typeface="Calibri"/>
              </a:rPr>
              <a:t>.</a:t>
            </a:r>
            <a:r>
              <a:rPr lang="it-IT" sz="2100" spc="-15" dirty="0">
                <a:latin typeface="Calibri"/>
                <a:cs typeface="Calibri"/>
              </a:rPr>
              <a:t> Tipicamente la lunghezza d’onda della radiazione emessa è maggiore di quella di eccitazione in quanto possiede energia minore.</a:t>
            </a:r>
            <a:endParaRPr sz="21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949" y="177749"/>
            <a:ext cx="2085339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Spettroscopia</a:t>
            </a:r>
            <a:r>
              <a:rPr sz="2400" b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IR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7147" y="804417"/>
            <a:ext cx="69526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latin typeface="Calibri"/>
                <a:cs typeface="Calibri"/>
              </a:rPr>
              <a:t>Tutte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molecole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organiche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inorganiche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assorbono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radiazione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infrarossa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Eccezioni: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composti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omonucleari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es.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7" baseline="-20833" dirty="0">
                <a:latin typeface="Calibri"/>
                <a:cs typeface="Calibri"/>
              </a:rPr>
              <a:t>2</a:t>
            </a:r>
            <a:r>
              <a:rPr sz="1800" spc="-5" dirty="0">
                <a:latin typeface="Calibri"/>
                <a:cs typeface="Calibri"/>
              </a:rPr>
              <a:t>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baseline="-20833" dirty="0">
                <a:latin typeface="Calibri"/>
                <a:cs typeface="Calibri"/>
              </a:rPr>
              <a:t>2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 </a:t>
            </a:r>
            <a:r>
              <a:rPr sz="1800" spc="-5" dirty="0">
                <a:latin typeface="Calibri"/>
                <a:cs typeface="Calibri"/>
              </a:rPr>
              <a:t>Cl</a:t>
            </a:r>
            <a:r>
              <a:rPr sz="1800" spc="-7" baseline="-20833" dirty="0">
                <a:latin typeface="Calibri"/>
                <a:cs typeface="Calibri"/>
              </a:rPr>
              <a:t>2</a:t>
            </a:r>
            <a:endParaRPr sz="1800" baseline="-20833" dirty="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36804" y="1761744"/>
            <a:ext cx="11837035" cy="4902835"/>
            <a:chOff x="336804" y="1761744"/>
            <a:chExt cx="11837035" cy="490283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19088" y="2799588"/>
              <a:ext cx="5626608" cy="386486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36804" y="1761744"/>
              <a:ext cx="11837035" cy="1478280"/>
            </a:xfrm>
            <a:custGeom>
              <a:avLst/>
              <a:gdLst/>
              <a:ahLst/>
              <a:cxnLst/>
              <a:rect l="l" t="t" r="r" b="b"/>
              <a:pathLst>
                <a:path w="11837035" h="1478280">
                  <a:moveTo>
                    <a:pt x="11836908" y="0"/>
                  </a:moveTo>
                  <a:lnTo>
                    <a:pt x="0" y="0"/>
                  </a:lnTo>
                  <a:lnTo>
                    <a:pt x="0" y="1478279"/>
                  </a:lnTo>
                  <a:lnTo>
                    <a:pt x="11836908" y="1478279"/>
                  </a:lnTo>
                  <a:lnTo>
                    <a:pt x="118369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15239" y="1783156"/>
            <a:ext cx="52197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La </a:t>
            </a:r>
            <a:r>
              <a:rPr sz="1800" spc="-10" dirty="0">
                <a:latin typeface="Calibri"/>
                <a:cs typeface="Calibri"/>
              </a:rPr>
              <a:t>spettroscopia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infrarossa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dirty="0">
                <a:latin typeface="Wingdings"/>
                <a:cs typeface="Wingdings"/>
              </a:rPr>
              <a:t>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identificazione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qualitativa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5239" y="2329434"/>
            <a:ext cx="113766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Minore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efficienza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S. assorbimento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UV/VIS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per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determinazioni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quantitative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(minore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sensibilità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maggiori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deviazioni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dalla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legge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 </a:t>
            </a:r>
            <a:r>
              <a:rPr sz="1800" dirty="0">
                <a:latin typeface="Calibri"/>
                <a:cs typeface="Calibri"/>
              </a:rPr>
              <a:t>Beer)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07949" y="3837178"/>
            <a:ext cx="5995670" cy="2604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3180" algn="just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L'energia</a:t>
            </a:r>
            <a:r>
              <a:rPr sz="1800" dirty="0">
                <a:latin typeface="Calibri"/>
                <a:cs typeface="Calibri"/>
              </a:rPr>
              <a:t> della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radiazione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infrarossa</a:t>
            </a:r>
            <a:r>
              <a:rPr sz="1800" spc="-10" dirty="0">
                <a:latin typeface="Calibri"/>
                <a:cs typeface="Calibri"/>
              </a:rPr>
              <a:t> genera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transizioni 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vibrazionali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rotazionali,</a:t>
            </a:r>
            <a:r>
              <a:rPr sz="1800" dirty="0">
                <a:latin typeface="Calibri"/>
                <a:cs typeface="Calibri"/>
              </a:rPr>
              <a:t> ma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non</a:t>
            </a:r>
            <a:r>
              <a:rPr sz="1800" dirty="0">
                <a:latin typeface="Calibri"/>
                <a:cs typeface="Calibri"/>
              </a:rPr>
              <a:t> è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sufficiente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ad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eccitare 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transizioni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elettroniche.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450">
              <a:latin typeface="Calibri"/>
              <a:cs typeface="Calibri"/>
            </a:endParaRPr>
          </a:p>
          <a:p>
            <a:pPr marL="49530" marR="5080" algn="just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I modi </a:t>
            </a:r>
            <a:r>
              <a:rPr sz="1800" spc="-5" dirty="0">
                <a:latin typeface="Calibri"/>
                <a:cs typeface="Calibri"/>
              </a:rPr>
              <a:t>in cui </a:t>
            </a:r>
            <a:r>
              <a:rPr sz="1800" dirty="0">
                <a:latin typeface="Calibri"/>
                <a:cs typeface="Calibri"/>
              </a:rPr>
              <a:t>una </a:t>
            </a:r>
            <a:r>
              <a:rPr sz="1800" spc="-5" dirty="0">
                <a:latin typeface="Calibri"/>
                <a:cs typeface="Calibri"/>
              </a:rPr>
              <a:t>molecola </a:t>
            </a:r>
            <a:r>
              <a:rPr sz="1800" dirty="0">
                <a:latin typeface="Calibri"/>
                <a:cs typeface="Calibri"/>
              </a:rPr>
              <a:t>può </a:t>
            </a:r>
            <a:r>
              <a:rPr sz="1800" spc="-15" dirty="0">
                <a:latin typeface="Calibri"/>
                <a:cs typeface="Calibri"/>
              </a:rPr>
              <a:t>vibrare </a:t>
            </a:r>
            <a:r>
              <a:rPr sz="1800" spc="-5" dirty="0">
                <a:latin typeface="Calibri"/>
                <a:cs typeface="Calibri"/>
              </a:rPr>
              <a:t>dipende dal </a:t>
            </a:r>
            <a:r>
              <a:rPr sz="1800" b="1" spc="-10" dirty="0">
                <a:latin typeface="Calibri"/>
                <a:cs typeface="Calibri"/>
              </a:rPr>
              <a:t>numero di 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legami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dal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numero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di</a:t>
            </a:r>
            <a:r>
              <a:rPr sz="1800" b="1" spc="-10" dirty="0">
                <a:latin typeface="Calibri"/>
                <a:cs typeface="Calibri"/>
              </a:rPr>
              <a:t> atomi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della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molecola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4953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Il</a:t>
            </a:r>
            <a:r>
              <a:rPr sz="1800" spc="15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numero</a:t>
            </a:r>
            <a:r>
              <a:rPr sz="1800" spc="15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delle</a:t>
            </a:r>
            <a:r>
              <a:rPr sz="1800" spc="1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vibrazioni</a:t>
            </a:r>
            <a:r>
              <a:rPr sz="1800" spc="1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è</a:t>
            </a:r>
            <a:r>
              <a:rPr sz="1800" spc="1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elevato</a:t>
            </a:r>
            <a:r>
              <a:rPr sz="1800" spc="1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anche</a:t>
            </a:r>
            <a:r>
              <a:rPr sz="1800" spc="1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per</a:t>
            </a:r>
            <a:r>
              <a:rPr sz="1800" spc="17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molecole</a:t>
            </a:r>
            <a:r>
              <a:rPr sz="1800" spc="16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molto</a:t>
            </a:r>
            <a:endParaRPr sz="1800">
              <a:latin typeface="Calibri"/>
              <a:cs typeface="Calibri"/>
            </a:endParaRPr>
          </a:p>
          <a:p>
            <a:pPr marL="4953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Calibri"/>
                <a:cs typeface="Calibri"/>
              </a:rPr>
              <a:t>semplici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871204" y="1121663"/>
            <a:ext cx="2386965" cy="832485"/>
          </a:xfrm>
          <a:prstGeom prst="rect">
            <a:avLst/>
          </a:prstGeom>
          <a:ln w="9525">
            <a:solidFill>
              <a:srgbClr val="006FC0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92075" marR="80645" algn="just">
              <a:lnSpc>
                <a:spcPct val="100000"/>
              </a:lnSpc>
              <a:spcBef>
                <a:spcPts val="295"/>
              </a:spcBef>
            </a:pPr>
            <a:r>
              <a:rPr sz="1200" spc="-5" dirty="0">
                <a:solidFill>
                  <a:srgbClr val="767070"/>
                </a:solidFill>
                <a:latin typeface="Calibri"/>
                <a:cs typeface="Calibri"/>
              </a:rPr>
              <a:t>Il</a:t>
            </a:r>
            <a:r>
              <a:rPr sz="1200" dirty="0">
                <a:solidFill>
                  <a:srgbClr val="76707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767070"/>
                </a:solidFill>
                <a:latin typeface="Calibri"/>
                <a:cs typeface="Calibri"/>
              </a:rPr>
              <a:t>numero</a:t>
            </a:r>
            <a:r>
              <a:rPr sz="1200" dirty="0">
                <a:solidFill>
                  <a:srgbClr val="76707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767070"/>
                </a:solidFill>
                <a:latin typeface="Calibri"/>
                <a:cs typeface="Calibri"/>
              </a:rPr>
              <a:t>d'onda</a:t>
            </a:r>
            <a:r>
              <a:rPr sz="1200" dirty="0">
                <a:solidFill>
                  <a:srgbClr val="767070"/>
                </a:solidFill>
                <a:latin typeface="Calibri"/>
                <a:cs typeface="Calibri"/>
              </a:rPr>
              <a:t> è</a:t>
            </a:r>
            <a:r>
              <a:rPr sz="1200" spc="5" dirty="0">
                <a:solidFill>
                  <a:srgbClr val="76707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767070"/>
                </a:solidFill>
                <a:latin typeface="Calibri"/>
                <a:cs typeface="Calibri"/>
              </a:rPr>
              <a:t>il</a:t>
            </a:r>
            <a:r>
              <a:rPr sz="1200" spc="5" dirty="0">
                <a:solidFill>
                  <a:srgbClr val="76707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767070"/>
                </a:solidFill>
                <a:latin typeface="Calibri"/>
                <a:cs typeface="Calibri"/>
              </a:rPr>
              <a:t>numero</a:t>
            </a:r>
            <a:r>
              <a:rPr sz="1200" dirty="0">
                <a:solidFill>
                  <a:srgbClr val="76707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767070"/>
                </a:solidFill>
                <a:latin typeface="Calibri"/>
                <a:cs typeface="Calibri"/>
              </a:rPr>
              <a:t>di </a:t>
            </a:r>
            <a:r>
              <a:rPr sz="1200" spc="-5" dirty="0">
                <a:solidFill>
                  <a:srgbClr val="767070"/>
                </a:solidFill>
                <a:latin typeface="Calibri"/>
                <a:cs typeface="Calibri"/>
              </a:rPr>
              <a:t> oscillazioni </a:t>
            </a:r>
            <a:r>
              <a:rPr sz="1200" dirty="0">
                <a:solidFill>
                  <a:srgbClr val="767070"/>
                </a:solidFill>
                <a:latin typeface="Calibri"/>
                <a:cs typeface="Calibri"/>
              </a:rPr>
              <a:t>di </a:t>
            </a:r>
            <a:r>
              <a:rPr sz="1200" spc="-5" dirty="0">
                <a:solidFill>
                  <a:srgbClr val="767070"/>
                </a:solidFill>
                <a:latin typeface="Calibri"/>
                <a:cs typeface="Calibri"/>
              </a:rPr>
              <a:t>un'onda nell'unità </a:t>
            </a:r>
            <a:r>
              <a:rPr sz="1200" spc="5" dirty="0">
                <a:solidFill>
                  <a:srgbClr val="767070"/>
                </a:solidFill>
                <a:latin typeface="Calibri"/>
                <a:cs typeface="Calibri"/>
              </a:rPr>
              <a:t>di </a:t>
            </a:r>
            <a:r>
              <a:rPr sz="1200" spc="10" dirty="0">
                <a:solidFill>
                  <a:srgbClr val="76707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767070"/>
                </a:solidFill>
                <a:latin typeface="Calibri"/>
                <a:cs typeface="Calibri"/>
              </a:rPr>
              <a:t>lunghezza, </a:t>
            </a:r>
            <a:r>
              <a:rPr sz="1200" dirty="0">
                <a:solidFill>
                  <a:srgbClr val="767070"/>
                </a:solidFill>
                <a:latin typeface="Calibri"/>
                <a:cs typeface="Calibri"/>
              </a:rPr>
              <a:t>e </a:t>
            </a:r>
            <a:r>
              <a:rPr sz="1200" spc="-5" dirty="0">
                <a:solidFill>
                  <a:srgbClr val="767070"/>
                </a:solidFill>
                <a:latin typeface="Calibri"/>
                <a:cs typeface="Calibri"/>
              </a:rPr>
              <a:t>corrisponde </a:t>
            </a:r>
            <a:r>
              <a:rPr sz="1200" spc="-10" dirty="0">
                <a:solidFill>
                  <a:srgbClr val="767070"/>
                </a:solidFill>
                <a:latin typeface="Calibri"/>
                <a:cs typeface="Calibri"/>
              </a:rPr>
              <a:t>quindi </a:t>
            </a:r>
            <a:r>
              <a:rPr sz="1200" dirty="0">
                <a:solidFill>
                  <a:srgbClr val="767070"/>
                </a:solidFill>
                <a:latin typeface="Calibri"/>
                <a:cs typeface="Calibri"/>
              </a:rPr>
              <a:t>al </a:t>
            </a:r>
            <a:r>
              <a:rPr sz="1200" spc="5" dirty="0">
                <a:solidFill>
                  <a:srgbClr val="76707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767070"/>
                </a:solidFill>
                <a:latin typeface="Calibri"/>
                <a:cs typeface="Calibri"/>
              </a:rPr>
              <a:t>reciproco</a:t>
            </a:r>
            <a:r>
              <a:rPr sz="1200" dirty="0">
                <a:solidFill>
                  <a:srgbClr val="767070"/>
                </a:solidFill>
                <a:latin typeface="Calibri"/>
                <a:cs typeface="Calibri"/>
              </a:rPr>
              <a:t> della</a:t>
            </a:r>
            <a:r>
              <a:rPr sz="1200" spc="-25" dirty="0">
                <a:solidFill>
                  <a:srgbClr val="76707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767070"/>
                </a:solidFill>
                <a:latin typeface="Calibri"/>
                <a:cs typeface="Calibri"/>
              </a:rPr>
              <a:t>lunghezza</a:t>
            </a:r>
            <a:r>
              <a:rPr sz="1200" spc="-35" dirty="0">
                <a:solidFill>
                  <a:srgbClr val="76707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767070"/>
                </a:solidFill>
                <a:latin typeface="Calibri"/>
                <a:cs typeface="Calibri"/>
              </a:rPr>
              <a:t>d'onda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949" y="177749"/>
            <a:ext cx="2001520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spc="-5" dirty="0">
                <a:solidFill>
                  <a:srgbClr val="FF0000"/>
                </a:solidFill>
                <a:latin typeface="Calibri"/>
                <a:cs typeface="Calibri"/>
              </a:rPr>
              <a:t>Spettroscopia</a:t>
            </a:r>
            <a:r>
              <a:rPr sz="2300" b="1" spc="-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b="1" dirty="0">
                <a:solidFill>
                  <a:srgbClr val="FF0000"/>
                </a:solidFill>
                <a:latin typeface="Calibri"/>
                <a:cs typeface="Calibri"/>
              </a:rPr>
              <a:t>IR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0504" y="1090929"/>
            <a:ext cx="6584315" cy="2165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330" algn="just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Calibri"/>
                <a:cs typeface="Calibri"/>
              </a:rPr>
              <a:t>Tre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tipi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strumenti</a:t>
            </a:r>
            <a:r>
              <a:rPr sz="1800" dirty="0">
                <a:latin typeface="Calibri"/>
                <a:cs typeface="Calibri"/>
              </a:rPr>
              <a:t> IR:</a:t>
            </a:r>
            <a:endParaRPr sz="1800">
              <a:latin typeface="Calibri"/>
              <a:cs typeface="Calibri"/>
            </a:endParaRPr>
          </a:p>
          <a:p>
            <a:pPr marL="100330" marR="2407285" algn="just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spettrometri dispersivi </a:t>
            </a:r>
            <a:r>
              <a:rPr sz="1800" spc="-5" dirty="0">
                <a:latin typeface="Calibri"/>
                <a:cs typeface="Calibri"/>
              </a:rPr>
              <a:t>(o </a:t>
            </a:r>
            <a:r>
              <a:rPr sz="1800" spc="-15" dirty="0">
                <a:latin typeface="Calibri"/>
                <a:cs typeface="Calibri"/>
              </a:rPr>
              <a:t>spettrofotometri) </a:t>
            </a:r>
            <a:r>
              <a:rPr sz="1800" spc="-10" dirty="0">
                <a:latin typeface="Calibri"/>
                <a:cs typeface="Calibri"/>
              </a:rPr>
              <a:t> spettrometri </a:t>
            </a:r>
            <a:r>
              <a:rPr sz="1800" dirty="0">
                <a:latin typeface="Calibri"/>
                <a:cs typeface="Calibri"/>
              </a:rPr>
              <a:t>in </a:t>
            </a:r>
            <a:r>
              <a:rPr sz="1800" spc="-15" dirty="0">
                <a:latin typeface="Calibri"/>
                <a:cs typeface="Calibri"/>
              </a:rPr>
              <a:t>trasformata </a:t>
            </a:r>
            <a:r>
              <a:rPr sz="1800" spc="-5" dirty="0">
                <a:latin typeface="Calibri"/>
                <a:cs typeface="Calibri"/>
              </a:rPr>
              <a:t>di </a:t>
            </a:r>
            <a:r>
              <a:rPr sz="1800" spc="-10" dirty="0">
                <a:latin typeface="Calibri"/>
                <a:cs typeface="Calibri"/>
              </a:rPr>
              <a:t>Fourier </a:t>
            </a:r>
            <a:r>
              <a:rPr sz="1800" spc="-5" dirty="0">
                <a:latin typeface="Calibri"/>
                <a:cs typeface="Calibri"/>
              </a:rPr>
              <a:t>(FTIR)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fotometri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filtro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5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Lo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spettrometro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FTIR</a:t>
            </a:r>
            <a:r>
              <a:rPr sz="1800" dirty="0">
                <a:latin typeface="Calibri"/>
                <a:cs typeface="Calibri"/>
              </a:rPr>
              <a:t> è il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tipo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più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comune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spettrometro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infrarosso. 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Oggi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la </a:t>
            </a:r>
            <a:r>
              <a:rPr sz="1800" dirty="0">
                <a:latin typeface="Calibri"/>
                <a:cs typeface="Calibri"/>
              </a:rPr>
              <a:t>maggior </a:t>
            </a:r>
            <a:r>
              <a:rPr sz="1800" spc="-10" dirty="0">
                <a:latin typeface="Calibri"/>
                <a:cs typeface="Calibri"/>
              </a:rPr>
              <a:t>parte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strumenti</a:t>
            </a:r>
            <a:r>
              <a:rPr sz="1800" spc="-10" dirty="0">
                <a:latin typeface="Calibri"/>
                <a:cs typeface="Calibri"/>
              </a:rPr>
              <a:t> infrarossi</a:t>
            </a:r>
            <a:r>
              <a:rPr sz="1800" spc="-5" dirty="0">
                <a:latin typeface="Calibri"/>
                <a:cs typeface="Calibri"/>
              </a:rPr>
              <a:t> venduti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sono </a:t>
            </a:r>
            <a:r>
              <a:rPr sz="1800" spc="-10" dirty="0">
                <a:latin typeface="Calibri"/>
                <a:cs typeface="Calibri"/>
              </a:rPr>
              <a:t>sistemi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FTIR.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74128" y="4291329"/>
            <a:ext cx="420433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  <a:tabLst>
                <a:tab pos="2679700" algn="l"/>
                <a:tab pos="3949065" algn="l"/>
              </a:tabLst>
            </a:pPr>
            <a:r>
              <a:rPr sz="1800" dirty="0">
                <a:latin typeface="Calibri"/>
                <a:cs typeface="Calibri"/>
              </a:rPr>
              <a:t>Gli </a:t>
            </a:r>
            <a:r>
              <a:rPr sz="1800" spc="-5" dirty="0">
                <a:latin typeface="Calibri"/>
                <a:cs typeface="Calibri"/>
              </a:rPr>
              <a:t>strumenti </a:t>
            </a:r>
            <a:r>
              <a:rPr sz="1800" dirty="0">
                <a:latin typeface="Calibri"/>
                <a:cs typeface="Calibri"/>
              </a:rPr>
              <a:t>in </a:t>
            </a:r>
            <a:r>
              <a:rPr sz="1800" spc="-15" dirty="0">
                <a:latin typeface="Calibri"/>
                <a:cs typeface="Calibri"/>
              </a:rPr>
              <a:t>trasformata </a:t>
            </a:r>
            <a:r>
              <a:rPr sz="1800" dirty="0">
                <a:latin typeface="Calibri"/>
                <a:cs typeface="Calibri"/>
              </a:rPr>
              <a:t>di </a:t>
            </a:r>
            <a:r>
              <a:rPr sz="1800" spc="-10" dirty="0">
                <a:latin typeface="Calibri"/>
                <a:cs typeface="Calibri"/>
              </a:rPr>
              <a:t>Fourier </a:t>
            </a:r>
            <a:r>
              <a:rPr sz="1800" spc="-5" dirty="0">
                <a:latin typeface="Calibri"/>
                <a:cs typeface="Calibri"/>
              </a:rPr>
              <a:t>non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contengono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elementi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dispersivi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tutte</a:t>
            </a:r>
            <a:r>
              <a:rPr sz="1800" spc="-10" dirty="0">
                <a:latin typeface="Calibri"/>
                <a:cs typeface="Calibri"/>
              </a:rPr>
              <a:t> le 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lunghezze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d'onda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sono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rivelate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misurate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n</a:t>
            </a:r>
            <a:r>
              <a:rPr sz="1800" spc="-3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em</a:t>
            </a:r>
            <a:r>
              <a:rPr sz="1800" spc="5" dirty="0">
                <a:latin typeface="Calibri"/>
                <a:cs typeface="Calibri"/>
              </a:rPr>
              <a:t>p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45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an</a:t>
            </a:r>
            <a:r>
              <a:rPr sz="1800" spc="5" dirty="0">
                <a:latin typeface="Calibri"/>
                <a:cs typeface="Calibri"/>
              </a:rPr>
              <a:t>e</a:t>
            </a:r>
            <a:r>
              <a:rPr sz="1800" spc="10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men</a:t>
            </a:r>
            <a:r>
              <a:rPr sz="1800" spc="-3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e	</a:t>
            </a:r>
            <a:r>
              <a:rPr sz="1800" spc="-5" dirty="0">
                <a:latin typeface="Calibri"/>
                <a:cs typeface="Calibri"/>
              </a:rPr>
              <a:t>u</a:t>
            </a:r>
            <a:r>
              <a:rPr sz="1800" dirty="0">
                <a:latin typeface="Calibri"/>
                <a:cs typeface="Calibri"/>
              </a:rPr>
              <a:t>san</a:t>
            </a:r>
            <a:r>
              <a:rPr sz="1800" spc="5" dirty="0">
                <a:latin typeface="Calibri"/>
                <a:cs typeface="Calibri"/>
              </a:rPr>
              <a:t>d</a:t>
            </a:r>
            <a:r>
              <a:rPr sz="1800" dirty="0">
                <a:latin typeface="Calibri"/>
                <a:cs typeface="Calibri"/>
              </a:rPr>
              <a:t>o	un  </a:t>
            </a:r>
            <a:r>
              <a:rPr sz="1800" spc="-15" dirty="0">
                <a:latin typeface="Calibri"/>
                <a:cs typeface="Calibri"/>
              </a:rPr>
              <a:t>interferometro.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9852" y="3547871"/>
            <a:ext cx="3075432" cy="305697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30083" y="449580"/>
            <a:ext cx="3916679" cy="3023616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301" y="333197"/>
            <a:ext cx="374586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10" dirty="0">
                <a:latin typeface="Calibri"/>
                <a:cs typeface="Calibri"/>
              </a:rPr>
              <a:t>COMPONENTI</a:t>
            </a:r>
            <a:r>
              <a:rPr sz="2500" spc="-55" dirty="0">
                <a:latin typeface="Calibri"/>
                <a:cs typeface="Calibri"/>
              </a:rPr>
              <a:t> </a:t>
            </a:r>
            <a:r>
              <a:rPr sz="2500" spc="-25" dirty="0">
                <a:latin typeface="Calibri"/>
                <a:cs typeface="Calibri"/>
              </a:rPr>
              <a:t>STRUMENTALI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301" y="1095882"/>
            <a:ext cx="11871325" cy="42335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dirty="0">
                <a:latin typeface="Calibri"/>
                <a:cs typeface="Calibri"/>
              </a:rPr>
              <a:t>La maggior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parte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degli</a:t>
            </a:r>
            <a:r>
              <a:rPr sz="2300" spc="2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strumenti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spc="-15" dirty="0">
                <a:latin typeface="Calibri"/>
                <a:cs typeface="Calibri"/>
              </a:rPr>
              <a:t>spettroscopici</a:t>
            </a:r>
            <a:r>
              <a:rPr sz="2300" spc="4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per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le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regioni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spc="-15" dirty="0">
                <a:latin typeface="Calibri"/>
                <a:cs typeface="Calibri"/>
              </a:rPr>
              <a:t>UV/visibile</a:t>
            </a:r>
            <a:r>
              <a:rPr sz="2300" spc="-1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e</a:t>
            </a:r>
            <a:r>
              <a:rPr sz="2300" spc="2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IR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spc="-15" dirty="0">
                <a:latin typeface="Calibri"/>
                <a:cs typeface="Calibri"/>
              </a:rPr>
              <a:t>consiste</a:t>
            </a:r>
            <a:r>
              <a:rPr sz="2300" spc="2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di:</a:t>
            </a:r>
            <a:endParaRPr sz="2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2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300" b="1" dirty="0">
                <a:latin typeface="Calibri"/>
                <a:cs typeface="Calibri"/>
              </a:rPr>
              <a:t>una</a:t>
            </a:r>
            <a:r>
              <a:rPr sz="2300" b="1" spc="10" dirty="0">
                <a:latin typeface="Calibri"/>
                <a:cs typeface="Calibri"/>
              </a:rPr>
              <a:t> </a:t>
            </a:r>
            <a:r>
              <a:rPr sz="2300" b="1" spc="-15" dirty="0">
                <a:latin typeface="Calibri"/>
                <a:cs typeface="Calibri"/>
              </a:rPr>
              <a:t>sorgente</a:t>
            </a:r>
            <a:r>
              <a:rPr sz="2300" b="1" spc="-25" dirty="0">
                <a:latin typeface="Calibri"/>
                <a:cs typeface="Calibri"/>
              </a:rPr>
              <a:t> </a:t>
            </a:r>
            <a:r>
              <a:rPr sz="2300" b="1" spc="-10" dirty="0">
                <a:latin typeface="Calibri"/>
                <a:cs typeface="Calibri"/>
              </a:rPr>
              <a:t>stabile</a:t>
            </a:r>
            <a:r>
              <a:rPr sz="2300" b="1" spc="-15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di</a:t>
            </a:r>
            <a:r>
              <a:rPr sz="2300" b="1" spc="5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energia</a:t>
            </a:r>
            <a:r>
              <a:rPr sz="2300" b="1" spc="-15" dirty="0">
                <a:latin typeface="Calibri"/>
                <a:cs typeface="Calibri"/>
              </a:rPr>
              <a:t> radiante</a:t>
            </a:r>
            <a:endParaRPr sz="2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2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300" b="1" spc="-5" dirty="0">
                <a:latin typeface="Calibri"/>
                <a:cs typeface="Calibri"/>
              </a:rPr>
              <a:t>un</a:t>
            </a:r>
            <a:r>
              <a:rPr sz="2300" b="1" spc="15" dirty="0">
                <a:latin typeface="Calibri"/>
                <a:cs typeface="Calibri"/>
              </a:rPr>
              <a:t> </a:t>
            </a:r>
            <a:r>
              <a:rPr sz="2300" b="1" spc="-10" dirty="0">
                <a:latin typeface="Calibri"/>
                <a:cs typeface="Calibri"/>
              </a:rPr>
              <a:t>selettore</a:t>
            </a:r>
            <a:r>
              <a:rPr sz="2300" b="1" spc="-25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di</a:t>
            </a:r>
            <a:r>
              <a:rPr sz="2300" b="1" spc="15" dirty="0">
                <a:latin typeface="Calibri"/>
                <a:cs typeface="Calibri"/>
              </a:rPr>
              <a:t> </a:t>
            </a:r>
            <a:r>
              <a:rPr sz="2300" b="1" spc="-10" dirty="0">
                <a:latin typeface="Calibri"/>
                <a:cs typeface="Calibri"/>
              </a:rPr>
              <a:t>lunghezze</a:t>
            </a:r>
            <a:r>
              <a:rPr sz="2300" b="1" spc="15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d'onda</a:t>
            </a:r>
            <a:r>
              <a:rPr sz="2300" b="1" spc="5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che</a:t>
            </a:r>
            <a:r>
              <a:rPr sz="2300" b="1" spc="5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isola</a:t>
            </a:r>
            <a:r>
              <a:rPr sz="2300" b="1" spc="-5" dirty="0">
                <a:latin typeface="Calibri"/>
                <a:cs typeface="Calibri"/>
              </a:rPr>
              <a:t> una</a:t>
            </a:r>
            <a:r>
              <a:rPr sz="2300" b="1" spc="20" dirty="0">
                <a:latin typeface="Calibri"/>
                <a:cs typeface="Calibri"/>
              </a:rPr>
              <a:t> </a:t>
            </a:r>
            <a:r>
              <a:rPr sz="2300" b="1" spc="-10" dirty="0">
                <a:latin typeface="Calibri"/>
                <a:cs typeface="Calibri"/>
              </a:rPr>
              <a:t>regione</a:t>
            </a:r>
            <a:r>
              <a:rPr sz="2300" b="1" spc="5" dirty="0">
                <a:latin typeface="Calibri"/>
                <a:cs typeface="Calibri"/>
              </a:rPr>
              <a:t> </a:t>
            </a:r>
            <a:r>
              <a:rPr sz="2300" b="1" spc="-10" dirty="0">
                <a:latin typeface="Calibri"/>
                <a:cs typeface="Calibri"/>
              </a:rPr>
              <a:t>limitata</a:t>
            </a:r>
            <a:r>
              <a:rPr sz="2300" b="1" dirty="0">
                <a:latin typeface="Calibri"/>
                <a:cs typeface="Calibri"/>
              </a:rPr>
              <a:t> dello </a:t>
            </a:r>
            <a:r>
              <a:rPr sz="2300" b="1" spc="-5" dirty="0">
                <a:latin typeface="Calibri"/>
                <a:cs typeface="Calibri"/>
              </a:rPr>
              <a:t>spettro</a:t>
            </a:r>
            <a:r>
              <a:rPr sz="2300" b="1" spc="-30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per</a:t>
            </a:r>
            <a:r>
              <a:rPr sz="2300" b="1" spc="10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la</a:t>
            </a:r>
            <a:r>
              <a:rPr sz="2300" b="1" spc="5" dirty="0">
                <a:latin typeface="Calibri"/>
                <a:cs typeface="Calibri"/>
              </a:rPr>
              <a:t> </a:t>
            </a:r>
            <a:r>
              <a:rPr sz="2300" b="1" spc="-15" dirty="0">
                <a:latin typeface="Calibri"/>
                <a:cs typeface="Calibri"/>
              </a:rPr>
              <a:t>misura</a:t>
            </a:r>
            <a:endParaRPr sz="2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2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300" b="1" dirty="0">
                <a:latin typeface="Calibri"/>
                <a:cs typeface="Calibri"/>
              </a:rPr>
              <a:t>uno o</a:t>
            </a:r>
            <a:r>
              <a:rPr sz="2300" b="1" spc="-5" dirty="0">
                <a:latin typeface="Calibri"/>
                <a:cs typeface="Calibri"/>
              </a:rPr>
              <a:t> più</a:t>
            </a:r>
            <a:r>
              <a:rPr sz="2300" b="1" dirty="0">
                <a:latin typeface="Calibri"/>
                <a:cs typeface="Calibri"/>
              </a:rPr>
              <a:t> </a:t>
            </a:r>
            <a:r>
              <a:rPr sz="2300" b="1" spc="-10" dirty="0">
                <a:latin typeface="Calibri"/>
                <a:cs typeface="Calibri"/>
              </a:rPr>
              <a:t>contenitori</a:t>
            </a:r>
            <a:r>
              <a:rPr sz="2300" b="1" spc="-5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per </a:t>
            </a:r>
            <a:r>
              <a:rPr sz="2300" b="1" spc="-5" dirty="0">
                <a:latin typeface="Calibri"/>
                <a:cs typeface="Calibri"/>
              </a:rPr>
              <a:t>il</a:t>
            </a:r>
            <a:r>
              <a:rPr sz="2300" b="1" spc="-15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campione</a:t>
            </a:r>
            <a:endParaRPr sz="2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2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300" b="1" spc="-5" dirty="0">
                <a:latin typeface="Calibri"/>
                <a:cs typeface="Calibri"/>
              </a:rPr>
              <a:t>un</a:t>
            </a:r>
            <a:r>
              <a:rPr sz="2300" b="1" spc="20" dirty="0">
                <a:latin typeface="Calibri"/>
                <a:cs typeface="Calibri"/>
              </a:rPr>
              <a:t> </a:t>
            </a:r>
            <a:r>
              <a:rPr sz="2300" b="1" spc="-15" dirty="0">
                <a:latin typeface="Calibri"/>
                <a:cs typeface="Calibri"/>
              </a:rPr>
              <a:t>rivelatore</a:t>
            </a:r>
            <a:r>
              <a:rPr sz="2300" b="1" spc="5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di</a:t>
            </a:r>
            <a:r>
              <a:rPr sz="2300" b="1" spc="20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radiazione</a:t>
            </a:r>
            <a:r>
              <a:rPr sz="2300" b="1" spc="10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che</a:t>
            </a:r>
            <a:r>
              <a:rPr sz="2300" b="1" spc="20" dirty="0">
                <a:latin typeface="Calibri"/>
                <a:cs typeface="Calibri"/>
              </a:rPr>
              <a:t> </a:t>
            </a:r>
            <a:r>
              <a:rPr sz="2300" b="1" spc="-15" dirty="0">
                <a:latin typeface="Calibri"/>
                <a:cs typeface="Calibri"/>
              </a:rPr>
              <a:t>converte</a:t>
            </a:r>
            <a:r>
              <a:rPr sz="2300" b="1" spc="15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l'energia</a:t>
            </a:r>
            <a:r>
              <a:rPr sz="2300" b="1" spc="-10" dirty="0">
                <a:latin typeface="Calibri"/>
                <a:cs typeface="Calibri"/>
              </a:rPr>
              <a:t> </a:t>
            </a:r>
            <a:r>
              <a:rPr sz="2300" b="1" spc="-15" dirty="0">
                <a:latin typeface="Calibri"/>
                <a:cs typeface="Calibri"/>
              </a:rPr>
              <a:t>radiante</a:t>
            </a:r>
            <a:r>
              <a:rPr sz="2300" b="1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in</a:t>
            </a:r>
            <a:r>
              <a:rPr sz="2300" b="1" spc="20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un</a:t>
            </a:r>
            <a:r>
              <a:rPr sz="2300" b="1" spc="20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segnale</a:t>
            </a:r>
            <a:r>
              <a:rPr sz="2300" b="1" dirty="0">
                <a:latin typeface="Calibri"/>
                <a:cs typeface="Calibri"/>
              </a:rPr>
              <a:t> </a:t>
            </a:r>
            <a:r>
              <a:rPr sz="2300" b="1" spc="-10" dirty="0">
                <a:latin typeface="Calibri"/>
                <a:cs typeface="Calibri"/>
              </a:rPr>
              <a:t>elettrico</a:t>
            </a:r>
            <a:r>
              <a:rPr sz="2300" b="1" spc="-5" dirty="0">
                <a:latin typeface="Calibri"/>
                <a:cs typeface="Calibri"/>
              </a:rPr>
              <a:t> </a:t>
            </a:r>
            <a:r>
              <a:rPr sz="2300" b="1" spc="-10" dirty="0">
                <a:latin typeface="Calibri"/>
                <a:cs typeface="Calibri"/>
              </a:rPr>
              <a:t>misurabile</a:t>
            </a:r>
            <a:endParaRPr sz="2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25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300" b="1" spc="-5" dirty="0">
                <a:latin typeface="Calibri"/>
                <a:cs typeface="Calibri"/>
              </a:rPr>
              <a:t>un</a:t>
            </a:r>
            <a:r>
              <a:rPr sz="2300" b="1" spc="175" dirty="0">
                <a:latin typeface="Calibri"/>
                <a:cs typeface="Calibri"/>
              </a:rPr>
              <a:t> </a:t>
            </a:r>
            <a:r>
              <a:rPr sz="2300" b="1" spc="-10" dirty="0">
                <a:latin typeface="Calibri"/>
                <a:cs typeface="Calibri"/>
              </a:rPr>
              <a:t>processore</a:t>
            </a:r>
            <a:r>
              <a:rPr sz="2300" b="1" spc="160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e</a:t>
            </a:r>
            <a:r>
              <a:rPr sz="2300" b="1" spc="180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un</a:t>
            </a:r>
            <a:r>
              <a:rPr sz="2300" b="1" spc="170" dirty="0">
                <a:latin typeface="Calibri"/>
                <a:cs typeface="Calibri"/>
              </a:rPr>
              <a:t> </a:t>
            </a:r>
            <a:r>
              <a:rPr sz="2300" b="1" spc="-20" dirty="0">
                <a:latin typeface="Calibri"/>
                <a:cs typeface="Calibri"/>
              </a:rPr>
              <a:t>registratore</a:t>
            </a:r>
            <a:r>
              <a:rPr sz="2300" b="1" spc="170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del</a:t>
            </a:r>
            <a:r>
              <a:rPr sz="2300" b="1" spc="170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segnale,</a:t>
            </a:r>
            <a:r>
              <a:rPr sz="2300" b="1" spc="170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normalmente</a:t>
            </a:r>
            <a:r>
              <a:rPr sz="2300" b="1" spc="145" dirty="0">
                <a:latin typeface="Calibri"/>
                <a:cs typeface="Calibri"/>
              </a:rPr>
              <a:t> </a:t>
            </a:r>
            <a:r>
              <a:rPr sz="2300" b="1" spc="-10" dirty="0">
                <a:latin typeface="Calibri"/>
                <a:cs typeface="Calibri"/>
              </a:rPr>
              <a:t>costituito</a:t>
            </a:r>
            <a:r>
              <a:rPr sz="2300" b="1" spc="160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da</a:t>
            </a:r>
            <a:r>
              <a:rPr sz="2300" b="1" spc="190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un</a:t>
            </a:r>
            <a:r>
              <a:rPr sz="2300" b="1" spc="170" dirty="0">
                <a:latin typeface="Calibri"/>
                <a:cs typeface="Calibri"/>
              </a:rPr>
              <a:t> </a:t>
            </a:r>
            <a:r>
              <a:rPr sz="2300" b="1" spc="-10" dirty="0">
                <a:latin typeface="Calibri"/>
                <a:cs typeface="Calibri"/>
              </a:rPr>
              <a:t>hardware</a:t>
            </a:r>
            <a:r>
              <a:rPr sz="2300" b="1" spc="175" dirty="0">
                <a:latin typeface="Calibri"/>
                <a:cs typeface="Calibri"/>
              </a:rPr>
              <a:t> </a:t>
            </a:r>
            <a:r>
              <a:rPr sz="2300" b="1" spc="-10" dirty="0">
                <a:latin typeface="Calibri"/>
                <a:cs typeface="Calibri"/>
              </a:rPr>
              <a:t>elettronico </a:t>
            </a:r>
            <a:r>
              <a:rPr sz="2300" b="1" spc="-505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e, nei</a:t>
            </a:r>
            <a:r>
              <a:rPr sz="2300" b="1" spc="-10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moderni</a:t>
            </a:r>
            <a:r>
              <a:rPr sz="2300" b="1" spc="5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strumenti,</a:t>
            </a:r>
            <a:r>
              <a:rPr sz="2300" b="1" spc="-25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da</a:t>
            </a:r>
            <a:r>
              <a:rPr sz="2300" b="1" spc="10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un</a:t>
            </a:r>
            <a:r>
              <a:rPr sz="2300" b="1" spc="5" dirty="0">
                <a:latin typeface="Calibri"/>
                <a:cs typeface="Calibri"/>
              </a:rPr>
              <a:t> </a:t>
            </a:r>
            <a:r>
              <a:rPr sz="2300" b="1" spc="-30" dirty="0">
                <a:latin typeface="Calibri"/>
                <a:cs typeface="Calibri"/>
              </a:rPr>
              <a:t>computer.</a:t>
            </a:r>
            <a:endParaRPr sz="2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7820" y="12903"/>
            <a:ext cx="3695065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spc="-5" dirty="0">
                <a:solidFill>
                  <a:srgbClr val="FF0000"/>
                </a:solidFill>
                <a:latin typeface="Calibri"/>
                <a:cs typeface="Calibri"/>
              </a:rPr>
              <a:t>spettroscopia</a:t>
            </a:r>
            <a:r>
              <a:rPr sz="2300" b="1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b="1" dirty="0">
                <a:solidFill>
                  <a:srgbClr val="FF0000"/>
                </a:solidFill>
                <a:latin typeface="Calibri"/>
                <a:cs typeface="Calibri"/>
              </a:rPr>
              <a:t>di</a:t>
            </a:r>
            <a:r>
              <a:rPr sz="23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b="1" spc="-5" dirty="0">
                <a:solidFill>
                  <a:srgbClr val="FF0000"/>
                </a:solidFill>
                <a:latin typeface="Calibri"/>
                <a:cs typeface="Calibri"/>
              </a:rPr>
              <a:t>assorbimento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7820" y="915670"/>
            <a:ext cx="10960100" cy="130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100" spc="-15" dirty="0">
                <a:latin typeface="Calibri"/>
                <a:cs typeface="Calibri"/>
              </a:rPr>
              <a:t>sorgente</a:t>
            </a:r>
            <a:r>
              <a:rPr sz="2100" spc="-5" dirty="0">
                <a:latin typeface="Calibri"/>
                <a:cs typeface="Calibri"/>
              </a:rPr>
              <a:t> di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radiazione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esterna.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 MT"/>
              <a:buChar char="•"/>
            </a:pPr>
            <a:endParaRPr sz="205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100" spc="-10" dirty="0">
                <a:latin typeface="Calibri"/>
                <a:cs typeface="Calibri"/>
              </a:rPr>
              <a:t>l'attenuazione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della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radiazione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proveniente</a:t>
            </a:r>
            <a:r>
              <a:rPr sz="2100" spc="4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dalla </a:t>
            </a:r>
            <a:r>
              <a:rPr sz="2100" spc="-15" dirty="0">
                <a:latin typeface="Calibri"/>
                <a:cs typeface="Calibri"/>
              </a:rPr>
              <a:t>sorgente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viene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misurata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ad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una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lunghezza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d'onda</a:t>
            </a:r>
            <a:endParaRPr sz="21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2100" spc="-10" dirty="0">
                <a:latin typeface="Calibri"/>
                <a:cs typeface="Calibri"/>
              </a:rPr>
              <a:t>selezionata.</a:t>
            </a:r>
            <a:endParaRPr sz="21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545449" y="1871472"/>
            <a:ext cx="9196070" cy="4826635"/>
            <a:chOff x="1545449" y="1871472"/>
            <a:chExt cx="9196070" cy="482663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45449" y="3441786"/>
              <a:ext cx="7676198" cy="250333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07195" y="1871472"/>
              <a:ext cx="1933955" cy="117195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047107" y="3069335"/>
              <a:ext cx="4470400" cy="2350770"/>
            </a:xfrm>
            <a:custGeom>
              <a:avLst/>
              <a:gdLst/>
              <a:ahLst/>
              <a:cxnLst/>
              <a:rect l="l" t="t" r="r" b="b"/>
              <a:pathLst>
                <a:path w="4470400" h="2350770">
                  <a:moveTo>
                    <a:pt x="171450" y="532638"/>
                  </a:moveTo>
                  <a:lnTo>
                    <a:pt x="157162" y="504063"/>
                  </a:lnTo>
                  <a:lnTo>
                    <a:pt x="85725" y="361188"/>
                  </a:lnTo>
                  <a:lnTo>
                    <a:pt x="0" y="532638"/>
                  </a:lnTo>
                  <a:lnTo>
                    <a:pt x="57150" y="532638"/>
                  </a:lnTo>
                  <a:lnTo>
                    <a:pt x="57150" y="916940"/>
                  </a:lnTo>
                  <a:lnTo>
                    <a:pt x="114300" y="916940"/>
                  </a:lnTo>
                  <a:lnTo>
                    <a:pt x="114300" y="532638"/>
                  </a:lnTo>
                  <a:lnTo>
                    <a:pt x="171450" y="532638"/>
                  </a:lnTo>
                  <a:close/>
                </a:path>
                <a:path w="4470400" h="2350770">
                  <a:moveTo>
                    <a:pt x="223266" y="2178812"/>
                  </a:moveTo>
                  <a:lnTo>
                    <a:pt x="166116" y="2178812"/>
                  </a:lnTo>
                  <a:lnTo>
                    <a:pt x="166116" y="1741932"/>
                  </a:lnTo>
                  <a:lnTo>
                    <a:pt x="108966" y="1741932"/>
                  </a:lnTo>
                  <a:lnTo>
                    <a:pt x="108966" y="2178812"/>
                  </a:lnTo>
                  <a:lnTo>
                    <a:pt x="51816" y="2178812"/>
                  </a:lnTo>
                  <a:lnTo>
                    <a:pt x="137541" y="2350262"/>
                  </a:lnTo>
                  <a:lnTo>
                    <a:pt x="208978" y="2207387"/>
                  </a:lnTo>
                  <a:lnTo>
                    <a:pt x="223266" y="2178812"/>
                  </a:lnTo>
                  <a:close/>
                </a:path>
                <a:path w="4470400" h="2350770">
                  <a:moveTo>
                    <a:pt x="4470273" y="191643"/>
                  </a:moveTo>
                  <a:lnTo>
                    <a:pt x="4469562" y="115824"/>
                  </a:lnTo>
                  <a:lnTo>
                    <a:pt x="4468495" y="0"/>
                  </a:lnTo>
                  <a:lnTo>
                    <a:pt x="4316222" y="116459"/>
                  </a:lnTo>
                  <a:lnTo>
                    <a:pt x="4367568" y="141528"/>
                  </a:lnTo>
                  <a:lnTo>
                    <a:pt x="4179443" y="527177"/>
                  </a:lnTo>
                  <a:lnTo>
                    <a:pt x="4230751" y="552323"/>
                  </a:lnTo>
                  <a:lnTo>
                    <a:pt x="4419003" y="166636"/>
                  </a:lnTo>
                  <a:lnTo>
                    <a:pt x="4470273" y="191643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87367" y="5337048"/>
              <a:ext cx="2353056" cy="1360932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9712832" y="3842130"/>
            <a:ext cx="107251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A=-logT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A=log</a:t>
            </a:r>
            <a:r>
              <a:rPr sz="1800" b="1" spc="-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P0/P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25721" y="2288465"/>
            <a:ext cx="1552497" cy="1091968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31936" y="1109195"/>
            <a:ext cx="5389295" cy="552934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88442" y="1447291"/>
            <a:ext cx="593852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3B3B3B"/>
                </a:solidFill>
                <a:latin typeface="Arial"/>
                <a:cs typeface="Arial"/>
              </a:rPr>
              <a:t>Nelle misure</a:t>
            </a:r>
            <a:r>
              <a:rPr sz="1800" b="1" i="1" spc="-1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3B3B3B"/>
                </a:solidFill>
                <a:latin typeface="Arial"/>
                <a:cs typeface="Arial"/>
              </a:rPr>
              <a:t>di</a:t>
            </a:r>
            <a:r>
              <a:rPr sz="1800" b="1" i="1" spc="-1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3B3B3B"/>
                </a:solidFill>
                <a:latin typeface="Arial"/>
                <a:cs typeface="Arial"/>
              </a:rPr>
              <a:t>fluorescenza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solidFill>
                  <a:srgbClr val="3B3B3B"/>
                </a:solidFill>
                <a:latin typeface="Arial MT"/>
                <a:cs typeface="Arial MT"/>
              </a:rPr>
              <a:t>sorgente</a:t>
            </a:r>
            <a:r>
              <a:rPr sz="1800" dirty="0">
                <a:solidFill>
                  <a:srgbClr val="3B3B3B"/>
                </a:solidFill>
                <a:latin typeface="Arial MT"/>
                <a:cs typeface="Arial MT"/>
              </a:rPr>
              <a:t> eccita</a:t>
            </a:r>
            <a:r>
              <a:rPr sz="1800" spc="5" dirty="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 MT"/>
                <a:cs typeface="Arial MT"/>
              </a:rPr>
              <a:t>l'analita</a:t>
            </a:r>
            <a:r>
              <a:rPr sz="1800" dirty="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 MT"/>
                <a:cs typeface="Arial MT"/>
              </a:rPr>
              <a:t>e</a:t>
            </a:r>
            <a:r>
              <a:rPr sz="1800" dirty="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 MT"/>
                <a:cs typeface="Arial MT"/>
              </a:rPr>
              <a:t>causa</a:t>
            </a:r>
            <a:r>
              <a:rPr sz="1800" dirty="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 MT"/>
                <a:cs typeface="Arial MT"/>
              </a:rPr>
              <a:t>l'emissione</a:t>
            </a:r>
            <a:r>
              <a:rPr sz="1800" dirty="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 MT"/>
                <a:cs typeface="Arial MT"/>
              </a:rPr>
              <a:t>della </a:t>
            </a:r>
            <a:r>
              <a:rPr sz="1800" dirty="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 MT"/>
                <a:cs typeface="Arial MT"/>
              </a:rPr>
              <a:t>radiazione caratteristica (misurata a 90 </a:t>
            </a:r>
            <a:r>
              <a:rPr sz="1800" dirty="0">
                <a:solidFill>
                  <a:srgbClr val="3B3B3B"/>
                </a:solidFill>
                <a:latin typeface="Arial MT"/>
                <a:cs typeface="Arial MT"/>
              </a:rPr>
              <a:t>gradi </a:t>
            </a:r>
            <a:r>
              <a:rPr sz="1800" spc="-5" dirty="0">
                <a:solidFill>
                  <a:srgbClr val="3B3B3B"/>
                </a:solidFill>
                <a:latin typeface="Arial MT"/>
                <a:cs typeface="Arial MT"/>
              </a:rPr>
              <a:t>rispetto alla </a:t>
            </a:r>
            <a:r>
              <a:rPr sz="1800" dirty="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 MT"/>
                <a:cs typeface="Arial MT"/>
              </a:rPr>
              <a:t>direzione</a:t>
            </a:r>
            <a:r>
              <a:rPr sz="1800" spc="15" dirty="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 MT"/>
                <a:cs typeface="Arial MT"/>
              </a:rPr>
              <a:t>della</a:t>
            </a:r>
            <a:r>
              <a:rPr sz="1800" spc="10" dirty="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 MT"/>
                <a:cs typeface="Arial MT"/>
              </a:rPr>
              <a:t>radiazione</a:t>
            </a:r>
            <a:r>
              <a:rPr sz="1800" spc="30" dirty="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 MT"/>
                <a:cs typeface="Arial MT"/>
              </a:rPr>
              <a:t>incidente</a:t>
            </a:r>
            <a:r>
              <a:rPr sz="1800" spc="10" dirty="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 MT"/>
                <a:cs typeface="Arial MT"/>
              </a:rPr>
              <a:t>della</a:t>
            </a:r>
            <a:r>
              <a:rPr sz="1800" spc="20" dirty="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 MT"/>
                <a:cs typeface="Arial MT"/>
              </a:rPr>
              <a:t>sorgente)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37820" y="12903"/>
            <a:ext cx="5081270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spc="-5" dirty="0">
                <a:solidFill>
                  <a:srgbClr val="FF0000"/>
                </a:solidFill>
                <a:latin typeface="Calibri"/>
                <a:cs typeface="Calibri"/>
              </a:rPr>
              <a:t>Spettroscopia</a:t>
            </a:r>
            <a:r>
              <a:rPr sz="23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b="1" dirty="0">
                <a:solidFill>
                  <a:srgbClr val="FF0000"/>
                </a:solidFill>
                <a:latin typeface="Calibri"/>
                <a:cs typeface="Calibri"/>
              </a:rPr>
              <a:t>di </a:t>
            </a:r>
            <a:r>
              <a:rPr sz="2300" b="1" spc="-10" dirty="0">
                <a:solidFill>
                  <a:srgbClr val="FF0000"/>
                </a:solidFill>
                <a:latin typeface="Calibri"/>
                <a:cs typeface="Calibri"/>
              </a:rPr>
              <a:t>fluorescenza</a:t>
            </a:r>
            <a:r>
              <a:rPr sz="23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b="1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3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b="1" spc="-5" dirty="0">
                <a:solidFill>
                  <a:srgbClr val="FF0000"/>
                </a:solidFill>
                <a:latin typeface="Calibri"/>
                <a:cs typeface="Calibri"/>
              </a:rPr>
              <a:t>emissione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8442" y="4713223"/>
            <a:ext cx="5937250" cy="1939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3B3B3B"/>
                </a:solidFill>
                <a:latin typeface="Arial"/>
                <a:cs typeface="Arial"/>
              </a:rPr>
              <a:t>Nella</a:t>
            </a:r>
            <a:r>
              <a:rPr sz="1800" b="1" i="1" spc="17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3B3B3B"/>
                </a:solidFill>
                <a:latin typeface="Arial"/>
                <a:cs typeface="Arial"/>
              </a:rPr>
              <a:t>spettroscopia</a:t>
            </a:r>
            <a:r>
              <a:rPr sz="1800" b="1" i="1" spc="17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3B3B3B"/>
                </a:solidFill>
                <a:latin typeface="Arial"/>
                <a:cs typeface="Arial"/>
              </a:rPr>
              <a:t>di</a:t>
            </a:r>
            <a:r>
              <a:rPr sz="1800" b="1" i="1" spc="18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3B3B3B"/>
                </a:solidFill>
                <a:latin typeface="Arial"/>
                <a:cs typeface="Arial"/>
              </a:rPr>
              <a:t>emissione</a:t>
            </a:r>
            <a:r>
              <a:rPr sz="1800" b="1" i="1" spc="17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 MT"/>
                <a:cs typeface="Arial MT"/>
              </a:rPr>
              <a:t>è</a:t>
            </a:r>
            <a:r>
              <a:rPr sz="1800" spc="175" dirty="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 MT"/>
                <a:cs typeface="Arial MT"/>
              </a:rPr>
              <a:t>lo</a:t>
            </a:r>
            <a:r>
              <a:rPr sz="1800" spc="170" dirty="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 MT"/>
                <a:cs typeface="Arial MT"/>
              </a:rPr>
              <a:t>stesso</a:t>
            </a:r>
            <a:r>
              <a:rPr sz="1800" spc="170" dirty="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 MT"/>
                <a:cs typeface="Arial MT"/>
              </a:rPr>
              <a:t>campione </a:t>
            </a:r>
            <a:r>
              <a:rPr sz="1800" spc="-484" dirty="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 MT"/>
                <a:cs typeface="Arial MT"/>
              </a:rPr>
              <a:t>che</a:t>
            </a:r>
            <a:r>
              <a:rPr sz="1800" spc="-15" dirty="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 MT"/>
                <a:cs typeface="Arial MT"/>
              </a:rPr>
              <a:t>funge</a:t>
            </a:r>
            <a:r>
              <a:rPr sz="1800" spc="5" dirty="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 MT"/>
                <a:cs typeface="Arial MT"/>
              </a:rPr>
              <a:t>da emettitore.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3B3B3B"/>
                </a:solidFill>
                <a:latin typeface="Arial MT"/>
                <a:cs typeface="Arial MT"/>
              </a:rPr>
              <a:t>Plasma</a:t>
            </a:r>
            <a:r>
              <a:rPr sz="1800" dirty="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 MT"/>
                <a:cs typeface="Arial MT"/>
              </a:rPr>
              <a:t>o</a:t>
            </a:r>
            <a:r>
              <a:rPr sz="1800" spc="-15" dirty="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B3B3B"/>
                </a:solidFill>
                <a:latin typeface="Arial MT"/>
                <a:cs typeface="Arial MT"/>
              </a:rPr>
              <a:t>fiamma</a:t>
            </a:r>
            <a:r>
              <a:rPr sz="1800" spc="-15" dirty="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 MT"/>
                <a:cs typeface="Arial MT"/>
              </a:rPr>
              <a:t>(energia</a:t>
            </a:r>
            <a:r>
              <a:rPr sz="1800" spc="15" dirty="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 MT"/>
                <a:cs typeface="Arial MT"/>
              </a:rPr>
              <a:t>per</a:t>
            </a:r>
            <a:r>
              <a:rPr sz="1800" spc="-10" dirty="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 MT"/>
                <a:cs typeface="Arial MT"/>
              </a:rPr>
              <a:t>l’emissione)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950">
              <a:latin typeface="Arial MT"/>
              <a:cs typeface="Arial MT"/>
            </a:endParaRPr>
          </a:p>
          <a:p>
            <a:pPr marL="12700" marR="5080">
              <a:lnSpc>
                <a:spcPts val="2110"/>
              </a:lnSpc>
              <a:spcBef>
                <a:spcPts val="5"/>
              </a:spcBef>
            </a:pPr>
            <a:r>
              <a:rPr sz="1800" spc="-5" dirty="0">
                <a:solidFill>
                  <a:srgbClr val="3B3B3B"/>
                </a:solidFill>
                <a:latin typeface="Arial MT"/>
                <a:cs typeface="Arial MT"/>
              </a:rPr>
              <a:t>Emissione</a:t>
            </a:r>
            <a:r>
              <a:rPr sz="1800" dirty="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 MT"/>
                <a:cs typeface="Arial MT"/>
              </a:rPr>
              <a:t>a</a:t>
            </a:r>
            <a:r>
              <a:rPr sz="1800" dirty="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B3B3B"/>
                </a:solidFill>
                <a:latin typeface="Symbol"/>
                <a:cs typeface="Symbol"/>
              </a:rPr>
              <a:t></a:t>
            </a:r>
            <a:r>
              <a:rPr sz="1800" spc="5" dirty="0">
                <a:solidFill>
                  <a:srgbClr val="3B3B3B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 MT"/>
                <a:cs typeface="Arial MT"/>
              </a:rPr>
              <a:t>caratteristica</a:t>
            </a:r>
            <a:r>
              <a:rPr sz="1800" dirty="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 MT"/>
                <a:cs typeface="Arial MT"/>
              </a:rPr>
              <a:t>e</a:t>
            </a:r>
            <a:r>
              <a:rPr sz="1800" dirty="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 MT"/>
                <a:cs typeface="Arial MT"/>
              </a:rPr>
              <a:t>potenza</a:t>
            </a:r>
            <a:r>
              <a:rPr sz="1800" dirty="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 MT"/>
                <a:cs typeface="Arial MT"/>
              </a:rPr>
              <a:t>proporzionale</a:t>
            </a:r>
            <a:r>
              <a:rPr sz="1800" dirty="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 MT"/>
                <a:cs typeface="Arial MT"/>
              </a:rPr>
              <a:t>a </a:t>
            </a:r>
            <a:r>
              <a:rPr sz="1800" spc="-490" dirty="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 MT"/>
                <a:cs typeface="Arial MT"/>
              </a:rPr>
              <a:t>concentrazione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15100" y="2818263"/>
            <a:ext cx="5609844" cy="394524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3352" y="139445"/>
            <a:ext cx="5701665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spc="-10" dirty="0">
                <a:solidFill>
                  <a:srgbClr val="FF0000"/>
                </a:solidFill>
                <a:latin typeface="Calibri"/>
                <a:cs typeface="Calibri"/>
              </a:rPr>
              <a:t>Materiali</a:t>
            </a:r>
            <a:r>
              <a:rPr sz="23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b="1" spc="-5" dirty="0">
                <a:solidFill>
                  <a:srgbClr val="FF0000"/>
                </a:solidFill>
                <a:latin typeface="Calibri"/>
                <a:cs typeface="Calibri"/>
              </a:rPr>
              <a:t>ottici </a:t>
            </a:r>
            <a:r>
              <a:rPr sz="2300" b="1" dirty="0">
                <a:solidFill>
                  <a:srgbClr val="FF0000"/>
                </a:solidFill>
                <a:latin typeface="Calibri"/>
                <a:cs typeface="Calibri"/>
              </a:rPr>
              <a:t>–</a:t>
            </a:r>
            <a:r>
              <a:rPr sz="23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b="1" spc="-10" dirty="0">
                <a:solidFill>
                  <a:srgbClr val="FF0000"/>
                </a:solidFill>
                <a:latin typeface="Calibri"/>
                <a:cs typeface="Calibri"/>
              </a:rPr>
              <a:t>concetto</a:t>
            </a:r>
            <a:r>
              <a:rPr sz="23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b="1" spc="-5" dirty="0">
                <a:solidFill>
                  <a:srgbClr val="FF0000"/>
                </a:solidFill>
                <a:latin typeface="Calibri"/>
                <a:cs typeface="Calibri"/>
              </a:rPr>
              <a:t>di </a:t>
            </a:r>
            <a:r>
              <a:rPr sz="2300" b="1" spc="-10" dirty="0">
                <a:solidFill>
                  <a:srgbClr val="FF0000"/>
                </a:solidFill>
                <a:latin typeface="Calibri"/>
                <a:cs typeface="Calibri"/>
              </a:rPr>
              <a:t>trasparenza</a:t>
            </a:r>
            <a:r>
              <a:rPr sz="23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b="1" spc="-10" dirty="0">
                <a:solidFill>
                  <a:srgbClr val="FF0000"/>
                </a:solidFill>
                <a:latin typeface="Calibri"/>
                <a:cs typeface="Calibri"/>
              </a:rPr>
              <a:t>ottica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3352" y="767029"/>
            <a:ext cx="7718425" cy="130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latin typeface="Calibri"/>
                <a:cs typeface="Calibri"/>
              </a:rPr>
              <a:t>Le celle, le </a:t>
            </a:r>
            <a:r>
              <a:rPr sz="2100" spc="-10" dirty="0">
                <a:latin typeface="Calibri"/>
                <a:cs typeface="Calibri"/>
              </a:rPr>
              <a:t>finestre, </a:t>
            </a:r>
            <a:r>
              <a:rPr sz="2100" spc="-5" dirty="0">
                <a:latin typeface="Calibri"/>
                <a:cs typeface="Calibri"/>
              </a:rPr>
              <a:t>le lenti, gli specchi </a:t>
            </a:r>
            <a:r>
              <a:rPr sz="2100" dirty="0">
                <a:latin typeface="Calibri"/>
                <a:cs typeface="Calibri"/>
              </a:rPr>
              <a:t>e gli </a:t>
            </a:r>
            <a:r>
              <a:rPr sz="2100" spc="-5" dirty="0">
                <a:latin typeface="Calibri"/>
                <a:cs typeface="Calibri"/>
              </a:rPr>
              <a:t>elementi </a:t>
            </a:r>
            <a:r>
              <a:rPr sz="2100" spc="-10" dirty="0">
                <a:latin typeface="Calibri"/>
                <a:cs typeface="Calibri"/>
              </a:rPr>
              <a:t>dispersivi </a:t>
            </a:r>
            <a:r>
              <a:rPr sz="2100" dirty="0">
                <a:latin typeface="Calibri"/>
                <a:cs typeface="Calibri"/>
              </a:rPr>
              <a:t>delle 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lunghezze</a:t>
            </a:r>
            <a:r>
              <a:rPr sz="2100" spc="-5" dirty="0">
                <a:latin typeface="Calibri"/>
                <a:cs typeface="Calibri"/>
              </a:rPr>
              <a:t> d'onda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in</a:t>
            </a:r>
            <a:r>
              <a:rPr sz="2100" dirty="0">
                <a:latin typeface="Calibri"/>
                <a:cs typeface="Calibri"/>
              </a:rPr>
              <a:t> uno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strumento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di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spettroscopia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ottica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devono </a:t>
            </a:r>
            <a:r>
              <a:rPr sz="2100" b="1" spc="-5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essere</a:t>
            </a:r>
            <a:r>
              <a:rPr sz="2100" b="1" spc="-5" dirty="0">
                <a:latin typeface="Calibri"/>
                <a:cs typeface="Calibri"/>
              </a:rPr>
              <a:t> </a:t>
            </a:r>
            <a:r>
              <a:rPr sz="2100" b="1" spc="-15" dirty="0">
                <a:latin typeface="Calibri"/>
                <a:cs typeface="Calibri"/>
              </a:rPr>
              <a:t>trasparenti</a:t>
            </a:r>
            <a:r>
              <a:rPr sz="2100" b="1" spc="-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nella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regione</a:t>
            </a:r>
            <a:r>
              <a:rPr sz="2100" dirty="0">
                <a:latin typeface="Calibri"/>
                <a:cs typeface="Calibri"/>
              </a:rPr>
              <a:t> di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lunghezze</a:t>
            </a:r>
            <a:r>
              <a:rPr sz="2100" spc="-5" dirty="0">
                <a:latin typeface="Calibri"/>
                <a:cs typeface="Calibri"/>
              </a:rPr>
              <a:t> d'onda</a:t>
            </a:r>
            <a:r>
              <a:rPr sz="2100" dirty="0">
                <a:latin typeface="Calibri"/>
                <a:cs typeface="Calibri"/>
              </a:rPr>
              <a:t> che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è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25" dirty="0">
                <a:latin typeface="Calibri"/>
                <a:cs typeface="Calibri"/>
              </a:rPr>
              <a:t>stata 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selezionata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per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l'analisi.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86088" y="356615"/>
            <a:ext cx="2619755" cy="1741931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134112" y="2142744"/>
            <a:ext cx="6148070" cy="4668520"/>
            <a:chOff x="134112" y="2142744"/>
            <a:chExt cx="6148070" cy="466852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4112" y="5067298"/>
              <a:ext cx="2619756" cy="174345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14044" y="2142744"/>
              <a:ext cx="5167883" cy="303276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171" y="14985"/>
            <a:ext cx="3027045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spc="-10" dirty="0">
                <a:solidFill>
                  <a:srgbClr val="0041C5"/>
                </a:solidFill>
                <a:latin typeface="Calibri"/>
                <a:cs typeface="Calibri"/>
              </a:rPr>
              <a:t>Sorgenti</a:t>
            </a:r>
            <a:r>
              <a:rPr sz="2300" b="1" spc="-75" dirty="0">
                <a:solidFill>
                  <a:srgbClr val="0041C5"/>
                </a:solidFill>
                <a:latin typeface="Calibri"/>
                <a:cs typeface="Calibri"/>
              </a:rPr>
              <a:t> </a:t>
            </a:r>
            <a:r>
              <a:rPr sz="2300" b="1" spc="-5" dirty="0">
                <a:solidFill>
                  <a:srgbClr val="0041C5"/>
                </a:solidFill>
                <a:latin typeface="Calibri"/>
                <a:cs typeface="Calibri"/>
              </a:rPr>
              <a:t>spettroscopiche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171" y="644778"/>
            <a:ext cx="8115934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latin typeface="Calibri"/>
                <a:cs typeface="Calibri"/>
              </a:rPr>
              <a:t>La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sorgente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dirty="0">
                <a:latin typeface="Wingdings"/>
                <a:cs typeface="Wingdings"/>
              </a:rPr>
              <a:t></a:t>
            </a:r>
            <a:r>
              <a:rPr sz="2100" spc="-45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Calibri"/>
                <a:cs typeface="Calibri"/>
              </a:rPr>
              <a:t>fascio</a:t>
            </a:r>
            <a:r>
              <a:rPr sz="2100" dirty="0">
                <a:latin typeface="Calibri"/>
                <a:cs typeface="Calibri"/>
              </a:rPr>
              <a:t> di </a:t>
            </a:r>
            <a:r>
              <a:rPr sz="2100" spc="-5" dirty="0">
                <a:latin typeface="Calibri"/>
                <a:cs typeface="Calibri"/>
              </a:rPr>
              <a:t>radiazione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di </a:t>
            </a:r>
            <a:r>
              <a:rPr sz="2100" spc="-15" dirty="0">
                <a:latin typeface="Calibri"/>
                <a:cs typeface="Calibri"/>
              </a:rPr>
              <a:t>potenza </a:t>
            </a:r>
            <a:r>
              <a:rPr sz="2100" spc="-5" dirty="0">
                <a:latin typeface="Calibri"/>
                <a:cs typeface="Calibri"/>
              </a:rPr>
              <a:t>utile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per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rivelazione</a:t>
            </a:r>
            <a:r>
              <a:rPr sz="2100" spc="3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e </a:t>
            </a:r>
            <a:r>
              <a:rPr sz="2100" spc="-10" dirty="0">
                <a:latin typeface="Calibri"/>
                <a:cs typeface="Calibri"/>
              </a:rPr>
              <a:t>misura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97595" y="3685032"/>
            <a:ext cx="3831336" cy="303123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72567" y="3923741"/>
            <a:ext cx="7508240" cy="2907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5" dirty="0">
                <a:solidFill>
                  <a:srgbClr val="2E5496"/>
                </a:solidFill>
                <a:latin typeface="Calibri"/>
                <a:cs typeface="Calibri"/>
              </a:rPr>
              <a:t>Sorgenti</a:t>
            </a:r>
            <a:r>
              <a:rPr sz="2100" b="1" spc="-2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2E5496"/>
                </a:solidFill>
                <a:latin typeface="Calibri"/>
                <a:cs typeface="Calibri"/>
              </a:rPr>
              <a:t>continue</a:t>
            </a:r>
            <a:endParaRPr sz="21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  <a:tabLst>
                <a:tab pos="1216025" algn="l"/>
                <a:tab pos="2402205" algn="l"/>
                <a:tab pos="2726690" algn="l"/>
                <a:tab pos="3176270" algn="l"/>
                <a:tab pos="4248150" algn="l"/>
                <a:tab pos="4909185" algn="l"/>
                <a:tab pos="5575300" algn="l"/>
                <a:tab pos="6101080" algn="l"/>
                <a:tab pos="6425565" algn="l"/>
              </a:tabLst>
            </a:pPr>
            <a:r>
              <a:rPr sz="2100" spc="-5" dirty="0">
                <a:latin typeface="Calibri"/>
                <a:cs typeface="Calibri"/>
              </a:rPr>
              <a:t>Em</a:t>
            </a:r>
            <a:r>
              <a:rPr sz="2100" spc="-20" dirty="0">
                <a:latin typeface="Calibri"/>
                <a:cs typeface="Calibri"/>
              </a:rPr>
              <a:t>ett</a:t>
            </a:r>
            <a:r>
              <a:rPr sz="2100" spc="-5" dirty="0">
                <a:latin typeface="Calibri"/>
                <a:cs typeface="Calibri"/>
              </a:rPr>
              <a:t>on</a:t>
            </a:r>
            <a:r>
              <a:rPr sz="2100" dirty="0">
                <a:latin typeface="Calibri"/>
                <a:cs typeface="Calibri"/>
              </a:rPr>
              <a:t>o	</a:t>
            </a:r>
            <a:r>
              <a:rPr sz="2100" spc="-50" dirty="0">
                <a:latin typeface="Calibri"/>
                <a:cs typeface="Calibri"/>
              </a:rPr>
              <a:t>r</a:t>
            </a:r>
            <a:r>
              <a:rPr sz="2100" dirty="0">
                <a:latin typeface="Calibri"/>
                <a:cs typeface="Calibri"/>
              </a:rPr>
              <a:t>a</a:t>
            </a:r>
            <a:r>
              <a:rPr sz="2100" spc="-10" dirty="0">
                <a:latin typeface="Calibri"/>
                <a:cs typeface="Calibri"/>
              </a:rPr>
              <a:t>d</a:t>
            </a:r>
            <a:r>
              <a:rPr sz="2100" dirty="0">
                <a:latin typeface="Calibri"/>
                <a:cs typeface="Calibri"/>
              </a:rPr>
              <a:t>iazi</a:t>
            </a:r>
            <a:r>
              <a:rPr sz="2100" spc="-10" dirty="0">
                <a:latin typeface="Calibri"/>
                <a:cs typeface="Calibri"/>
              </a:rPr>
              <a:t>o</a:t>
            </a:r>
            <a:r>
              <a:rPr sz="2100" spc="-5" dirty="0">
                <a:latin typeface="Calibri"/>
                <a:cs typeface="Calibri"/>
              </a:rPr>
              <a:t>n</a:t>
            </a:r>
            <a:r>
              <a:rPr sz="2100" dirty="0">
                <a:latin typeface="Calibri"/>
                <a:cs typeface="Calibri"/>
              </a:rPr>
              <a:t>i	</a:t>
            </a:r>
            <a:r>
              <a:rPr sz="2100" spc="-5" dirty="0">
                <a:latin typeface="Calibri"/>
                <a:cs typeface="Calibri"/>
              </a:rPr>
              <a:t>l</a:t>
            </a:r>
            <a:r>
              <a:rPr sz="2100" dirty="0">
                <a:latin typeface="Calibri"/>
                <a:cs typeface="Calibri"/>
              </a:rPr>
              <a:t>a	cui	i</a:t>
            </a:r>
            <a:r>
              <a:rPr sz="2100" spc="-25" dirty="0">
                <a:latin typeface="Calibri"/>
                <a:cs typeface="Calibri"/>
              </a:rPr>
              <a:t>n</a:t>
            </a:r>
            <a:r>
              <a:rPr sz="2100" spc="-20" dirty="0">
                <a:latin typeface="Calibri"/>
                <a:cs typeface="Calibri"/>
              </a:rPr>
              <a:t>t</a:t>
            </a:r>
            <a:r>
              <a:rPr sz="2100" dirty="0">
                <a:latin typeface="Calibri"/>
                <a:cs typeface="Calibri"/>
              </a:rPr>
              <a:t>ens</a:t>
            </a:r>
            <a:r>
              <a:rPr sz="2100" spc="-10" dirty="0">
                <a:latin typeface="Calibri"/>
                <a:cs typeface="Calibri"/>
              </a:rPr>
              <a:t>i</a:t>
            </a:r>
            <a:r>
              <a:rPr sz="2100" spc="-20" dirty="0">
                <a:latin typeface="Calibri"/>
                <a:cs typeface="Calibri"/>
              </a:rPr>
              <a:t>t</a:t>
            </a:r>
            <a:r>
              <a:rPr sz="2100" dirty="0">
                <a:latin typeface="Calibri"/>
                <a:cs typeface="Calibri"/>
              </a:rPr>
              <a:t>à	</a:t>
            </a:r>
            <a:r>
              <a:rPr sz="2100" spc="-40" dirty="0">
                <a:latin typeface="Calibri"/>
                <a:cs typeface="Calibri"/>
              </a:rPr>
              <a:t>v</a:t>
            </a:r>
            <a:r>
              <a:rPr sz="2100" dirty="0">
                <a:latin typeface="Calibri"/>
                <a:cs typeface="Calibri"/>
              </a:rPr>
              <a:t>aria	</a:t>
            </a:r>
            <a:r>
              <a:rPr sz="2100" spc="-5" dirty="0">
                <a:latin typeface="Calibri"/>
                <a:cs typeface="Calibri"/>
              </a:rPr>
              <a:t>po</a:t>
            </a:r>
            <a:r>
              <a:rPr sz="2100" spc="-15" dirty="0">
                <a:latin typeface="Calibri"/>
                <a:cs typeface="Calibri"/>
              </a:rPr>
              <a:t>c</a:t>
            </a:r>
            <a:r>
              <a:rPr sz="2100" dirty="0">
                <a:latin typeface="Calibri"/>
                <a:cs typeface="Calibri"/>
              </a:rPr>
              <a:t>o	</a:t>
            </a:r>
            <a:r>
              <a:rPr sz="2100" spc="-15" dirty="0">
                <a:latin typeface="Calibri"/>
                <a:cs typeface="Calibri"/>
              </a:rPr>
              <a:t>c</a:t>
            </a:r>
            <a:r>
              <a:rPr sz="2100" spc="-5" dirty="0">
                <a:latin typeface="Calibri"/>
                <a:cs typeface="Calibri"/>
              </a:rPr>
              <a:t>o</a:t>
            </a:r>
            <a:r>
              <a:rPr sz="2100" dirty="0">
                <a:latin typeface="Calibri"/>
                <a:cs typeface="Calibri"/>
              </a:rPr>
              <a:t>n	</a:t>
            </a:r>
            <a:r>
              <a:rPr sz="2100" spc="-5" dirty="0">
                <a:latin typeface="Calibri"/>
                <a:cs typeface="Calibri"/>
              </a:rPr>
              <a:t>l</a:t>
            </a:r>
            <a:r>
              <a:rPr sz="2100" dirty="0">
                <a:latin typeface="Calibri"/>
                <a:cs typeface="Calibri"/>
              </a:rPr>
              <a:t>a	lungh</a:t>
            </a:r>
            <a:r>
              <a:rPr sz="2100" spc="-30" dirty="0">
                <a:latin typeface="Calibri"/>
                <a:cs typeface="Calibri"/>
              </a:rPr>
              <a:t>e</a:t>
            </a:r>
            <a:r>
              <a:rPr sz="2100" dirty="0">
                <a:latin typeface="Calibri"/>
                <a:cs typeface="Calibri"/>
              </a:rPr>
              <a:t>z</a:t>
            </a:r>
            <a:r>
              <a:rPr sz="2100" spc="-55" dirty="0">
                <a:latin typeface="Calibri"/>
                <a:cs typeface="Calibri"/>
              </a:rPr>
              <a:t>z</a:t>
            </a:r>
            <a:r>
              <a:rPr sz="2100" dirty="0">
                <a:latin typeface="Calibri"/>
                <a:cs typeface="Calibri"/>
              </a:rPr>
              <a:t>a  </a:t>
            </a:r>
            <a:r>
              <a:rPr sz="2100" spc="-5" dirty="0">
                <a:latin typeface="Calibri"/>
                <a:cs typeface="Calibri"/>
              </a:rPr>
              <a:t>d'onda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100" spc="-5" dirty="0">
                <a:latin typeface="Calibri"/>
                <a:cs typeface="Calibri"/>
              </a:rPr>
              <a:t>Radiazione </a:t>
            </a:r>
            <a:r>
              <a:rPr sz="2100" spc="-15" dirty="0">
                <a:latin typeface="Calibri"/>
                <a:cs typeface="Calibri"/>
              </a:rPr>
              <a:t>ininterrotta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nel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tempo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100" b="1" spc="-10" dirty="0">
                <a:latin typeface="Calibri"/>
                <a:cs typeface="Calibri"/>
              </a:rPr>
              <a:t>Sorgenti</a:t>
            </a:r>
            <a:r>
              <a:rPr sz="2100" b="1" spc="-3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a</a:t>
            </a:r>
            <a:r>
              <a:rPr sz="2100" b="1" spc="-30" dirty="0">
                <a:latin typeface="Calibri"/>
                <a:cs typeface="Calibri"/>
              </a:rPr>
              <a:t> </a:t>
            </a:r>
            <a:r>
              <a:rPr sz="2100" b="1" spc="-5" dirty="0">
                <a:latin typeface="Calibri"/>
                <a:cs typeface="Calibri"/>
              </a:rPr>
              <a:t>righe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1214755" algn="l"/>
                <a:tab pos="1624965" algn="l"/>
                <a:tab pos="2611120" algn="l"/>
                <a:tab pos="3580129" algn="l"/>
                <a:tab pos="3912235" algn="l"/>
                <a:tab pos="4595495" algn="l"/>
                <a:tab pos="5615305" algn="l"/>
                <a:tab pos="6137910" algn="l"/>
                <a:tab pos="7290434" algn="l"/>
              </a:tabLst>
            </a:pPr>
            <a:r>
              <a:rPr sz="2100" dirty="0">
                <a:latin typeface="Calibri"/>
                <a:cs typeface="Calibri"/>
              </a:rPr>
              <a:t>em</a:t>
            </a:r>
            <a:r>
              <a:rPr sz="2100" spc="-15" dirty="0">
                <a:latin typeface="Calibri"/>
                <a:cs typeface="Calibri"/>
              </a:rPr>
              <a:t>e</a:t>
            </a:r>
            <a:r>
              <a:rPr sz="2100" spc="-20" dirty="0">
                <a:latin typeface="Calibri"/>
                <a:cs typeface="Calibri"/>
              </a:rPr>
              <a:t>tt</a:t>
            </a:r>
            <a:r>
              <a:rPr sz="2100" spc="-5" dirty="0">
                <a:latin typeface="Calibri"/>
                <a:cs typeface="Calibri"/>
              </a:rPr>
              <a:t>on</a:t>
            </a:r>
            <a:r>
              <a:rPr sz="2100" dirty="0">
                <a:latin typeface="Calibri"/>
                <a:cs typeface="Calibri"/>
              </a:rPr>
              <a:t>o	un	</a:t>
            </a:r>
            <a:r>
              <a:rPr sz="2100" spc="-5" dirty="0">
                <a:latin typeface="Calibri"/>
                <a:cs typeface="Calibri"/>
              </a:rPr>
              <a:t>nume</a:t>
            </a:r>
            <a:r>
              <a:rPr sz="2100" spc="-35" dirty="0">
                <a:latin typeface="Calibri"/>
                <a:cs typeface="Calibri"/>
              </a:rPr>
              <a:t>r</a:t>
            </a:r>
            <a:r>
              <a:rPr sz="2100" dirty="0">
                <a:latin typeface="Calibri"/>
                <a:cs typeface="Calibri"/>
              </a:rPr>
              <a:t>o	li</a:t>
            </a:r>
            <a:r>
              <a:rPr sz="2100" spc="5" dirty="0">
                <a:latin typeface="Calibri"/>
                <a:cs typeface="Calibri"/>
              </a:rPr>
              <a:t>mi</a:t>
            </a:r>
            <a:r>
              <a:rPr sz="2100" spc="-20" dirty="0">
                <a:latin typeface="Calibri"/>
                <a:cs typeface="Calibri"/>
              </a:rPr>
              <a:t>t</a:t>
            </a:r>
            <a:r>
              <a:rPr sz="2100" spc="-25" dirty="0">
                <a:latin typeface="Calibri"/>
                <a:cs typeface="Calibri"/>
              </a:rPr>
              <a:t>a</a:t>
            </a:r>
            <a:r>
              <a:rPr sz="2100" spc="-20" dirty="0">
                <a:latin typeface="Calibri"/>
                <a:cs typeface="Calibri"/>
              </a:rPr>
              <a:t>t</a:t>
            </a:r>
            <a:r>
              <a:rPr sz="2100" dirty="0">
                <a:latin typeface="Calibri"/>
                <a:cs typeface="Calibri"/>
              </a:rPr>
              <a:t>o	di	ri</a:t>
            </a:r>
            <a:r>
              <a:rPr sz="2100" spc="-10" dirty="0">
                <a:latin typeface="Calibri"/>
                <a:cs typeface="Calibri"/>
              </a:rPr>
              <a:t>g</a:t>
            </a:r>
            <a:r>
              <a:rPr sz="2100" spc="-5" dirty="0">
                <a:latin typeface="Calibri"/>
                <a:cs typeface="Calibri"/>
              </a:rPr>
              <a:t>h</a:t>
            </a:r>
            <a:r>
              <a:rPr sz="2100" dirty="0">
                <a:latin typeface="Calibri"/>
                <a:cs typeface="Calibri"/>
              </a:rPr>
              <a:t>e	</a:t>
            </a:r>
            <a:r>
              <a:rPr sz="2100" spc="-5" dirty="0">
                <a:latin typeface="Calibri"/>
                <a:cs typeface="Calibri"/>
              </a:rPr>
              <a:t>sp</a:t>
            </a:r>
            <a:r>
              <a:rPr sz="2100" spc="-20" dirty="0">
                <a:latin typeface="Calibri"/>
                <a:cs typeface="Calibri"/>
              </a:rPr>
              <a:t>et</a:t>
            </a:r>
            <a:r>
              <a:rPr sz="2100" dirty="0">
                <a:latin typeface="Calibri"/>
                <a:cs typeface="Calibri"/>
              </a:rPr>
              <a:t>t</a:t>
            </a:r>
            <a:r>
              <a:rPr sz="2100" spc="-45" dirty="0">
                <a:latin typeface="Calibri"/>
                <a:cs typeface="Calibri"/>
              </a:rPr>
              <a:t>r</a:t>
            </a:r>
            <a:r>
              <a:rPr sz="2100" dirty="0">
                <a:latin typeface="Calibri"/>
                <a:cs typeface="Calibri"/>
              </a:rPr>
              <a:t>ali	</a:t>
            </a:r>
            <a:r>
              <a:rPr sz="2100" spc="-15" dirty="0">
                <a:latin typeface="Calibri"/>
                <a:cs typeface="Calibri"/>
              </a:rPr>
              <a:t>c</a:t>
            </a:r>
            <a:r>
              <a:rPr sz="2100" spc="-5" dirty="0">
                <a:latin typeface="Calibri"/>
                <a:cs typeface="Calibri"/>
              </a:rPr>
              <a:t>o</a:t>
            </a:r>
            <a:r>
              <a:rPr sz="2100" dirty="0">
                <a:latin typeface="Calibri"/>
                <a:cs typeface="Calibri"/>
              </a:rPr>
              <a:t>n	i</a:t>
            </a:r>
            <a:r>
              <a:rPr sz="2100" spc="-25" dirty="0">
                <a:latin typeface="Calibri"/>
                <a:cs typeface="Calibri"/>
              </a:rPr>
              <a:t>n</a:t>
            </a:r>
            <a:r>
              <a:rPr sz="2100" spc="-20" dirty="0">
                <a:latin typeface="Calibri"/>
                <a:cs typeface="Calibri"/>
              </a:rPr>
              <a:t>t</a:t>
            </a:r>
            <a:r>
              <a:rPr sz="2100" dirty="0">
                <a:latin typeface="Calibri"/>
                <a:cs typeface="Calibri"/>
              </a:rPr>
              <a:t>e</a:t>
            </a:r>
            <a:r>
              <a:rPr sz="2100" spc="15" dirty="0">
                <a:latin typeface="Calibri"/>
                <a:cs typeface="Calibri"/>
              </a:rPr>
              <a:t>r</a:t>
            </a:r>
            <a:r>
              <a:rPr sz="2100" spc="-40" dirty="0">
                <a:latin typeface="Calibri"/>
                <a:cs typeface="Calibri"/>
              </a:rPr>
              <a:t>v</a:t>
            </a:r>
            <a:r>
              <a:rPr sz="2100" dirty="0">
                <a:latin typeface="Calibri"/>
                <a:cs typeface="Calibri"/>
              </a:rPr>
              <a:t>a</a:t>
            </a:r>
            <a:r>
              <a:rPr sz="2100" spc="5" dirty="0">
                <a:latin typeface="Calibri"/>
                <a:cs typeface="Calibri"/>
              </a:rPr>
              <a:t>l</a:t>
            </a:r>
            <a:r>
              <a:rPr sz="2100" dirty="0">
                <a:latin typeface="Calibri"/>
                <a:cs typeface="Calibri"/>
              </a:rPr>
              <a:t>lo	di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100" spc="-10" dirty="0">
                <a:latin typeface="Calibri"/>
                <a:cs typeface="Calibri"/>
              </a:rPr>
              <a:t>lunghezza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d'onda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molto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ristretto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17589" y="2182444"/>
            <a:ext cx="4869180" cy="669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latin typeface="Calibri"/>
                <a:cs typeface="Calibri"/>
              </a:rPr>
              <a:t>La</a:t>
            </a:r>
            <a:r>
              <a:rPr sz="2100" spc="9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radiazione</a:t>
            </a:r>
            <a:r>
              <a:rPr sz="2100" spc="9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elettromagnetica</a:t>
            </a:r>
            <a:r>
              <a:rPr sz="2100" spc="10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emessa</a:t>
            </a:r>
            <a:r>
              <a:rPr sz="2100" spc="9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dalla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2100" spc="-15" dirty="0">
                <a:latin typeface="Calibri"/>
                <a:cs typeface="Calibri"/>
              </a:rPr>
              <a:t>sorgente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deve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essere</a:t>
            </a:r>
            <a:r>
              <a:rPr sz="2100" spc="3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stabile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(come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dirty="0">
                <a:latin typeface="Symbol"/>
                <a:cs typeface="Symbol"/>
              </a:rPr>
              <a:t></a:t>
            </a:r>
            <a:r>
              <a:rPr sz="2100" spc="-5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Calibri"/>
                <a:cs typeface="Calibri"/>
              </a:rPr>
              <a:t>e</a:t>
            </a:r>
            <a:r>
              <a:rPr sz="2100" spc="-5" dirty="0">
                <a:latin typeface="Calibri"/>
                <a:cs typeface="Calibri"/>
              </a:rPr>
              <a:t> P)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3068" y="984503"/>
            <a:ext cx="5760720" cy="303123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03904" y="659891"/>
            <a:ext cx="9462185" cy="573362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28831" y="345299"/>
            <a:ext cx="5210542" cy="181129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3189" y="168909"/>
            <a:ext cx="6356985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spc="-10" dirty="0">
                <a:solidFill>
                  <a:srgbClr val="FF0000"/>
                </a:solidFill>
                <a:latin typeface="Calibri"/>
                <a:cs typeface="Calibri"/>
              </a:rPr>
              <a:t>Sorgenti</a:t>
            </a:r>
            <a:r>
              <a:rPr sz="23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b="1" spc="-5" dirty="0">
                <a:solidFill>
                  <a:srgbClr val="FF0000"/>
                </a:solidFill>
                <a:latin typeface="Calibri"/>
                <a:cs typeface="Calibri"/>
              </a:rPr>
              <a:t>continue</a:t>
            </a:r>
            <a:r>
              <a:rPr sz="2300" b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b="1" dirty="0">
                <a:solidFill>
                  <a:srgbClr val="FF0000"/>
                </a:solidFill>
                <a:latin typeface="Calibri"/>
                <a:cs typeface="Calibri"/>
              </a:rPr>
              <a:t>nella</a:t>
            </a:r>
            <a:r>
              <a:rPr sz="23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b="1" spc="-10" dirty="0">
                <a:solidFill>
                  <a:srgbClr val="FF0000"/>
                </a:solidFill>
                <a:latin typeface="Calibri"/>
                <a:cs typeface="Calibri"/>
              </a:rPr>
              <a:t>regione</a:t>
            </a:r>
            <a:r>
              <a:rPr sz="23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b="1" spc="-10" dirty="0">
                <a:solidFill>
                  <a:srgbClr val="FF0000"/>
                </a:solidFill>
                <a:latin typeface="Calibri"/>
                <a:cs typeface="Calibri"/>
              </a:rPr>
              <a:t>ultravioletto/visibile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457313" y="618490"/>
            <a:ext cx="4234180" cy="1626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latin typeface="Calibri"/>
                <a:cs typeface="Calibri"/>
              </a:rPr>
              <a:t>Lampada</a:t>
            </a:r>
            <a:r>
              <a:rPr sz="2100" spc="-4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b="1" spc="-15" dirty="0">
                <a:latin typeface="Calibri"/>
                <a:cs typeface="Calibri"/>
              </a:rPr>
              <a:t>filamento</a:t>
            </a:r>
            <a:r>
              <a:rPr sz="2100" b="1" spc="10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di</a:t>
            </a:r>
            <a:r>
              <a:rPr sz="2100" b="1" spc="-15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tungsteno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5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2100" spc="-5" dirty="0">
                <a:latin typeface="Calibri"/>
                <a:cs typeface="Calibri"/>
              </a:rPr>
              <a:t>funzionano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ad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una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temperatura</a:t>
            </a:r>
            <a:r>
              <a:rPr sz="2100" spc="44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di </a:t>
            </a:r>
            <a:r>
              <a:rPr sz="2100" spc="-459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circa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2900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K,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che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produce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una 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radiazione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utile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20" dirty="0">
                <a:latin typeface="Calibri"/>
                <a:cs typeface="Calibri"/>
              </a:rPr>
              <a:t>fra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350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e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2200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nm.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3189" y="707897"/>
            <a:ext cx="5694680" cy="2266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latin typeface="Calibri"/>
                <a:cs typeface="Calibri"/>
              </a:rPr>
              <a:t>Le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lampade</a:t>
            </a:r>
            <a:r>
              <a:rPr sz="2100" spc="-3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al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deuterio</a:t>
            </a:r>
            <a:endParaRPr sz="2100">
              <a:latin typeface="Calibri"/>
              <a:cs typeface="Calibri"/>
            </a:endParaRPr>
          </a:p>
          <a:p>
            <a:pPr marL="12700" marR="6350" algn="just">
              <a:lnSpc>
                <a:spcPct val="100000"/>
              </a:lnSpc>
            </a:pPr>
            <a:r>
              <a:rPr sz="2100" spc="-15" dirty="0">
                <a:latin typeface="Calibri"/>
                <a:cs typeface="Calibri"/>
              </a:rPr>
              <a:t>usate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per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fornire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una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radiazione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continua</a:t>
            </a:r>
            <a:r>
              <a:rPr sz="2100" spc="-5" dirty="0">
                <a:latin typeface="Calibri"/>
                <a:cs typeface="Calibri"/>
              </a:rPr>
              <a:t> nella 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regione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75" dirty="0">
                <a:latin typeface="Calibri"/>
                <a:cs typeface="Calibri"/>
              </a:rPr>
              <a:t>UV.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5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2100" dirty="0">
                <a:latin typeface="Calibri"/>
                <a:cs typeface="Calibri"/>
              </a:rPr>
              <a:t>tubo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cilindrico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contenente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deuterio</a:t>
            </a:r>
            <a:r>
              <a:rPr sz="2100" dirty="0">
                <a:latin typeface="Calibri"/>
                <a:cs typeface="Calibri"/>
              </a:rPr>
              <a:t> a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bassa 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pressione,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con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una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finestra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di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quarzo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dalla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quale </a:t>
            </a:r>
            <a:r>
              <a:rPr sz="2100" spc="-459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fuoriesce</a:t>
            </a:r>
            <a:r>
              <a:rPr sz="2100" spc="3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la radiazione.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55976" y="2841939"/>
            <a:ext cx="1590456" cy="3936809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2780" y="170179"/>
            <a:ext cx="4648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Selettori</a:t>
            </a:r>
            <a:r>
              <a:rPr sz="24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della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lunghezza</a:t>
            </a:r>
            <a:r>
              <a:rPr sz="24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d'onda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2780" y="1075131"/>
            <a:ext cx="11310620" cy="4708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5" dirty="0">
                <a:latin typeface="Calibri"/>
                <a:cs typeface="Calibri"/>
              </a:rPr>
              <a:t>Gli</a:t>
            </a:r>
            <a:r>
              <a:rPr sz="2100" spc="16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strumenti</a:t>
            </a:r>
            <a:r>
              <a:rPr sz="2100" spc="16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spettroscopici</a:t>
            </a:r>
            <a:r>
              <a:rPr sz="2100" spc="17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nelle</a:t>
            </a:r>
            <a:r>
              <a:rPr sz="2100" spc="16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regioni</a:t>
            </a:r>
            <a:r>
              <a:rPr sz="2100" spc="16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UV</a:t>
            </a:r>
            <a:r>
              <a:rPr sz="2100" spc="16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e</a:t>
            </a:r>
            <a:r>
              <a:rPr sz="2100" spc="16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visibile</a:t>
            </a:r>
            <a:r>
              <a:rPr sz="2100" spc="16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normalmente</a:t>
            </a:r>
            <a:r>
              <a:rPr sz="2100" spc="17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possiedono</a:t>
            </a:r>
            <a:r>
              <a:rPr sz="2100" spc="16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uno</a:t>
            </a:r>
            <a:r>
              <a:rPr sz="2100" spc="16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o</a:t>
            </a:r>
            <a:r>
              <a:rPr sz="2100" spc="16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più</a:t>
            </a:r>
            <a:r>
              <a:rPr sz="2100" spc="17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dispositivi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100" spc="-5" dirty="0">
                <a:latin typeface="Calibri"/>
                <a:cs typeface="Calibri"/>
              </a:rPr>
              <a:t>per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limitare</a:t>
            </a:r>
            <a:r>
              <a:rPr sz="2100" b="1" spc="10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la</a:t>
            </a:r>
            <a:r>
              <a:rPr sz="2100" b="1" spc="5" dirty="0">
                <a:latin typeface="Calibri"/>
                <a:cs typeface="Calibri"/>
              </a:rPr>
              <a:t> </a:t>
            </a:r>
            <a:r>
              <a:rPr sz="2100" b="1" spc="-5" dirty="0">
                <a:latin typeface="Calibri"/>
                <a:cs typeface="Calibri"/>
              </a:rPr>
              <a:t>radiazione</a:t>
            </a:r>
            <a:r>
              <a:rPr sz="2100" b="1" spc="-15" dirty="0">
                <a:latin typeface="Calibri"/>
                <a:cs typeface="Calibri"/>
              </a:rPr>
              <a:t> </a:t>
            </a:r>
            <a:r>
              <a:rPr sz="2100" b="1" spc="-5" dirty="0">
                <a:latin typeface="Calibri"/>
                <a:cs typeface="Calibri"/>
              </a:rPr>
              <a:t>(assorbita</a:t>
            </a:r>
            <a:r>
              <a:rPr sz="2100" b="1" spc="-2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o </a:t>
            </a:r>
            <a:r>
              <a:rPr sz="2100" b="1" spc="-5" dirty="0">
                <a:latin typeface="Calibri"/>
                <a:cs typeface="Calibri"/>
              </a:rPr>
              <a:t>emessa</a:t>
            </a:r>
            <a:r>
              <a:rPr sz="2100" b="1" spc="5" dirty="0">
                <a:latin typeface="Calibri"/>
                <a:cs typeface="Calibri"/>
              </a:rPr>
              <a:t> </a:t>
            </a:r>
            <a:r>
              <a:rPr sz="2100" b="1" spc="-15" dirty="0">
                <a:latin typeface="Calibri"/>
                <a:cs typeface="Calibri"/>
              </a:rPr>
              <a:t>dall’analita)</a:t>
            </a:r>
            <a:r>
              <a:rPr sz="2100" b="1" spc="-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da </a:t>
            </a:r>
            <a:r>
              <a:rPr sz="2100" b="1" spc="-15" dirty="0">
                <a:latin typeface="Calibri"/>
                <a:cs typeface="Calibri"/>
              </a:rPr>
              <a:t>misurare</a:t>
            </a:r>
            <a:r>
              <a:rPr sz="2100" b="1" spc="2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a una banda </a:t>
            </a:r>
            <a:r>
              <a:rPr sz="2100" b="1" spc="-20" dirty="0">
                <a:latin typeface="Calibri"/>
                <a:cs typeface="Calibri"/>
              </a:rPr>
              <a:t>stretta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300">
              <a:latin typeface="Calibri"/>
              <a:cs typeface="Calibri"/>
            </a:endParaRPr>
          </a:p>
          <a:p>
            <a:pPr marL="276225">
              <a:lnSpc>
                <a:spcPct val="100000"/>
              </a:lnSpc>
              <a:tabLst>
                <a:tab pos="3493770" algn="l"/>
              </a:tabLst>
            </a:pPr>
            <a:r>
              <a:rPr sz="2200" spc="-5" dirty="0">
                <a:latin typeface="Calibri"/>
                <a:cs typeface="Calibri"/>
              </a:rPr>
              <a:t>Banda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stretta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=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incremento	</a:t>
            </a:r>
            <a:r>
              <a:rPr sz="2200" spc="-5" dirty="0">
                <a:latin typeface="Calibri"/>
                <a:cs typeface="Calibri"/>
              </a:rPr>
              <a:t>di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selettività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e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sensibilità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250">
              <a:latin typeface="Calibri"/>
              <a:cs typeface="Calibri"/>
            </a:endParaRPr>
          </a:p>
          <a:p>
            <a:pPr marL="276225" marR="5080">
              <a:lnSpc>
                <a:spcPts val="2630"/>
              </a:lnSpc>
            </a:pPr>
            <a:r>
              <a:rPr sz="2200" spc="-10" dirty="0">
                <a:latin typeface="Calibri"/>
                <a:cs typeface="Calibri"/>
              </a:rPr>
              <a:t>Misure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di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assorbimento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5" dirty="0">
                <a:latin typeface="Wingdings"/>
                <a:cs typeface="Wingdings"/>
              </a:rPr>
              <a:t>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libri"/>
                <a:cs typeface="Calibri"/>
              </a:rPr>
              <a:t>bande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strette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limitano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la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deviazione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dalla</a:t>
            </a:r>
            <a:r>
              <a:rPr sz="2200" spc="-5" dirty="0">
                <a:latin typeface="Calibri"/>
                <a:cs typeface="Calibri"/>
              </a:rPr>
              <a:t> legge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di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Beer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per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radiazione </a:t>
            </a:r>
            <a:r>
              <a:rPr sz="2200" spc="-484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policromatica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050">
              <a:latin typeface="Calibri"/>
              <a:cs typeface="Calibri"/>
            </a:endParaRPr>
          </a:p>
          <a:p>
            <a:pPr marL="276225">
              <a:lnSpc>
                <a:spcPct val="100000"/>
              </a:lnSpc>
              <a:spcBef>
                <a:spcPts val="5"/>
              </a:spcBef>
            </a:pPr>
            <a:r>
              <a:rPr sz="2200" spc="-5" dirty="0">
                <a:latin typeface="Calibri"/>
                <a:cs typeface="Calibri"/>
              </a:rPr>
              <a:t>Dispositivi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per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isolare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la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lunghezza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d'onda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desiderata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: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150">
              <a:latin typeface="Calibri"/>
              <a:cs typeface="Calibri"/>
            </a:endParaRPr>
          </a:p>
          <a:p>
            <a:pPr marL="619125" indent="-34353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619125" algn="l"/>
                <a:tab pos="619760" algn="l"/>
              </a:tabLst>
            </a:pPr>
            <a:r>
              <a:rPr sz="2200" b="1" spc="-15" dirty="0">
                <a:latin typeface="Calibri"/>
                <a:cs typeface="Calibri"/>
              </a:rPr>
              <a:t>monocromatore</a:t>
            </a:r>
            <a:r>
              <a:rPr sz="2200" b="1" spc="4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o</a:t>
            </a:r>
            <a:r>
              <a:rPr sz="2200" b="1" spc="-1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filtro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 MT"/>
              <a:buChar char="•"/>
            </a:pPr>
            <a:endParaRPr sz="2150">
              <a:latin typeface="Calibri"/>
              <a:cs typeface="Calibri"/>
            </a:endParaRPr>
          </a:p>
          <a:p>
            <a:pPr marL="619125" indent="-343535">
              <a:lnSpc>
                <a:spcPct val="100000"/>
              </a:lnSpc>
              <a:buFont typeface="Arial MT"/>
              <a:buChar char="•"/>
              <a:tabLst>
                <a:tab pos="619125" algn="l"/>
                <a:tab pos="619760" algn="l"/>
              </a:tabLst>
            </a:pPr>
            <a:r>
              <a:rPr sz="2200" b="1" spc="-15" dirty="0">
                <a:latin typeface="Calibri"/>
                <a:cs typeface="Calibri"/>
              </a:rPr>
              <a:t>policromatore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05116" y="0"/>
            <a:ext cx="4684395" cy="364388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5699" y="188468"/>
            <a:ext cx="2370455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spc="-25" dirty="0">
                <a:solidFill>
                  <a:srgbClr val="FF0000"/>
                </a:solidFill>
                <a:latin typeface="Calibri"/>
                <a:cs typeface="Calibri"/>
              </a:rPr>
              <a:t>MONOCROMATORI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5699" y="816051"/>
            <a:ext cx="6283325" cy="1946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latin typeface="Calibri"/>
                <a:cs typeface="Calibri"/>
              </a:rPr>
              <a:t>I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monocromatori</a:t>
            </a:r>
            <a:r>
              <a:rPr sz="2100" spc="-5" dirty="0">
                <a:latin typeface="Calibri"/>
                <a:cs typeface="Calibri"/>
              </a:rPr>
              <a:t> hanno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un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reticolo</a:t>
            </a:r>
            <a:r>
              <a:rPr sz="21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di</a:t>
            </a:r>
            <a:r>
              <a:rPr sz="21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diffrazione</a:t>
            </a:r>
            <a:r>
              <a:rPr sz="21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per 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disperdere</a:t>
            </a:r>
            <a:r>
              <a:rPr sz="2100" spc="-5" dirty="0">
                <a:latin typeface="Calibri"/>
                <a:cs typeface="Calibri"/>
              </a:rPr>
              <a:t> la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radiazione</a:t>
            </a:r>
            <a:r>
              <a:rPr sz="2100" dirty="0">
                <a:latin typeface="Calibri"/>
                <a:cs typeface="Calibri"/>
              </a:rPr>
              <a:t> nelle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lunghezze</a:t>
            </a:r>
            <a:r>
              <a:rPr sz="2100" spc="-5" dirty="0">
                <a:latin typeface="Calibri"/>
                <a:cs typeface="Calibri"/>
              </a:rPr>
              <a:t> d'onda</a:t>
            </a:r>
            <a:r>
              <a:rPr sz="2100" dirty="0">
                <a:latin typeface="Calibri"/>
                <a:cs typeface="Calibri"/>
              </a:rPr>
              <a:t> che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la </a:t>
            </a:r>
            <a:r>
              <a:rPr sz="2100" spc="-459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compongono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5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2100" spc="-10" dirty="0">
                <a:latin typeface="Calibri"/>
                <a:cs typeface="Calibri"/>
              </a:rPr>
              <a:t>Ruotando</a:t>
            </a:r>
            <a:r>
              <a:rPr sz="2100" spc="6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il</a:t>
            </a:r>
            <a:r>
              <a:rPr sz="2100" spc="6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reticolo,</a:t>
            </a:r>
            <a:r>
              <a:rPr sz="2100" spc="7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le</a:t>
            </a:r>
            <a:r>
              <a:rPr sz="2100" spc="6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diverse</a:t>
            </a:r>
            <a:r>
              <a:rPr sz="2100" spc="7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lunghezze</a:t>
            </a:r>
            <a:r>
              <a:rPr sz="2100" spc="6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d'onda</a:t>
            </a:r>
            <a:r>
              <a:rPr sz="2100" spc="6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possono</a:t>
            </a:r>
            <a:endParaRPr sz="21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2100" spc="-10" dirty="0">
                <a:latin typeface="Calibri"/>
                <a:cs typeface="Calibri"/>
              </a:rPr>
              <a:t>essere</a:t>
            </a:r>
            <a:r>
              <a:rPr sz="2100" spc="35" dirty="0">
                <a:latin typeface="Calibri"/>
                <a:cs typeface="Calibri"/>
              </a:rPr>
              <a:t> </a:t>
            </a:r>
            <a:r>
              <a:rPr sz="2100" spc="-25" dirty="0">
                <a:latin typeface="Calibri"/>
                <a:cs typeface="Calibri"/>
              </a:rPr>
              <a:t>fatte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passare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20" dirty="0">
                <a:latin typeface="Calibri"/>
                <a:cs typeface="Calibri"/>
              </a:rPr>
              <a:t>attraverso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la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fenditura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di </a:t>
            </a:r>
            <a:r>
              <a:rPr sz="2100" spc="-10" dirty="0">
                <a:latin typeface="Calibri"/>
                <a:cs typeface="Calibri"/>
              </a:rPr>
              <a:t>uscita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5699" y="3905503"/>
            <a:ext cx="7292340" cy="2574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spc="-25" dirty="0">
                <a:solidFill>
                  <a:srgbClr val="FF0000"/>
                </a:solidFill>
                <a:latin typeface="Calibri"/>
                <a:cs typeface="Calibri"/>
              </a:rPr>
              <a:t>POLICROMATORI</a:t>
            </a:r>
            <a:endParaRPr sz="2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5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2100" dirty="0">
                <a:latin typeface="Calibri"/>
                <a:cs typeface="Calibri"/>
              </a:rPr>
              <a:t>I </a:t>
            </a:r>
            <a:r>
              <a:rPr sz="2100" spc="-10" dirty="0">
                <a:latin typeface="Calibri"/>
                <a:cs typeface="Calibri"/>
              </a:rPr>
              <a:t>policromatori </a:t>
            </a:r>
            <a:r>
              <a:rPr sz="2100" dirty="0">
                <a:latin typeface="Calibri"/>
                <a:cs typeface="Calibri"/>
              </a:rPr>
              <a:t>hanno </a:t>
            </a:r>
            <a:r>
              <a:rPr sz="2100" spc="-10" dirty="0">
                <a:latin typeface="Calibri"/>
                <a:cs typeface="Calibri"/>
              </a:rPr>
              <a:t>un </a:t>
            </a:r>
            <a:r>
              <a:rPr sz="21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reticolo </a:t>
            </a:r>
            <a:r>
              <a:rPr sz="21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di </a:t>
            </a:r>
            <a:r>
              <a:rPr sz="21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diffrazione </a:t>
            </a:r>
            <a:r>
              <a:rPr sz="2100" spc="-5" dirty="0">
                <a:latin typeface="Calibri"/>
                <a:cs typeface="Calibri"/>
              </a:rPr>
              <a:t>per </a:t>
            </a:r>
            <a:r>
              <a:rPr sz="2100" spc="-10" dirty="0">
                <a:latin typeface="Calibri"/>
                <a:cs typeface="Calibri"/>
              </a:rPr>
              <a:t>disperdere </a:t>
            </a:r>
            <a:r>
              <a:rPr sz="2100" spc="-5" dirty="0">
                <a:latin typeface="Calibri"/>
                <a:cs typeface="Calibri"/>
              </a:rPr>
              <a:t>la 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radiazione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nelle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lunghezze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d'onda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che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la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compongono.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50">
              <a:latin typeface="Calibri"/>
              <a:cs typeface="Calibri"/>
            </a:endParaRPr>
          </a:p>
          <a:p>
            <a:pPr marL="12700" marR="6350" algn="just">
              <a:lnSpc>
                <a:spcPct val="100000"/>
              </a:lnSpc>
            </a:pPr>
            <a:r>
              <a:rPr sz="2100" spc="-10" dirty="0">
                <a:latin typeface="Calibri"/>
                <a:cs typeface="Calibri"/>
              </a:rPr>
              <a:t>contiene </a:t>
            </a:r>
            <a:r>
              <a:rPr sz="2100" spc="-15" dirty="0">
                <a:latin typeface="Calibri"/>
                <a:cs typeface="Calibri"/>
              </a:rPr>
              <a:t>diverse </a:t>
            </a:r>
            <a:r>
              <a:rPr sz="2100" spc="-10" dirty="0">
                <a:latin typeface="Calibri"/>
                <a:cs typeface="Calibri"/>
              </a:rPr>
              <a:t>fenditure </a:t>
            </a:r>
            <a:r>
              <a:rPr sz="2100" spc="-5" dirty="0">
                <a:latin typeface="Calibri"/>
                <a:cs typeface="Calibri"/>
              </a:rPr>
              <a:t>di </a:t>
            </a:r>
            <a:r>
              <a:rPr sz="2100" spc="-10" dirty="0">
                <a:latin typeface="Calibri"/>
                <a:cs typeface="Calibri"/>
              </a:rPr>
              <a:t>uscita, </a:t>
            </a:r>
            <a:r>
              <a:rPr sz="2100" spc="-5" dirty="0">
                <a:latin typeface="Calibri"/>
                <a:cs typeface="Calibri"/>
              </a:rPr>
              <a:t>in modo </a:t>
            </a:r>
            <a:r>
              <a:rPr sz="2100" spc="-10" dirty="0">
                <a:latin typeface="Calibri"/>
                <a:cs typeface="Calibri"/>
              </a:rPr>
              <a:t>tale da poter </a:t>
            </a:r>
            <a:r>
              <a:rPr sz="2100" spc="-5" dirty="0">
                <a:latin typeface="Calibri"/>
                <a:cs typeface="Calibri"/>
              </a:rPr>
              <a:t>isolare 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simultaneamente varie </a:t>
            </a:r>
            <a:r>
              <a:rPr sz="2100" dirty="0">
                <a:latin typeface="Calibri"/>
                <a:cs typeface="Calibri"/>
              </a:rPr>
              <a:t>bande di </a:t>
            </a:r>
            <a:r>
              <a:rPr sz="2100" spc="-10" dirty="0">
                <a:latin typeface="Calibri"/>
                <a:cs typeface="Calibri"/>
              </a:rPr>
              <a:t>lunghezze </a:t>
            </a:r>
            <a:r>
              <a:rPr sz="2100" spc="-5" dirty="0">
                <a:latin typeface="Calibri"/>
                <a:cs typeface="Calibri"/>
              </a:rPr>
              <a:t>d'onda </a:t>
            </a:r>
            <a:r>
              <a:rPr sz="2100" spc="-10" dirty="0">
                <a:latin typeface="Calibri"/>
                <a:cs typeface="Calibri"/>
              </a:rPr>
              <a:t>che colpiscono 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un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rivelatore</a:t>
            </a:r>
            <a:r>
              <a:rPr sz="2100" b="1" u="heavy" spc="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multi-lunghezze</a:t>
            </a:r>
            <a:r>
              <a:rPr sz="2100" b="1" u="heavy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d'onda</a:t>
            </a:r>
            <a:r>
              <a:rPr sz="21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(es.</a:t>
            </a:r>
            <a:r>
              <a:rPr sz="21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DAD)</a:t>
            </a:r>
            <a:endParaRPr sz="21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91439" y="3567684"/>
            <a:ext cx="12008485" cy="3290570"/>
            <a:chOff x="91439" y="3567684"/>
            <a:chExt cx="12008485" cy="329057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50251" y="3628644"/>
              <a:ext cx="4693920" cy="322935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91439" y="3567684"/>
              <a:ext cx="12008485" cy="152400"/>
            </a:xfrm>
            <a:custGeom>
              <a:avLst/>
              <a:gdLst/>
              <a:ahLst/>
              <a:cxnLst/>
              <a:rect l="l" t="t" r="r" b="b"/>
              <a:pathLst>
                <a:path w="12008485" h="152400">
                  <a:moveTo>
                    <a:pt x="0" y="152400"/>
                  </a:moveTo>
                  <a:lnTo>
                    <a:pt x="12008231" y="152400"/>
                  </a:lnTo>
                  <a:lnTo>
                    <a:pt x="12008231" y="0"/>
                  </a:lnTo>
                  <a:lnTo>
                    <a:pt x="0" y="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6484" y="313435"/>
            <a:ext cx="33756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RETICOLO</a:t>
            </a:r>
            <a:r>
              <a:rPr sz="24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DI</a:t>
            </a:r>
            <a:r>
              <a:rPr sz="24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DIFFRAZIONE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6484" y="956564"/>
            <a:ext cx="5655945" cy="2586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algn="just">
              <a:lnSpc>
                <a:spcPct val="100000"/>
              </a:lnSpc>
              <a:spcBef>
                <a:spcPts val="100"/>
              </a:spcBef>
            </a:pPr>
            <a:r>
              <a:rPr sz="2100" spc="-15" dirty="0">
                <a:latin typeface="Calibri"/>
                <a:cs typeface="Calibri"/>
              </a:rPr>
              <a:t>RETICOLO</a:t>
            </a:r>
            <a:r>
              <a:rPr sz="2100" spc="-10" dirty="0">
                <a:latin typeface="Calibri"/>
                <a:cs typeface="Calibri"/>
              </a:rPr>
              <a:t> consiste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di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una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superficie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dura </a:t>
            </a:r>
            <a:r>
              <a:rPr sz="2100" spc="-459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otticamente </a:t>
            </a:r>
            <a:r>
              <a:rPr sz="2100" spc="-5" dirty="0">
                <a:latin typeface="Calibri"/>
                <a:cs typeface="Calibri"/>
              </a:rPr>
              <a:t>piana </a:t>
            </a:r>
            <a:r>
              <a:rPr sz="2100" dirty="0">
                <a:latin typeface="Calibri"/>
                <a:cs typeface="Calibri"/>
              </a:rPr>
              <a:t>e </a:t>
            </a:r>
            <a:r>
              <a:rPr sz="2100" spc="-15" dirty="0">
                <a:latin typeface="Calibri"/>
                <a:cs typeface="Calibri"/>
              </a:rPr>
              <a:t>levigata </a:t>
            </a:r>
            <a:r>
              <a:rPr sz="2100" spc="-10" dirty="0">
                <a:latin typeface="Calibri"/>
                <a:cs typeface="Calibri"/>
              </a:rPr>
              <a:t>con </a:t>
            </a:r>
            <a:r>
              <a:rPr sz="2100" spc="-20" dirty="0">
                <a:latin typeface="Calibri"/>
                <a:cs typeface="Calibri"/>
              </a:rPr>
              <a:t>elevato </a:t>
            </a:r>
            <a:r>
              <a:rPr sz="2100" spc="-10" dirty="0">
                <a:latin typeface="Calibri"/>
                <a:cs typeface="Calibri"/>
              </a:rPr>
              <a:t>numero </a:t>
            </a:r>
            <a:r>
              <a:rPr sz="2100" spc="-5" dirty="0">
                <a:latin typeface="Calibri"/>
                <a:cs typeface="Calibri"/>
              </a:rPr>
              <a:t>di 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solchi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paralleli</a:t>
            </a:r>
            <a:r>
              <a:rPr sz="2100" spc="3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e </a:t>
            </a:r>
            <a:r>
              <a:rPr sz="2100" spc="-15" dirty="0">
                <a:latin typeface="Calibri"/>
                <a:cs typeface="Calibri"/>
              </a:rPr>
              <a:t>strettamente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spaziati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5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2100" spc="-10" dirty="0">
                <a:latin typeface="Calibri"/>
                <a:cs typeface="Calibri"/>
              </a:rPr>
              <a:t>reticolo</a:t>
            </a:r>
            <a:r>
              <a:rPr sz="2100" spc="10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per</a:t>
            </a:r>
            <a:r>
              <a:rPr sz="2100" spc="100" dirty="0">
                <a:latin typeface="Calibri"/>
                <a:cs typeface="Calibri"/>
              </a:rPr>
              <a:t> </a:t>
            </a:r>
            <a:r>
              <a:rPr sz="2100" spc="-25" dirty="0">
                <a:latin typeface="Calibri"/>
                <a:cs typeface="Calibri"/>
              </a:rPr>
              <a:t>UV/VIS</a:t>
            </a:r>
            <a:r>
              <a:rPr sz="2100" spc="9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contiene</a:t>
            </a:r>
            <a:r>
              <a:rPr sz="2100" spc="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tipicamente</a:t>
            </a:r>
            <a:r>
              <a:rPr sz="2100" spc="11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da</a:t>
            </a:r>
            <a:r>
              <a:rPr sz="2100" spc="9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1200</a:t>
            </a:r>
            <a:r>
              <a:rPr sz="2100" spc="9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e</a:t>
            </a:r>
            <a:endParaRPr sz="21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2100" dirty="0">
                <a:latin typeface="Calibri"/>
                <a:cs typeface="Calibri"/>
              </a:rPr>
              <a:t>2400</a:t>
            </a:r>
            <a:r>
              <a:rPr sz="2100" spc="-5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solchi/mm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5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2100" spc="-10" dirty="0">
                <a:latin typeface="Calibri"/>
                <a:cs typeface="Calibri"/>
              </a:rPr>
              <a:t>diffrazione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altamente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efficiente</a:t>
            </a:r>
            <a:r>
              <a:rPr sz="2100" spc="3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della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radiazione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37179" y="299070"/>
            <a:ext cx="5468091" cy="367552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268471" y="4592573"/>
            <a:ext cx="4507865" cy="1031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200" spc="-15" dirty="0">
                <a:latin typeface="Calibri"/>
                <a:cs typeface="Calibri"/>
              </a:rPr>
              <a:t>monocromatore con </a:t>
            </a:r>
            <a:r>
              <a:rPr sz="2200" spc="-10" dirty="0">
                <a:latin typeface="Calibri"/>
                <a:cs typeface="Calibri"/>
              </a:rPr>
              <a:t>reticolo </a:t>
            </a: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15" dirty="0">
                <a:latin typeface="Calibri"/>
                <a:cs typeface="Calibri"/>
              </a:rPr>
              <a:t>gradini 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genera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una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dispersione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lineare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della 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radiazione </a:t>
            </a:r>
            <a:r>
              <a:rPr sz="2200" spc="-5" dirty="0">
                <a:latin typeface="Calibri"/>
                <a:cs typeface="Calibri"/>
              </a:rPr>
              <a:t>lungo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il</a:t>
            </a:r>
            <a:r>
              <a:rPr sz="2200" spc="-10" dirty="0">
                <a:latin typeface="Calibri"/>
                <a:cs typeface="Calibri"/>
              </a:rPr>
              <a:t> piano</a:t>
            </a:r>
            <a:r>
              <a:rPr sz="2200" spc="-15" dirty="0">
                <a:latin typeface="Calibri"/>
                <a:cs typeface="Calibri"/>
              </a:rPr>
              <a:t> focale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2355" y="4293108"/>
            <a:ext cx="2276856" cy="2010156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28836" y="445764"/>
            <a:ext cx="3789200" cy="489433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52373" y="261874"/>
            <a:ext cx="2435225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spc="-25" dirty="0">
                <a:solidFill>
                  <a:srgbClr val="FF0000"/>
                </a:solidFill>
                <a:latin typeface="Calibri"/>
                <a:cs typeface="Calibri"/>
              </a:rPr>
              <a:t>MONOCROMATORE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2373" y="965961"/>
            <a:ext cx="5969000" cy="2266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10" dirty="0">
                <a:latin typeface="Calibri"/>
                <a:cs typeface="Calibri"/>
              </a:rPr>
              <a:t>L'ampiezza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di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banda</a:t>
            </a:r>
            <a:r>
              <a:rPr sz="2100" spc="-3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di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un </a:t>
            </a:r>
            <a:r>
              <a:rPr sz="2100" spc="-10" dirty="0">
                <a:latin typeface="Calibri"/>
                <a:cs typeface="Calibri"/>
              </a:rPr>
              <a:t>monocromatore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dipende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da:</a:t>
            </a:r>
            <a:endParaRPr sz="2100">
              <a:latin typeface="Calibri"/>
              <a:cs typeface="Calibri"/>
            </a:endParaRPr>
          </a:p>
          <a:p>
            <a:pPr marL="12700" marR="414655">
              <a:lnSpc>
                <a:spcPct val="200000"/>
              </a:lnSpc>
            </a:pPr>
            <a:r>
              <a:rPr sz="2100" spc="-5" dirty="0">
                <a:latin typeface="Calibri"/>
                <a:cs typeface="Calibri"/>
              </a:rPr>
              <a:t>dimensioni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e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dalla</a:t>
            </a:r>
            <a:r>
              <a:rPr sz="2100" spc="-10" dirty="0">
                <a:latin typeface="Calibri"/>
                <a:cs typeface="Calibri"/>
              </a:rPr>
              <a:t> qualità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dell'elemento</a:t>
            </a:r>
            <a:r>
              <a:rPr sz="2100" spc="3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dispersivo, </a:t>
            </a:r>
            <a:r>
              <a:rPr sz="2100" spc="-459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larghezza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della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fenditura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100" spc="-10" dirty="0">
                <a:latin typeface="Calibri"/>
                <a:cs typeface="Calibri"/>
              </a:rPr>
              <a:t>lunghezza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focale</a:t>
            </a:r>
            <a:r>
              <a:rPr sz="2100" spc="-5" dirty="0">
                <a:latin typeface="Calibri"/>
                <a:cs typeface="Calibri"/>
              </a:rPr>
              <a:t> del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monocromatore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2399" y="5088127"/>
            <a:ext cx="6490970" cy="9112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10" dirty="0">
                <a:latin typeface="Calibri"/>
                <a:cs typeface="Calibri"/>
              </a:rPr>
              <a:t>AMPIEZZA</a:t>
            </a:r>
            <a:r>
              <a:rPr sz="2200" b="1" spc="1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DI</a:t>
            </a:r>
            <a:r>
              <a:rPr sz="2200" b="1" spc="-10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BANDA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Intervallo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nm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della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lunghezza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d’onda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selezionata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varia</a:t>
            </a:r>
            <a:r>
              <a:rPr sz="1800" dirty="0">
                <a:latin typeface="Calibri"/>
                <a:cs typeface="Calibri"/>
              </a:rPr>
              <a:t> da 1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 20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nm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96783" y="1778507"/>
            <a:ext cx="3689604" cy="302361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1711" y="112268"/>
            <a:ext cx="2204720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spc="-5" dirty="0">
                <a:solidFill>
                  <a:srgbClr val="FF0000"/>
                </a:solidFill>
                <a:latin typeface="Calibri"/>
                <a:cs typeface="Calibri"/>
              </a:rPr>
              <a:t>Filtri</a:t>
            </a:r>
            <a:r>
              <a:rPr sz="23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b="1" spc="-5" dirty="0">
                <a:solidFill>
                  <a:srgbClr val="FF0000"/>
                </a:solidFill>
                <a:latin typeface="Calibri"/>
                <a:cs typeface="Calibri"/>
              </a:rPr>
              <a:t>di</a:t>
            </a:r>
            <a:r>
              <a:rPr sz="23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b="1" spc="-5" dirty="0">
                <a:solidFill>
                  <a:srgbClr val="FF0000"/>
                </a:solidFill>
                <a:latin typeface="Calibri"/>
                <a:cs typeface="Calibri"/>
              </a:rPr>
              <a:t>radiazione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1711" y="813562"/>
            <a:ext cx="11024870" cy="56013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300" dirty="0">
                <a:latin typeface="Calibri"/>
                <a:cs typeface="Calibri"/>
              </a:rPr>
              <a:t>I</a:t>
            </a:r>
            <a:r>
              <a:rPr sz="2300" spc="16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filtri</a:t>
            </a:r>
            <a:r>
              <a:rPr sz="2300" spc="17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bloccano</a:t>
            </a:r>
            <a:r>
              <a:rPr sz="2300" spc="170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tutte</a:t>
            </a:r>
            <a:r>
              <a:rPr sz="2300" spc="17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le</a:t>
            </a:r>
            <a:r>
              <a:rPr sz="2300" spc="170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lunghezze</a:t>
            </a:r>
            <a:r>
              <a:rPr sz="2300" spc="180" dirty="0">
                <a:latin typeface="Calibri"/>
                <a:cs typeface="Calibri"/>
              </a:rPr>
              <a:t> </a:t>
            </a:r>
            <a:r>
              <a:rPr sz="2300" spc="-30" dirty="0">
                <a:latin typeface="Calibri"/>
                <a:cs typeface="Calibri"/>
              </a:rPr>
              <a:t>d’onda</a:t>
            </a:r>
            <a:r>
              <a:rPr sz="2300" spc="16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ad</a:t>
            </a:r>
            <a:r>
              <a:rPr sz="2300" spc="17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eccezione</a:t>
            </a:r>
            <a:r>
              <a:rPr sz="2300" spc="17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di</a:t>
            </a:r>
            <a:r>
              <a:rPr sz="2300" spc="16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una</a:t>
            </a:r>
            <a:r>
              <a:rPr sz="2300" spc="17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banda</a:t>
            </a:r>
            <a:r>
              <a:rPr sz="2300" spc="170" dirty="0">
                <a:latin typeface="Calibri"/>
                <a:cs typeface="Calibri"/>
              </a:rPr>
              <a:t> </a:t>
            </a:r>
            <a:r>
              <a:rPr sz="2300" spc="-20" dirty="0">
                <a:latin typeface="Calibri"/>
                <a:cs typeface="Calibri"/>
              </a:rPr>
              <a:t>ristretta</a:t>
            </a:r>
            <a:r>
              <a:rPr sz="2300" spc="16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di</a:t>
            </a:r>
            <a:r>
              <a:rPr sz="2300" spc="17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radiazione, </a:t>
            </a:r>
            <a:r>
              <a:rPr sz="2300" spc="-50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da</a:t>
            </a:r>
            <a:r>
              <a:rPr sz="2300" spc="-1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una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sorgente</a:t>
            </a:r>
            <a:r>
              <a:rPr sz="2300" b="1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3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continua</a:t>
            </a:r>
            <a:r>
              <a:rPr sz="2300" spc="-5" dirty="0">
                <a:latin typeface="Calibri"/>
                <a:cs typeface="Calibri"/>
              </a:rPr>
              <a:t>.</a:t>
            </a:r>
            <a:endParaRPr sz="23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25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300" b="1" spc="-5" dirty="0">
                <a:latin typeface="Calibri"/>
                <a:cs typeface="Calibri"/>
              </a:rPr>
              <a:t>filtri</a:t>
            </a:r>
            <a:r>
              <a:rPr sz="2300" b="1" spc="-35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ad</a:t>
            </a:r>
            <a:r>
              <a:rPr sz="2300" b="1" spc="-10" dirty="0">
                <a:latin typeface="Calibri"/>
                <a:cs typeface="Calibri"/>
              </a:rPr>
              <a:t> </a:t>
            </a:r>
            <a:r>
              <a:rPr sz="2300" b="1" spc="-15" dirty="0">
                <a:latin typeface="Calibri"/>
                <a:cs typeface="Calibri"/>
              </a:rPr>
              <a:t>interferenza</a:t>
            </a:r>
            <a:endParaRPr sz="23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300" b="1" spc="-5" dirty="0">
                <a:latin typeface="Calibri"/>
                <a:cs typeface="Calibri"/>
              </a:rPr>
              <a:t>filtri</a:t>
            </a:r>
            <a:r>
              <a:rPr sz="2300" b="1" spc="-35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ad</a:t>
            </a:r>
            <a:r>
              <a:rPr sz="2300" b="1" spc="-10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assorbimento</a:t>
            </a:r>
            <a:r>
              <a:rPr sz="2300" spc="-5" dirty="0">
                <a:latin typeface="Calibri"/>
                <a:cs typeface="Calibri"/>
              </a:rPr>
              <a:t>.</a:t>
            </a:r>
            <a:endParaRPr sz="23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000" dirty="0">
              <a:latin typeface="Calibri"/>
              <a:cs typeface="Calibri"/>
            </a:endParaRPr>
          </a:p>
          <a:p>
            <a:pPr marL="142240">
              <a:lnSpc>
                <a:spcPct val="100000"/>
              </a:lnSpc>
            </a:pPr>
            <a:r>
              <a:rPr sz="2200" b="1" spc="-10" dirty="0">
                <a:latin typeface="Calibri"/>
                <a:cs typeface="Calibri"/>
              </a:rPr>
              <a:t>filtri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ad</a:t>
            </a:r>
            <a:r>
              <a:rPr sz="2200" b="1" spc="-10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interferenza</a:t>
            </a:r>
            <a:endParaRPr sz="2200" dirty="0">
              <a:latin typeface="Calibri"/>
              <a:cs typeface="Calibri"/>
            </a:endParaRPr>
          </a:p>
          <a:p>
            <a:pPr marL="142240">
              <a:lnSpc>
                <a:spcPct val="100000"/>
              </a:lnSpc>
            </a:pPr>
            <a:r>
              <a:rPr sz="2200" spc="-15" dirty="0">
                <a:latin typeface="Calibri"/>
                <a:cs typeface="Calibri"/>
              </a:rPr>
              <a:t>trasmettono</a:t>
            </a:r>
            <a:r>
              <a:rPr sz="2200" spc="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una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percentuale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di</a:t>
            </a:r>
            <a:r>
              <a:rPr sz="2200" spc="-10" dirty="0">
                <a:latin typeface="Calibri"/>
                <a:cs typeface="Calibri"/>
              </a:rPr>
              <a:t> radiazione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molto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grande</a:t>
            </a:r>
            <a:endParaRPr sz="2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150" dirty="0">
              <a:latin typeface="Calibri"/>
              <a:cs typeface="Calibri"/>
            </a:endParaRPr>
          </a:p>
          <a:p>
            <a:pPr marL="142240">
              <a:lnSpc>
                <a:spcPct val="100000"/>
              </a:lnSpc>
            </a:pPr>
            <a:r>
              <a:rPr sz="2200" spc="-5" dirty="0">
                <a:latin typeface="Calibri"/>
                <a:cs typeface="Calibri"/>
              </a:rPr>
              <a:t>Banda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più</a:t>
            </a:r>
            <a:r>
              <a:rPr sz="2200" spc="-25" dirty="0">
                <a:latin typeface="Calibri"/>
                <a:cs typeface="Calibri"/>
              </a:rPr>
              <a:t> stretta</a:t>
            </a:r>
            <a:endParaRPr sz="2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100" dirty="0">
              <a:latin typeface="Calibri"/>
              <a:cs typeface="Calibri"/>
            </a:endParaRPr>
          </a:p>
          <a:p>
            <a:pPr marL="142240">
              <a:lnSpc>
                <a:spcPct val="100000"/>
              </a:lnSpc>
            </a:pPr>
            <a:r>
              <a:rPr sz="2200" b="1" spc="-10" dirty="0">
                <a:latin typeface="Calibri"/>
                <a:cs typeface="Calibri"/>
              </a:rPr>
              <a:t>filtri</a:t>
            </a:r>
            <a:r>
              <a:rPr sz="2200" b="1" spc="1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di </a:t>
            </a:r>
            <a:r>
              <a:rPr sz="2200" b="1" spc="-15" dirty="0">
                <a:latin typeface="Calibri"/>
                <a:cs typeface="Calibri"/>
              </a:rPr>
              <a:t>assorbimento</a:t>
            </a:r>
            <a:endParaRPr sz="2200" dirty="0">
              <a:latin typeface="Calibri"/>
              <a:cs typeface="Calibri"/>
            </a:endParaRPr>
          </a:p>
          <a:p>
            <a:pPr marL="142240">
              <a:lnSpc>
                <a:spcPct val="100000"/>
              </a:lnSpc>
              <a:spcBef>
                <a:spcPts val="5"/>
              </a:spcBef>
            </a:pPr>
            <a:r>
              <a:rPr sz="2200" spc="-15" dirty="0">
                <a:latin typeface="Calibri"/>
                <a:cs typeface="Calibri"/>
              </a:rPr>
              <a:t>trasmettono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una percentuale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di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radiazione piccola</a:t>
            </a:r>
            <a:endParaRPr sz="2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50" dirty="0">
              <a:latin typeface="Calibri"/>
              <a:cs typeface="Calibri"/>
            </a:endParaRPr>
          </a:p>
          <a:p>
            <a:pPr marL="142240">
              <a:lnSpc>
                <a:spcPct val="100000"/>
              </a:lnSpc>
            </a:pPr>
            <a:r>
              <a:rPr sz="2200" spc="-5" dirty="0">
                <a:latin typeface="Calibri"/>
                <a:cs typeface="Calibri"/>
              </a:rPr>
              <a:t>Banda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più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larga</a:t>
            </a:r>
            <a:endParaRPr sz="2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B75CA230-EB18-A65B-A120-B2179B61727E}"/>
              </a:ext>
            </a:extLst>
          </p:cNvPr>
          <p:cNvSpPr txBox="1"/>
          <p:nvPr/>
        </p:nvSpPr>
        <p:spPr>
          <a:xfrm>
            <a:off x="685800" y="228600"/>
            <a:ext cx="845820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2240">
              <a:lnSpc>
                <a:spcPct val="100000"/>
              </a:lnSpc>
            </a:pPr>
            <a:r>
              <a:rPr lang="it-IT" sz="1800" b="1" spc="-10" dirty="0">
                <a:latin typeface="Calibri"/>
                <a:cs typeface="Calibri"/>
              </a:rPr>
              <a:t>Filtri</a:t>
            </a:r>
            <a:r>
              <a:rPr lang="it-IT" sz="1800" b="1" spc="5" dirty="0">
                <a:latin typeface="Calibri"/>
                <a:cs typeface="Calibri"/>
              </a:rPr>
              <a:t> </a:t>
            </a:r>
            <a:r>
              <a:rPr lang="it-IT" sz="1800" b="1" spc="-5" dirty="0">
                <a:latin typeface="Calibri"/>
                <a:cs typeface="Calibri"/>
              </a:rPr>
              <a:t>ad</a:t>
            </a:r>
            <a:r>
              <a:rPr lang="it-IT" sz="1800" b="1" spc="-10" dirty="0">
                <a:latin typeface="Calibri"/>
                <a:cs typeface="Calibri"/>
              </a:rPr>
              <a:t> </a:t>
            </a:r>
            <a:r>
              <a:rPr lang="it-IT" sz="1800" b="1" spc="-20" dirty="0">
                <a:latin typeface="Calibri"/>
                <a:cs typeface="Calibri"/>
              </a:rPr>
              <a:t>interferenza</a:t>
            </a:r>
            <a:endParaRPr lang="it-IT" sz="1800" dirty="0">
              <a:latin typeface="Calibri"/>
              <a:cs typeface="Calibri"/>
            </a:endParaRPr>
          </a:p>
          <a:p>
            <a:pPr marL="142240">
              <a:lnSpc>
                <a:spcPct val="100000"/>
              </a:lnSpc>
            </a:pPr>
            <a:r>
              <a:rPr lang="it-IT" sz="1800" spc="-15" dirty="0">
                <a:latin typeface="Calibri"/>
                <a:cs typeface="Calibri"/>
              </a:rPr>
              <a:t>trasmettono</a:t>
            </a:r>
            <a:r>
              <a:rPr lang="it-IT" sz="1800" spc="40" dirty="0">
                <a:latin typeface="Calibri"/>
                <a:cs typeface="Calibri"/>
              </a:rPr>
              <a:t> </a:t>
            </a:r>
            <a:r>
              <a:rPr lang="it-IT" sz="1800" spc="-10" dirty="0">
                <a:latin typeface="Calibri"/>
                <a:cs typeface="Calibri"/>
              </a:rPr>
              <a:t>una</a:t>
            </a:r>
            <a:r>
              <a:rPr lang="it-IT" sz="1800" spc="-5" dirty="0">
                <a:latin typeface="Calibri"/>
                <a:cs typeface="Calibri"/>
              </a:rPr>
              <a:t> </a:t>
            </a:r>
            <a:r>
              <a:rPr lang="it-IT" sz="1800" spc="-10" dirty="0">
                <a:latin typeface="Calibri"/>
                <a:cs typeface="Calibri"/>
              </a:rPr>
              <a:t>percentuale</a:t>
            </a:r>
            <a:r>
              <a:rPr lang="it-IT" sz="1800" spc="20" dirty="0">
                <a:latin typeface="Calibri"/>
                <a:cs typeface="Calibri"/>
              </a:rPr>
              <a:t> </a:t>
            </a:r>
            <a:r>
              <a:rPr lang="it-IT" sz="1800" spc="-5" dirty="0">
                <a:latin typeface="Calibri"/>
                <a:cs typeface="Calibri"/>
              </a:rPr>
              <a:t>di</a:t>
            </a:r>
            <a:r>
              <a:rPr lang="it-IT" sz="1800" spc="-10" dirty="0">
                <a:latin typeface="Calibri"/>
                <a:cs typeface="Calibri"/>
              </a:rPr>
              <a:t> radiazione</a:t>
            </a:r>
            <a:r>
              <a:rPr lang="it-IT" sz="1800" spc="-5" dirty="0">
                <a:latin typeface="Calibri"/>
                <a:cs typeface="Calibri"/>
              </a:rPr>
              <a:t> </a:t>
            </a:r>
            <a:r>
              <a:rPr lang="it-IT" sz="1800" spc="-10" dirty="0">
                <a:latin typeface="Calibri"/>
                <a:cs typeface="Calibri"/>
              </a:rPr>
              <a:t>molto</a:t>
            </a:r>
            <a:r>
              <a:rPr lang="it-IT" sz="1800" spc="20" dirty="0">
                <a:latin typeface="Calibri"/>
                <a:cs typeface="Calibri"/>
              </a:rPr>
              <a:t> </a:t>
            </a:r>
            <a:r>
              <a:rPr lang="it-IT" sz="1800" spc="-15" dirty="0">
                <a:latin typeface="Calibri"/>
                <a:cs typeface="Calibri"/>
              </a:rPr>
              <a:t>grande</a:t>
            </a:r>
            <a:endParaRPr lang="it-IT" sz="1800" dirty="0">
              <a:latin typeface="Calibri"/>
              <a:cs typeface="Calibri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spc="-10" dirty="0">
                <a:latin typeface="Calibri"/>
                <a:cs typeface="Calibri"/>
              </a:rPr>
              <a:t>Banda più stretta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spc="-10" dirty="0">
                <a:latin typeface="Calibri"/>
                <a:cs typeface="Calibri"/>
              </a:rPr>
              <a:t>Un filtro ad interferenza è costituito da più strati sottili di materiali trasparenti con indici di rifrazione diversi, depositati su un substrato di vetro.</a:t>
            </a:r>
            <a:br>
              <a:rPr lang="it-IT" altLang="it-IT" spc="-10" dirty="0">
                <a:latin typeface="Calibri"/>
                <a:cs typeface="Calibri"/>
              </a:rPr>
            </a:br>
            <a:r>
              <a:rPr lang="it-IT" altLang="it-IT" spc="-10" dirty="0">
                <a:latin typeface="Calibri"/>
                <a:cs typeface="Calibri"/>
              </a:rPr>
              <a:t>Il suo funzionamento si basa sul principio dell’interferenza costruttiva e distruttiva delle onde luminose: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spc="-10" dirty="0">
                <a:latin typeface="Calibri"/>
                <a:cs typeface="Calibri"/>
              </a:rPr>
              <a:t>Quando la luce incide sul filtro, una parte viene riflessa e una parte trasmessa a ogni interfaccia tra i vari strati.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spc="-10" dirty="0">
                <a:latin typeface="Calibri"/>
                <a:cs typeface="Calibri"/>
              </a:rPr>
              <a:t>Le onde riflesse e trasmesse interferiscono tra loro:</a:t>
            </a:r>
          </a:p>
          <a:p>
            <a:pPr marL="142240">
              <a:lnSpc>
                <a:spcPct val="100000"/>
              </a:lnSpc>
            </a:pPr>
            <a:endParaRPr lang="it-IT" spc="-25" dirty="0">
              <a:latin typeface="Calibri"/>
              <a:cs typeface="Calibri"/>
            </a:endParaRPr>
          </a:p>
          <a:p>
            <a:pPr marL="142240">
              <a:lnSpc>
                <a:spcPct val="100000"/>
              </a:lnSpc>
            </a:pPr>
            <a:endParaRPr lang="it-IT" sz="1800" spc="-25" dirty="0">
              <a:latin typeface="Calibri"/>
              <a:cs typeface="Calibri"/>
            </a:endParaRPr>
          </a:p>
          <a:p>
            <a:pPr marL="142240">
              <a:lnSpc>
                <a:spcPct val="100000"/>
              </a:lnSpc>
            </a:pPr>
            <a:endParaRPr lang="it-IT" sz="1800" dirty="0">
              <a:latin typeface="Calibri"/>
              <a:cs typeface="Calibri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BD41F4C-859A-6CA8-D278-805411105D60}"/>
              </a:ext>
            </a:extLst>
          </p:cNvPr>
          <p:cNvSpPr txBox="1"/>
          <p:nvPr/>
        </p:nvSpPr>
        <p:spPr>
          <a:xfrm>
            <a:off x="990600" y="8991600"/>
            <a:ext cx="609834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2240">
              <a:lnSpc>
                <a:spcPct val="100000"/>
              </a:lnSpc>
            </a:pPr>
            <a:r>
              <a:rPr lang="it-IT" sz="1800" b="1" spc="-10" dirty="0">
                <a:latin typeface="Calibri"/>
                <a:cs typeface="Calibri"/>
              </a:rPr>
              <a:t>filtri</a:t>
            </a:r>
            <a:r>
              <a:rPr lang="it-IT" sz="1800" b="1" spc="15" dirty="0">
                <a:latin typeface="Calibri"/>
                <a:cs typeface="Calibri"/>
              </a:rPr>
              <a:t> </a:t>
            </a:r>
            <a:r>
              <a:rPr lang="it-IT" sz="1800" b="1" spc="-5" dirty="0">
                <a:latin typeface="Calibri"/>
                <a:cs typeface="Calibri"/>
              </a:rPr>
              <a:t>di </a:t>
            </a:r>
            <a:r>
              <a:rPr lang="it-IT" sz="1800" b="1" spc="-15" dirty="0">
                <a:latin typeface="Calibri"/>
                <a:cs typeface="Calibri"/>
              </a:rPr>
              <a:t>assorbimento</a:t>
            </a:r>
            <a:endParaRPr lang="it-IT" sz="1800" dirty="0">
              <a:latin typeface="Calibri"/>
              <a:cs typeface="Calibri"/>
            </a:endParaRPr>
          </a:p>
          <a:p>
            <a:pPr marL="142240">
              <a:lnSpc>
                <a:spcPct val="100000"/>
              </a:lnSpc>
              <a:spcBef>
                <a:spcPts val="5"/>
              </a:spcBef>
            </a:pPr>
            <a:r>
              <a:rPr lang="it-IT" sz="1800" spc="-15" dirty="0">
                <a:latin typeface="Calibri"/>
                <a:cs typeface="Calibri"/>
              </a:rPr>
              <a:t>trasmettono</a:t>
            </a:r>
            <a:r>
              <a:rPr lang="it-IT" sz="1800" spc="30" dirty="0">
                <a:latin typeface="Calibri"/>
                <a:cs typeface="Calibri"/>
              </a:rPr>
              <a:t> </a:t>
            </a:r>
            <a:r>
              <a:rPr lang="it-IT" sz="1800" spc="-10" dirty="0">
                <a:latin typeface="Calibri"/>
                <a:cs typeface="Calibri"/>
              </a:rPr>
              <a:t>una percentuale</a:t>
            </a:r>
            <a:r>
              <a:rPr lang="it-IT" sz="1800" spc="15" dirty="0">
                <a:latin typeface="Calibri"/>
                <a:cs typeface="Calibri"/>
              </a:rPr>
              <a:t> </a:t>
            </a:r>
            <a:r>
              <a:rPr lang="it-IT" sz="1800" spc="-5" dirty="0">
                <a:latin typeface="Calibri"/>
                <a:cs typeface="Calibri"/>
              </a:rPr>
              <a:t>di</a:t>
            </a:r>
            <a:r>
              <a:rPr lang="it-IT" sz="1800" spc="-15" dirty="0">
                <a:latin typeface="Calibri"/>
                <a:cs typeface="Calibri"/>
              </a:rPr>
              <a:t> </a:t>
            </a:r>
            <a:r>
              <a:rPr lang="it-IT" sz="1800" spc="-10" dirty="0">
                <a:latin typeface="Calibri"/>
                <a:cs typeface="Calibri"/>
              </a:rPr>
              <a:t>radiazione piccola</a:t>
            </a:r>
            <a:endParaRPr lang="it-IT" sz="1800" dirty="0">
              <a:latin typeface="Calibri"/>
              <a:cs typeface="Calibri"/>
            </a:endParaRPr>
          </a:p>
          <a:p>
            <a:pPr marL="142240">
              <a:lnSpc>
                <a:spcPct val="100000"/>
              </a:lnSpc>
            </a:pPr>
            <a:r>
              <a:rPr lang="it-IT" sz="1800" spc="-5" dirty="0">
                <a:latin typeface="Calibri"/>
                <a:cs typeface="Calibri"/>
              </a:rPr>
              <a:t>Banda</a:t>
            </a:r>
            <a:r>
              <a:rPr lang="it-IT" sz="1800" spc="-35" dirty="0">
                <a:latin typeface="Calibri"/>
                <a:cs typeface="Calibri"/>
              </a:rPr>
              <a:t> </a:t>
            </a:r>
            <a:r>
              <a:rPr lang="it-IT" sz="1800" spc="-5" dirty="0">
                <a:latin typeface="Calibri"/>
                <a:cs typeface="Calibri"/>
              </a:rPr>
              <a:t>più</a:t>
            </a:r>
            <a:r>
              <a:rPr lang="it-IT" sz="1800" spc="-35" dirty="0">
                <a:latin typeface="Calibri"/>
                <a:cs typeface="Calibri"/>
              </a:rPr>
              <a:t> </a:t>
            </a:r>
            <a:r>
              <a:rPr lang="it-IT" sz="1800" spc="-15" dirty="0">
                <a:latin typeface="Calibri"/>
                <a:cs typeface="Calibri"/>
              </a:rPr>
              <a:t>larga</a:t>
            </a:r>
          </a:p>
          <a:p>
            <a:pPr marL="142240">
              <a:lnSpc>
                <a:spcPct val="100000"/>
              </a:lnSpc>
            </a:pPr>
            <a:endParaRPr lang="it-IT" spc="-15" dirty="0">
              <a:latin typeface="Calibri"/>
              <a:cs typeface="Calibri"/>
            </a:endParaRPr>
          </a:p>
          <a:p>
            <a:pPr marL="142240">
              <a:lnSpc>
                <a:spcPct val="100000"/>
              </a:lnSpc>
            </a:pPr>
            <a:endParaRPr lang="it-IT" sz="1800" dirty="0">
              <a:latin typeface="Calibri"/>
              <a:cs typeface="Calibri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6AD20F0-AE7E-D96A-6732-CDA20EA28881}"/>
              </a:ext>
            </a:extLst>
          </p:cNvPr>
          <p:cNvSpPr txBox="1"/>
          <p:nvPr/>
        </p:nvSpPr>
        <p:spPr>
          <a:xfrm>
            <a:off x="1016391" y="3429000"/>
            <a:ext cx="8127609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2240">
              <a:lnSpc>
                <a:spcPct val="100000"/>
              </a:lnSpc>
            </a:pPr>
            <a:r>
              <a:rPr lang="it-IT" b="1" spc="-10" dirty="0">
                <a:cs typeface="Calibri"/>
              </a:rPr>
              <a:t>Filtri</a:t>
            </a:r>
            <a:r>
              <a:rPr lang="it-IT" b="1" spc="15" dirty="0">
                <a:cs typeface="Calibri"/>
              </a:rPr>
              <a:t> </a:t>
            </a:r>
            <a:r>
              <a:rPr lang="it-IT" b="1" spc="-5" dirty="0">
                <a:cs typeface="Calibri"/>
              </a:rPr>
              <a:t>di </a:t>
            </a:r>
            <a:r>
              <a:rPr lang="it-IT" b="1" spc="-15" dirty="0">
                <a:cs typeface="Calibri"/>
              </a:rPr>
              <a:t>assorbimento</a:t>
            </a:r>
            <a:endParaRPr lang="it-IT" dirty="0">
              <a:cs typeface="Calibri"/>
            </a:endParaRPr>
          </a:p>
          <a:p>
            <a:pPr marL="142240">
              <a:lnSpc>
                <a:spcPct val="100000"/>
              </a:lnSpc>
              <a:spcBef>
                <a:spcPts val="5"/>
              </a:spcBef>
            </a:pPr>
            <a:r>
              <a:rPr lang="it-IT" spc="-15" dirty="0">
                <a:cs typeface="Calibri"/>
              </a:rPr>
              <a:t>trasmettono</a:t>
            </a:r>
            <a:r>
              <a:rPr lang="it-IT" spc="30" dirty="0">
                <a:cs typeface="Calibri"/>
              </a:rPr>
              <a:t> </a:t>
            </a:r>
            <a:r>
              <a:rPr lang="it-IT" spc="-10" dirty="0">
                <a:cs typeface="Calibri"/>
              </a:rPr>
              <a:t>una percentuale</a:t>
            </a:r>
            <a:r>
              <a:rPr lang="it-IT" spc="15" dirty="0">
                <a:cs typeface="Calibri"/>
              </a:rPr>
              <a:t> </a:t>
            </a:r>
            <a:r>
              <a:rPr lang="it-IT" spc="-5" dirty="0">
                <a:cs typeface="Calibri"/>
              </a:rPr>
              <a:t>di</a:t>
            </a:r>
            <a:r>
              <a:rPr lang="it-IT" spc="-15" dirty="0">
                <a:cs typeface="Calibri"/>
              </a:rPr>
              <a:t> </a:t>
            </a:r>
            <a:r>
              <a:rPr lang="it-IT" spc="-10" dirty="0">
                <a:cs typeface="Calibri"/>
              </a:rPr>
              <a:t>radiazione piccola</a:t>
            </a:r>
            <a:endParaRPr lang="it-IT" dirty="0">
              <a:cs typeface="Calibri"/>
            </a:endParaRPr>
          </a:p>
          <a:p>
            <a:pPr marL="142240">
              <a:lnSpc>
                <a:spcPct val="100000"/>
              </a:lnSpc>
            </a:pPr>
            <a:r>
              <a:rPr lang="it-IT" spc="-15" dirty="0">
                <a:cs typeface="Calibri"/>
              </a:rPr>
              <a:t>Banda più larga</a:t>
            </a:r>
          </a:p>
          <a:p>
            <a:pPr marL="142240">
              <a:lnSpc>
                <a:spcPct val="100000"/>
              </a:lnSpc>
            </a:pPr>
            <a:endParaRPr lang="it-IT" spc="-15" dirty="0">
              <a:cs typeface="Calibri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spc="-15" dirty="0">
                <a:cs typeface="Calibri"/>
              </a:rPr>
              <a:t>I filtri di assorbimento sono fatti di vetri o materiali plastici colorati, ai quali vengono aggiunti coloranti o ossidi metallici.</a:t>
            </a:r>
            <a:br>
              <a:rPr lang="it-IT" altLang="it-IT" spc="-15" dirty="0">
                <a:cs typeface="Calibri"/>
              </a:rPr>
            </a:br>
            <a:r>
              <a:rPr lang="it-IT" altLang="it-IT" spc="-15" dirty="0">
                <a:cs typeface="Calibri"/>
              </a:rPr>
              <a:t>Queste sostanze assorbono in modo selettivo alcune lunghezze d’onda della luce bianca, lasciandone passare altre.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pc="-15" dirty="0">
              <a:cs typeface="Calibri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it-IT" altLang="it-IT" spc="-15" dirty="0">
                <a:cs typeface="Calibri"/>
              </a:rPr>
              <a:t>le lunghezze d’onda assorbite vengono eliminate (la luce non le attraversa),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it-IT" altLang="it-IT" spc="-15" dirty="0">
                <a:cs typeface="Calibri"/>
              </a:rPr>
              <a:t>le lunghezze d’onda trasmesse determinano il colore del filtro e la banda passante.</a:t>
            </a:r>
          </a:p>
        </p:txBody>
      </p:sp>
      <p:pic>
        <p:nvPicPr>
          <p:cNvPr id="14" name="object 2">
            <a:extLst>
              <a:ext uri="{FF2B5EF4-FFF2-40B4-BE49-F238E27FC236}">
                <a16:creationId xmlns:a16="http://schemas.microsoft.com/office/drawing/2014/main" id="{34DC1641-7DBE-A8A1-B55F-5A5EC2DFD7B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96400" y="2438400"/>
            <a:ext cx="2570987" cy="243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55909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53584" y="3604259"/>
            <a:ext cx="6790944" cy="306628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7723" y="200659"/>
            <a:ext cx="52990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41C5"/>
                </a:solidFill>
                <a:latin typeface="Calibri"/>
                <a:cs typeface="Calibri"/>
              </a:rPr>
              <a:t>Rivelazione</a:t>
            </a:r>
            <a:r>
              <a:rPr sz="2400" b="1" spc="-25" dirty="0">
                <a:solidFill>
                  <a:srgbClr val="0041C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41C5"/>
                </a:solidFill>
                <a:latin typeface="Calibri"/>
                <a:cs typeface="Calibri"/>
              </a:rPr>
              <a:t>e</a:t>
            </a:r>
            <a:r>
              <a:rPr sz="2400" b="1" spc="-5" dirty="0">
                <a:solidFill>
                  <a:srgbClr val="0041C5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041C5"/>
                </a:solidFill>
                <a:latin typeface="Calibri"/>
                <a:cs typeface="Calibri"/>
              </a:rPr>
              <a:t>misura </a:t>
            </a:r>
            <a:r>
              <a:rPr sz="2400" b="1" spc="-5" dirty="0">
                <a:solidFill>
                  <a:srgbClr val="0041C5"/>
                </a:solidFill>
                <a:latin typeface="Calibri"/>
                <a:cs typeface="Calibri"/>
              </a:rPr>
              <a:t>dell'energia</a:t>
            </a:r>
            <a:r>
              <a:rPr sz="2400" b="1" spc="-15" dirty="0">
                <a:solidFill>
                  <a:srgbClr val="0041C5"/>
                </a:solidFill>
                <a:latin typeface="Calibri"/>
                <a:cs typeface="Calibri"/>
              </a:rPr>
              <a:t> radiante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30669" y="843788"/>
            <a:ext cx="513461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94410" algn="l"/>
                <a:tab pos="2269490" algn="l"/>
                <a:tab pos="2847340" algn="l"/>
                <a:tab pos="3924935" algn="l"/>
                <a:tab pos="4297045" algn="l"/>
              </a:tabLst>
            </a:pPr>
            <a:r>
              <a:rPr sz="2100" spc="-10" dirty="0">
                <a:latin typeface="Calibri"/>
                <a:cs typeface="Calibri"/>
              </a:rPr>
              <a:t>devono	contenere	</a:t>
            </a:r>
            <a:r>
              <a:rPr sz="2100" dirty="0">
                <a:latin typeface="Calibri"/>
                <a:cs typeface="Calibri"/>
              </a:rPr>
              <a:t>una	</a:t>
            </a:r>
            <a:r>
              <a:rPr sz="2100" spc="-10" dirty="0">
                <a:latin typeface="Calibri"/>
                <a:cs typeface="Calibri"/>
              </a:rPr>
              <a:t>quantità	</a:t>
            </a:r>
            <a:r>
              <a:rPr sz="2100" dirty="0">
                <a:latin typeface="Calibri"/>
                <a:cs typeface="Calibri"/>
              </a:rPr>
              <a:t>di	</a:t>
            </a:r>
            <a:r>
              <a:rPr sz="2100" spc="-5" dirty="0">
                <a:latin typeface="Calibri"/>
                <a:cs typeface="Calibri"/>
              </a:rPr>
              <a:t>segnale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5907" y="843788"/>
            <a:ext cx="620966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428625" algn="l"/>
                <a:tab pos="1957070" algn="l"/>
                <a:tab pos="3851910" algn="l"/>
                <a:tab pos="5633085" algn="l"/>
              </a:tabLst>
            </a:pPr>
            <a:r>
              <a:rPr sz="2100" dirty="0">
                <a:latin typeface="Calibri"/>
                <a:cs typeface="Calibri"/>
              </a:rPr>
              <a:t>Le	</a:t>
            </a:r>
            <a:r>
              <a:rPr sz="2100" spc="-10" dirty="0">
                <a:latin typeface="Calibri"/>
                <a:cs typeface="Calibri"/>
              </a:rPr>
              <a:t>informazioni	spettroscopiche	</a:t>
            </a:r>
            <a:r>
              <a:rPr sz="2100" spc="-5" dirty="0">
                <a:latin typeface="Calibri"/>
                <a:cs typeface="Calibri"/>
              </a:rPr>
              <a:t>analiticamente	utili 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proporzionale</a:t>
            </a:r>
            <a:r>
              <a:rPr sz="2100" spc="4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alla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quantità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di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materia </a:t>
            </a:r>
            <a:r>
              <a:rPr sz="2100" dirty="0">
                <a:latin typeface="Calibri"/>
                <a:cs typeface="Calibri"/>
              </a:rPr>
              <a:t>che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la</a:t>
            </a:r>
            <a:r>
              <a:rPr sz="2100" dirty="0">
                <a:latin typeface="Calibri"/>
                <a:cs typeface="Calibri"/>
              </a:rPr>
              <a:t> ha </a:t>
            </a:r>
            <a:r>
              <a:rPr sz="2100" spc="-15" dirty="0">
                <a:latin typeface="Calibri"/>
                <a:cs typeface="Calibri"/>
              </a:rPr>
              <a:t>prodotta.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5907" y="1804161"/>
            <a:ext cx="11341100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>
              <a:lnSpc>
                <a:spcPct val="100000"/>
              </a:lnSpc>
              <a:spcBef>
                <a:spcPts val="100"/>
              </a:spcBef>
              <a:tabLst>
                <a:tab pos="400685" algn="l"/>
                <a:tab pos="1416050" algn="l"/>
                <a:tab pos="2463165" algn="l"/>
                <a:tab pos="3769360" algn="l"/>
                <a:tab pos="5335905" algn="l"/>
                <a:tab pos="5625465" algn="l"/>
                <a:tab pos="6589395" algn="l"/>
                <a:tab pos="7259955" algn="l"/>
                <a:tab pos="8105775" algn="l"/>
                <a:tab pos="9061450" algn="l"/>
                <a:tab pos="9410700" algn="l"/>
                <a:tab pos="10411460" algn="l"/>
                <a:tab pos="11193780" algn="l"/>
              </a:tabLst>
            </a:pPr>
            <a:r>
              <a:rPr sz="2100" spc="5" dirty="0">
                <a:latin typeface="Calibri"/>
                <a:cs typeface="Calibri"/>
              </a:rPr>
              <a:t>L</a:t>
            </a:r>
            <a:r>
              <a:rPr sz="2100" dirty="0">
                <a:latin typeface="Calibri"/>
                <a:cs typeface="Calibri"/>
              </a:rPr>
              <a:t>a	</a:t>
            </a:r>
            <a:r>
              <a:rPr sz="2100" spc="-5" dirty="0">
                <a:latin typeface="Calibri"/>
                <a:cs typeface="Calibri"/>
              </a:rPr>
              <a:t>po</a:t>
            </a:r>
            <a:r>
              <a:rPr sz="2100" spc="-25" dirty="0">
                <a:latin typeface="Calibri"/>
                <a:cs typeface="Calibri"/>
              </a:rPr>
              <a:t>t</a:t>
            </a:r>
            <a:r>
              <a:rPr sz="2100" dirty="0">
                <a:latin typeface="Calibri"/>
                <a:cs typeface="Calibri"/>
              </a:rPr>
              <a:t>en</a:t>
            </a:r>
            <a:r>
              <a:rPr sz="2100" spc="-50" dirty="0">
                <a:latin typeface="Calibri"/>
                <a:cs typeface="Calibri"/>
              </a:rPr>
              <a:t>z</a:t>
            </a:r>
            <a:r>
              <a:rPr sz="2100" dirty="0">
                <a:latin typeface="Calibri"/>
                <a:cs typeface="Calibri"/>
              </a:rPr>
              <a:t>a	</a:t>
            </a:r>
            <a:r>
              <a:rPr sz="2100" spc="-50" dirty="0">
                <a:latin typeface="Calibri"/>
                <a:cs typeface="Calibri"/>
              </a:rPr>
              <a:t>r</a:t>
            </a:r>
            <a:r>
              <a:rPr sz="2100" dirty="0">
                <a:latin typeface="Calibri"/>
                <a:cs typeface="Calibri"/>
              </a:rPr>
              <a:t>adia</a:t>
            </a:r>
            <a:r>
              <a:rPr sz="2100" spc="-35" dirty="0">
                <a:latin typeface="Calibri"/>
                <a:cs typeface="Calibri"/>
              </a:rPr>
              <a:t>n</a:t>
            </a:r>
            <a:r>
              <a:rPr sz="2100" spc="-20" dirty="0">
                <a:latin typeface="Calibri"/>
                <a:cs typeface="Calibri"/>
              </a:rPr>
              <a:t>t</a:t>
            </a:r>
            <a:r>
              <a:rPr sz="2100" dirty="0">
                <a:latin typeface="Calibri"/>
                <a:cs typeface="Calibri"/>
              </a:rPr>
              <a:t>e	t</a:t>
            </a:r>
            <a:r>
              <a:rPr sz="2100" spc="-45" dirty="0">
                <a:latin typeface="Calibri"/>
                <a:cs typeface="Calibri"/>
              </a:rPr>
              <a:t>r</a:t>
            </a:r>
            <a:r>
              <a:rPr sz="2100" dirty="0">
                <a:latin typeface="Calibri"/>
                <a:cs typeface="Calibri"/>
              </a:rPr>
              <a:t>asmessa,	</a:t>
            </a:r>
            <a:r>
              <a:rPr sz="2100" spc="-5" dirty="0">
                <a:latin typeface="Calibri"/>
                <a:cs typeface="Calibri"/>
              </a:rPr>
              <a:t>f</a:t>
            </a:r>
            <a:r>
              <a:rPr sz="2100" spc="-10" dirty="0">
                <a:latin typeface="Calibri"/>
                <a:cs typeface="Calibri"/>
              </a:rPr>
              <a:t>l</a:t>
            </a:r>
            <a:r>
              <a:rPr sz="2100" spc="-5" dirty="0">
                <a:latin typeface="Calibri"/>
                <a:cs typeface="Calibri"/>
              </a:rPr>
              <a:t>uo</a:t>
            </a:r>
            <a:r>
              <a:rPr sz="2100" spc="-30" dirty="0">
                <a:latin typeface="Calibri"/>
                <a:cs typeface="Calibri"/>
              </a:rPr>
              <a:t>r</a:t>
            </a:r>
            <a:r>
              <a:rPr sz="2100" spc="5" dirty="0">
                <a:latin typeface="Calibri"/>
                <a:cs typeface="Calibri"/>
              </a:rPr>
              <a:t>e</a:t>
            </a:r>
            <a:r>
              <a:rPr sz="2100" spc="-5" dirty="0">
                <a:latin typeface="Calibri"/>
                <a:cs typeface="Calibri"/>
              </a:rPr>
              <a:t>sc</a:t>
            </a:r>
            <a:r>
              <a:rPr sz="2100" spc="-10" dirty="0">
                <a:latin typeface="Calibri"/>
                <a:cs typeface="Calibri"/>
              </a:rPr>
              <a:t>e</a:t>
            </a:r>
            <a:r>
              <a:rPr sz="2100" spc="-25" dirty="0">
                <a:latin typeface="Calibri"/>
                <a:cs typeface="Calibri"/>
              </a:rPr>
              <a:t>n</a:t>
            </a:r>
            <a:r>
              <a:rPr sz="2100" spc="-20" dirty="0">
                <a:latin typeface="Calibri"/>
                <a:cs typeface="Calibri"/>
              </a:rPr>
              <a:t>t</a:t>
            </a:r>
            <a:r>
              <a:rPr sz="2100" dirty="0">
                <a:latin typeface="Calibri"/>
                <a:cs typeface="Calibri"/>
              </a:rPr>
              <a:t>e,	o	emessa	</a:t>
            </a:r>
            <a:r>
              <a:rPr sz="2100" spc="-5" dirty="0">
                <a:latin typeface="Calibri"/>
                <a:cs typeface="Calibri"/>
              </a:rPr>
              <a:t>d</a:t>
            </a:r>
            <a:r>
              <a:rPr sz="2100" spc="-15" dirty="0">
                <a:latin typeface="Calibri"/>
                <a:cs typeface="Calibri"/>
              </a:rPr>
              <a:t>e</a:t>
            </a:r>
            <a:r>
              <a:rPr sz="2100" spc="-25" dirty="0">
                <a:latin typeface="Calibri"/>
                <a:cs typeface="Calibri"/>
              </a:rPr>
              <a:t>v</a:t>
            </a:r>
            <a:r>
              <a:rPr sz="2100" dirty="0">
                <a:latin typeface="Calibri"/>
                <a:cs typeface="Calibri"/>
              </a:rPr>
              <a:t>e	esse</a:t>
            </a:r>
            <a:r>
              <a:rPr sz="2100" spc="-15" dirty="0">
                <a:latin typeface="Calibri"/>
                <a:cs typeface="Calibri"/>
              </a:rPr>
              <a:t>r</a:t>
            </a:r>
            <a:r>
              <a:rPr sz="2100" dirty="0">
                <a:latin typeface="Calibri"/>
                <a:cs typeface="Calibri"/>
              </a:rPr>
              <a:t>e	</a:t>
            </a:r>
            <a:r>
              <a:rPr sz="2100" spc="5" dirty="0">
                <a:latin typeface="Calibri"/>
                <a:cs typeface="Calibri"/>
              </a:rPr>
              <a:t>r</a:t>
            </a:r>
            <a:r>
              <a:rPr sz="2100" dirty="0">
                <a:latin typeface="Calibri"/>
                <a:cs typeface="Calibri"/>
              </a:rPr>
              <a:t>i</a:t>
            </a:r>
            <a:r>
              <a:rPr sz="2100" spc="-20" dirty="0">
                <a:latin typeface="Calibri"/>
                <a:cs typeface="Calibri"/>
              </a:rPr>
              <a:t>v</a:t>
            </a:r>
            <a:r>
              <a:rPr sz="2100" dirty="0">
                <a:latin typeface="Calibri"/>
                <a:cs typeface="Calibri"/>
              </a:rPr>
              <a:t>el</a:t>
            </a:r>
            <a:r>
              <a:rPr sz="2100" spc="-30" dirty="0">
                <a:latin typeface="Calibri"/>
                <a:cs typeface="Calibri"/>
              </a:rPr>
              <a:t>a</a:t>
            </a:r>
            <a:r>
              <a:rPr sz="2100" spc="-20" dirty="0">
                <a:latin typeface="Calibri"/>
                <a:cs typeface="Calibri"/>
              </a:rPr>
              <a:t>t</a:t>
            </a:r>
            <a:r>
              <a:rPr sz="2100" dirty="0">
                <a:latin typeface="Calibri"/>
                <a:cs typeface="Calibri"/>
              </a:rPr>
              <a:t>a	</a:t>
            </a:r>
            <a:r>
              <a:rPr sz="2100" spc="-5" dirty="0">
                <a:latin typeface="Calibri"/>
                <a:cs typeface="Calibri"/>
              </a:rPr>
              <a:t>i</a:t>
            </a:r>
            <a:r>
              <a:rPr sz="2100" dirty="0">
                <a:latin typeface="Calibri"/>
                <a:cs typeface="Calibri"/>
              </a:rPr>
              <a:t>n	</a:t>
            </a:r>
            <a:r>
              <a:rPr sz="2100" spc="-5" dirty="0">
                <a:latin typeface="Calibri"/>
                <a:cs typeface="Calibri"/>
              </a:rPr>
              <a:t>q</a:t>
            </a:r>
            <a:r>
              <a:rPr sz="2100" spc="-10" dirty="0">
                <a:latin typeface="Calibri"/>
                <a:cs typeface="Calibri"/>
              </a:rPr>
              <a:t>u</a:t>
            </a:r>
            <a:r>
              <a:rPr sz="2100" dirty="0">
                <a:latin typeface="Calibri"/>
                <a:cs typeface="Calibri"/>
              </a:rPr>
              <a:t>alche	modo	e  </a:t>
            </a:r>
            <a:r>
              <a:rPr sz="2100" spc="-15" dirty="0">
                <a:latin typeface="Calibri"/>
                <a:cs typeface="Calibri"/>
              </a:rPr>
              <a:t>convertita</a:t>
            </a:r>
            <a:r>
              <a:rPr sz="2100" spc="-5" dirty="0">
                <a:latin typeface="Calibri"/>
                <a:cs typeface="Calibri"/>
              </a:rPr>
              <a:t> in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una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quantità</a:t>
            </a:r>
            <a:r>
              <a:rPr sz="2100" spc="-4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misurabile.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100" spc="-5" dirty="0">
                <a:latin typeface="Calibri"/>
                <a:cs typeface="Calibri"/>
              </a:rPr>
              <a:t>Il</a:t>
            </a:r>
            <a:r>
              <a:rPr sz="2100" spc="-35" dirty="0">
                <a:latin typeface="Calibri"/>
                <a:cs typeface="Calibri"/>
              </a:rPr>
              <a:t> </a:t>
            </a:r>
            <a:r>
              <a:rPr sz="2100" b="1" spc="-15" dirty="0">
                <a:latin typeface="Calibri"/>
                <a:cs typeface="Calibri"/>
              </a:rPr>
              <a:t>rivelatore</a:t>
            </a:r>
            <a:endParaRPr sz="21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100" spc="-10" dirty="0">
                <a:latin typeface="Calibri"/>
                <a:cs typeface="Calibri"/>
              </a:rPr>
              <a:t>L'informazione</a:t>
            </a:r>
            <a:r>
              <a:rPr sz="2100" spc="29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di</a:t>
            </a:r>
            <a:r>
              <a:rPr sz="2100" spc="28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interesse</a:t>
            </a:r>
            <a:r>
              <a:rPr sz="2100" spc="29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viene</a:t>
            </a:r>
            <a:r>
              <a:rPr sz="2100" spc="28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codificata</a:t>
            </a:r>
            <a:r>
              <a:rPr sz="2100" spc="28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e</a:t>
            </a:r>
            <a:r>
              <a:rPr sz="2100" spc="270" dirty="0">
                <a:latin typeface="Calibri"/>
                <a:cs typeface="Calibri"/>
              </a:rPr>
              <a:t> </a:t>
            </a:r>
            <a:r>
              <a:rPr sz="2100" spc="-25" dirty="0">
                <a:latin typeface="Calibri"/>
                <a:cs typeface="Calibri"/>
              </a:rPr>
              <a:t>trattata</a:t>
            </a:r>
            <a:r>
              <a:rPr sz="2100" spc="27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come</a:t>
            </a:r>
            <a:r>
              <a:rPr sz="2100" spc="28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un</a:t>
            </a:r>
            <a:r>
              <a:rPr sz="2100" spc="28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segnale</a:t>
            </a:r>
            <a:r>
              <a:rPr sz="2100" spc="28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elettrico</a:t>
            </a:r>
            <a:r>
              <a:rPr sz="2100" spc="29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da</a:t>
            </a:r>
            <a:r>
              <a:rPr sz="2100" spc="27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un</a:t>
            </a:r>
            <a:r>
              <a:rPr sz="2100" spc="275" dirty="0">
                <a:latin typeface="Calibri"/>
                <a:cs typeface="Calibri"/>
              </a:rPr>
              <a:t> </a:t>
            </a:r>
            <a:r>
              <a:rPr sz="2100" b="1" spc="-15" dirty="0">
                <a:latin typeface="Calibri"/>
                <a:cs typeface="Calibri"/>
              </a:rPr>
              <a:t>trasduttore</a:t>
            </a:r>
            <a:r>
              <a:rPr sz="2100" b="1" spc="280" dirty="0">
                <a:latin typeface="Calibri"/>
                <a:cs typeface="Calibri"/>
              </a:rPr>
              <a:t> </a:t>
            </a:r>
            <a:r>
              <a:rPr sz="2100" b="1" spc="-15" dirty="0">
                <a:latin typeface="Calibri"/>
                <a:cs typeface="Calibri"/>
              </a:rPr>
              <a:t>di </a:t>
            </a:r>
            <a:r>
              <a:rPr sz="2100" b="1" spc="-459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radiazioni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5907" y="4667254"/>
            <a:ext cx="3618229" cy="103568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z="2200" spc="-20" dirty="0">
                <a:latin typeface="Calibri"/>
                <a:cs typeface="Calibri"/>
              </a:rPr>
              <a:t>Perché </a:t>
            </a:r>
            <a:r>
              <a:rPr sz="2200" spc="-15" dirty="0">
                <a:latin typeface="Calibri"/>
                <a:cs typeface="Calibri"/>
              </a:rPr>
              <a:t>trasduttore?</a:t>
            </a:r>
            <a:endParaRPr sz="2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35"/>
              </a:spcBef>
              <a:tabLst>
                <a:tab pos="1288415" algn="l"/>
                <a:tab pos="1859914" algn="l"/>
                <a:tab pos="2974975" algn="l"/>
              </a:tabLst>
            </a:pPr>
            <a:r>
              <a:rPr sz="2100" spc="-5" dirty="0">
                <a:latin typeface="Calibri"/>
                <a:cs typeface="Calibri"/>
              </a:rPr>
              <a:t>Co</a:t>
            </a:r>
            <a:r>
              <a:rPr sz="2100" spc="-30" dirty="0">
                <a:latin typeface="Calibri"/>
                <a:cs typeface="Calibri"/>
              </a:rPr>
              <a:t>n</a:t>
            </a:r>
            <a:r>
              <a:rPr sz="2100" spc="-25" dirty="0">
                <a:latin typeface="Calibri"/>
                <a:cs typeface="Calibri"/>
              </a:rPr>
              <a:t>v</a:t>
            </a:r>
            <a:r>
              <a:rPr sz="2100" spc="5" dirty="0">
                <a:latin typeface="Calibri"/>
                <a:cs typeface="Calibri"/>
              </a:rPr>
              <a:t>e</a:t>
            </a:r>
            <a:r>
              <a:rPr sz="2100" dirty="0">
                <a:latin typeface="Calibri"/>
                <a:cs typeface="Calibri"/>
              </a:rPr>
              <a:t>r</a:t>
            </a:r>
            <a:r>
              <a:rPr sz="2100" spc="-25" dirty="0">
                <a:latin typeface="Calibri"/>
                <a:cs typeface="Calibri"/>
              </a:rPr>
              <a:t>t</a:t>
            </a:r>
            <a:r>
              <a:rPr sz="2100" dirty="0">
                <a:latin typeface="Calibri"/>
                <a:cs typeface="Calibri"/>
              </a:rPr>
              <a:t>e	un	</a:t>
            </a:r>
            <a:r>
              <a:rPr sz="2100" spc="-5" dirty="0">
                <a:latin typeface="Calibri"/>
                <a:cs typeface="Calibri"/>
              </a:rPr>
              <a:t>s</a:t>
            </a:r>
            <a:r>
              <a:rPr sz="2100" spc="-10" dirty="0">
                <a:latin typeface="Calibri"/>
                <a:cs typeface="Calibri"/>
              </a:rPr>
              <a:t>e</a:t>
            </a:r>
            <a:r>
              <a:rPr sz="2100" dirty="0">
                <a:latin typeface="Calibri"/>
                <a:cs typeface="Calibri"/>
              </a:rPr>
              <a:t>gnale	</a:t>
            </a:r>
            <a:r>
              <a:rPr sz="2100" spc="5" dirty="0">
                <a:latin typeface="Calibri"/>
                <a:cs typeface="Calibri"/>
              </a:rPr>
              <a:t>o</a:t>
            </a:r>
            <a:r>
              <a:rPr sz="2100" spc="-35" dirty="0">
                <a:latin typeface="Calibri"/>
                <a:cs typeface="Calibri"/>
              </a:rPr>
              <a:t>t</a:t>
            </a:r>
            <a:r>
              <a:rPr sz="2100" dirty="0">
                <a:latin typeface="Calibri"/>
                <a:cs typeface="Calibri"/>
              </a:rPr>
              <a:t>ti</a:t>
            </a:r>
            <a:r>
              <a:rPr sz="2100" spc="-15" dirty="0">
                <a:latin typeface="Calibri"/>
                <a:cs typeface="Calibri"/>
              </a:rPr>
              <a:t>c</a:t>
            </a:r>
            <a:r>
              <a:rPr sz="2100" dirty="0">
                <a:latin typeface="Calibri"/>
                <a:cs typeface="Calibri"/>
              </a:rPr>
              <a:t>o  </a:t>
            </a:r>
            <a:r>
              <a:rPr sz="2100" spc="-15" dirty="0">
                <a:latin typeface="Calibri"/>
                <a:cs typeface="Calibri"/>
              </a:rPr>
              <a:t>(fotoni)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in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un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segnale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elettrico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2208" y="193547"/>
            <a:ext cx="3751384" cy="245211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9" y="44958"/>
            <a:ext cx="14338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30" dirty="0">
                <a:latin typeface="Calibri"/>
                <a:cs typeface="Calibri"/>
              </a:rPr>
              <a:t>FOTOTUBO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87022" y="290322"/>
            <a:ext cx="130175" cy="6278245"/>
          </a:xfrm>
          <a:custGeom>
            <a:avLst/>
            <a:gdLst/>
            <a:ahLst/>
            <a:cxnLst/>
            <a:rect l="l" t="t" r="r" b="b"/>
            <a:pathLst>
              <a:path w="130175" h="6278245">
                <a:moveTo>
                  <a:pt x="0" y="6277800"/>
                </a:moveTo>
                <a:lnTo>
                  <a:pt x="130175" y="6277800"/>
                </a:lnTo>
                <a:lnTo>
                  <a:pt x="130175" y="0"/>
                </a:lnTo>
                <a:lnTo>
                  <a:pt x="0" y="0"/>
                </a:lnTo>
                <a:lnTo>
                  <a:pt x="0" y="627780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96392" y="2888360"/>
            <a:ext cx="409447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La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risposta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è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basata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sull'effetto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fotoelettrico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6392" y="3437001"/>
            <a:ext cx="493776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96340" algn="l"/>
                <a:tab pos="1477010" algn="l"/>
                <a:tab pos="2233295" algn="l"/>
                <a:tab pos="2508885" algn="l"/>
                <a:tab pos="3569970" algn="l"/>
                <a:tab pos="4342765" algn="l"/>
                <a:tab pos="4681220" algn="l"/>
              </a:tabLst>
            </a:pPr>
            <a:r>
              <a:rPr sz="1800" spc="-35" dirty="0">
                <a:latin typeface="Calibri"/>
                <a:cs typeface="Calibri"/>
              </a:rPr>
              <a:t>f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20" dirty="0">
                <a:latin typeface="Calibri"/>
                <a:cs typeface="Calibri"/>
              </a:rPr>
              <a:t>t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spc="-15" dirty="0">
                <a:latin typeface="Calibri"/>
                <a:cs typeface="Calibri"/>
              </a:rPr>
              <a:t>at</a:t>
            </a:r>
            <a:r>
              <a:rPr sz="1800" spc="-5" dirty="0">
                <a:latin typeface="Calibri"/>
                <a:cs typeface="Calibri"/>
              </a:rPr>
              <a:t>od</a:t>
            </a:r>
            <a:r>
              <a:rPr sz="1800" dirty="0">
                <a:latin typeface="Calibri"/>
                <a:cs typeface="Calibri"/>
              </a:rPr>
              <a:t>o	e	ano</a:t>
            </a:r>
            <a:r>
              <a:rPr sz="1800" spc="5" dirty="0">
                <a:latin typeface="Calibri"/>
                <a:cs typeface="Calibri"/>
              </a:rPr>
              <a:t>d</a:t>
            </a:r>
            <a:r>
              <a:rPr sz="1800" dirty="0">
                <a:latin typeface="Calibri"/>
                <a:cs typeface="Calibri"/>
              </a:rPr>
              <a:t>o	a	</a:t>
            </a:r>
            <a:r>
              <a:rPr sz="1800" spc="-5" dirty="0">
                <a:latin typeface="Calibri"/>
                <a:cs typeface="Calibri"/>
              </a:rPr>
              <a:t>fi</a:t>
            </a:r>
            <a:r>
              <a:rPr sz="1800" spc="-10" dirty="0">
                <a:latin typeface="Calibri"/>
                <a:cs typeface="Calibri"/>
              </a:rPr>
              <a:t>l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10" dirty="0">
                <a:latin typeface="Calibri"/>
                <a:cs typeface="Calibri"/>
              </a:rPr>
              <a:t>m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n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o	</a:t>
            </a:r>
            <a:r>
              <a:rPr sz="1800" spc="-5" dirty="0">
                <a:latin typeface="Calibri"/>
                <a:cs typeface="Calibri"/>
              </a:rPr>
              <a:t>s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5" dirty="0">
                <a:latin typeface="Calibri"/>
                <a:cs typeface="Calibri"/>
              </a:rPr>
              <a:t>ld</a:t>
            </a:r>
            <a:r>
              <a:rPr sz="1800" spc="-10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ti	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n	un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5" dirty="0">
                <a:latin typeface="Calibri"/>
                <a:cs typeface="Calibri"/>
              </a:rPr>
              <a:t>contenitore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trasparente </a:t>
            </a:r>
            <a:r>
              <a:rPr sz="1800" dirty="0">
                <a:latin typeface="Calibri"/>
                <a:cs typeface="Calibri"/>
              </a:rPr>
              <a:t>di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vetro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quarzo.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354965" algn="l"/>
                <a:tab pos="1402715" algn="l"/>
                <a:tab pos="1827530" algn="l"/>
                <a:tab pos="2603500" algn="l"/>
                <a:tab pos="3574415" algn="l"/>
                <a:tab pos="4072890" algn="l"/>
                <a:tab pos="4751070" algn="l"/>
              </a:tabLst>
            </a:pPr>
            <a:r>
              <a:rPr sz="1800" spc="-5" dirty="0">
                <a:latin typeface="Calibri"/>
                <a:cs typeface="Calibri"/>
              </a:rPr>
              <a:t>L</a:t>
            </a:r>
            <a:r>
              <a:rPr sz="1800" dirty="0">
                <a:latin typeface="Calibri"/>
                <a:cs typeface="Calibri"/>
              </a:rPr>
              <a:t>a	</a:t>
            </a:r>
            <a:r>
              <a:rPr sz="1800" spc="-5" dirty="0">
                <a:latin typeface="Calibri"/>
                <a:cs typeface="Calibri"/>
              </a:rPr>
              <a:t>s</a:t>
            </a:r>
            <a:r>
              <a:rPr sz="1800" spc="5" dirty="0">
                <a:latin typeface="Calibri"/>
                <a:cs typeface="Calibri"/>
              </a:rPr>
              <a:t>u</a:t>
            </a:r>
            <a:r>
              <a:rPr sz="1800" spc="-5" dirty="0">
                <a:latin typeface="Calibri"/>
                <a:cs typeface="Calibri"/>
              </a:rPr>
              <a:t>p</a:t>
            </a:r>
            <a:r>
              <a:rPr sz="1800" dirty="0">
                <a:latin typeface="Calibri"/>
                <a:cs typeface="Calibri"/>
              </a:rPr>
              <a:t>erf</a:t>
            </a:r>
            <a:r>
              <a:rPr sz="1800" spc="-10" dirty="0">
                <a:latin typeface="Calibri"/>
                <a:cs typeface="Calibri"/>
              </a:rPr>
              <a:t>ic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e	</a:t>
            </a:r>
            <a:r>
              <a:rPr sz="1800" spc="10" dirty="0">
                <a:latin typeface="Calibri"/>
                <a:cs typeface="Calibri"/>
              </a:rPr>
              <a:t>d</a:t>
            </a:r>
            <a:r>
              <a:rPr sz="1800" dirty="0">
                <a:latin typeface="Calibri"/>
                <a:cs typeface="Calibri"/>
              </a:rPr>
              <a:t>el	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spc="-15" dirty="0">
                <a:latin typeface="Calibri"/>
                <a:cs typeface="Calibri"/>
              </a:rPr>
              <a:t>at</a:t>
            </a:r>
            <a:r>
              <a:rPr sz="1800" spc="-5" dirty="0">
                <a:latin typeface="Calibri"/>
                <a:cs typeface="Calibri"/>
              </a:rPr>
              <a:t>od</a:t>
            </a:r>
            <a:r>
              <a:rPr sz="1800" dirty="0">
                <a:latin typeface="Calibri"/>
                <a:cs typeface="Calibri"/>
              </a:rPr>
              <a:t>o	</a:t>
            </a:r>
            <a:r>
              <a:rPr sz="1800" spc="-5" dirty="0">
                <a:latin typeface="Calibri"/>
                <a:cs typeface="Calibri"/>
              </a:rPr>
              <a:t>s</a:t>
            </a:r>
            <a:r>
              <a:rPr sz="1800" spc="5" dirty="0">
                <a:latin typeface="Calibri"/>
                <a:cs typeface="Calibri"/>
              </a:rPr>
              <a:t>u</a:t>
            </a:r>
            <a:r>
              <a:rPr sz="1800" spc="-5" dirty="0">
                <a:latin typeface="Calibri"/>
                <a:cs typeface="Calibri"/>
              </a:rPr>
              <a:t>p</a:t>
            </a:r>
            <a:r>
              <a:rPr sz="1800" dirty="0">
                <a:latin typeface="Calibri"/>
                <a:cs typeface="Calibri"/>
              </a:rPr>
              <a:t>p</a:t>
            </a:r>
            <a:r>
              <a:rPr sz="1800" spc="-5" dirty="0">
                <a:latin typeface="Calibri"/>
                <a:cs typeface="Calibri"/>
              </a:rPr>
              <a:t>or</a:t>
            </a:r>
            <a:r>
              <a:rPr sz="1800" spc="-3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a	uno	</a:t>
            </a:r>
            <a:r>
              <a:rPr sz="1800" spc="-20" dirty="0">
                <a:latin typeface="Calibri"/>
                <a:cs typeface="Calibri"/>
              </a:rPr>
              <a:t>s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-45" dirty="0">
                <a:latin typeface="Calibri"/>
                <a:cs typeface="Calibri"/>
              </a:rPr>
              <a:t>r</a:t>
            </a:r>
            <a:r>
              <a:rPr sz="1800" spc="-15" dirty="0">
                <a:latin typeface="Calibri"/>
                <a:cs typeface="Calibri"/>
              </a:rPr>
              <a:t>at</a:t>
            </a:r>
            <a:r>
              <a:rPr sz="1800" dirty="0">
                <a:latin typeface="Calibri"/>
                <a:cs typeface="Calibri"/>
              </a:rPr>
              <a:t>o	di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6392" y="4260342"/>
            <a:ext cx="4937125" cy="2494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algn="just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materiale fotoemissivo </a:t>
            </a:r>
            <a:r>
              <a:rPr sz="1800" spc="-15" dirty="0">
                <a:latin typeface="Calibri"/>
                <a:cs typeface="Calibri"/>
              </a:rPr>
              <a:t>(</a:t>
            </a:r>
            <a:r>
              <a:rPr sz="18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emette elettroni </a:t>
            </a:r>
            <a:r>
              <a:rPr sz="1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quando 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è 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irradiato</a:t>
            </a:r>
            <a:r>
              <a:rPr sz="1800" spc="-10" dirty="0"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Calibri"/>
              <a:cs typeface="Calibri"/>
            </a:endParaRPr>
          </a:p>
          <a:p>
            <a:pPr marL="12700" marR="5715" algn="just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Applicando</a:t>
            </a:r>
            <a:r>
              <a:rPr sz="1800" spc="59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un     </a:t>
            </a:r>
            <a:r>
              <a:rPr sz="1800" spc="-5" dirty="0">
                <a:latin typeface="Calibri"/>
                <a:cs typeface="Calibri"/>
              </a:rPr>
              <a:t>potenziale</a:t>
            </a:r>
            <a:r>
              <a:rPr sz="1800" spc="595" dirty="0">
                <a:latin typeface="Calibri"/>
                <a:cs typeface="Calibri"/>
              </a:rPr>
              <a:t> </a:t>
            </a:r>
            <a:r>
              <a:rPr sz="1800" spc="6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tra</a:t>
            </a:r>
            <a:r>
              <a:rPr sz="1800" spc="375" dirty="0">
                <a:latin typeface="Calibri"/>
                <a:cs typeface="Calibri"/>
              </a:rPr>
              <a:t>   </a:t>
            </a:r>
            <a:r>
              <a:rPr sz="1800" dirty="0">
                <a:latin typeface="Calibri"/>
                <a:cs typeface="Calibri"/>
              </a:rPr>
              <a:t>gli     </a:t>
            </a:r>
            <a:r>
              <a:rPr sz="1800" spc="-10" dirty="0">
                <a:latin typeface="Calibri"/>
                <a:cs typeface="Calibri"/>
              </a:rPr>
              <a:t>elettrodi,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fotoelettroni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emessi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sono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attratti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dall'anodo</a:t>
            </a:r>
            <a:r>
              <a:rPr sz="1800" dirty="0">
                <a:latin typeface="Calibri"/>
                <a:cs typeface="Calibri"/>
              </a:rPr>
              <a:t> a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filamento </a:t>
            </a:r>
            <a:r>
              <a:rPr sz="1800" spc="-10" dirty="0">
                <a:latin typeface="Calibri"/>
                <a:cs typeface="Calibri"/>
              </a:rPr>
              <a:t>carico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positivamente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</a:t>
            </a:r>
            <a:r>
              <a:rPr sz="1800" b="1" spc="-10" dirty="0">
                <a:latin typeface="Calibri"/>
                <a:cs typeface="Calibri"/>
              </a:rPr>
              <a:t>fotocorrente)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1701164" algn="l"/>
                <a:tab pos="3488690" algn="l"/>
                <a:tab pos="3883660" algn="l"/>
                <a:tab pos="4717415" algn="l"/>
              </a:tabLst>
            </a:pPr>
            <a:r>
              <a:rPr sz="1800" b="1" spc="-15" dirty="0">
                <a:latin typeface="Calibri"/>
                <a:cs typeface="Calibri"/>
              </a:rPr>
              <a:t>F</a:t>
            </a:r>
            <a:r>
              <a:rPr sz="1800" b="1" spc="-45" dirty="0">
                <a:latin typeface="Calibri"/>
                <a:cs typeface="Calibri"/>
              </a:rPr>
              <a:t>O</a:t>
            </a:r>
            <a:r>
              <a:rPr sz="1800" b="1" spc="-55" dirty="0">
                <a:latin typeface="Calibri"/>
                <a:cs typeface="Calibri"/>
              </a:rPr>
              <a:t>T</a:t>
            </a:r>
            <a:r>
              <a:rPr sz="1800" b="1" spc="-5" dirty="0">
                <a:latin typeface="Calibri"/>
                <a:cs typeface="Calibri"/>
              </a:rPr>
              <a:t>O</a:t>
            </a:r>
            <a:r>
              <a:rPr sz="1800" b="1" spc="-25" dirty="0">
                <a:latin typeface="Calibri"/>
                <a:cs typeface="Calibri"/>
              </a:rPr>
              <a:t>C</a:t>
            </a:r>
            <a:r>
              <a:rPr sz="1800" b="1" spc="-5" dirty="0">
                <a:latin typeface="Calibri"/>
                <a:cs typeface="Calibri"/>
              </a:rPr>
              <a:t>O</a:t>
            </a:r>
            <a:r>
              <a:rPr sz="1800" b="1" spc="-15" dirty="0">
                <a:latin typeface="Calibri"/>
                <a:cs typeface="Calibri"/>
              </a:rPr>
              <a:t>R</a:t>
            </a:r>
            <a:r>
              <a:rPr sz="1800" b="1" spc="-10" dirty="0">
                <a:latin typeface="Calibri"/>
                <a:cs typeface="Calibri"/>
              </a:rPr>
              <a:t>R</a:t>
            </a:r>
            <a:r>
              <a:rPr sz="1800" b="1" dirty="0">
                <a:latin typeface="Calibri"/>
                <a:cs typeface="Calibri"/>
              </a:rPr>
              <a:t>ENTE	</a:t>
            </a:r>
            <a:r>
              <a:rPr sz="1800" b="1" spc="-5" dirty="0">
                <a:latin typeface="Calibri"/>
                <a:cs typeface="Calibri"/>
              </a:rPr>
              <a:t>P</a:t>
            </a:r>
            <a:r>
              <a:rPr sz="1800" b="1" spc="-15" dirty="0">
                <a:latin typeface="Calibri"/>
                <a:cs typeface="Calibri"/>
              </a:rPr>
              <a:t>R</a:t>
            </a:r>
            <a:r>
              <a:rPr sz="1800" b="1" spc="-5" dirty="0">
                <a:latin typeface="Calibri"/>
                <a:cs typeface="Calibri"/>
              </a:rPr>
              <a:t>OP</a:t>
            </a:r>
            <a:r>
              <a:rPr sz="1800" b="1" spc="-10" dirty="0">
                <a:latin typeface="Calibri"/>
                <a:cs typeface="Calibri"/>
              </a:rPr>
              <a:t>OR</a:t>
            </a:r>
            <a:r>
              <a:rPr sz="1800" b="1" dirty="0">
                <a:latin typeface="Calibri"/>
                <a:cs typeface="Calibri"/>
              </a:rPr>
              <a:t>ZIONALE	AL	</a:t>
            </a:r>
            <a:r>
              <a:rPr sz="1800" b="1" spc="-95" dirty="0">
                <a:latin typeface="Calibri"/>
                <a:cs typeface="Calibri"/>
              </a:rPr>
              <a:t>F</a:t>
            </a:r>
            <a:r>
              <a:rPr sz="1800" b="1" dirty="0">
                <a:latin typeface="Calibri"/>
                <a:cs typeface="Calibri"/>
              </a:rPr>
              <a:t>A</a:t>
            </a:r>
            <a:r>
              <a:rPr sz="1800" b="1" spc="5" dirty="0">
                <a:latin typeface="Calibri"/>
                <a:cs typeface="Calibri"/>
              </a:rPr>
              <a:t>S</a:t>
            </a:r>
            <a:r>
              <a:rPr sz="1800" b="1" spc="-5" dirty="0">
                <a:latin typeface="Calibri"/>
                <a:cs typeface="Calibri"/>
              </a:rPr>
              <a:t>C</a:t>
            </a:r>
            <a:r>
              <a:rPr sz="1800" b="1" spc="-15" dirty="0">
                <a:latin typeface="Calibri"/>
                <a:cs typeface="Calibri"/>
              </a:rPr>
              <a:t>I</a:t>
            </a:r>
            <a:r>
              <a:rPr sz="1800" b="1" dirty="0">
                <a:latin typeface="Calibri"/>
                <a:cs typeface="Calibri"/>
              </a:rPr>
              <a:t>O	</a:t>
            </a:r>
            <a:r>
              <a:rPr sz="1800" b="1" spc="5" dirty="0">
                <a:latin typeface="Calibri"/>
                <a:cs typeface="Calibri"/>
              </a:rPr>
              <a:t>DI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20" dirty="0">
                <a:latin typeface="Calibri"/>
                <a:cs typeface="Calibri"/>
              </a:rPr>
              <a:t>FOTONI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85431" y="191704"/>
            <a:ext cx="5186172" cy="2223835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815329" y="153111"/>
            <a:ext cx="288734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35" dirty="0">
                <a:latin typeface="Calibri"/>
                <a:cs typeface="Calibri"/>
              </a:rPr>
              <a:t>FOTOMOLTIPLICATORE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693155" y="2663697"/>
            <a:ext cx="16681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Simile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fototubo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956806" y="3215081"/>
            <a:ext cx="3643629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Amplificazione</a:t>
            </a:r>
            <a:r>
              <a:rPr sz="18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Wingdings"/>
                <a:cs typeface="Wingdings"/>
              </a:rPr>
              <a:t></a:t>
            </a:r>
            <a:r>
              <a:rPr sz="1800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sensibilità</a:t>
            </a:r>
            <a:r>
              <a:rPr sz="18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maggiore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693155" y="3761358"/>
            <a:ext cx="60985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Superficie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catodica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(emette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elettroni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per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esposizione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radiazione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693155" y="4309998"/>
            <a:ext cx="21539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Ha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una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serie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DINODI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693155" y="4858892"/>
            <a:ext cx="59626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Gli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elettroni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emessi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dal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catodo</a:t>
            </a:r>
            <a:r>
              <a:rPr sz="1800" spc="-5" dirty="0">
                <a:latin typeface="Calibri"/>
                <a:cs typeface="Calibri"/>
              </a:rPr>
              <a:t> vengono </a:t>
            </a:r>
            <a:r>
              <a:rPr sz="1800" spc="-10" dirty="0">
                <a:latin typeface="Calibri"/>
                <a:cs typeface="Calibri"/>
              </a:rPr>
              <a:t>accelerati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verso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il </a:t>
            </a:r>
            <a:r>
              <a:rPr sz="1800" spc="-5" dirty="0">
                <a:latin typeface="Calibri"/>
                <a:cs typeface="Calibri"/>
              </a:rPr>
              <a:t>primo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dinodo.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693155" y="5681878"/>
            <a:ext cx="599376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Ciascun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fotoelettrone</a:t>
            </a:r>
            <a:r>
              <a:rPr sz="1800" dirty="0">
                <a:latin typeface="Calibri"/>
                <a:cs typeface="Calibri"/>
              </a:rPr>
              <a:t> che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colpisce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superficie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del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dinodo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produce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elettroni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secondari,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che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vengono</a:t>
            </a:r>
            <a:r>
              <a:rPr sz="1800" spc="-10" dirty="0">
                <a:latin typeface="Calibri"/>
                <a:cs typeface="Calibri"/>
              </a:rPr>
              <a:t> accelerati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dinodo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2,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da qui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dinodo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3 ….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Etc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fino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all’anodo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che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genera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fotocorrente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50123" y="167639"/>
            <a:ext cx="4008719" cy="367741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04291" y="80009"/>
            <a:ext cx="2565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Contenitori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per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il campione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4291" y="628650"/>
            <a:ext cx="92646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CUVETTE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5" dirty="0">
                <a:latin typeface="Calibri"/>
                <a:cs typeface="Calibri"/>
              </a:rPr>
              <a:t>costruite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interesse.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68983" y="902970"/>
            <a:ext cx="57543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98475" algn="l"/>
                <a:tab pos="887094" algn="l"/>
                <a:tab pos="1920875" algn="l"/>
                <a:tab pos="3147695" algn="l"/>
                <a:tab pos="3743960" algn="l"/>
                <a:tab pos="4597400" algn="l"/>
                <a:tab pos="5567680" algn="l"/>
              </a:tabLst>
            </a:pPr>
            <a:r>
              <a:rPr sz="1800" spc="-10" dirty="0">
                <a:latin typeface="Calibri"/>
                <a:cs typeface="Calibri"/>
              </a:rPr>
              <a:t>c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n	un	m</a:t>
            </a:r>
            <a:r>
              <a:rPr sz="1800" spc="-10" dirty="0">
                <a:latin typeface="Calibri"/>
                <a:cs typeface="Calibri"/>
              </a:rPr>
              <a:t>a</a:t>
            </a:r>
            <a:r>
              <a:rPr sz="1800" spc="-3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er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ale	</a:t>
            </a:r>
            <a:r>
              <a:rPr sz="1800" spc="5" dirty="0">
                <a:latin typeface="Calibri"/>
                <a:cs typeface="Calibri"/>
              </a:rPr>
              <a:t>t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as</a:t>
            </a:r>
            <a:r>
              <a:rPr sz="1800" spc="-5" dirty="0">
                <a:latin typeface="Calibri"/>
                <a:cs typeface="Calibri"/>
              </a:rPr>
              <a:t>pa</a:t>
            </a:r>
            <a:r>
              <a:rPr sz="1800" spc="-25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n</a:t>
            </a:r>
            <a:r>
              <a:rPr sz="1800" spc="-3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e	</a:t>
            </a:r>
            <a:r>
              <a:rPr sz="1800" spc="-5" dirty="0">
                <a:latin typeface="Calibri"/>
                <a:cs typeface="Calibri"/>
              </a:rPr>
              <a:t>n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ll</a:t>
            </a:r>
            <a:r>
              <a:rPr sz="1800" dirty="0">
                <a:latin typeface="Calibri"/>
                <a:cs typeface="Calibri"/>
              </a:rPr>
              <a:t>a	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5" dirty="0">
                <a:latin typeface="Calibri"/>
                <a:cs typeface="Calibri"/>
              </a:rPr>
              <a:t>g</a:t>
            </a:r>
            <a:r>
              <a:rPr sz="1800" spc="-5" dirty="0">
                <a:latin typeface="Calibri"/>
                <a:cs typeface="Calibri"/>
              </a:rPr>
              <a:t>ion</a:t>
            </a:r>
            <a:r>
              <a:rPr sz="1800" dirty="0">
                <a:latin typeface="Calibri"/>
                <a:cs typeface="Calibri"/>
              </a:rPr>
              <a:t>e	</a:t>
            </a:r>
            <a:r>
              <a:rPr sz="1800" spc="-5" dirty="0">
                <a:latin typeface="Calibri"/>
                <a:cs typeface="Calibri"/>
              </a:rPr>
              <a:t>s</a:t>
            </a:r>
            <a:r>
              <a:rPr sz="1800" spc="5" dirty="0">
                <a:latin typeface="Calibri"/>
                <a:cs typeface="Calibri"/>
              </a:rPr>
              <a:t>p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3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-45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ale	di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6991" y="1742508"/>
            <a:ext cx="4899660" cy="3445187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951982" y="3996308"/>
            <a:ext cx="5935980" cy="2494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CUVETTE </a:t>
            </a:r>
            <a:r>
              <a:rPr sz="1800" dirty="0">
                <a:latin typeface="Calibri"/>
                <a:cs typeface="Calibri"/>
              </a:rPr>
              <a:t>di </a:t>
            </a:r>
            <a:r>
              <a:rPr sz="1800" spc="-10" dirty="0">
                <a:latin typeface="Calibri"/>
                <a:cs typeface="Calibri"/>
              </a:rPr>
              <a:t>plastica </a:t>
            </a:r>
            <a:r>
              <a:rPr sz="1800" spc="-5" dirty="0">
                <a:latin typeface="Calibri"/>
                <a:cs typeface="Calibri"/>
              </a:rPr>
              <a:t>hanno </a:t>
            </a:r>
            <a:r>
              <a:rPr sz="1800" spc="-15" dirty="0">
                <a:latin typeface="Calibri"/>
                <a:cs typeface="Calibri"/>
              </a:rPr>
              <a:t>trovato </a:t>
            </a:r>
            <a:r>
              <a:rPr sz="1800" spc="-5" dirty="0">
                <a:latin typeface="Calibri"/>
                <a:cs typeface="Calibri"/>
              </a:rPr>
              <a:t>applicazione nella </a:t>
            </a:r>
            <a:r>
              <a:rPr sz="1800" spc="-10" dirty="0">
                <a:latin typeface="Calibri"/>
                <a:cs typeface="Calibri"/>
              </a:rPr>
              <a:t>regione </a:t>
            </a:r>
            <a:r>
              <a:rPr sz="1800" spc="-5" dirty="0">
                <a:latin typeface="Calibri"/>
                <a:cs typeface="Calibri"/>
              </a:rPr>
              <a:t> visibile.</a:t>
            </a:r>
            <a:r>
              <a:rPr sz="1800" dirty="0">
                <a:latin typeface="Calibri"/>
                <a:cs typeface="Calibri"/>
              </a:rPr>
              <a:t> Il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più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comune</a:t>
            </a:r>
            <a:r>
              <a:rPr sz="1800" spc="-5" dirty="0">
                <a:latin typeface="Calibri"/>
                <a:cs typeface="Calibri"/>
              </a:rPr>
              <a:t> materiale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trasparente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per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gli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studi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nell'infrarosso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è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cloruro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sodio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cristallino.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Le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migliori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cellette</a:t>
            </a:r>
            <a:r>
              <a:rPr sz="1800" spc="-5" dirty="0">
                <a:latin typeface="Calibri"/>
                <a:cs typeface="Calibri"/>
              </a:rPr>
              <a:t> hanno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finestre</a:t>
            </a:r>
            <a:r>
              <a:rPr sz="1800" spc="-5" dirty="0">
                <a:latin typeface="Calibri"/>
                <a:cs typeface="Calibri"/>
              </a:rPr>
              <a:t> che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sono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normali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alla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direzione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raggio</a:t>
            </a:r>
            <a:r>
              <a:rPr sz="1800" dirty="0">
                <a:latin typeface="Calibri"/>
                <a:cs typeface="Calibri"/>
              </a:rPr>
              <a:t> per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minimizzare</a:t>
            </a:r>
            <a:r>
              <a:rPr sz="1800" spc="-5" dirty="0">
                <a:latin typeface="Calibri"/>
                <a:cs typeface="Calibri"/>
              </a:rPr>
              <a:t> le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perdite</a:t>
            </a:r>
            <a:r>
              <a:rPr sz="1800" spc="-5" dirty="0">
                <a:latin typeface="Calibri"/>
                <a:cs typeface="Calibri"/>
              </a:rPr>
              <a:t> dovute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alla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riflessione. La lunghezza </a:t>
            </a:r>
            <a:r>
              <a:rPr sz="1800" dirty="0">
                <a:latin typeface="Calibri"/>
                <a:cs typeface="Calibri"/>
              </a:rPr>
              <a:t>di </a:t>
            </a:r>
            <a:r>
              <a:rPr sz="1800" spc="-10" dirty="0">
                <a:latin typeface="Calibri"/>
                <a:cs typeface="Calibri"/>
              </a:rPr>
              <a:t>celletta</a:t>
            </a:r>
            <a:r>
              <a:rPr sz="1800" spc="-5" dirty="0">
                <a:latin typeface="Calibri"/>
                <a:cs typeface="Calibri"/>
              </a:rPr>
              <a:t> più comune </a:t>
            </a:r>
            <a:r>
              <a:rPr sz="1800" dirty="0">
                <a:latin typeface="Calibri"/>
                <a:cs typeface="Calibri"/>
              </a:rPr>
              <a:t>per gli </a:t>
            </a:r>
            <a:r>
              <a:rPr sz="1800" spc="-5" dirty="0">
                <a:latin typeface="Calibri"/>
                <a:cs typeface="Calibri"/>
              </a:rPr>
              <a:t>studi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nelle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regioni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ultravioletta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visibile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è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 </a:t>
            </a:r>
            <a:r>
              <a:rPr sz="1800" spc="-5" dirty="0">
                <a:latin typeface="Calibri"/>
                <a:cs typeface="Calibri"/>
              </a:rPr>
              <a:t>cm.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2141" y="601802"/>
            <a:ext cx="874966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Quando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una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radiazione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attraversa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un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mezzo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diverso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dall’aria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cambia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la sua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lunghezza</a:t>
            </a:r>
            <a:r>
              <a:rPr sz="1800" b="1" spc="-25" dirty="0">
                <a:latin typeface="Calibri"/>
                <a:cs typeface="Calibri"/>
              </a:rPr>
              <a:t> d’onda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7520" y="1269491"/>
            <a:ext cx="5083491" cy="20574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96340" y="3816222"/>
            <a:ext cx="5013859" cy="19441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Le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interazioni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interesse</a:t>
            </a:r>
            <a:r>
              <a:rPr lang="it-IT" sz="1800" spc="-10" dirty="0">
                <a:latin typeface="Calibri"/>
                <a:cs typeface="Calibri"/>
              </a:rPr>
              <a:t> chimico analitico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tra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radiazione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elettromagnetica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materia</a:t>
            </a:r>
            <a:r>
              <a:rPr sz="1800" spc="-5" dirty="0">
                <a:latin typeface="Calibri"/>
                <a:cs typeface="Calibri"/>
              </a:rPr>
              <a:t> sono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quelle</a:t>
            </a:r>
            <a:r>
              <a:rPr sz="1800" dirty="0">
                <a:latin typeface="Calibri"/>
                <a:cs typeface="Calibri"/>
              </a:rPr>
              <a:t> che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coinvolgono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transizioni</a:t>
            </a:r>
            <a:r>
              <a:rPr sz="1800" b="1" spc="25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tra</a:t>
            </a:r>
            <a:r>
              <a:rPr sz="1800" b="1" dirty="0">
                <a:latin typeface="Calibri"/>
                <a:cs typeface="Calibri"/>
              </a:rPr>
              <a:t> i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livelli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energetici.</a:t>
            </a:r>
            <a:endParaRPr sz="1800" b="1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 b="1" dirty="0">
              <a:latin typeface="Calibri"/>
              <a:cs typeface="Calibri"/>
            </a:endParaRPr>
          </a:p>
          <a:p>
            <a:pPr marL="12700" marR="6350" algn="just">
              <a:lnSpc>
                <a:spcPct val="100000"/>
              </a:lnSpc>
            </a:pPr>
            <a:r>
              <a:rPr lang="it-IT" sz="1800" spc="-5" dirty="0">
                <a:latin typeface="Calibri"/>
                <a:cs typeface="Calibri"/>
              </a:rPr>
              <a:t>Le </a:t>
            </a:r>
            <a:r>
              <a:rPr lang="it-IT" sz="1800" b="1" spc="-5" dirty="0">
                <a:latin typeface="Calibri"/>
                <a:cs typeface="Calibri"/>
              </a:rPr>
              <a:t>transizion</a:t>
            </a:r>
            <a:r>
              <a:rPr lang="it-IT" b="1" spc="-5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dirty="0" err="1">
                <a:latin typeface="Calibri"/>
                <a:cs typeface="Calibri"/>
              </a:rPr>
              <a:t>dipendon</a:t>
            </a:r>
            <a:r>
              <a:rPr lang="it-IT" sz="1800" dirty="0">
                <a:latin typeface="Calibri"/>
                <a:cs typeface="Calibri"/>
              </a:rPr>
              <a:t>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dalla 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configurazione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elettronica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delle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specie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cui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interagisce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la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radiazione.</a:t>
            </a:r>
            <a:endParaRPr sz="1800" dirty="0">
              <a:latin typeface="Calibri"/>
              <a:cs typeface="Calibri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0704061"/>
              </p:ext>
            </p:extLst>
          </p:nvPr>
        </p:nvGraphicFramePr>
        <p:xfrm>
          <a:off x="6248400" y="3789641"/>
          <a:ext cx="5283200" cy="17373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4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Tipo</a:t>
                      </a:r>
                      <a:r>
                        <a:rPr sz="18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</a:t>
                      </a:r>
                      <a:r>
                        <a:rPr sz="18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variazione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Tipo</a:t>
                      </a:r>
                      <a:r>
                        <a:rPr sz="18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spettroscopia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Cambio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di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configurazione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6CD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Infrarossa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6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Variazione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della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distribuzione</a:t>
                      </a:r>
                      <a:r>
                        <a:rPr sz="18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elettronica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Visibile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ultravioletta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6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6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9272" y="430148"/>
            <a:ext cx="63925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SPETTROSCOPIA</a:t>
            </a:r>
            <a:r>
              <a:rPr sz="24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MOLECOLARE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 DI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 ASSORBIMENTO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9272" y="1347292"/>
            <a:ext cx="11090910" cy="36849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La</a:t>
            </a:r>
            <a:r>
              <a:rPr sz="2000" spc="1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spettroscopia</a:t>
            </a:r>
            <a:r>
              <a:rPr sz="2000" spc="1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molecolare</a:t>
            </a:r>
            <a:r>
              <a:rPr sz="2000" spc="1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basata</a:t>
            </a:r>
            <a:r>
              <a:rPr sz="2000" spc="16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sulla</a:t>
            </a:r>
            <a:r>
              <a:rPr sz="2000" spc="1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radiazione</a:t>
            </a:r>
            <a:r>
              <a:rPr sz="2000" spc="15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ultravioletta,</a:t>
            </a:r>
            <a:r>
              <a:rPr sz="2000" spc="1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visibile</a:t>
            </a:r>
            <a:r>
              <a:rPr sz="2000" spc="1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1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infrarossa</a:t>
            </a:r>
            <a:r>
              <a:rPr sz="2000" spc="1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è</a:t>
            </a:r>
            <a:r>
              <a:rPr sz="2000" spc="16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ampiamente</a:t>
            </a:r>
            <a:r>
              <a:rPr sz="2000" spc="1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usata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Calibri"/>
                <a:cs typeface="Calibri"/>
              </a:rPr>
              <a:t>per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l'identificazione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la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determinazione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 </a:t>
            </a:r>
            <a:r>
              <a:rPr sz="2000" spc="-10" dirty="0">
                <a:latin typeface="Calibri"/>
                <a:cs typeface="Calibri"/>
              </a:rPr>
              <a:t>molte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specie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inorganiche,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organiche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biochimiche.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50">
              <a:latin typeface="Calibri"/>
              <a:cs typeface="Calibri"/>
            </a:endParaRPr>
          </a:p>
          <a:p>
            <a:pPr marL="12700" marR="5715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latin typeface="Calibri"/>
                <a:cs typeface="Calibri"/>
              </a:rPr>
              <a:t>La</a:t>
            </a:r>
            <a:r>
              <a:rPr sz="2000" spc="2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spettroscopia</a:t>
            </a:r>
            <a:r>
              <a:rPr sz="2000" spc="2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molecolare</a:t>
            </a:r>
            <a:r>
              <a:rPr sz="2000" spc="2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</a:t>
            </a:r>
            <a:r>
              <a:rPr sz="2000" spc="2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assorbimento</a:t>
            </a:r>
            <a:r>
              <a:rPr sz="2000" spc="2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nell'ultravioletto/visibile</a:t>
            </a:r>
            <a:r>
              <a:rPr sz="2000" spc="2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è</a:t>
            </a:r>
            <a:r>
              <a:rPr sz="2000" spc="229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utilizzata</a:t>
            </a:r>
            <a:r>
              <a:rPr sz="2000" spc="229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soprattutto</a:t>
            </a:r>
            <a:r>
              <a:rPr sz="2000" spc="2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per</a:t>
            </a:r>
            <a:r>
              <a:rPr sz="2000" spc="2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l'analisi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quantitativa.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00">
              <a:latin typeface="Calibri"/>
              <a:cs typeface="Calibri"/>
            </a:endParaRPr>
          </a:p>
          <a:p>
            <a:pPr marL="12700" marR="6350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La</a:t>
            </a:r>
            <a:r>
              <a:rPr sz="2000" spc="40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spettroscopia</a:t>
            </a:r>
            <a:r>
              <a:rPr sz="2000" spc="409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</a:t>
            </a:r>
            <a:r>
              <a:rPr sz="2000" spc="40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assorbimento</a:t>
            </a:r>
            <a:r>
              <a:rPr sz="2000" spc="4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nell'infrarosso</a:t>
            </a:r>
            <a:r>
              <a:rPr sz="2000" spc="4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è</a:t>
            </a:r>
            <a:r>
              <a:rPr sz="2000" spc="409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uno</a:t>
            </a:r>
            <a:r>
              <a:rPr sz="2000" spc="4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strumento</a:t>
            </a:r>
            <a:r>
              <a:rPr sz="2000" spc="409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potente</a:t>
            </a:r>
            <a:r>
              <a:rPr sz="2000" spc="409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per</a:t>
            </a:r>
            <a:r>
              <a:rPr sz="2000" spc="409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la</a:t>
            </a:r>
            <a:r>
              <a:rPr sz="2000" spc="40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determinazione</a:t>
            </a:r>
            <a:r>
              <a:rPr sz="2000" spc="4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della </a:t>
            </a:r>
            <a:r>
              <a:rPr sz="2000" spc="-434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struttura </a:t>
            </a:r>
            <a:r>
              <a:rPr sz="2000" dirty="0">
                <a:latin typeface="Calibri"/>
                <a:cs typeface="Calibri"/>
              </a:rPr>
              <a:t>di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composti </a:t>
            </a:r>
            <a:r>
              <a:rPr sz="2000" spc="-5" dirty="0">
                <a:latin typeface="Calibri"/>
                <a:cs typeface="Calibri"/>
              </a:rPr>
              <a:t>sia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inorganici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che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organici.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La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spettroscopia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assorbimento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nell’infrarosso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(combinata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tecniche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calibrazione multivariata)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è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alla </a:t>
            </a:r>
            <a:r>
              <a:rPr sz="2000" spc="-43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base di </a:t>
            </a:r>
            <a:r>
              <a:rPr sz="2000" spc="-5" dirty="0">
                <a:latin typeface="Calibri"/>
                <a:cs typeface="Calibri"/>
              </a:rPr>
              <a:t>strumentazione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</a:t>
            </a:r>
            <a:r>
              <a:rPr sz="2000" spc="-10" dirty="0">
                <a:latin typeface="Calibri"/>
                <a:cs typeface="Calibri"/>
              </a:rPr>
              <a:t> notevole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importanza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nel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settore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alimentare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(WineScan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 MilkScan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 </a:t>
            </a:r>
            <a:r>
              <a:rPr sz="2000" spc="-5" dirty="0">
                <a:latin typeface="Calibri"/>
                <a:cs typeface="Calibri"/>
              </a:rPr>
              <a:t>OilScan)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2879" y="198882"/>
            <a:ext cx="2149475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dirty="0">
                <a:solidFill>
                  <a:srgbClr val="FF0000"/>
                </a:solidFill>
                <a:latin typeface="Calibri"/>
                <a:cs typeface="Calibri"/>
              </a:rPr>
              <a:t>Specie</a:t>
            </a:r>
            <a:r>
              <a:rPr sz="23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b="1" spc="-5" dirty="0">
                <a:solidFill>
                  <a:srgbClr val="FF0000"/>
                </a:solidFill>
                <a:latin typeface="Calibri"/>
                <a:cs typeface="Calibri"/>
              </a:rPr>
              <a:t>assorbenti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2879" y="857250"/>
            <a:ext cx="10095230" cy="5818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Calibri"/>
                <a:cs typeface="Calibri"/>
              </a:rPr>
              <a:t>Assorbimento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di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radiazioni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ultraviolette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visibili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da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parte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di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molecole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è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dato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da: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libri"/>
              <a:cs typeface="Calibri"/>
            </a:endParaRPr>
          </a:p>
          <a:p>
            <a:pPr marL="12700" marR="169545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assorbimento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elettronico</a:t>
            </a:r>
            <a:r>
              <a:rPr sz="2000" dirty="0">
                <a:latin typeface="Calibri"/>
                <a:cs typeface="Calibri"/>
              </a:rPr>
              <a:t> di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una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 </a:t>
            </a:r>
            <a:r>
              <a:rPr sz="2000" spc="-5" dirty="0">
                <a:latin typeface="Calibri"/>
                <a:cs typeface="Calibri"/>
              </a:rPr>
              <a:t>più </a:t>
            </a:r>
            <a:r>
              <a:rPr sz="2000" dirty="0">
                <a:latin typeface="Calibri"/>
                <a:cs typeface="Calibri"/>
              </a:rPr>
              <a:t>bande </a:t>
            </a:r>
            <a:r>
              <a:rPr sz="2000" spc="-10" dirty="0">
                <a:latin typeface="Calibri"/>
                <a:cs typeface="Calibri"/>
              </a:rPr>
              <a:t>(costituite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molte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linee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strettamente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spaziate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discrete)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Ogni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linea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nasce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dalla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transizione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di</a:t>
            </a:r>
            <a:r>
              <a:rPr sz="2000" dirty="0">
                <a:latin typeface="Calibri"/>
                <a:cs typeface="Calibri"/>
              </a:rPr>
              <a:t> un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elettrone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dallo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stato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fondamentale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ad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uno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dei molti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stati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energetici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vibrazionali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rotazionali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associati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ad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ogni</a:t>
            </a:r>
            <a:r>
              <a:rPr sz="2000" spc="-20" dirty="0">
                <a:latin typeface="Calibri"/>
                <a:cs typeface="Calibri"/>
              </a:rPr>
              <a:t> stato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energetico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elettronico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eccitato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Assorbimento</a:t>
            </a:r>
            <a:r>
              <a:rPr sz="2000" i="1" u="heavy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da</a:t>
            </a:r>
            <a:r>
              <a:rPr sz="2000" i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parte</a:t>
            </a:r>
            <a:r>
              <a:rPr sz="2000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di</a:t>
            </a:r>
            <a:r>
              <a:rPr sz="2000" i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composti</a:t>
            </a:r>
            <a:r>
              <a:rPr sz="2000" i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organici</a:t>
            </a:r>
            <a:r>
              <a:rPr sz="2000" i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(UV-VIS)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Calibri"/>
                <a:cs typeface="Calibri"/>
              </a:rPr>
              <a:t>A </a:t>
            </a:r>
            <a:r>
              <a:rPr sz="2000" spc="-10" dirty="0">
                <a:latin typeface="Calibri"/>
                <a:cs typeface="Calibri"/>
              </a:rPr>
              <a:t>lunghezze </a:t>
            </a:r>
            <a:r>
              <a:rPr sz="2000" spc="-5" dirty="0">
                <a:latin typeface="Calibri"/>
                <a:cs typeface="Calibri"/>
              </a:rPr>
              <a:t>d'onda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fra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180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780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nm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è </a:t>
            </a:r>
            <a:r>
              <a:rPr sz="2000" spc="-10" dirty="0">
                <a:latin typeface="Calibri"/>
                <a:cs typeface="Calibri"/>
              </a:rPr>
              <a:t>dovuto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a:</a:t>
            </a:r>
            <a:endParaRPr sz="2000">
              <a:latin typeface="Calibri"/>
              <a:cs typeface="Calibri"/>
            </a:endParaRPr>
          </a:p>
          <a:p>
            <a:pPr marL="12700" marR="749300">
              <a:lnSpc>
                <a:spcPts val="4800"/>
              </a:lnSpc>
              <a:spcBef>
                <a:spcPts val="560"/>
              </a:spcBef>
            </a:pPr>
            <a:r>
              <a:rPr sz="2000" spc="-10" dirty="0">
                <a:latin typeface="Calibri"/>
                <a:cs typeface="Calibri"/>
              </a:rPr>
              <a:t>interazioni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fra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fotoni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elettroni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che</a:t>
            </a:r>
            <a:r>
              <a:rPr sz="2000" spc="-5" dirty="0">
                <a:latin typeface="Calibri"/>
                <a:cs typeface="Calibri"/>
              </a:rPr>
              <a:t> partecipano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direttamente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alla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formazione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del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legame </a:t>
            </a:r>
            <a:r>
              <a:rPr sz="2000" spc="-434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elettroni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orbitali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esterni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di</a:t>
            </a:r>
            <a:r>
              <a:rPr sz="2000" spc="-15" dirty="0">
                <a:latin typeface="Calibri"/>
                <a:cs typeface="Calibri"/>
              </a:rPr>
              <a:t> atomi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come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ossigeno,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zolfo,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azoto</a:t>
            </a:r>
            <a:r>
              <a:rPr sz="2000" dirty="0">
                <a:latin typeface="Calibri"/>
                <a:cs typeface="Calibri"/>
              </a:rPr>
              <a:t> ed </a:t>
            </a:r>
            <a:r>
              <a:rPr sz="2000" spc="-5" dirty="0">
                <a:latin typeface="Calibri"/>
                <a:cs typeface="Calibri"/>
              </a:rPr>
              <a:t>alogeni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5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ESEMPIO: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elettroni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coinvolti</a:t>
            </a:r>
            <a:r>
              <a:rPr sz="2000" dirty="0">
                <a:latin typeface="Calibri"/>
                <a:cs typeface="Calibri"/>
              </a:rPr>
              <a:t> in </a:t>
            </a:r>
            <a:r>
              <a:rPr sz="2000" spc="-5" dirty="0">
                <a:latin typeface="Calibri"/>
                <a:cs typeface="Calibri"/>
              </a:rPr>
              <a:t>legami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doppi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tripli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di molecole organiche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sono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legati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debolmente </a:t>
            </a:r>
            <a:r>
              <a:rPr sz="2000" spc="-43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quindi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facilmente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eccitati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dalla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radiazione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Wingdings"/>
                <a:cs typeface="Wingdings"/>
              </a:rPr>
              <a:t>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specie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con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legami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insaturi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generalmente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mostrano </a:t>
            </a:r>
            <a:r>
              <a:rPr sz="2000" spc="-5" dirty="0">
                <a:latin typeface="Calibri"/>
                <a:cs typeface="Calibri"/>
              </a:rPr>
              <a:t> picchi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di assorbimento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utili.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3523" y="1033270"/>
            <a:ext cx="6076187" cy="574548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8904" y="252475"/>
            <a:ext cx="631507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Calibri"/>
                <a:cs typeface="Calibri"/>
              </a:rPr>
              <a:t>Gruppi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funzionali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organici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insaturi</a:t>
            </a:r>
            <a:r>
              <a:rPr sz="2200" b="1" spc="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che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assorbono</a:t>
            </a:r>
            <a:r>
              <a:rPr sz="2200" spc="-10" dirty="0">
                <a:latin typeface="Calibri"/>
                <a:cs typeface="Calibri"/>
              </a:rPr>
              <a:t> nelle 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regioni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ultravioletta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e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visibile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sono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noti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come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cromofori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66759" y="574537"/>
            <a:ext cx="3275076" cy="5666242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291" y="226313"/>
            <a:ext cx="3047365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spc="-5" dirty="0">
                <a:solidFill>
                  <a:srgbClr val="FF0000"/>
                </a:solidFill>
                <a:latin typeface="Calibri"/>
                <a:cs typeface="Calibri"/>
              </a:rPr>
              <a:t>Applicazioni</a:t>
            </a:r>
            <a:r>
              <a:rPr sz="23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b="1" spc="-10" dirty="0">
                <a:solidFill>
                  <a:srgbClr val="FF0000"/>
                </a:solidFill>
                <a:latin typeface="Calibri"/>
                <a:cs typeface="Calibri"/>
              </a:rPr>
              <a:t>quantitative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8091" y="884936"/>
            <a:ext cx="11334115" cy="5513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Ampia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applicabilità: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specie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inorganiche,</a:t>
            </a:r>
            <a:r>
              <a:rPr sz="2000" spc="-10" dirty="0">
                <a:latin typeface="Calibri"/>
                <a:cs typeface="Calibri"/>
              </a:rPr>
              <a:t> organiche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biochimiche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assorbono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radiazione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visibile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ultravioletta</a:t>
            </a:r>
            <a:endParaRPr sz="2000">
              <a:latin typeface="Calibri"/>
              <a:cs typeface="Calibri"/>
            </a:endParaRPr>
          </a:p>
          <a:p>
            <a:pPr marL="88900" marR="80264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-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specie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non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assorbenti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possono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essere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determinate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dopo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conversione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chimica</a:t>
            </a:r>
            <a:r>
              <a:rPr sz="2000" dirty="0">
                <a:latin typeface="Calibri"/>
                <a:cs typeface="Calibri"/>
              </a:rPr>
              <a:t> a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derivatizzazione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con </a:t>
            </a:r>
            <a:r>
              <a:rPr sz="2000" spc="-434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cromofori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00">
              <a:latin typeface="Calibri"/>
              <a:cs typeface="Calibri"/>
            </a:endParaRPr>
          </a:p>
          <a:p>
            <a:pPr marL="88900" marR="230504">
              <a:lnSpc>
                <a:spcPct val="100000"/>
              </a:lnSpc>
            </a:pPr>
            <a:r>
              <a:rPr sz="2000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Sensibilità:</a:t>
            </a:r>
            <a:r>
              <a:rPr sz="2000" i="1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 </a:t>
            </a:r>
            <a:r>
              <a:rPr sz="2000" spc="-5" dirty="0">
                <a:latin typeface="Calibri"/>
                <a:cs typeface="Calibri"/>
              </a:rPr>
              <a:t>limiti di </a:t>
            </a:r>
            <a:r>
              <a:rPr sz="2000" spc="-10" dirty="0">
                <a:latin typeface="Calibri"/>
                <a:cs typeface="Calibri"/>
              </a:rPr>
              <a:t>rilevabilità </a:t>
            </a:r>
            <a:r>
              <a:rPr sz="2000" dirty="0">
                <a:latin typeface="Calibri"/>
                <a:cs typeface="Calibri"/>
              </a:rPr>
              <a:t>tipici </a:t>
            </a:r>
            <a:r>
              <a:rPr sz="2000" spc="-5" dirty="0">
                <a:latin typeface="Calibri"/>
                <a:cs typeface="Calibri"/>
              </a:rPr>
              <a:t>per </a:t>
            </a:r>
            <a:r>
              <a:rPr sz="2000" dirty="0">
                <a:latin typeface="Calibri"/>
                <a:cs typeface="Calibri"/>
              </a:rPr>
              <a:t>la </a:t>
            </a:r>
            <a:r>
              <a:rPr sz="2000" spc="-10" dirty="0">
                <a:latin typeface="Calibri"/>
                <a:cs typeface="Calibri"/>
              </a:rPr>
              <a:t>spettroscopia </a:t>
            </a:r>
            <a:r>
              <a:rPr sz="2000" spc="-5" dirty="0">
                <a:latin typeface="Calibri"/>
                <a:cs typeface="Calibri"/>
              </a:rPr>
              <a:t>di </a:t>
            </a:r>
            <a:r>
              <a:rPr sz="2000" spc="-10" dirty="0">
                <a:latin typeface="Calibri"/>
                <a:cs typeface="Calibri"/>
              </a:rPr>
              <a:t>assorbimento </a:t>
            </a:r>
            <a:r>
              <a:rPr sz="2000" spc="-5" dirty="0">
                <a:latin typeface="Calibri"/>
                <a:cs typeface="Calibri"/>
              </a:rPr>
              <a:t>variano da </a:t>
            </a:r>
            <a:r>
              <a:rPr sz="2000" spc="20" dirty="0">
                <a:latin typeface="Calibri"/>
                <a:cs typeface="Calibri"/>
              </a:rPr>
              <a:t>10</a:t>
            </a:r>
            <a:r>
              <a:rPr sz="1950" spc="30" baseline="25641" dirty="0">
                <a:latin typeface="Calibri"/>
                <a:cs typeface="Calibri"/>
              </a:rPr>
              <a:t>−4</a:t>
            </a:r>
            <a:r>
              <a:rPr sz="1950" spc="37" baseline="25641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10" dirty="0">
                <a:latin typeface="Calibri"/>
                <a:cs typeface="Calibri"/>
              </a:rPr>
              <a:t>10</a:t>
            </a:r>
            <a:r>
              <a:rPr sz="1950" spc="15" baseline="25641" dirty="0">
                <a:latin typeface="Calibri"/>
                <a:cs typeface="Calibri"/>
              </a:rPr>
              <a:t>−5</a:t>
            </a:r>
            <a:r>
              <a:rPr sz="1950" spc="22" baseline="25641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M. </a:t>
            </a:r>
            <a:r>
              <a:rPr sz="2000" spc="-10" dirty="0">
                <a:latin typeface="Calibri"/>
                <a:cs typeface="Calibri"/>
              </a:rPr>
              <a:t>Questo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intervallo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può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spesso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essere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esteso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10" dirty="0">
                <a:latin typeface="Calibri"/>
                <a:cs typeface="Calibri"/>
              </a:rPr>
              <a:t>10</a:t>
            </a:r>
            <a:r>
              <a:rPr sz="1950" spc="15" baseline="25641" dirty="0">
                <a:latin typeface="Calibri"/>
                <a:cs typeface="Calibri"/>
              </a:rPr>
              <a:t>−6</a:t>
            </a:r>
            <a:r>
              <a:rPr sz="1950" spc="217" baseline="25641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anche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10</a:t>
            </a:r>
            <a:r>
              <a:rPr sz="1950" spc="15" baseline="25641" dirty="0">
                <a:latin typeface="Calibri"/>
                <a:cs typeface="Calibri"/>
              </a:rPr>
              <a:t>−7</a:t>
            </a:r>
            <a:r>
              <a:rPr sz="1950" spc="217" baseline="25641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con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alcune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modifiche</a:t>
            </a:r>
            <a:r>
              <a:rPr sz="2000" spc="-10" dirty="0">
                <a:latin typeface="Calibri"/>
                <a:cs typeface="Calibri"/>
              </a:rPr>
              <a:t> procedurali.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800">
              <a:latin typeface="Calibri"/>
              <a:cs typeface="Calibri"/>
            </a:endParaRPr>
          </a:p>
          <a:p>
            <a:pPr marL="88900" marR="441959">
              <a:lnSpc>
                <a:spcPct val="100000"/>
              </a:lnSpc>
            </a:pPr>
            <a:r>
              <a:rPr sz="2000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Selettività:</a:t>
            </a:r>
            <a:r>
              <a:rPr sz="2000" i="1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da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moderata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ad </a:t>
            </a:r>
            <a:r>
              <a:rPr sz="2000" spc="-10" dirty="0">
                <a:latin typeface="Calibri"/>
                <a:cs typeface="Calibri"/>
              </a:rPr>
              <a:t>alta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nei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casi </a:t>
            </a:r>
            <a:r>
              <a:rPr sz="2000" spc="-10" dirty="0">
                <a:latin typeface="Calibri"/>
                <a:cs typeface="Calibri"/>
              </a:rPr>
              <a:t>dove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è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possibile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trovare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una </a:t>
            </a:r>
            <a:r>
              <a:rPr sz="2000" spc="-10" dirty="0">
                <a:latin typeface="Calibri"/>
                <a:cs typeface="Calibri"/>
              </a:rPr>
              <a:t>lunghezza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d'onda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alla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quale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soltanto </a:t>
            </a:r>
            <a:r>
              <a:rPr sz="2000" spc="-434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l'analita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assorbe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ciò </a:t>
            </a:r>
            <a:r>
              <a:rPr sz="2000" spc="-5" dirty="0">
                <a:latin typeface="Calibri"/>
                <a:cs typeface="Calibri"/>
              </a:rPr>
              <a:t>rende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le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separazioni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preliminari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non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necessarie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(dipende</a:t>
            </a:r>
            <a:r>
              <a:rPr sz="2000" i="1" u="heavy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da</a:t>
            </a:r>
            <a:r>
              <a:rPr sz="2000" i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matrice)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00">
              <a:latin typeface="Calibri"/>
              <a:cs typeface="Calibri"/>
            </a:endParaRPr>
          </a:p>
          <a:p>
            <a:pPr marL="88900">
              <a:lnSpc>
                <a:spcPct val="100000"/>
              </a:lnSpc>
            </a:pPr>
            <a:r>
              <a:rPr sz="2000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Buona</a:t>
            </a:r>
            <a:r>
              <a:rPr sz="2000" i="1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accuratezza:</a:t>
            </a:r>
            <a:r>
              <a:rPr sz="2000" i="1" spc="-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errori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relativi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5" dirty="0">
                <a:latin typeface="Calibri"/>
                <a:cs typeface="Calibri"/>
              </a:rPr>
              <a:t> concentrazione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incontrati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con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una </a:t>
            </a:r>
            <a:r>
              <a:rPr sz="2000" spc="-5" dirty="0">
                <a:latin typeface="Calibri"/>
                <a:cs typeface="Calibri"/>
              </a:rPr>
              <a:t>tipica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procedura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spettrofotometrica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</a:t>
            </a:r>
            <a:endParaRPr sz="2000">
              <a:latin typeface="Calibri"/>
              <a:cs typeface="Calibri"/>
            </a:endParaRPr>
          </a:p>
          <a:p>
            <a:pPr marL="88900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fotometrica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usando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la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radiazione </a:t>
            </a:r>
            <a:r>
              <a:rPr sz="2000" spc="-15" dirty="0">
                <a:latin typeface="Calibri"/>
                <a:cs typeface="Calibri"/>
              </a:rPr>
              <a:t>ultravioletta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visibile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giacciono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nell'intervallo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dall’1% </a:t>
            </a:r>
            <a:r>
              <a:rPr sz="2000" dirty="0">
                <a:latin typeface="Calibri"/>
                <a:cs typeface="Calibri"/>
              </a:rPr>
              <a:t>al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5%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900">
              <a:latin typeface="Calibri"/>
              <a:cs typeface="Calibri"/>
            </a:endParaRPr>
          </a:p>
          <a:p>
            <a:pPr marL="88900">
              <a:lnSpc>
                <a:spcPct val="100000"/>
              </a:lnSpc>
            </a:pPr>
            <a:r>
              <a:rPr sz="2000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Facilità</a:t>
            </a:r>
            <a:r>
              <a:rPr sz="2000" i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</a:t>
            </a:r>
            <a:r>
              <a:rPr sz="2000" i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convenienza:</a:t>
            </a:r>
            <a:r>
              <a:rPr sz="2000" i="1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misure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spettrofotometriche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 </a:t>
            </a:r>
            <a:r>
              <a:rPr sz="2000" spc="-10" dirty="0">
                <a:latin typeface="Calibri"/>
                <a:cs typeface="Calibri"/>
              </a:rPr>
              <a:t>fotometriche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sono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facilmente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rapidamente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eseguite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9272" y="196722"/>
            <a:ext cx="1558290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spc="-5" dirty="0">
                <a:solidFill>
                  <a:srgbClr val="FF0000"/>
                </a:solidFill>
                <a:latin typeface="Calibri"/>
                <a:cs typeface="Calibri"/>
              </a:rPr>
              <a:t>PROCEDURA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9272" y="824306"/>
            <a:ext cx="11365230" cy="51638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Calibri"/>
                <a:cs typeface="Calibri"/>
              </a:rPr>
              <a:t>Selezione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della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lunghezza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d'onda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1700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(come si</a:t>
            </a:r>
            <a:r>
              <a:rPr sz="1700" i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individua?)</a:t>
            </a:r>
            <a:endParaRPr sz="17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50">
              <a:latin typeface="Calibri"/>
              <a:cs typeface="Calibri"/>
            </a:endParaRPr>
          </a:p>
          <a:p>
            <a:pPr marL="12700" marR="390525" algn="just">
              <a:lnSpc>
                <a:spcPts val="2390"/>
              </a:lnSpc>
            </a:pPr>
            <a:r>
              <a:rPr sz="2000" dirty="0">
                <a:latin typeface="Wingdings"/>
                <a:cs typeface="Wingdings"/>
              </a:rPr>
              <a:t>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Calibri"/>
                <a:cs typeface="Calibri"/>
              </a:rPr>
              <a:t>Per </a:t>
            </a:r>
            <a:r>
              <a:rPr sz="2000" dirty="0">
                <a:latin typeface="Calibri"/>
                <a:cs typeface="Calibri"/>
              </a:rPr>
              <a:t>la </a:t>
            </a:r>
            <a:r>
              <a:rPr sz="2000" spc="-10" dirty="0">
                <a:latin typeface="Calibri"/>
                <a:cs typeface="Calibri"/>
              </a:rPr>
              <a:t>sensibilità </a:t>
            </a:r>
            <a:r>
              <a:rPr sz="2000" spc="-5" dirty="0">
                <a:latin typeface="Calibri"/>
                <a:cs typeface="Calibri"/>
              </a:rPr>
              <a:t>massima, </a:t>
            </a:r>
            <a:r>
              <a:rPr sz="2000" dirty="0">
                <a:latin typeface="Calibri"/>
                <a:cs typeface="Calibri"/>
              </a:rPr>
              <a:t>le </a:t>
            </a:r>
            <a:r>
              <a:rPr sz="2000" spc="-10" dirty="0">
                <a:latin typeface="Calibri"/>
                <a:cs typeface="Calibri"/>
              </a:rPr>
              <a:t>misure </a:t>
            </a:r>
            <a:r>
              <a:rPr sz="2000" spc="-5" dirty="0">
                <a:latin typeface="Calibri"/>
                <a:cs typeface="Calibri"/>
              </a:rPr>
              <a:t>di </a:t>
            </a:r>
            <a:r>
              <a:rPr sz="2000" spc="-10" dirty="0">
                <a:latin typeface="Calibri"/>
                <a:cs typeface="Calibri"/>
              </a:rPr>
              <a:t>assorbanza spettrofotometriche </a:t>
            </a:r>
            <a:r>
              <a:rPr sz="2000" spc="-5" dirty="0">
                <a:latin typeface="Calibri"/>
                <a:cs typeface="Calibri"/>
              </a:rPr>
              <a:t>sono eseguite </a:t>
            </a:r>
            <a:r>
              <a:rPr sz="2000" dirty="0">
                <a:latin typeface="Calibri"/>
                <a:cs typeface="Calibri"/>
              </a:rPr>
              <a:t>ad </a:t>
            </a:r>
            <a:r>
              <a:rPr sz="2000" spc="-5" dirty="0">
                <a:latin typeface="Calibri"/>
                <a:cs typeface="Calibri"/>
              </a:rPr>
              <a:t>una </a:t>
            </a:r>
            <a:r>
              <a:rPr sz="2000" spc="-10" dirty="0">
                <a:latin typeface="Calibri"/>
                <a:cs typeface="Calibri"/>
              </a:rPr>
              <a:t>lunghezza 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d'onda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corrispondente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al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picco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massimo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assorbimento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1700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(quale </a:t>
            </a:r>
            <a:r>
              <a:rPr sz="1700" i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è?</a:t>
            </a:r>
            <a:r>
              <a:rPr sz="1700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Che</a:t>
            </a:r>
            <a:r>
              <a:rPr sz="1700" i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700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prova</a:t>
            </a:r>
            <a:r>
              <a:rPr sz="1700" i="1" u="heavy" spc="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700" i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preliminare</a:t>
            </a:r>
            <a:r>
              <a:rPr sz="1700" i="1" u="heavy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700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deve</a:t>
            </a:r>
            <a:r>
              <a:rPr sz="1700" i="1" u="heavy" spc="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700" i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essere</a:t>
            </a:r>
            <a:r>
              <a:rPr sz="1700" i="1" u="heavy" spc="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700" i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condotta?)</a:t>
            </a:r>
            <a:endParaRPr sz="17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9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2000" spc="-15" dirty="0">
                <a:latin typeface="Calibri"/>
                <a:cs typeface="Calibri"/>
              </a:rPr>
              <a:t>Variabili </a:t>
            </a:r>
            <a:r>
              <a:rPr sz="2000" dirty="0">
                <a:latin typeface="Calibri"/>
                <a:cs typeface="Calibri"/>
              </a:rPr>
              <a:t>che </a:t>
            </a:r>
            <a:r>
              <a:rPr sz="2000" spc="-5" dirty="0">
                <a:latin typeface="Calibri"/>
                <a:cs typeface="Calibri"/>
              </a:rPr>
              <a:t>influenzano l'assorbanza </a:t>
            </a:r>
            <a:r>
              <a:rPr sz="1700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(quali </a:t>
            </a:r>
            <a:r>
              <a:rPr sz="1700" i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sono/come </a:t>
            </a:r>
            <a:r>
              <a:rPr sz="1700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individuarle/limitarle </a:t>
            </a:r>
            <a:r>
              <a:rPr sz="1700" i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– cfr </a:t>
            </a:r>
            <a:r>
              <a:rPr sz="1700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deviazioni «reali/strumentali/chimiche») </a:t>
            </a:r>
            <a:r>
              <a:rPr sz="1700" i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Variabili </a:t>
            </a:r>
            <a:r>
              <a:rPr sz="2000" dirty="0">
                <a:latin typeface="Calibri"/>
                <a:cs typeface="Calibri"/>
              </a:rPr>
              <a:t>comuni che </a:t>
            </a:r>
            <a:r>
              <a:rPr sz="2000" spc="-5" dirty="0">
                <a:latin typeface="Calibri"/>
                <a:cs typeface="Calibri"/>
              </a:rPr>
              <a:t>influenzano </a:t>
            </a:r>
            <a:r>
              <a:rPr sz="2000" dirty="0">
                <a:latin typeface="Calibri"/>
                <a:cs typeface="Calibri"/>
              </a:rPr>
              <a:t>lo </a:t>
            </a:r>
            <a:r>
              <a:rPr sz="2000" spc="-10" dirty="0">
                <a:latin typeface="Calibri"/>
                <a:cs typeface="Calibri"/>
              </a:rPr>
              <a:t>spettro </a:t>
            </a:r>
            <a:r>
              <a:rPr sz="2000" dirty="0">
                <a:latin typeface="Calibri"/>
                <a:cs typeface="Calibri"/>
              </a:rPr>
              <a:t>di </a:t>
            </a:r>
            <a:r>
              <a:rPr sz="2000" spc="-5" dirty="0">
                <a:latin typeface="Calibri"/>
                <a:cs typeface="Calibri"/>
              </a:rPr>
              <a:t>assorbimento </a:t>
            </a:r>
            <a:r>
              <a:rPr sz="2000" dirty="0">
                <a:latin typeface="Calibri"/>
                <a:cs typeface="Calibri"/>
              </a:rPr>
              <a:t>di una </a:t>
            </a:r>
            <a:r>
              <a:rPr sz="2000" spc="-10" dirty="0">
                <a:latin typeface="Calibri"/>
                <a:cs typeface="Calibri"/>
              </a:rPr>
              <a:t>sostanza </a:t>
            </a:r>
            <a:r>
              <a:rPr sz="2000" dirty="0">
                <a:latin typeface="Calibri"/>
                <a:cs typeface="Calibri"/>
              </a:rPr>
              <a:t>includono il tipo </a:t>
            </a:r>
            <a:r>
              <a:rPr sz="2000" spc="-5" dirty="0">
                <a:latin typeface="Calibri"/>
                <a:cs typeface="Calibri"/>
              </a:rPr>
              <a:t>di </a:t>
            </a:r>
            <a:r>
              <a:rPr sz="2000" spc="-10" dirty="0">
                <a:latin typeface="Calibri"/>
                <a:cs typeface="Calibri"/>
              </a:rPr>
              <a:t>solvente, </a:t>
            </a:r>
            <a:r>
              <a:rPr sz="2000" dirty="0">
                <a:latin typeface="Calibri"/>
                <a:cs typeface="Calibri"/>
              </a:rPr>
              <a:t>il pH 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della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soluzione,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temperatura,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l'alta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concentrazione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</a:t>
            </a:r>
            <a:r>
              <a:rPr sz="2000" spc="-10" dirty="0">
                <a:latin typeface="Calibri"/>
                <a:cs typeface="Calibri"/>
              </a:rPr>
              <a:t> elettrolita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 </a:t>
            </a:r>
            <a:r>
              <a:rPr sz="2000" spc="-5" dirty="0">
                <a:latin typeface="Calibri"/>
                <a:cs typeface="Calibri"/>
              </a:rPr>
              <a:t>presenza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sostanze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interferenti.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2000" i="1" dirty="0">
                <a:latin typeface="Calibri"/>
                <a:cs typeface="Calibri"/>
              </a:rPr>
              <a:t>Determinazione</a:t>
            </a:r>
            <a:r>
              <a:rPr sz="2000" i="1" spc="-40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della</a:t>
            </a:r>
            <a:r>
              <a:rPr sz="2000" i="1" spc="-1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relazione</a:t>
            </a:r>
            <a:r>
              <a:rPr sz="2000" i="1" spc="-25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fra</a:t>
            </a:r>
            <a:r>
              <a:rPr sz="2000" i="1" spc="10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assorbanza</a:t>
            </a:r>
            <a:r>
              <a:rPr sz="2000" i="1" spc="-3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e</a:t>
            </a:r>
            <a:r>
              <a:rPr sz="2000" i="1" spc="-10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concentrazione</a:t>
            </a:r>
            <a:r>
              <a:rPr sz="2000" i="1" spc="-105" dirty="0">
                <a:latin typeface="Calibri"/>
                <a:cs typeface="Calibri"/>
              </a:rPr>
              <a:t> </a:t>
            </a:r>
            <a:r>
              <a:rPr sz="1700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(come</a:t>
            </a:r>
            <a:r>
              <a:rPr sz="1700" i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700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si</a:t>
            </a:r>
            <a:r>
              <a:rPr sz="1700" i="1" u="heavy" spc="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700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determina?)</a:t>
            </a:r>
            <a:endParaRPr sz="17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Curva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calibrazione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(lineare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legge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di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Lambert-Beer)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2000" i="1" spc="-5" dirty="0">
                <a:latin typeface="Calibri"/>
                <a:cs typeface="Calibri"/>
              </a:rPr>
              <a:t>Metodo</a:t>
            </a:r>
            <a:r>
              <a:rPr sz="2000" i="1" spc="-20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dell'aggiunta</a:t>
            </a:r>
            <a:r>
              <a:rPr sz="2000" i="1" spc="-35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standard</a:t>
            </a:r>
            <a:r>
              <a:rPr sz="2000" i="1" spc="-50" dirty="0">
                <a:latin typeface="Calibri"/>
                <a:cs typeface="Calibri"/>
              </a:rPr>
              <a:t> </a:t>
            </a:r>
            <a:r>
              <a:rPr sz="1700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(come</a:t>
            </a:r>
            <a:r>
              <a:rPr sz="1700" i="1" u="heavy" spc="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700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si</a:t>
            </a:r>
            <a:r>
              <a:rPr sz="1700" i="1" u="heavy" spc="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700" i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esegue?</a:t>
            </a:r>
            <a:r>
              <a:rPr sz="1700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Che</a:t>
            </a:r>
            <a:r>
              <a:rPr sz="1700" i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700" i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vantaggi</a:t>
            </a:r>
            <a:r>
              <a:rPr sz="1700" i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700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offre</a:t>
            </a:r>
            <a:r>
              <a:rPr sz="1700" i="1" u="heavy" spc="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700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rispetto</a:t>
            </a:r>
            <a:r>
              <a:rPr sz="1700" i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700" i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a</a:t>
            </a:r>
            <a:r>
              <a:rPr sz="1700" i="1" u="heavy" spc="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700" i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curva</a:t>
            </a:r>
            <a:r>
              <a:rPr sz="1700" i="1" u="heavy" spc="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700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di</a:t>
            </a:r>
            <a:r>
              <a:rPr sz="1700" i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700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calibrazione?)</a:t>
            </a:r>
            <a:endParaRPr sz="1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Minimizza </a:t>
            </a:r>
            <a:r>
              <a:rPr sz="2000" spc="-10" dirty="0">
                <a:latin typeface="Calibri"/>
                <a:cs typeface="Calibri"/>
              </a:rPr>
              <a:t>interazioni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spurie </a:t>
            </a:r>
            <a:r>
              <a:rPr sz="2000" spc="-5" dirty="0">
                <a:latin typeface="Calibri"/>
                <a:cs typeface="Calibri"/>
              </a:rPr>
              <a:t>della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matrice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9298" y="221741"/>
            <a:ext cx="52152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Spettroscopia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di</a:t>
            </a:r>
            <a:r>
              <a:rPr sz="24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fluorescenza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molecolare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3163" y="1243711"/>
            <a:ext cx="11233785" cy="52673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4798060" algn="just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Calibri"/>
                <a:cs typeface="Calibri"/>
              </a:rPr>
              <a:t>La</a:t>
            </a:r>
            <a:r>
              <a:rPr sz="2000" spc="2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fluorescenza</a:t>
            </a:r>
            <a:r>
              <a:rPr sz="2000" spc="2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è</a:t>
            </a:r>
            <a:r>
              <a:rPr sz="2000" spc="1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</a:t>
            </a:r>
            <a:r>
              <a:rPr sz="2000" spc="204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processo</a:t>
            </a:r>
            <a:r>
              <a:rPr sz="2000" spc="20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</a:t>
            </a:r>
            <a:r>
              <a:rPr sz="2000" spc="2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fotoluminescenza</a:t>
            </a:r>
            <a:r>
              <a:rPr sz="2000" spc="2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nel</a:t>
            </a:r>
            <a:r>
              <a:rPr sz="2000" spc="2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quale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gli </a:t>
            </a:r>
            <a:r>
              <a:rPr sz="2000" spc="-10" dirty="0">
                <a:latin typeface="Calibri"/>
                <a:cs typeface="Calibri"/>
              </a:rPr>
              <a:t>atomi </a:t>
            </a:r>
            <a:r>
              <a:rPr sz="2000" dirty="0">
                <a:latin typeface="Calibri"/>
                <a:cs typeface="Calibri"/>
              </a:rPr>
              <a:t>o </a:t>
            </a:r>
            <a:r>
              <a:rPr sz="2000" spc="-5" dirty="0">
                <a:latin typeface="Calibri"/>
                <a:cs typeface="Calibri"/>
              </a:rPr>
              <a:t>le molecole vengono </a:t>
            </a:r>
            <a:r>
              <a:rPr sz="2000" spc="-10" dirty="0">
                <a:latin typeface="Calibri"/>
                <a:cs typeface="Calibri"/>
              </a:rPr>
              <a:t>eccitate </a:t>
            </a:r>
            <a:r>
              <a:rPr sz="2000" spc="-5" dirty="0">
                <a:latin typeface="Calibri"/>
                <a:cs typeface="Calibri"/>
              </a:rPr>
              <a:t>dall'assorbimento </a:t>
            </a:r>
            <a:r>
              <a:rPr sz="2000" dirty="0">
                <a:latin typeface="Calibri"/>
                <a:cs typeface="Calibri"/>
              </a:rPr>
              <a:t>di 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fascio</a:t>
            </a:r>
            <a:r>
              <a:rPr sz="2000" dirty="0">
                <a:latin typeface="Calibri"/>
                <a:cs typeface="Calibri"/>
              </a:rPr>
              <a:t> di</a:t>
            </a:r>
            <a:r>
              <a:rPr sz="2000" spc="-5" dirty="0">
                <a:latin typeface="Calibri"/>
                <a:cs typeface="Calibri"/>
              </a:rPr>
              <a:t> radiazione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elettromagnetica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 marL="147320">
              <a:lnSpc>
                <a:spcPct val="100000"/>
              </a:lnSpc>
              <a:spcBef>
                <a:spcPts val="1390"/>
              </a:spcBef>
            </a:pPr>
            <a:r>
              <a:rPr sz="2100" dirty="0">
                <a:latin typeface="Calibri"/>
                <a:cs typeface="Calibri"/>
              </a:rPr>
              <a:t>Le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specie</a:t>
            </a:r>
            <a:r>
              <a:rPr sz="2100" spc="3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eccitate</a:t>
            </a:r>
            <a:r>
              <a:rPr sz="2100" spc="-5" dirty="0">
                <a:latin typeface="Calibri"/>
                <a:cs typeface="Calibri"/>
              </a:rPr>
              <a:t> poi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rilassano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allo </a:t>
            </a:r>
            <a:r>
              <a:rPr sz="2100" spc="-20" dirty="0">
                <a:latin typeface="Calibri"/>
                <a:cs typeface="Calibri"/>
              </a:rPr>
              <a:t>stato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fondamentale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dirty="0">
                <a:latin typeface="Wingdings"/>
                <a:cs typeface="Wingdings"/>
              </a:rPr>
              <a:t></a:t>
            </a:r>
            <a:r>
              <a:rPr sz="2100" spc="-35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Calibri"/>
                <a:cs typeface="Calibri"/>
              </a:rPr>
              <a:t>eccesso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di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energia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ceduto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come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20" dirty="0">
                <a:latin typeface="Calibri"/>
                <a:cs typeface="Calibri"/>
              </a:rPr>
              <a:t>fotoni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050">
              <a:latin typeface="Calibri"/>
              <a:cs typeface="Calibri"/>
            </a:endParaRPr>
          </a:p>
          <a:p>
            <a:pPr marL="147320" marR="8255">
              <a:lnSpc>
                <a:spcPct val="100000"/>
              </a:lnSpc>
              <a:spcBef>
                <a:spcPts val="5"/>
              </a:spcBef>
            </a:pPr>
            <a:r>
              <a:rPr sz="2100" dirty="0">
                <a:latin typeface="Calibri"/>
                <a:cs typeface="Calibri"/>
              </a:rPr>
              <a:t>Una</a:t>
            </a:r>
            <a:r>
              <a:rPr sz="2100" spc="19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delle</a:t>
            </a:r>
            <a:r>
              <a:rPr sz="2100" spc="22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particolarità</a:t>
            </a:r>
            <a:r>
              <a:rPr sz="2100" spc="2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più</a:t>
            </a:r>
            <a:r>
              <a:rPr sz="2100" spc="18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attraenti</a:t>
            </a:r>
            <a:r>
              <a:rPr sz="2100" spc="2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della</a:t>
            </a:r>
            <a:r>
              <a:rPr sz="2100" spc="2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fluorescenza</a:t>
            </a:r>
            <a:r>
              <a:rPr sz="2100" spc="204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molecolare</a:t>
            </a:r>
            <a:r>
              <a:rPr sz="2100" spc="204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è</a:t>
            </a:r>
            <a:r>
              <a:rPr sz="2100" spc="204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la</a:t>
            </a:r>
            <a:r>
              <a:rPr sz="2100" spc="2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sua</a:t>
            </a:r>
            <a:r>
              <a:rPr sz="2100" spc="19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sensibilità</a:t>
            </a:r>
            <a:r>
              <a:rPr sz="2100" spc="204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intrinseca,</a:t>
            </a:r>
            <a:r>
              <a:rPr sz="2100" spc="2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che </a:t>
            </a:r>
            <a:r>
              <a:rPr sz="2100" spc="-45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spesso</a:t>
            </a:r>
            <a:r>
              <a:rPr sz="2100" spc="3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è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da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uno</a:t>
            </a:r>
            <a:r>
              <a:rPr sz="21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</a:t>
            </a:r>
            <a:r>
              <a:rPr sz="2100" b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tre</a:t>
            </a:r>
            <a:r>
              <a:rPr sz="2100" b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ordini </a:t>
            </a:r>
            <a:r>
              <a:rPr sz="21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di</a:t>
            </a:r>
            <a:r>
              <a:rPr sz="21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grandezza</a:t>
            </a:r>
            <a:r>
              <a:rPr sz="21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maggiore</a:t>
            </a:r>
            <a:r>
              <a:rPr sz="2100" b="1" u="heavy" spc="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di</a:t>
            </a:r>
            <a:r>
              <a:rPr sz="21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quella</a:t>
            </a:r>
            <a:r>
              <a:rPr sz="21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della </a:t>
            </a:r>
            <a:r>
              <a:rPr sz="21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spettroscopia</a:t>
            </a:r>
            <a:r>
              <a:rPr sz="2100" b="1" u="heavy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di</a:t>
            </a:r>
            <a:r>
              <a:rPr sz="21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assorbimento</a:t>
            </a:r>
            <a:r>
              <a:rPr sz="2100" spc="-10" dirty="0">
                <a:latin typeface="Calibri"/>
                <a:cs typeface="Calibri"/>
              </a:rPr>
              <a:t>.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000">
              <a:latin typeface="Calibri"/>
              <a:cs typeface="Calibri"/>
            </a:endParaRPr>
          </a:p>
          <a:p>
            <a:pPr marL="147320" marR="5080">
              <a:lnSpc>
                <a:spcPct val="100000"/>
              </a:lnSpc>
            </a:pPr>
            <a:r>
              <a:rPr sz="2100" spc="-10" dirty="0">
                <a:latin typeface="Calibri"/>
                <a:cs typeface="Calibri"/>
              </a:rPr>
              <a:t>Altro</a:t>
            </a:r>
            <a:r>
              <a:rPr sz="2100" spc="19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vantaggio</a:t>
            </a:r>
            <a:r>
              <a:rPr sz="2100" spc="18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dei</a:t>
            </a:r>
            <a:r>
              <a:rPr sz="2100" spc="204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metodi</a:t>
            </a:r>
            <a:r>
              <a:rPr sz="2100" spc="19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di</a:t>
            </a:r>
            <a:r>
              <a:rPr sz="2100" spc="2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fotoluminescenza</a:t>
            </a:r>
            <a:r>
              <a:rPr sz="2100" spc="18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è</a:t>
            </a:r>
            <a:r>
              <a:rPr sz="2100" spc="2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la</a:t>
            </a:r>
            <a:r>
              <a:rPr sz="2100" spc="19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linearità</a:t>
            </a:r>
            <a:r>
              <a:rPr sz="2100" spc="19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della</a:t>
            </a:r>
            <a:r>
              <a:rPr sz="2100" spc="204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risposta</a:t>
            </a:r>
            <a:r>
              <a:rPr sz="2100" spc="204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in</a:t>
            </a:r>
            <a:r>
              <a:rPr sz="2100" spc="19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un</a:t>
            </a:r>
            <a:r>
              <a:rPr sz="2100" spc="19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esteso</a:t>
            </a:r>
            <a:r>
              <a:rPr sz="2100" spc="204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intervallo</a:t>
            </a:r>
            <a:r>
              <a:rPr sz="2100" spc="204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di </a:t>
            </a:r>
            <a:r>
              <a:rPr sz="2100" spc="-459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concentrazioni,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che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è </a:t>
            </a:r>
            <a:r>
              <a:rPr sz="2100" spc="-10" dirty="0">
                <a:latin typeface="Calibri"/>
                <a:cs typeface="Calibri"/>
              </a:rPr>
              <a:t>significativamente</a:t>
            </a:r>
            <a:r>
              <a:rPr sz="2100" spc="3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più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ampio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di </a:t>
            </a:r>
            <a:r>
              <a:rPr sz="2100" spc="-5" dirty="0">
                <a:latin typeface="Calibri"/>
                <a:cs typeface="Calibri"/>
              </a:rPr>
              <a:t>quello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dei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metodi</a:t>
            </a:r>
            <a:r>
              <a:rPr sz="2100" dirty="0">
                <a:latin typeface="Calibri"/>
                <a:cs typeface="Calibri"/>
              </a:rPr>
              <a:t> di </a:t>
            </a:r>
            <a:r>
              <a:rPr sz="2100" spc="-10" dirty="0">
                <a:latin typeface="Calibri"/>
                <a:cs typeface="Calibri"/>
              </a:rPr>
              <a:t>assorbimento.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000">
              <a:latin typeface="Calibri"/>
              <a:cs typeface="Calibri"/>
            </a:endParaRPr>
          </a:p>
          <a:p>
            <a:pPr marL="147320" marR="6350">
              <a:lnSpc>
                <a:spcPct val="100000"/>
              </a:lnSpc>
            </a:pPr>
            <a:r>
              <a:rPr sz="2100" spc="-30" dirty="0">
                <a:latin typeface="Calibri"/>
                <a:cs typeface="Calibri"/>
              </a:rPr>
              <a:t>Tuttavia,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i </a:t>
            </a:r>
            <a:r>
              <a:rPr sz="2100" spc="-10" dirty="0">
                <a:latin typeface="Calibri"/>
                <a:cs typeface="Calibri"/>
              </a:rPr>
              <a:t>metodi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di </a:t>
            </a:r>
            <a:r>
              <a:rPr sz="2100" spc="-5" dirty="0">
                <a:latin typeface="Calibri"/>
                <a:cs typeface="Calibri"/>
              </a:rPr>
              <a:t>fluorescenza sono </a:t>
            </a:r>
            <a:r>
              <a:rPr sz="2100" dirty="0">
                <a:latin typeface="Calibri"/>
                <a:cs typeface="Calibri"/>
              </a:rPr>
              <a:t>di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applicabilità</a:t>
            </a:r>
            <a:r>
              <a:rPr sz="2100" spc="-5" dirty="0">
                <a:latin typeface="Calibri"/>
                <a:cs typeface="Calibri"/>
              </a:rPr>
              <a:t> più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ristretta</a:t>
            </a:r>
            <a:r>
              <a:rPr sz="2100" spc="44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di</a:t>
            </a:r>
            <a:r>
              <a:rPr sz="2100" spc="45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quelli </a:t>
            </a:r>
            <a:r>
              <a:rPr sz="2100" spc="5" dirty="0">
                <a:latin typeface="Calibri"/>
                <a:cs typeface="Calibri"/>
              </a:rPr>
              <a:t>di </a:t>
            </a:r>
            <a:r>
              <a:rPr sz="2100" spc="-5" dirty="0">
                <a:latin typeface="Calibri"/>
                <a:cs typeface="Calibri"/>
              </a:rPr>
              <a:t>assorbimento </a:t>
            </a:r>
            <a:r>
              <a:rPr sz="2100" dirty="0">
                <a:latin typeface="Calibri"/>
                <a:cs typeface="Calibri"/>
              </a:rPr>
              <a:t>a </a:t>
            </a:r>
            <a:r>
              <a:rPr sz="2100" spc="-5" dirty="0">
                <a:latin typeface="Calibri"/>
                <a:cs typeface="Calibri"/>
              </a:rPr>
              <a:t>causa </a:t>
            </a:r>
            <a:r>
              <a:rPr sz="2100" spc="-459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del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numero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relativamente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limitato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dei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sistemi</a:t>
            </a:r>
            <a:r>
              <a:rPr sz="2100" spc="3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chimici che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mostrano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una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apprezzabile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fluorescenza.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39940" y="999363"/>
            <a:ext cx="4390653" cy="13716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5173" y="29972"/>
            <a:ext cx="5433695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spc="-10" dirty="0">
                <a:solidFill>
                  <a:srgbClr val="FF0000"/>
                </a:solidFill>
                <a:latin typeface="Calibri"/>
                <a:cs typeface="Calibri"/>
              </a:rPr>
              <a:t>TEORIA</a:t>
            </a:r>
            <a:r>
              <a:rPr sz="23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b="1" spc="-5" dirty="0">
                <a:solidFill>
                  <a:srgbClr val="FF0000"/>
                </a:solidFill>
                <a:latin typeface="Calibri"/>
                <a:cs typeface="Calibri"/>
              </a:rPr>
              <a:t>DELLA</a:t>
            </a:r>
            <a:r>
              <a:rPr sz="2300" b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b="1" spc="-10" dirty="0">
                <a:solidFill>
                  <a:srgbClr val="FF0000"/>
                </a:solidFill>
                <a:latin typeface="Calibri"/>
                <a:cs typeface="Calibri"/>
              </a:rPr>
              <a:t>FLUORESCENZA</a:t>
            </a:r>
            <a:r>
              <a:rPr sz="23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b="1" spc="-10" dirty="0">
                <a:solidFill>
                  <a:srgbClr val="FF0000"/>
                </a:solidFill>
                <a:latin typeface="Calibri"/>
                <a:cs typeface="Calibri"/>
              </a:rPr>
              <a:t>MOLECOLARE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5173" y="734060"/>
            <a:ext cx="11451590" cy="1031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Calibri"/>
                <a:cs typeface="Calibri"/>
              </a:rPr>
              <a:t>La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fluorescenza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molecolare</a:t>
            </a:r>
            <a:r>
              <a:rPr sz="2200" spc="-5" dirty="0">
                <a:latin typeface="Calibri"/>
                <a:cs typeface="Calibri"/>
              </a:rPr>
              <a:t> viene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misurata</a:t>
            </a:r>
            <a:r>
              <a:rPr sz="2200" spc="-10" dirty="0">
                <a:latin typeface="Calibri"/>
                <a:cs typeface="Calibri"/>
              </a:rPr>
              <a:t> eccitando</a:t>
            </a:r>
            <a:r>
              <a:rPr sz="2200" spc="-5" dirty="0">
                <a:latin typeface="Calibri"/>
                <a:cs typeface="Calibri"/>
              </a:rPr>
              <a:t> il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campione</a:t>
            </a:r>
            <a:r>
              <a:rPr sz="2200" spc="-5" dirty="0">
                <a:latin typeface="Calibri"/>
                <a:cs typeface="Calibri"/>
              </a:rPr>
              <a:t> alla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lunghezza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d'onda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di </a:t>
            </a:r>
            <a:r>
              <a:rPr sz="2200" spc="-484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assorbimento,</a:t>
            </a:r>
            <a:r>
              <a:rPr sz="2200" spc="-10" dirty="0">
                <a:latin typeface="Calibri"/>
                <a:cs typeface="Calibri"/>
              </a:rPr>
              <a:t> chiamata</a:t>
            </a:r>
            <a:r>
              <a:rPr sz="2200" spc="-5" dirty="0">
                <a:latin typeface="Calibri"/>
                <a:cs typeface="Calibri"/>
              </a:rPr>
              <a:t> anche </a:t>
            </a:r>
            <a:r>
              <a:rPr sz="2200" spc="-10" dirty="0">
                <a:latin typeface="Calibri"/>
                <a:cs typeface="Calibri"/>
              </a:rPr>
              <a:t>lunghezza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d'onda</a:t>
            </a:r>
            <a:r>
              <a:rPr sz="2200" spc="-5" dirty="0">
                <a:latin typeface="Calibri"/>
                <a:cs typeface="Calibri"/>
              </a:rPr>
              <a:t> di eccitazione, e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misurando </a:t>
            </a:r>
            <a:r>
              <a:rPr sz="2200" spc="-5" dirty="0">
                <a:latin typeface="Calibri"/>
                <a:cs typeface="Calibri"/>
              </a:rPr>
              <a:t>l'emissione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ad </a:t>
            </a:r>
            <a:r>
              <a:rPr sz="2200" spc="-10" dirty="0">
                <a:latin typeface="Calibri"/>
                <a:cs typeface="Calibri"/>
              </a:rPr>
              <a:t>una 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lunghezza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d'onda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maggiore,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chiamata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b="1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lunghezza </a:t>
            </a:r>
            <a:r>
              <a:rPr sz="220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d'onda</a:t>
            </a:r>
            <a:r>
              <a:rPr sz="2200" b="1" i="1" u="heavy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20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di</a:t>
            </a:r>
            <a:r>
              <a:rPr sz="2200" b="1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200" b="1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emissione</a:t>
            </a:r>
            <a:r>
              <a:rPr sz="2200" b="1" i="1" spc="-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o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di </a:t>
            </a:r>
            <a:r>
              <a:rPr sz="2200" spc="-10" dirty="0">
                <a:latin typeface="Calibri"/>
                <a:cs typeface="Calibri"/>
              </a:rPr>
              <a:t>fluorescenza.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9773" y="2075129"/>
            <a:ext cx="540512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latin typeface="Calibri"/>
                <a:cs typeface="Calibri"/>
              </a:rPr>
              <a:t>L'emissione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di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fluorescenza</a:t>
            </a:r>
            <a:r>
              <a:rPr sz="2200" b="1" spc="3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termina</a:t>
            </a:r>
            <a:r>
              <a:rPr sz="2200" b="1" spc="2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in &lt;</a:t>
            </a:r>
            <a:r>
              <a:rPr sz="2200" b="1" spc="1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10</a:t>
            </a:r>
            <a:r>
              <a:rPr sz="2175" b="1" baseline="24904" dirty="0">
                <a:latin typeface="Calibri"/>
                <a:cs typeface="Calibri"/>
              </a:rPr>
              <a:t>−5</a:t>
            </a:r>
            <a:r>
              <a:rPr sz="2175" b="1" spc="232" baseline="24904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s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91312" y="3282441"/>
            <a:ext cx="4478020" cy="3364229"/>
            <a:chOff x="591312" y="3282441"/>
            <a:chExt cx="4478020" cy="3364229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1312" y="3288791"/>
              <a:ext cx="4477512" cy="335737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337816" y="3288791"/>
              <a:ext cx="464820" cy="462280"/>
            </a:xfrm>
            <a:custGeom>
              <a:avLst/>
              <a:gdLst/>
              <a:ahLst/>
              <a:cxnLst/>
              <a:rect l="l" t="t" r="r" b="b"/>
              <a:pathLst>
                <a:path w="464819" h="462279">
                  <a:moveTo>
                    <a:pt x="232409" y="0"/>
                  </a:moveTo>
                  <a:lnTo>
                    <a:pt x="185559" y="4691"/>
                  </a:lnTo>
                  <a:lnTo>
                    <a:pt x="141928" y="18145"/>
                  </a:lnTo>
                  <a:lnTo>
                    <a:pt x="102449" y="39433"/>
                  </a:lnTo>
                  <a:lnTo>
                    <a:pt x="68056" y="67627"/>
                  </a:lnTo>
                  <a:lnTo>
                    <a:pt x="39681" y="101798"/>
                  </a:lnTo>
                  <a:lnTo>
                    <a:pt x="18258" y="141017"/>
                  </a:lnTo>
                  <a:lnTo>
                    <a:pt x="4720" y="184356"/>
                  </a:lnTo>
                  <a:lnTo>
                    <a:pt x="0" y="230886"/>
                  </a:lnTo>
                  <a:lnTo>
                    <a:pt x="4720" y="277415"/>
                  </a:lnTo>
                  <a:lnTo>
                    <a:pt x="18258" y="320754"/>
                  </a:lnTo>
                  <a:lnTo>
                    <a:pt x="39681" y="359973"/>
                  </a:lnTo>
                  <a:lnTo>
                    <a:pt x="68056" y="394144"/>
                  </a:lnTo>
                  <a:lnTo>
                    <a:pt x="102449" y="422338"/>
                  </a:lnTo>
                  <a:lnTo>
                    <a:pt x="141928" y="443626"/>
                  </a:lnTo>
                  <a:lnTo>
                    <a:pt x="185559" y="457080"/>
                  </a:lnTo>
                  <a:lnTo>
                    <a:pt x="232409" y="461772"/>
                  </a:lnTo>
                  <a:lnTo>
                    <a:pt x="279260" y="457080"/>
                  </a:lnTo>
                  <a:lnTo>
                    <a:pt x="322891" y="443626"/>
                  </a:lnTo>
                  <a:lnTo>
                    <a:pt x="362370" y="422338"/>
                  </a:lnTo>
                  <a:lnTo>
                    <a:pt x="396763" y="394144"/>
                  </a:lnTo>
                  <a:lnTo>
                    <a:pt x="425138" y="359973"/>
                  </a:lnTo>
                  <a:lnTo>
                    <a:pt x="446561" y="320754"/>
                  </a:lnTo>
                  <a:lnTo>
                    <a:pt x="460099" y="277415"/>
                  </a:lnTo>
                  <a:lnTo>
                    <a:pt x="464819" y="230886"/>
                  </a:lnTo>
                  <a:lnTo>
                    <a:pt x="460099" y="184356"/>
                  </a:lnTo>
                  <a:lnTo>
                    <a:pt x="446561" y="141017"/>
                  </a:lnTo>
                  <a:lnTo>
                    <a:pt x="425138" y="101798"/>
                  </a:lnTo>
                  <a:lnTo>
                    <a:pt x="396763" y="67627"/>
                  </a:lnTo>
                  <a:lnTo>
                    <a:pt x="362370" y="39433"/>
                  </a:lnTo>
                  <a:lnTo>
                    <a:pt x="322891" y="18145"/>
                  </a:lnTo>
                  <a:lnTo>
                    <a:pt x="279260" y="4691"/>
                  </a:lnTo>
                  <a:lnTo>
                    <a:pt x="232409" y="0"/>
                  </a:lnTo>
                  <a:close/>
                </a:path>
              </a:pathLst>
            </a:custGeom>
            <a:solidFill>
              <a:srgbClr val="4471C4">
                <a:alpha val="2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337816" y="3288791"/>
              <a:ext cx="464820" cy="462280"/>
            </a:xfrm>
            <a:custGeom>
              <a:avLst/>
              <a:gdLst/>
              <a:ahLst/>
              <a:cxnLst/>
              <a:rect l="l" t="t" r="r" b="b"/>
              <a:pathLst>
                <a:path w="464819" h="462279">
                  <a:moveTo>
                    <a:pt x="0" y="230886"/>
                  </a:moveTo>
                  <a:lnTo>
                    <a:pt x="4720" y="184356"/>
                  </a:lnTo>
                  <a:lnTo>
                    <a:pt x="18258" y="141017"/>
                  </a:lnTo>
                  <a:lnTo>
                    <a:pt x="39681" y="101798"/>
                  </a:lnTo>
                  <a:lnTo>
                    <a:pt x="68056" y="67627"/>
                  </a:lnTo>
                  <a:lnTo>
                    <a:pt x="102449" y="39433"/>
                  </a:lnTo>
                  <a:lnTo>
                    <a:pt x="141928" y="18145"/>
                  </a:lnTo>
                  <a:lnTo>
                    <a:pt x="185559" y="4691"/>
                  </a:lnTo>
                  <a:lnTo>
                    <a:pt x="232409" y="0"/>
                  </a:lnTo>
                  <a:lnTo>
                    <a:pt x="279260" y="4691"/>
                  </a:lnTo>
                  <a:lnTo>
                    <a:pt x="322891" y="18145"/>
                  </a:lnTo>
                  <a:lnTo>
                    <a:pt x="362370" y="39433"/>
                  </a:lnTo>
                  <a:lnTo>
                    <a:pt x="396763" y="67627"/>
                  </a:lnTo>
                  <a:lnTo>
                    <a:pt x="425138" y="101798"/>
                  </a:lnTo>
                  <a:lnTo>
                    <a:pt x="446561" y="141017"/>
                  </a:lnTo>
                  <a:lnTo>
                    <a:pt x="460099" y="184356"/>
                  </a:lnTo>
                  <a:lnTo>
                    <a:pt x="464819" y="230886"/>
                  </a:lnTo>
                  <a:lnTo>
                    <a:pt x="460099" y="277415"/>
                  </a:lnTo>
                  <a:lnTo>
                    <a:pt x="446561" y="320754"/>
                  </a:lnTo>
                  <a:lnTo>
                    <a:pt x="425138" y="359973"/>
                  </a:lnTo>
                  <a:lnTo>
                    <a:pt x="396763" y="394144"/>
                  </a:lnTo>
                  <a:lnTo>
                    <a:pt x="362370" y="422338"/>
                  </a:lnTo>
                  <a:lnTo>
                    <a:pt x="322891" y="443626"/>
                  </a:lnTo>
                  <a:lnTo>
                    <a:pt x="279260" y="457080"/>
                  </a:lnTo>
                  <a:lnTo>
                    <a:pt x="232409" y="461772"/>
                  </a:lnTo>
                  <a:lnTo>
                    <a:pt x="185559" y="457080"/>
                  </a:lnTo>
                  <a:lnTo>
                    <a:pt x="141928" y="443626"/>
                  </a:lnTo>
                  <a:lnTo>
                    <a:pt x="102449" y="422338"/>
                  </a:lnTo>
                  <a:lnTo>
                    <a:pt x="68056" y="394144"/>
                  </a:lnTo>
                  <a:lnTo>
                    <a:pt x="39681" y="359973"/>
                  </a:lnTo>
                  <a:lnTo>
                    <a:pt x="18258" y="320754"/>
                  </a:lnTo>
                  <a:lnTo>
                    <a:pt x="4720" y="277415"/>
                  </a:lnTo>
                  <a:lnTo>
                    <a:pt x="0" y="230886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78123" y="3427475"/>
              <a:ext cx="464820" cy="462280"/>
            </a:xfrm>
            <a:custGeom>
              <a:avLst/>
              <a:gdLst/>
              <a:ahLst/>
              <a:cxnLst/>
              <a:rect l="l" t="t" r="r" b="b"/>
              <a:pathLst>
                <a:path w="464820" h="462279">
                  <a:moveTo>
                    <a:pt x="232410" y="0"/>
                  </a:moveTo>
                  <a:lnTo>
                    <a:pt x="185559" y="4691"/>
                  </a:lnTo>
                  <a:lnTo>
                    <a:pt x="141928" y="18145"/>
                  </a:lnTo>
                  <a:lnTo>
                    <a:pt x="102449" y="39433"/>
                  </a:lnTo>
                  <a:lnTo>
                    <a:pt x="68056" y="67627"/>
                  </a:lnTo>
                  <a:lnTo>
                    <a:pt x="39681" y="101798"/>
                  </a:lnTo>
                  <a:lnTo>
                    <a:pt x="18258" y="141017"/>
                  </a:lnTo>
                  <a:lnTo>
                    <a:pt x="4720" y="184356"/>
                  </a:lnTo>
                  <a:lnTo>
                    <a:pt x="0" y="230886"/>
                  </a:lnTo>
                  <a:lnTo>
                    <a:pt x="4720" y="277415"/>
                  </a:lnTo>
                  <a:lnTo>
                    <a:pt x="18258" y="320754"/>
                  </a:lnTo>
                  <a:lnTo>
                    <a:pt x="39681" y="359973"/>
                  </a:lnTo>
                  <a:lnTo>
                    <a:pt x="68056" y="394144"/>
                  </a:lnTo>
                  <a:lnTo>
                    <a:pt x="102449" y="422338"/>
                  </a:lnTo>
                  <a:lnTo>
                    <a:pt x="141928" y="443626"/>
                  </a:lnTo>
                  <a:lnTo>
                    <a:pt x="185559" y="457080"/>
                  </a:lnTo>
                  <a:lnTo>
                    <a:pt x="232410" y="461772"/>
                  </a:lnTo>
                  <a:lnTo>
                    <a:pt x="279260" y="457080"/>
                  </a:lnTo>
                  <a:lnTo>
                    <a:pt x="322891" y="443626"/>
                  </a:lnTo>
                  <a:lnTo>
                    <a:pt x="362370" y="422338"/>
                  </a:lnTo>
                  <a:lnTo>
                    <a:pt x="396763" y="394144"/>
                  </a:lnTo>
                  <a:lnTo>
                    <a:pt x="425138" y="359973"/>
                  </a:lnTo>
                  <a:lnTo>
                    <a:pt x="446561" y="320754"/>
                  </a:lnTo>
                  <a:lnTo>
                    <a:pt x="460099" y="277415"/>
                  </a:lnTo>
                  <a:lnTo>
                    <a:pt x="464820" y="230886"/>
                  </a:lnTo>
                  <a:lnTo>
                    <a:pt x="460099" y="184356"/>
                  </a:lnTo>
                  <a:lnTo>
                    <a:pt x="446561" y="141017"/>
                  </a:lnTo>
                  <a:lnTo>
                    <a:pt x="425138" y="101798"/>
                  </a:lnTo>
                  <a:lnTo>
                    <a:pt x="396763" y="67627"/>
                  </a:lnTo>
                  <a:lnTo>
                    <a:pt x="362370" y="39433"/>
                  </a:lnTo>
                  <a:lnTo>
                    <a:pt x="322891" y="18145"/>
                  </a:lnTo>
                  <a:lnTo>
                    <a:pt x="279260" y="4691"/>
                  </a:lnTo>
                  <a:lnTo>
                    <a:pt x="232410" y="0"/>
                  </a:lnTo>
                  <a:close/>
                </a:path>
              </a:pathLst>
            </a:custGeom>
            <a:solidFill>
              <a:srgbClr val="FF0000">
                <a:alpha val="2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278123" y="3427475"/>
              <a:ext cx="464820" cy="462280"/>
            </a:xfrm>
            <a:custGeom>
              <a:avLst/>
              <a:gdLst/>
              <a:ahLst/>
              <a:cxnLst/>
              <a:rect l="l" t="t" r="r" b="b"/>
              <a:pathLst>
                <a:path w="464820" h="462279">
                  <a:moveTo>
                    <a:pt x="0" y="230886"/>
                  </a:moveTo>
                  <a:lnTo>
                    <a:pt x="4720" y="184356"/>
                  </a:lnTo>
                  <a:lnTo>
                    <a:pt x="18258" y="141017"/>
                  </a:lnTo>
                  <a:lnTo>
                    <a:pt x="39681" y="101798"/>
                  </a:lnTo>
                  <a:lnTo>
                    <a:pt x="68056" y="67627"/>
                  </a:lnTo>
                  <a:lnTo>
                    <a:pt x="102449" y="39433"/>
                  </a:lnTo>
                  <a:lnTo>
                    <a:pt x="141928" y="18145"/>
                  </a:lnTo>
                  <a:lnTo>
                    <a:pt x="185559" y="4691"/>
                  </a:lnTo>
                  <a:lnTo>
                    <a:pt x="232410" y="0"/>
                  </a:lnTo>
                  <a:lnTo>
                    <a:pt x="279260" y="4691"/>
                  </a:lnTo>
                  <a:lnTo>
                    <a:pt x="322891" y="18145"/>
                  </a:lnTo>
                  <a:lnTo>
                    <a:pt x="362370" y="39433"/>
                  </a:lnTo>
                  <a:lnTo>
                    <a:pt x="396763" y="67627"/>
                  </a:lnTo>
                  <a:lnTo>
                    <a:pt x="425138" y="101798"/>
                  </a:lnTo>
                  <a:lnTo>
                    <a:pt x="446561" y="141017"/>
                  </a:lnTo>
                  <a:lnTo>
                    <a:pt x="460099" y="184356"/>
                  </a:lnTo>
                  <a:lnTo>
                    <a:pt x="464820" y="230886"/>
                  </a:lnTo>
                  <a:lnTo>
                    <a:pt x="460099" y="277415"/>
                  </a:lnTo>
                  <a:lnTo>
                    <a:pt x="446561" y="320754"/>
                  </a:lnTo>
                  <a:lnTo>
                    <a:pt x="425138" y="359973"/>
                  </a:lnTo>
                  <a:lnTo>
                    <a:pt x="396763" y="394144"/>
                  </a:lnTo>
                  <a:lnTo>
                    <a:pt x="362370" y="422338"/>
                  </a:lnTo>
                  <a:lnTo>
                    <a:pt x="322891" y="443626"/>
                  </a:lnTo>
                  <a:lnTo>
                    <a:pt x="279260" y="457080"/>
                  </a:lnTo>
                  <a:lnTo>
                    <a:pt x="232410" y="461772"/>
                  </a:lnTo>
                  <a:lnTo>
                    <a:pt x="185559" y="457080"/>
                  </a:lnTo>
                  <a:lnTo>
                    <a:pt x="141928" y="443626"/>
                  </a:lnTo>
                  <a:lnTo>
                    <a:pt x="102449" y="422338"/>
                  </a:lnTo>
                  <a:lnTo>
                    <a:pt x="68056" y="394144"/>
                  </a:lnTo>
                  <a:lnTo>
                    <a:pt x="39681" y="359973"/>
                  </a:lnTo>
                  <a:lnTo>
                    <a:pt x="18258" y="320754"/>
                  </a:lnTo>
                  <a:lnTo>
                    <a:pt x="4720" y="277415"/>
                  </a:lnTo>
                  <a:lnTo>
                    <a:pt x="0" y="23088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07593" y="2705861"/>
            <a:ext cx="49460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Eccitazione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ed</a:t>
            </a:r>
            <a:r>
              <a:rPr sz="2400" spc="-5" dirty="0">
                <a:latin typeface="Calibri"/>
                <a:cs typeface="Calibri"/>
              </a:rPr>
              <a:t> emissione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della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LECITINA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120802" y="2102866"/>
            <a:ext cx="5597525" cy="4543425"/>
            <a:chOff x="6120802" y="2102866"/>
            <a:chExt cx="5597525" cy="4543425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20802" y="2570988"/>
              <a:ext cx="5597083" cy="4075176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0835639" y="2109216"/>
              <a:ext cx="464820" cy="462280"/>
            </a:xfrm>
            <a:custGeom>
              <a:avLst/>
              <a:gdLst/>
              <a:ahLst/>
              <a:cxnLst/>
              <a:rect l="l" t="t" r="r" b="b"/>
              <a:pathLst>
                <a:path w="464820" h="462280">
                  <a:moveTo>
                    <a:pt x="232409" y="0"/>
                  </a:moveTo>
                  <a:lnTo>
                    <a:pt x="185559" y="4691"/>
                  </a:lnTo>
                  <a:lnTo>
                    <a:pt x="141928" y="18145"/>
                  </a:lnTo>
                  <a:lnTo>
                    <a:pt x="102449" y="39433"/>
                  </a:lnTo>
                  <a:lnTo>
                    <a:pt x="68056" y="67627"/>
                  </a:lnTo>
                  <a:lnTo>
                    <a:pt x="39681" y="101798"/>
                  </a:lnTo>
                  <a:lnTo>
                    <a:pt x="18258" y="141017"/>
                  </a:lnTo>
                  <a:lnTo>
                    <a:pt x="4720" y="184356"/>
                  </a:lnTo>
                  <a:lnTo>
                    <a:pt x="0" y="230886"/>
                  </a:lnTo>
                  <a:lnTo>
                    <a:pt x="4720" y="277415"/>
                  </a:lnTo>
                  <a:lnTo>
                    <a:pt x="18258" y="320754"/>
                  </a:lnTo>
                  <a:lnTo>
                    <a:pt x="39681" y="359973"/>
                  </a:lnTo>
                  <a:lnTo>
                    <a:pt x="68056" y="394144"/>
                  </a:lnTo>
                  <a:lnTo>
                    <a:pt x="102449" y="422338"/>
                  </a:lnTo>
                  <a:lnTo>
                    <a:pt x="141928" y="443626"/>
                  </a:lnTo>
                  <a:lnTo>
                    <a:pt x="185559" y="457080"/>
                  </a:lnTo>
                  <a:lnTo>
                    <a:pt x="232409" y="461772"/>
                  </a:lnTo>
                  <a:lnTo>
                    <a:pt x="279260" y="457080"/>
                  </a:lnTo>
                  <a:lnTo>
                    <a:pt x="322891" y="443626"/>
                  </a:lnTo>
                  <a:lnTo>
                    <a:pt x="362370" y="422338"/>
                  </a:lnTo>
                  <a:lnTo>
                    <a:pt x="396763" y="394144"/>
                  </a:lnTo>
                  <a:lnTo>
                    <a:pt x="425138" y="359973"/>
                  </a:lnTo>
                  <a:lnTo>
                    <a:pt x="446561" y="320754"/>
                  </a:lnTo>
                  <a:lnTo>
                    <a:pt x="460099" y="277415"/>
                  </a:lnTo>
                  <a:lnTo>
                    <a:pt x="464819" y="230886"/>
                  </a:lnTo>
                  <a:lnTo>
                    <a:pt x="460099" y="184356"/>
                  </a:lnTo>
                  <a:lnTo>
                    <a:pt x="446561" y="141017"/>
                  </a:lnTo>
                  <a:lnTo>
                    <a:pt x="425138" y="101798"/>
                  </a:lnTo>
                  <a:lnTo>
                    <a:pt x="396763" y="67627"/>
                  </a:lnTo>
                  <a:lnTo>
                    <a:pt x="362370" y="39433"/>
                  </a:lnTo>
                  <a:lnTo>
                    <a:pt x="322891" y="18145"/>
                  </a:lnTo>
                  <a:lnTo>
                    <a:pt x="279260" y="4691"/>
                  </a:lnTo>
                  <a:lnTo>
                    <a:pt x="232409" y="0"/>
                  </a:lnTo>
                  <a:close/>
                </a:path>
              </a:pathLst>
            </a:custGeom>
            <a:solidFill>
              <a:srgbClr val="FF0000">
                <a:alpha val="2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835639" y="2109216"/>
              <a:ext cx="464820" cy="462280"/>
            </a:xfrm>
            <a:custGeom>
              <a:avLst/>
              <a:gdLst/>
              <a:ahLst/>
              <a:cxnLst/>
              <a:rect l="l" t="t" r="r" b="b"/>
              <a:pathLst>
                <a:path w="464820" h="462280">
                  <a:moveTo>
                    <a:pt x="0" y="230886"/>
                  </a:moveTo>
                  <a:lnTo>
                    <a:pt x="4720" y="184356"/>
                  </a:lnTo>
                  <a:lnTo>
                    <a:pt x="18258" y="141017"/>
                  </a:lnTo>
                  <a:lnTo>
                    <a:pt x="39681" y="101798"/>
                  </a:lnTo>
                  <a:lnTo>
                    <a:pt x="68056" y="67627"/>
                  </a:lnTo>
                  <a:lnTo>
                    <a:pt x="102449" y="39433"/>
                  </a:lnTo>
                  <a:lnTo>
                    <a:pt x="141928" y="18145"/>
                  </a:lnTo>
                  <a:lnTo>
                    <a:pt x="185559" y="4691"/>
                  </a:lnTo>
                  <a:lnTo>
                    <a:pt x="232409" y="0"/>
                  </a:lnTo>
                  <a:lnTo>
                    <a:pt x="279260" y="4691"/>
                  </a:lnTo>
                  <a:lnTo>
                    <a:pt x="322891" y="18145"/>
                  </a:lnTo>
                  <a:lnTo>
                    <a:pt x="362370" y="39433"/>
                  </a:lnTo>
                  <a:lnTo>
                    <a:pt x="396763" y="67627"/>
                  </a:lnTo>
                  <a:lnTo>
                    <a:pt x="425138" y="101798"/>
                  </a:lnTo>
                  <a:lnTo>
                    <a:pt x="446561" y="141017"/>
                  </a:lnTo>
                  <a:lnTo>
                    <a:pt x="460099" y="184356"/>
                  </a:lnTo>
                  <a:lnTo>
                    <a:pt x="464819" y="230886"/>
                  </a:lnTo>
                  <a:lnTo>
                    <a:pt x="460099" y="277415"/>
                  </a:lnTo>
                  <a:lnTo>
                    <a:pt x="446561" y="320754"/>
                  </a:lnTo>
                  <a:lnTo>
                    <a:pt x="425138" y="359973"/>
                  </a:lnTo>
                  <a:lnTo>
                    <a:pt x="396763" y="394144"/>
                  </a:lnTo>
                  <a:lnTo>
                    <a:pt x="362370" y="422338"/>
                  </a:lnTo>
                  <a:lnTo>
                    <a:pt x="322891" y="443626"/>
                  </a:lnTo>
                  <a:lnTo>
                    <a:pt x="279260" y="457080"/>
                  </a:lnTo>
                  <a:lnTo>
                    <a:pt x="232409" y="461772"/>
                  </a:lnTo>
                  <a:lnTo>
                    <a:pt x="185559" y="457080"/>
                  </a:lnTo>
                  <a:lnTo>
                    <a:pt x="141928" y="443626"/>
                  </a:lnTo>
                  <a:lnTo>
                    <a:pt x="102449" y="422338"/>
                  </a:lnTo>
                  <a:lnTo>
                    <a:pt x="68056" y="394144"/>
                  </a:lnTo>
                  <a:lnTo>
                    <a:pt x="39681" y="359973"/>
                  </a:lnTo>
                  <a:lnTo>
                    <a:pt x="18258" y="320754"/>
                  </a:lnTo>
                  <a:lnTo>
                    <a:pt x="4720" y="277415"/>
                  </a:lnTo>
                  <a:lnTo>
                    <a:pt x="0" y="23088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6877557" y="2049526"/>
            <a:ext cx="477520" cy="474980"/>
            <a:chOff x="6877557" y="2049526"/>
            <a:chExt cx="477520" cy="474980"/>
          </a:xfrm>
        </p:grpSpPr>
        <p:sp>
          <p:nvSpPr>
            <p:cNvPr id="17" name="object 17"/>
            <p:cNvSpPr/>
            <p:nvPr/>
          </p:nvSpPr>
          <p:spPr>
            <a:xfrm>
              <a:off x="6883907" y="2055876"/>
              <a:ext cx="464820" cy="462280"/>
            </a:xfrm>
            <a:custGeom>
              <a:avLst/>
              <a:gdLst/>
              <a:ahLst/>
              <a:cxnLst/>
              <a:rect l="l" t="t" r="r" b="b"/>
              <a:pathLst>
                <a:path w="464820" h="462280">
                  <a:moveTo>
                    <a:pt x="232410" y="0"/>
                  </a:moveTo>
                  <a:lnTo>
                    <a:pt x="185559" y="4691"/>
                  </a:lnTo>
                  <a:lnTo>
                    <a:pt x="141928" y="18145"/>
                  </a:lnTo>
                  <a:lnTo>
                    <a:pt x="102449" y="39433"/>
                  </a:lnTo>
                  <a:lnTo>
                    <a:pt x="68056" y="67627"/>
                  </a:lnTo>
                  <a:lnTo>
                    <a:pt x="39681" y="101798"/>
                  </a:lnTo>
                  <a:lnTo>
                    <a:pt x="18258" y="141017"/>
                  </a:lnTo>
                  <a:lnTo>
                    <a:pt x="4720" y="184356"/>
                  </a:lnTo>
                  <a:lnTo>
                    <a:pt x="0" y="230886"/>
                  </a:lnTo>
                  <a:lnTo>
                    <a:pt x="4720" y="277415"/>
                  </a:lnTo>
                  <a:lnTo>
                    <a:pt x="18258" y="320754"/>
                  </a:lnTo>
                  <a:lnTo>
                    <a:pt x="39681" y="359973"/>
                  </a:lnTo>
                  <a:lnTo>
                    <a:pt x="68056" y="394144"/>
                  </a:lnTo>
                  <a:lnTo>
                    <a:pt x="102449" y="422338"/>
                  </a:lnTo>
                  <a:lnTo>
                    <a:pt x="141928" y="443626"/>
                  </a:lnTo>
                  <a:lnTo>
                    <a:pt x="185559" y="457080"/>
                  </a:lnTo>
                  <a:lnTo>
                    <a:pt x="232410" y="461772"/>
                  </a:lnTo>
                  <a:lnTo>
                    <a:pt x="279260" y="457080"/>
                  </a:lnTo>
                  <a:lnTo>
                    <a:pt x="322891" y="443626"/>
                  </a:lnTo>
                  <a:lnTo>
                    <a:pt x="362370" y="422338"/>
                  </a:lnTo>
                  <a:lnTo>
                    <a:pt x="396763" y="394144"/>
                  </a:lnTo>
                  <a:lnTo>
                    <a:pt x="425138" y="359973"/>
                  </a:lnTo>
                  <a:lnTo>
                    <a:pt x="446561" y="320754"/>
                  </a:lnTo>
                  <a:lnTo>
                    <a:pt x="460099" y="277415"/>
                  </a:lnTo>
                  <a:lnTo>
                    <a:pt x="464820" y="230886"/>
                  </a:lnTo>
                  <a:lnTo>
                    <a:pt x="460099" y="184356"/>
                  </a:lnTo>
                  <a:lnTo>
                    <a:pt x="446561" y="141017"/>
                  </a:lnTo>
                  <a:lnTo>
                    <a:pt x="425138" y="101798"/>
                  </a:lnTo>
                  <a:lnTo>
                    <a:pt x="396763" y="67627"/>
                  </a:lnTo>
                  <a:lnTo>
                    <a:pt x="362370" y="39433"/>
                  </a:lnTo>
                  <a:lnTo>
                    <a:pt x="322891" y="18145"/>
                  </a:lnTo>
                  <a:lnTo>
                    <a:pt x="279260" y="4691"/>
                  </a:lnTo>
                  <a:lnTo>
                    <a:pt x="232410" y="0"/>
                  </a:lnTo>
                  <a:close/>
                </a:path>
              </a:pathLst>
            </a:custGeom>
            <a:solidFill>
              <a:srgbClr val="4471C4">
                <a:alpha val="2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883907" y="2055876"/>
              <a:ext cx="464820" cy="462280"/>
            </a:xfrm>
            <a:custGeom>
              <a:avLst/>
              <a:gdLst/>
              <a:ahLst/>
              <a:cxnLst/>
              <a:rect l="l" t="t" r="r" b="b"/>
              <a:pathLst>
                <a:path w="464820" h="462280">
                  <a:moveTo>
                    <a:pt x="0" y="230886"/>
                  </a:moveTo>
                  <a:lnTo>
                    <a:pt x="4720" y="184356"/>
                  </a:lnTo>
                  <a:lnTo>
                    <a:pt x="18258" y="141017"/>
                  </a:lnTo>
                  <a:lnTo>
                    <a:pt x="39681" y="101798"/>
                  </a:lnTo>
                  <a:lnTo>
                    <a:pt x="68056" y="67627"/>
                  </a:lnTo>
                  <a:lnTo>
                    <a:pt x="102449" y="39433"/>
                  </a:lnTo>
                  <a:lnTo>
                    <a:pt x="141928" y="18145"/>
                  </a:lnTo>
                  <a:lnTo>
                    <a:pt x="185559" y="4691"/>
                  </a:lnTo>
                  <a:lnTo>
                    <a:pt x="232410" y="0"/>
                  </a:lnTo>
                  <a:lnTo>
                    <a:pt x="279260" y="4691"/>
                  </a:lnTo>
                  <a:lnTo>
                    <a:pt x="322891" y="18145"/>
                  </a:lnTo>
                  <a:lnTo>
                    <a:pt x="362370" y="39433"/>
                  </a:lnTo>
                  <a:lnTo>
                    <a:pt x="396763" y="67627"/>
                  </a:lnTo>
                  <a:lnTo>
                    <a:pt x="425138" y="101798"/>
                  </a:lnTo>
                  <a:lnTo>
                    <a:pt x="446561" y="141017"/>
                  </a:lnTo>
                  <a:lnTo>
                    <a:pt x="460099" y="184356"/>
                  </a:lnTo>
                  <a:lnTo>
                    <a:pt x="464820" y="230886"/>
                  </a:lnTo>
                  <a:lnTo>
                    <a:pt x="460099" y="277415"/>
                  </a:lnTo>
                  <a:lnTo>
                    <a:pt x="446561" y="320754"/>
                  </a:lnTo>
                  <a:lnTo>
                    <a:pt x="425138" y="359973"/>
                  </a:lnTo>
                  <a:lnTo>
                    <a:pt x="396763" y="394144"/>
                  </a:lnTo>
                  <a:lnTo>
                    <a:pt x="362370" y="422338"/>
                  </a:lnTo>
                  <a:lnTo>
                    <a:pt x="322891" y="443626"/>
                  </a:lnTo>
                  <a:lnTo>
                    <a:pt x="279260" y="457080"/>
                  </a:lnTo>
                  <a:lnTo>
                    <a:pt x="232410" y="461772"/>
                  </a:lnTo>
                  <a:lnTo>
                    <a:pt x="185559" y="457080"/>
                  </a:lnTo>
                  <a:lnTo>
                    <a:pt x="141928" y="443626"/>
                  </a:lnTo>
                  <a:lnTo>
                    <a:pt x="102449" y="422338"/>
                  </a:lnTo>
                  <a:lnTo>
                    <a:pt x="68056" y="394144"/>
                  </a:lnTo>
                  <a:lnTo>
                    <a:pt x="39681" y="359973"/>
                  </a:lnTo>
                  <a:lnTo>
                    <a:pt x="18258" y="320754"/>
                  </a:lnTo>
                  <a:lnTo>
                    <a:pt x="4720" y="277415"/>
                  </a:lnTo>
                  <a:lnTo>
                    <a:pt x="0" y="23088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7044690" y="2113229"/>
            <a:ext cx="1416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997945" y="2166873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8772" y="119634"/>
            <a:ext cx="559435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spc="-5" dirty="0">
                <a:solidFill>
                  <a:srgbClr val="FF0000"/>
                </a:solidFill>
                <a:latin typeface="Calibri"/>
                <a:cs typeface="Calibri"/>
              </a:rPr>
              <a:t>Specie</a:t>
            </a:r>
            <a:r>
              <a:rPr sz="2500" b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500" b="1" spc="-10" dirty="0">
                <a:solidFill>
                  <a:srgbClr val="FF0000"/>
                </a:solidFill>
                <a:latin typeface="Calibri"/>
                <a:cs typeface="Calibri"/>
              </a:rPr>
              <a:t>fluorescenti</a:t>
            </a:r>
            <a:r>
              <a:rPr sz="25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500" b="1" spc="-5" dirty="0">
                <a:solidFill>
                  <a:srgbClr val="FF0000"/>
                </a:solidFill>
                <a:latin typeface="Calibri"/>
                <a:cs typeface="Calibri"/>
              </a:rPr>
              <a:t>e </a:t>
            </a:r>
            <a:r>
              <a:rPr sz="2500" b="1" spc="-10" dirty="0">
                <a:solidFill>
                  <a:srgbClr val="FF0000"/>
                </a:solidFill>
                <a:latin typeface="Calibri"/>
                <a:cs typeface="Calibri"/>
              </a:rPr>
              <a:t>rendimento</a:t>
            </a:r>
            <a:r>
              <a:rPr sz="25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500" b="1" spc="-10" dirty="0">
                <a:solidFill>
                  <a:srgbClr val="FF0000"/>
                </a:solidFill>
                <a:latin typeface="Calibri"/>
                <a:cs typeface="Calibri"/>
              </a:rPr>
              <a:t>quantico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8772" y="853897"/>
            <a:ext cx="11621770" cy="5789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latin typeface="Calibri"/>
                <a:cs typeface="Calibri"/>
              </a:rPr>
              <a:t>la </a:t>
            </a:r>
            <a:r>
              <a:rPr sz="2100" spc="-10" dirty="0">
                <a:latin typeface="Calibri"/>
                <a:cs typeface="Calibri"/>
              </a:rPr>
              <a:t>fluorescenza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è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radiazione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elettromagnetica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emessa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da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una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molecola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allo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20" dirty="0">
                <a:latin typeface="Calibri"/>
                <a:cs typeface="Calibri"/>
              </a:rPr>
              <a:t>stato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eccitato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per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tornare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allo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100" spc="-20" dirty="0">
                <a:latin typeface="Calibri"/>
                <a:cs typeface="Calibri"/>
              </a:rPr>
              <a:t>stato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fondamentale</a:t>
            </a:r>
            <a:endParaRPr sz="21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050" dirty="0">
              <a:latin typeface="Calibri"/>
              <a:cs typeface="Calibri"/>
            </a:endParaRPr>
          </a:p>
          <a:p>
            <a:pPr marL="12700" marR="5080">
              <a:lnSpc>
                <a:spcPct val="99800"/>
              </a:lnSpc>
            </a:pPr>
            <a:r>
              <a:rPr sz="2100" dirty="0">
                <a:latin typeface="Wingdings"/>
                <a:cs typeface="Wingdings"/>
              </a:rPr>
              <a:t></a:t>
            </a:r>
            <a:r>
              <a:rPr sz="2100" spc="-50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Calibri"/>
                <a:cs typeface="Calibri"/>
              </a:rPr>
              <a:t>tutte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le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molecole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assorbenti</a:t>
            </a:r>
            <a:r>
              <a:rPr sz="2100" spc="45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potenzialmente</a:t>
            </a:r>
            <a:r>
              <a:rPr sz="2100" b="1" spc="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possono</a:t>
            </a:r>
            <a:r>
              <a:rPr sz="2100" spc="4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fluorescere</a:t>
            </a:r>
            <a:r>
              <a:rPr sz="2100" spc="50" dirty="0">
                <a:latin typeface="Calibri"/>
                <a:cs typeface="Calibri"/>
              </a:rPr>
              <a:t> </a:t>
            </a:r>
            <a:r>
              <a:rPr sz="21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ma</a:t>
            </a:r>
            <a:r>
              <a:rPr sz="2100" b="1" spc="2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la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maggior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parte</a:t>
            </a:r>
            <a:r>
              <a:rPr sz="2100" spc="-5" dirty="0">
                <a:latin typeface="Calibri"/>
                <a:cs typeface="Calibri"/>
              </a:rPr>
              <a:t> dei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composti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non </a:t>
            </a:r>
            <a:r>
              <a:rPr sz="2100" spc="-459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fluoresce</a:t>
            </a:r>
            <a:r>
              <a:rPr sz="2100" spc="40" dirty="0">
                <a:latin typeface="Calibri"/>
                <a:cs typeface="Calibri"/>
              </a:rPr>
              <a:t> </a:t>
            </a:r>
            <a:r>
              <a:rPr sz="2100" dirty="0">
                <a:latin typeface="Wingdings"/>
                <a:cs typeface="Wingdings"/>
              </a:rPr>
              <a:t></a:t>
            </a:r>
            <a:r>
              <a:rPr sz="2100" spc="-50" dirty="0">
                <a:latin typeface="Times New Roman"/>
                <a:cs typeface="Times New Roman"/>
              </a:rPr>
              <a:t> </a:t>
            </a:r>
            <a:r>
              <a:rPr lang="it-IT" sz="2100" dirty="0">
                <a:latin typeface="Calibri"/>
                <a:cs typeface="Calibri"/>
              </a:rPr>
              <a:t>se la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propria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struttura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prevede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cammini per</a:t>
            </a:r>
            <a:r>
              <a:rPr sz="2100" dirty="0">
                <a:latin typeface="Calibri"/>
                <a:cs typeface="Calibri"/>
              </a:rPr>
              <a:t> i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quali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il</a:t>
            </a:r>
            <a:r>
              <a:rPr sz="2100" spc="40" dirty="0">
                <a:latin typeface="Calibri"/>
                <a:cs typeface="Calibri"/>
              </a:rPr>
              <a:t> </a:t>
            </a:r>
            <a:r>
              <a:rPr sz="21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rilassamento</a:t>
            </a:r>
            <a:r>
              <a:rPr sz="2100" b="1" spc="2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può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avvenire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ad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una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velocità </a:t>
            </a:r>
            <a:r>
              <a:rPr sz="2100" spc="-5" dirty="0">
                <a:latin typeface="Calibri"/>
                <a:cs typeface="Calibri"/>
              </a:rPr>
              <a:t> maggiore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dell'emissione</a:t>
            </a:r>
            <a:r>
              <a:rPr sz="2100" spc="4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fluorescente</a:t>
            </a:r>
            <a:endParaRPr sz="21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100" i="1" spc="-10" dirty="0">
                <a:latin typeface="Calibri"/>
                <a:cs typeface="Calibri"/>
              </a:rPr>
              <a:t>Rendimento</a:t>
            </a:r>
            <a:r>
              <a:rPr sz="2100" i="1" spc="-30" dirty="0">
                <a:latin typeface="Calibri"/>
                <a:cs typeface="Calibri"/>
              </a:rPr>
              <a:t> </a:t>
            </a:r>
            <a:r>
              <a:rPr sz="2100" i="1" spc="-10" dirty="0">
                <a:latin typeface="Calibri"/>
                <a:cs typeface="Calibri"/>
              </a:rPr>
              <a:t>quantico</a:t>
            </a:r>
            <a:r>
              <a:rPr sz="2100" i="1" spc="-3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della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fluorescenza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molecolare</a:t>
            </a:r>
            <a:r>
              <a:rPr sz="2100" spc="3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è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il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rapporto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spc="-20" dirty="0">
                <a:latin typeface="Calibri"/>
                <a:cs typeface="Calibri"/>
              </a:rPr>
              <a:t>tra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numero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di molecole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che</a:t>
            </a:r>
            <a:r>
              <a:rPr sz="2100" spc="5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fluoresce</a:t>
            </a:r>
            <a:r>
              <a:rPr sz="2100" spc="3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e le</a:t>
            </a: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2100" spc="-5" dirty="0">
                <a:latin typeface="Calibri"/>
                <a:cs typeface="Calibri"/>
              </a:rPr>
              <a:t>molecole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eccitate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totali</a:t>
            </a:r>
            <a:r>
              <a:rPr sz="2100" spc="484" dirty="0">
                <a:latin typeface="Calibri"/>
                <a:cs typeface="Calibri"/>
              </a:rPr>
              <a:t> </a:t>
            </a:r>
            <a:r>
              <a:rPr sz="2100" dirty="0">
                <a:latin typeface="Wingdings"/>
                <a:cs typeface="Wingdings"/>
              </a:rPr>
              <a:t></a:t>
            </a:r>
            <a:r>
              <a:rPr sz="2100" spc="-55" dirty="0">
                <a:latin typeface="Times New Roman"/>
                <a:cs typeface="Times New Roman"/>
              </a:rPr>
              <a:t> </a:t>
            </a:r>
            <a:r>
              <a:rPr sz="2100" spc="-15" dirty="0">
                <a:latin typeface="Calibri"/>
                <a:cs typeface="Calibri"/>
              </a:rPr>
              <a:t>ovvero</a:t>
            </a:r>
            <a:r>
              <a:rPr sz="2100" spc="3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il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rapporto</a:t>
            </a:r>
            <a:r>
              <a:rPr sz="2100" i="1" u="heavy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100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dei</a:t>
            </a:r>
            <a:r>
              <a:rPr sz="2100" i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fotoni</a:t>
            </a:r>
            <a:r>
              <a:rPr sz="2100" i="1" u="heavy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100" i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emessi</a:t>
            </a:r>
            <a:r>
              <a:rPr sz="2100" i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rispetto</a:t>
            </a:r>
            <a:r>
              <a:rPr sz="2100" i="1" u="heavy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100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ai</a:t>
            </a:r>
            <a:r>
              <a:rPr sz="2100" i="1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100" i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fotoni</a:t>
            </a:r>
            <a:r>
              <a:rPr sz="2100" i="1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100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assorbiti</a:t>
            </a:r>
            <a:endParaRPr sz="21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100" dirty="0">
                <a:latin typeface="Wingdings"/>
                <a:cs typeface="Wingdings"/>
              </a:rPr>
              <a:t></a:t>
            </a:r>
            <a:r>
              <a:rPr sz="2100" spc="-45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Calibri"/>
                <a:cs typeface="Calibri"/>
              </a:rPr>
              <a:t>molecole</a:t>
            </a:r>
            <a:r>
              <a:rPr sz="2100" spc="45" dirty="0"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FF0000"/>
                </a:solidFill>
                <a:latin typeface="Calibri"/>
                <a:cs typeface="Calibri"/>
              </a:rPr>
              <a:t>altamente</a:t>
            </a:r>
            <a:r>
              <a:rPr sz="21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FF0000"/>
                </a:solidFill>
                <a:latin typeface="Calibri"/>
                <a:cs typeface="Calibri"/>
              </a:rPr>
              <a:t>fluorescenti</a:t>
            </a:r>
            <a:r>
              <a:rPr sz="2100" spc="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hanno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efficienze</a:t>
            </a:r>
            <a:r>
              <a:rPr sz="2100" spc="4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quantiche</a:t>
            </a:r>
            <a:r>
              <a:rPr sz="2100" spc="-15" dirty="0">
                <a:latin typeface="Calibri"/>
                <a:cs typeface="Calibri"/>
              </a:rPr>
              <a:t> circa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b="1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uno</a:t>
            </a:r>
            <a:endParaRPr sz="21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0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100" spc="-5" dirty="0">
                <a:latin typeface="Calibri"/>
                <a:cs typeface="Calibri"/>
              </a:rPr>
              <a:t>Le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molecole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2E5496"/>
                </a:solidFill>
                <a:latin typeface="Calibri"/>
                <a:cs typeface="Calibri"/>
              </a:rPr>
              <a:t>non </a:t>
            </a:r>
            <a:r>
              <a:rPr sz="2100" spc="-10" dirty="0">
                <a:solidFill>
                  <a:srgbClr val="2E5496"/>
                </a:solidFill>
                <a:latin typeface="Calibri"/>
                <a:cs typeface="Calibri"/>
              </a:rPr>
              <a:t>fluorescenti</a:t>
            </a:r>
            <a:r>
              <a:rPr sz="2100" spc="5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hanno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efficienza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che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tende </a:t>
            </a:r>
            <a:r>
              <a:rPr sz="2100" dirty="0">
                <a:latin typeface="Calibri"/>
                <a:cs typeface="Calibri"/>
              </a:rPr>
              <a:t>a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b="1" i="1" u="heavy" spc="-10" dirty="0">
                <a:solidFill>
                  <a:srgbClr val="2E5496"/>
                </a:solidFill>
                <a:uFill>
                  <a:solidFill>
                    <a:srgbClr val="2E5496"/>
                  </a:solidFill>
                </a:uFill>
                <a:latin typeface="Calibri"/>
                <a:cs typeface="Calibri"/>
              </a:rPr>
              <a:t>zero</a:t>
            </a:r>
            <a:endParaRPr sz="21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100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Relazione</a:t>
            </a:r>
            <a:r>
              <a:rPr sz="2100" i="1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00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tra</a:t>
            </a:r>
            <a:r>
              <a:rPr sz="2100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fluorescenza</a:t>
            </a:r>
            <a:r>
              <a:rPr sz="2100" i="1" u="heavy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00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</a:t>
            </a:r>
            <a:r>
              <a:rPr sz="2100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00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struttura</a:t>
            </a:r>
            <a:endParaRPr sz="21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0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100" spc="-5" dirty="0">
                <a:latin typeface="Calibri"/>
                <a:cs typeface="Calibri"/>
              </a:rPr>
              <a:t>Anelli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aromatici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Wingdings"/>
                <a:cs typeface="Wingdings"/>
              </a:rPr>
              <a:t></a:t>
            </a:r>
            <a:r>
              <a:rPr sz="2100" spc="-45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Calibri"/>
                <a:cs typeface="Calibri"/>
              </a:rPr>
              <a:t>emissione</a:t>
            </a:r>
            <a:r>
              <a:rPr sz="2100" spc="4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di</a:t>
            </a:r>
            <a:r>
              <a:rPr sz="2100" spc="-10" dirty="0">
                <a:latin typeface="Calibri"/>
                <a:cs typeface="Calibri"/>
              </a:rPr>
              <a:t> fluorescenza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molecolare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più </a:t>
            </a:r>
            <a:r>
              <a:rPr sz="2100" spc="-10" dirty="0">
                <a:latin typeface="Calibri"/>
                <a:cs typeface="Calibri"/>
              </a:rPr>
              <a:t>intensa</a:t>
            </a:r>
            <a:r>
              <a:rPr sz="2100" dirty="0">
                <a:latin typeface="Calibri"/>
                <a:cs typeface="Calibri"/>
              </a:rPr>
              <a:t> e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più utile</a:t>
            </a: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100" spc="-10" dirty="0">
                <a:latin typeface="Calibri"/>
                <a:cs typeface="Calibri"/>
              </a:rPr>
              <a:t>Composti</a:t>
            </a:r>
            <a:r>
              <a:rPr sz="2100" spc="3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carbonilici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alifatici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ed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aliciclici,</a:t>
            </a:r>
            <a:r>
              <a:rPr sz="2100" spc="3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strutture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aventi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doppi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legami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altamente coniugati</a:t>
            </a:r>
            <a:r>
              <a:rPr sz="2100" spc="-10" dirty="0">
                <a:latin typeface="Wingdings"/>
                <a:cs typeface="Wingdings"/>
              </a:rPr>
              <a:t></a:t>
            </a:r>
            <a:r>
              <a:rPr sz="2100" spc="-40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Calibri"/>
                <a:cs typeface="Calibri"/>
              </a:rPr>
              <a:t>fluorescenza</a:t>
            </a:r>
            <a:endParaRPr sz="21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129362"/>
            <a:ext cx="2948940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spc="-10" dirty="0">
                <a:solidFill>
                  <a:srgbClr val="FF0000"/>
                </a:solidFill>
                <a:latin typeface="Calibri"/>
                <a:cs typeface="Calibri"/>
              </a:rPr>
              <a:t>Fluorescenza</a:t>
            </a:r>
            <a:r>
              <a:rPr sz="23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b="1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3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b="1" spc="-10" dirty="0">
                <a:solidFill>
                  <a:srgbClr val="FF0000"/>
                </a:solidFill>
                <a:latin typeface="Calibri"/>
                <a:cs typeface="Calibri"/>
              </a:rPr>
              <a:t>struttura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3540" y="757808"/>
            <a:ext cx="8990965" cy="2769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Strutture</a:t>
            </a:r>
            <a:r>
              <a:rPr sz="2000" b="1" i="1" u="heavy" spc="-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che</a:t>
            </a:r>
            <a:r>
              <a:rPr sz="2000" b="1" i="1" u="heavy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fluorescono: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5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Anelli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aromatici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non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sostituiti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(efficienza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quantica </a:t>
            </a:r>
            <a:r>
              <a:rPr sz="2000" spc="-10" dirty="0">
                <a:latin typeface="Calibri"/>
                <a:cs typeface="Calibri"/>
              </a:rPr>
              <a:t>aumenta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con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il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numero </a:t>
            </a:r>
            <a:r>
              <a:rPr sz="2000" spc="-5" dirty="0">
                <a:latin typeface="Calibri"/>
                <a:cs typeface="Calibri"/>
              </a:rPr>
              <a:t>di</a:t>
            </a:r>
            <a:r>
              <a:rPr sz="2000" dirty="0">
                <a:latin typeface="Calibri"/>
                <a:cs typeface="Calibri"/>
              </a:rPr>
              <a:t> anelli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Calibri"/>
                <a:cs typeface="Calibri"/>
              </a:rPr>
              <a:t>il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loro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grado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di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condensazione)</a:t>
            </a:r>
            <a:endParaRPr sz="20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Anelli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aromatici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sostituiti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(la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sostituzione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causa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spostamenti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nella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lunghezza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d'onda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dei massimi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di</a:t>
            </a:r>
            <a:r>
              <a:rPr sz="2000" spc="-10" dirty="0">
                <a:latin typeface="Calibri"/>
                <a:cs typeface="Calibri"/>
              </a:rPr>
              <a:t> assorbimento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 </a:t>
            </a:r>
            <a:r>
              <a:rPr sz="2000" spc="-5" dirty="0">
                <a:latin typeface="Calibri"/>
                <a:cs typeface="Calibri"/>
              </a:rPr>
              <a:t>cambiamenti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nei picchi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di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fluorescenza)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Composti carbonilici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alifatici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ed </a:t>
            </a:r>
            <a:r>
              <a:rPr sz="2000" spc="-5" dirty="0">
                <a:latin typeface="Calibri"/>
                <a:cs typeface="Calibri"/>
              </a:rPr>
              <a:t>aliciclici,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con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doppi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legami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altamente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coniugati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possono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fluorescere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spc="-10" dirty="0">
                <a:latin typeface="Calibri"/>
                <a:cs typeface="Calibri"/>
              </a:rPr>
              <a:t>Strutture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ad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anelli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condensati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contenenti eterociclici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semplici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3540" y="5025897"/>
            <a:ext cx="6887845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Strutture</a:t>
            </a:r>
            <a:r>
              <a:rPr sz="2000" b="1" i="1" u="heavy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che</a:t>
            </a:r>
            <a:r>
              <a:rPr sz="2000" b="1" i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non</a:t>
            </a:r>
            <a:r>
              <a:rPr sz="2000" b="1" i="1" u="heavy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fluorescono: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Eterocicli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semplici,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come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 </a:t>
            </a:r>
            <a:r>
              <a:rPr sz="2000" spc="-5" dirty="0">
                <a:latin typeface="Calibri"/>
                <a:cs typeface="Calibri"/>
              </a:rPr>
              <a:t>piridina,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il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furano,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il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tiofene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ed </a:t>
            </a:r>
            <a:r>
              <a:rPr sz="2000" spc="-5" dirty="0">
                <a:latin typeface="Calibri"/>
                <a:cs typeface="Calibri"/>
              </a:rPr>
              <a:t>il </a:t>
            </a:r>
            <a:r>
              <a:rPr sz="2000" spc="-10" dirty="0">
                <a:latin typeface="Calibri"/>
                <a:cs typeface="Calibri"/>
              </a:rPr>
              <a:t>pirrolo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17006" y="5185433"/>
            <a:ext cx="1334099" cy="88618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864042" y="5310324"/>
            <a:ext cx="1343672" cy="76129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85006" y="2986584"/>
            <a:ext cx="743291" cy="94191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825483" y="3179481"/>
            <a:ext cx="2038350" cy="724204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5978" y="150621"/>
            <a:ext cx="3988435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spc="-10" dirty="0">
                <a:solidFill>
                  <a:srgbClr val="FF0000"/>
                </a:solidFill>
                <a:latin typeface="Calibri"/>
                <a:cs typeface="Calibri"/>
              </a:rPr>
              <a:t>L'effetto</a:t>
            </a:r>
            <a:r>
              <a:rPr sz="23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b="1" dirty="0">
                <a:solidFill>
                  <a:srgbClr val="FF0000"/>
                </a:solidFill>
                <a:latin typeface="Calibri"/>
                <a:cs typeface="Calibri"/>
              </a:rPr>
              <a:t>della </a:t>
            </a:r>
            <a:r>
              <a:rPr sz="2300" b="1" spc="-10" dirty="0">
                <a:solidFill>
                  <a:srgbClr val="FF0000"/>
                </a:solidFill>
                <a:latin typeface="Calibri"/>
                <a:cs typeface="Calibri"/>
              </a:rPr>
              <a:t>rigidità</a:t>
            </a:r>
            <a:r>
              <a:rPr sz="23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b="1" spc="-10" dirty="0">
                <a:solidFill>
                  <a:srgbClr val="FF0000"/>
                </a:solidFill>
                <a:latin typeface="Calibri"/>
                <a:cs typeface="Calibri"/>
              </a:rPr>
              <a:t>strutturale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5978" y="854709"/>
            <a:ext cx="9658350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Calibri"/>
                <a:cs typeface="Calibri"/>
              </a:rPr>
              <a:t>La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fluorescenza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è </a:t>
            </a:r>
            <a:r>
              <a:rPr sz="2000" spc="-15" dirty="0">
                <a:latin typeface="Calibri"/>
                <a:cs typeface="Calibri"/>
              </a:rPr>
              <a:t>collegata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alla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rigidità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della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molecola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Esempio: </a:t>
            </a:r>
            <a:r>
              <a:rPr sz="2000" spc="-10" dirty="0">
                <a:latin typeface="Calibri"/>
                <a:cs typeface="Calibri"/>
              </a:rPr>
              <a:t>l'efficienza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quantica del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bifenile </a:t>
            </a:r>
            <a:r>
              <a:rPr sz="2000" dirty="0">
                <a:latin typeface="Calibri"/>
                <a:cs typeface="Calibri"/>
              </a:rPr>
              <a:t>è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circa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0,2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mentre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quella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del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fluorene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è quasi 1,0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86371" y="2627376"/>
            <a:ext cx="1905000" cy="1104900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2813304" y="2799588"/>
            <a:ext cx="3874770" cy="913765"/>
            <a:chOff x="2813304" y="2799588"/>
            <a:chExt cx="3874770" cy="91376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13304" y="2799588"/>
              <a:ext cx="1980820" cy="91365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735574" y="2947416"/>
              <a:ext cx="946150" cy="109855"/>
            </a:xfrm>
            <a:custGeom>
              <a:avLst/>
              <a:gdLst/>
              <a:ahLst/>
              <a:cxnLst/>
              <a:rect l="l" t="t" r="r" b="b"/>
              <a:pathLst>
                <a:path w="946150" h="109855">
                  <a:moveTo>
                    <a:pt x="0" y="0"/>
                  </a:moveTo>
                  <a:lnTo>
                    <a:pt x="70288" y="310"/>
                  </a:lnTo>
                  <a:lnTo>
                    <a:pt x="139363" y="1229"/>
                  </a:lnTo>
                  <a:lnTo>
                    <a:pt x="207007" y="2735"/>
                  </a:lnTo>
                  <a:lnTo>
                    <a:pt x="273002" y="4810"/>
                  </a:lnTo>
                  <a:lnTo>
                    <a:pt x="337132" y="7432"/>
                  </a:lnTo>
                  <a:lnTo>
                    <a:pt x="399179" y="10583"/>
                  </a:lnTo>
                  <a:lnTo>
                    <a:pt x="458928" y="14241"/>
                  </a:lnTo>
                  <a:lnTo>
                    <a:pt x="516160" y="18388"/>
                  </a:lnTo>
                  <a:lnTo>
                    <a:pt x="570658" y="23002"/>
                  </a:lnTo>
                  <a:lnTo>
                    <a:pt x="622206" y="28065"/>
                  </a:lnTo>
                  <a:lnTo>
                    <a:pt x="670587" y="33556"/>
                  </a:lnTo>
                  <a:lnTo>
                    <a:pt x="715583" y="39454"/>
                  </a:lnTo>
                  <a:lnTo>
                    <a:pt x="756978" y="45741"/>
                  </a:lnTo>
                  <a:lnTo>
                    <a:pt x="794555" y="52396"/>
                  </a:lnTo>
                  <a:lnTo>
                    <a:pt x="857384" y="66729"/>
                  </a:lnTo>
                  <a:lnTo>
                    <a:pt x="902334" y="82296"/>
                  </a:lnTo>
                  <a:lnTo>
                    <a:pt x="888619" y="82296"/>
                  </a:lnTo>
                  <a:lnTo>
                    <a:pt x="945642" y="109728"/>
                  </a:lnTo>
                  <a:lnTo>
                    <a:pt x="943482" y="82296"/>
                  </a:lnTo>
                  <a:lnTo>
                    <a:pt x="929767" y="82296"/>
                  </a:lnTo>
                  <a:lnTo>
                    <a:pt x="909634" y="74368"/>
                  </a:lnTo>
                  <a:lnTo>
                    <a:pt x="855527" y="59398"/>
                  </a:lnTo>
                  <a:lnTo>
                    <a:pt x="784410" y="45741"/>
                  </a:lnTo>
                  <a:lnTo>
                    <a:pt x="743015" y="39454"/>
                  </a:lnTo>
                  <a:lnTo>
                    <a:pt x="698019" y="33556"/>
                  </a:lnTo>
                  <a:lnTo>
                    <a:pt x="649638" y="28065"/>
                  </a:lnTo>
                  <a:lnTo>
                    <a:pt x="598090" y="23002"/>
                  </a:lnTo>
                  <a:lnTo>
                    <a:pt x="543592" y="18388"/>
                  </a:lnTo>
                  <a:lnTo>
                    <a:pt x="486360" y="14241"/>
                  </a:lnTo>
                  <a:lnTo>
                    <a:pt x="426611" y="10583"/>
                  </a:lnTo>
                  <a:lnTo>
                    <a:pt x="364564" y="7432"/>
                  </a:lnTo>
                  <a:lnTo>
                    <a:pt x="300434" y="4810"/>
                  </a:lnTo>
                  <a:lnTo>
                    <a:pt x="234439" y="2735"/>
                  </a:lnTo>
                  <a:lnTo>
                    <a:pt x="166795" y="1229"/>
                  </a:lnTo>
                  <a:lnTo>
                    <a:pt x="97720" y="3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803648" y="2947416"/>
              <a:ext cx="946150" cy="109855"/>
            </a:xfrm>
            <a:custGeom>
              <a:avLst/>
              <a:gdLst/>
              <a:ahLst/>
              <a:cxnLst/>
              <a:rect l="l" t="t" r="r" b="b"/>
              <a:pathLst>
                <a:path w="946150" h="109855">
                  <a:moveTo>
                    <a:pt x="945641" y="0"/>
                  </a:moveTo>
                  <a:lnTo>
                    <a:pt x="855487" y="363"/>
                  </a:lnTo>
                  <a:lnTo>
                    <a:pt x="780752" y="1436"/>
                  </a:lnTo>
                  <a:lnTo>
                    <a:pt x="707959" y="3190"/>
                  </a:lnTo>
                  <a:lnTo>
                    <a:pt x="637348" y="5596"/>
                  </a:lnTo>
                  <a:lnTo>
                    <a:pt x="569160" y="8626"/>
                  </a:lnTo>
                  <a:lnTo>
                    <a:pt x="503633" y="12251"/>
                  </a:lnTo>
                  <a:lnTo>
                    <a:pt x="441008" y="16445"/>
                  </a:lnTo>
                  <a:lnTo>
                    <a:pt x="381524" y="21177"/>
                  </a:lnTo>
                  <a:lnTo>
                    <a:pt x="325421" y="26420"/>
                  </a:lnTo>
                  <a:lnTo>
                    <a:pt x="272938" y="32146"/>
                  </a:lnTo>
                  <a:lnTo>
                    <a:pt x="224317" y="38327"/>
                  </a:lnTo>
                  <a:lnTo>
                    <a:pt x="179795" y="44933"/>
                  </a:lnTo>
                  <a:lnTo>
                    <a:pt x="139613" y="51937"/>
                  </a:lnTo>
                  <a:lnTo>
                    <a:pt x="73229" y="67026"/>
                  </a:lnTo>
                  <a:lnTo>
                    <a:pt x="27081" y="83366"/>
                  </a:lnTo>
                  <a:lnTo>
                    <a:pt x="0" y="109728"/>
                  </a:lnTo>
                  <a:lnTo>
                    <a:pt x="27431" y="109728"/>
                  </a:lnTo>
                  <a:lnTo>
                    <a:pt x="30785" y="100360"/>
                  </a:lnTo>
                  <a:lnTo>
                    <a:pt x="40665" y="91208"/>
                  </a:lnTo>
                  <a:lnTo>
                    <a:pt x="78926" y="73682"/>
                  </a:lnTo>
                  <a:lnTo>
                    <a:pt x="140055" y="57408"/>
                  </a:lnTo>
                  <a:lnTo>
                    <a:pt x="178520" y="49821"/>
                  </a:lnTo>
                  <a:lnTo>
                    <a:pt x="221892" y="42644"/>
                  </a:lnTo>
                  <a:lnTo>
                    <a:pt x="269901" y="35909"/>
                  </a:lnTo>
                  <a:lnTo>
                    <a:pt x="322277" y="29649"/>
                  </a:lnTo>
                  <a:lnTo>
                    <a:pt x="378751" y="23896"/>
                  </a:lnTo>
                  <a:lnTo>
                    <a:pt x="439051" y="18682"/>
                  </a:lnTo>
                  <a:lnTo>
                    <a:pt x="502909" y="14040"/>
                  </a:lnTo>
                  <a:lnTo>
                    <a:pt x="570055" y="10001"/>
                  </a:lnTo>
                  <a:lnTo>
                    <a:pt x="640217" y="6599"/>
                  </a:lnTo>
                  <a:lnTo>
                    <a:pt x="713127" y="3866"/>
                  </a:lnTo>
                  <a:lnTo>
                    <a:pt x="788514" y="1833"/>
                  </a:lnTo>
                  <a:lnTo>
                    <a:pt x="866109" y="533"/>
                  </a:lnTo>
                  <a:lnTo>
                    <a:pt x="945641" y="0"/>
                  </a:lnTo>
                  <a:close/>
                </a:path>
              </a:pathLst>
            </a:custGeom>
            <a:solidFill>
              <a:srgbClr val="CD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803648" y="2947416"/>
              <a:ext cx="1877695" cy="109855"/>
            </a:xfrm>
            <a:custGeom>
              <a:avLst/>
              <a:gdLst/>
              <a:ahLst/>
              <a:cxnLst/>
              <a:rect l="l" t="t" r="r" b="b"/>
              <a:pathLst>
                <a:path w="1877695" h="109855">
                  <a:moveTo>
                    <a:pt x="945641" y="0"/>
                  </a:moveTo>
                  <a:lnTo>
                    <a:pt x="866109" y="533"/>
                  </a:lnTo>
                  <a:lnTo>
                    <a:pt x="788514" y="1833"/>
                  </a:lnTo>
                  <a:lnTo>
                    <a:pt x="713127" y="3866"/>
                  </a:lnTo>
                  <a:lnTo>
                    <a:pt x="640217" y="6599"/>
                  </a:lnTo>
                  <a:lnTo>
                    <a:pt x="570055" y="10001"/>
                  </a:lnTo>
                  <a:lnTo>
                    <a:pt x="502909" y="14040"/>
                  </a:lnTo>
                  <a:lnTo>
                    <a:pt x="439051" y="18682"/>
                  </a:lnTo>
                  <a:lnTo>
                    <a:pt x="378751" y="23896"/>
                  </a:lnTo>
                  <a:lnTo>
                    <a:pt x="322277" y="29649"/>
                  </a:lnTo>
                  <a:lnTo>
                    <a:pt x="269901" y="35909"/>
                  </a:lnTo>
                  <a:lnTo>
                    <a:pt x="221892" y="42644"/>
                  </a:lnTo>
                  <a:lnTo>
                    <a:pt x="178520" y="49821"/>
                  </a:lnTo>
                  <a:lnTo>
                    <a:pt x="140055" y="57408"/>
                  </a:lnTo>
                  <a:lnTo>
                    <a:pt x="78926" y="73682"/>
                  </a:lnTo>
                  <a:lnTo>
                    <a:pt x="40665" y="91208"/>
                  </a:lnTo>
                  <a:lnTo>
                    <a:pt x="27431" y="109728"/>
                  </a:lnTo>
                  <a:lnTo>
                    <a:pt x="0" y="109728"/>
                  </a:lnTo>
                  <a:lnTo>
                    <a:pt x="47506" y="75053"/>
                  </a:lnTo>
                  <a:lnTo>
                    <a:pt x="104011" y="59311"/>
                  </a:lnTo>
                  <a:lnTo>
                    <a:pt x="179795" y="44933"/>
                  </a:lnTo>
                  <a:lnTo>
                    <a:pt x="224317" y="38327"/>
                  </a:lnTo>
                  <a:lnTo>
                    <a:pt x="272938" y="32146"/>
                  </a:lnTo>
                  <a:lnTo>
                    <a:pt x="325421" y="26420"/>
                  </a:lnTo>
                  <a:lnTo>
                    <a:pt x="381524" y="21177"/>
                  </a:lnTo>
                  <a:lnTo>
                    <a:pt x="441008" y="16445"/>
                  </a:lnTo>
                  <a:lnTo>
                    <a:pt x="503633" y="12251"/>
                  </a:lnTo>
                  <a:lnTo>
                    <a:pt x="569160" y="8626"/>
                  </a:lnTo>
                  <a:lnTo>
                    <a:pt x="637348" y="5596"/>
                  </a:lnTo>
                  <a:lnTo>
                    <a:pt x="707959" y="3190"/>
                  </a:lnTo>
                  <a:lnTo>
                    <a:pt x="780752" y="1436"/>
                  </a:lnTo>
                  <a:lnTo>
                    <a:pt x="855487" y="363"/>
                  </a:lnTo>
                  <a:lnTo>
                    <a:pt x="931926" y="0"/>
                  </a:lnTo>
                  <a:lnTo>
                    <a:pt x="959357" y="0"/>
                  </a:lnTo>
                  <a:lnTo>
                    <a:pt x="1029646" y="310"/>
                  </a:lnTo>
                  <a:lnTo>
                    <a:pt x="1098721" y="1229"/>
                  </a:lnTo>
                  <a:lnTo>
                    <a:pt x="1166365" y="2735"/>
                  </a:lnTo>
                  <a:lnTo>
                    <a:pt x="1232360" y="4810"/>
                  </a:lnTo>
                  <a:lnTo>
                    <a:pt x="1296490" y="7432"/>
                  </a:lnTo>
                  <a:lnTo>
                    <a:pt x="1358537" y="10583"/>
                  </a:lnTo>
                  <a:lnTo>
                    <a:pt x="1418286" y="14241"/>
                  </a:lnTo>
                  <a:lnTo>
                    <a:pt x="1475518" y="18388"/>
                  </a:lnTo>
                  <a:lnTo>
                    <a:pt x="1530016" y="23002"/>
                  </a:lnTo>
                  <a:lnTo>
                    <a:pt x="1581564" y="28065"/>
                  </a:lnTo>
                  <a:lnTo>
                    <a:pt x="1629945" y="33556"/>
                  </a:lnTo>
                  <a:lnTo>
                    <a:pt x="1674941" y="39454"/>
                  </a:lnTo>
                  <a:lnTo>
                    <a:pt x="1716336" y="45741"/>
                  </a:lnTo>
                  <a:lnTo>
                    <a:pt x="1753913" y="52396"/>
                  </a:lnTo>
                  <a:lnTo>
                    <a:pt x="1816742" y="66729"/>
                  </a:lnTo>
                  <a:lnTo>
                    <a:pt x="1861693" y="82296"/>
                  </a:lnTo>
                  <a:lnTo>
                    <a:pt x="1875408" y="82296"/>
                  </a:lnTo>
                  <a:lnTo>
                    <a:pt x="1877568" y="109728"/>
                  </a:lnTo>
                  <a:lnTo>
                    <a:pt x="1820545" y="82296"/>
                  </a:lnTo>
                  <a:lnTo>
                    <a:pt x="1834260" y="82296"/>
                  </a:lnTo>
                  <a:lnTo>
                    <a:pt x="1814128" y="74368"/>
                  </a:lnTo>
                  <a:lnTo>
                    <a:pt x="1760021" y="59398"/>
                  </a:lnTo>
                  <a:lnTo>
                    <a:pt x="1688904" y="45741"/>
                  </a:lnTo>
                  <a:lnTo>
                    <a:pt x="1647509" y="39454"/>
                  </a:lnTo>
                  <a:lnTo>
                    <a:pt x="1602513" y="33556"/>
                  </a:lnTo>
                  <a:lnTo>
                    <a:pt x="1554132" y="28065"/>
                  </a:lnTo>
                  <a:lnTo>
                    <a:pt x="1502584" y="23002"/>
                  </a:lnTo>
                  <a:lnTo>
                    <a:pt x="1448086" y="18388"/>
                  </a:lnTo>
                  <a:lnTo>
                    <a:pt x="1390854" y="14241"/>
                  </a:lnTo>
                  <a:lnTo>
                    <a:pt x="1331105" y="10583"/>
                  </a:lnTo>
                  <a:lnTo>
                    <a:pt x="1269058" y="7432"/>
                  </a:lnTo>
                  <a:lnTo>
                    <a:pt x="1204928" y="4810"/>
                  </a:lnTo>
                  <a:lnTo>
                    <a:pt x="1138933" y="2735"/>
                  </a:lnTo>
                  <a:lnTo>
                    <a:pt x="1071289" y="1229"/>
                  </a:lnTo>
                  <a:lnTo>
                    <a:pt x="1002214" y="310"/>
                  </a:lnTo>
                  <a:lnTo>
                    <a:pt x="931926" y="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449448" y="4695190"/>
            <a:ext cx="7493000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alibri"/>
                <a:cs typeface="Calibri"/>
              </a:rPr>
              <a:t>Questa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rigidità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abbassa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 </a:t>
            </a:r>
            <a:r>
              <a:rPr sz="2000" spc="-10" dirty="0">
                <a:latin typeface="Calibri"/>
                <a:cs typeface="Calibri"/>
              </a:rPr>
              <a:t>velocità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di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rilassamento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non</a:t>
            </a:r>
            <a:r>
              <a:rPr sz="2000" spc="-10" dirty="0">
                <a:latin typeface="Calibri"/>
                <a:cs typeface="Calibri"/>
              </a:rPr>
              <a:t> radiativo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al </a:t>
            </a:r>
            <a:r>
              <a:rPr sz="2000" spc="-10" dirty="0">
                <a:latin typeface="Calibri"/>
                <a:cs typeface="Calibri"/>
              </a:rPr>
              <a:t>punto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in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cui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il </a:t>
            </a:r>
            <a:r>
              <a:rPr sz="2000" spc="-5" dirty="0">
                <a:latin typeface="Calibri"/>
                <a:cs typeface="Calibri"/>
              </a:rPr>
              <a:t>rilassamento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per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fluorescenza</a:t>
            </a:r>
            <a:r>
              <a:rPr sz="2000" dirty="0">
                <a:latin typeface="Calibri"/>
                <a:cs typeface="Calibri"/>
              </a:rPr>
              <a:t> ha </a:t>
            </a:r>
            <a:r>
              <a:rPr sz="2000" spc="-5" dirty="0">
                <a:latin typeface="Calibri"/>
                <a:cs typeface="Calibri"/>
              </a:rPr>
              <a:t>tempo </a:t>
            </a:r>
            <a:r>
              <a:rPr sz="2000" spc="-10" dirty="0">
                <a:latin typeface="Calibri"/>
                <a:cs typeface="Calibri"/>
              </a:rPr>
              <a:t>sufficiente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per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avvenire.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64327" y="2643582"/>
            <a:ext cx="261064" cy="15165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9435"/>
            <a:ext cx="12076430" cy="6680200"/>
            <a:chOff x="0" y="59435"/>
            <a:chExt cx="12076430" cy="66802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435"/>
              <a:ext cx="6173177" cy="621639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48427" y="3921251"/>
              <a:ext cx="7127748" cy="281787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465314" y="4699253"/>
              <a:ext cx="2057400" cy="643255"/>
            </a:xfrm>
            <a:custGeom>
              <a:avLst/>
              <a:gdLst/>
              <a:ahLst/>
              <a:cxnLst/>
              <a:rect l="l" t="t" r="r" b="b"/>
              <a:pathLst>
                <a:path w="2057400" h="643254">
                  <a:moveTo>
                    <a:pt x="0" y="107188"/>
                  </a:moveTo>
                  <a:lnTo>
                    <a:pt x="8425" y="65472"/>
                  </a:lnTo>
                  <a:lnTo>
                    <a:pt x="31400" y="31400"/>
                  </a:lnTo>
                  <a:lnTo>
                    <a:pt x="65472" y="8425"/>
                  </a:lnTo>
                  <a:lnTo>
                    <a:pt x="107187" y="0"/>
                  </a:lnTo>
                  <a:lnTo>
                    <a:pt x="1950211" y="0"/>
                  </a:lnTo>
                  <a:lnTo>
                    <a:pt x="1991927" y="8425"/>
                  </a:lnTo>
                  <a:lnTo>
                    <a:pt x="2025999" y="31400"/>
                  </a:lnTo>
                  <a:lnTo>
                    <a:pt x="2048974" y="65472"/>
                  </a:lnTo>
                  <a:lnTo>
                    <a:pt x="2057400" y="107188"/>
                  </a:lnTo>
                  <a:lnTo>
                    <a:pt x="2057400" y="535940"/>
                  </a:lnTo>
                  <a:lnTo>
                    <a:pt x="2048974" y="577655"/>
                  </a:lnTo>
                  <a:lnTo>
                    <a:pt x="2025999" y="611727"/>
                  </a:lnTo>
                  <a:lnTo>
                    <a:pt x="1991927" y="634702"/>
                  </a:lnTo>
                  <a:lnTo>
                    <a:pt x="1950211" y="643128"/>
                  </a:lnTo>
                  <a:lnTo>
                    <a:pt x="107187" y="643128"/>
                  </a:lnTo>
                  <a:lnTo>
                    <a:pt x="65472" y="634702"/>
                  </a:lnTo>
                  <a:lnTo>
                    <a:pt x="31400" y="611727"/>
                  </a:lnTo>
                  <a:lnTo>
                    <a:pt x="8425" y="577655"/>
                  </a:lnTo>
                  <a:lnTo>
                    <a:pt x="0" y="535940"/>
                  </a:lnTo>
                  <a:lnTo>
                    <a:pt x="0" y="107188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30440" y="755903"/>
              <a:ext cx="2866644" cy="21808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4012" y="171653"/>
            <a:ext cx="2951480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5" dirty="0">
                <a:solidFill>
                  <a:srgbClr val="FF0000"/>
                </a:solidFill>
                <a:latin typeface="Calibri"/>
                <a:cs typeface="Calibri"/>
              </a:rPr>
              <a:t>SPETTROSCOPIA</a:t>
            </a:r>
            <a:r>
              <a:rPr sz="2100" b="1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b="1" spc="-35" dirty="0">
                <a:solidFill>
                  <a:srgbClr val="FF0000"/>
                </a:solidFill>
                <a:latin typeface="Calibri"/>
                <a:cs typeface="Calibri"/>
              </a:rPr>
              <a:t>ATOMICA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4012" y="812419"/>
            <a:ext cx="11607800" cy="4827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15" dirty="0">
                <a:latin typeface="Calibri"/>
                <a:cs typeface="Calibri"/>
              </a:rPr>
              <a:t>Permette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determinazione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qualitativa </a:t>
            </a:r>
            <a:r>
              <a:rPr sz="2100" dirty="0">
                <a:latin typeface="Calibri"/>
                <a:cs typeface="Calibri"/>
              </a:rPr>
              <a:t>e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quantitativa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di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più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di</a:t>
            </a:r>
            <a:r>
              <a:rPr sz="2100" spc="35" dirty="0">
                <a:latin typeface="Calibri"/>
                <a:cs typeface="Calibri"/>
              </a:rPr>
              <a:t> </a:t>
            </a:r>
            <a:r>
              <a:rPr sz="21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70</a:t>
            </a:r>
            <a:r>
              <a:rPr sz="21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elementi</a:t>
            </a:r>
            <a:r>
              <a:rPr sz="2100" b="1" u="heavy" spc="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intervallo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ppm-ppb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100" dirty="0">
                <a:latin typeface="Calibri"/>
                <a:cs typeface="Calibri"/>
              </a:rPr>
              <a:t>I </a:t>
            </a:r>
            <a:r>
              <a:rPr sz="2100" spc="-10" dirty="0">
                <a:latin typeface="Calibri"/>
                <a:cs typeface="Calibri"/>
              </a:rPr>
              <a:t>metodi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di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spettroscopia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atomica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sono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rapidi,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convenienti</a:t>
            </a:r>
            <a:r>
              <a:rPr sz="2100" spc="4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e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solitamente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di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20" dirty="0">
                <a:latin typeface="Calibri"/>
                <a:cs typeface="Calibri"/>
              </a:rPr>
              <a:t>elevata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selettività.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100" spc="-10" dirty="0">
                <a:solidFill>
                  <a:srgbClr val="FF0000"/>
                </a:solidFill>
                <a:latin typeface="Calibri"/>
                <a:cs typeface="Calibri"/>
              </a:rPr>
              <a:t>Spettrometria</a:t>
            </a:r>
            <a:r>
              <a:rPr sz="21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FF0000"/>
                </a:solidFill>
                <a:latin typeface="Calibri"/>
                <a:cs typeface="Calibri"/>
              </a:rPr>
              <a:t>ottica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100" spc="-5" dirty="0">
                <a:latin typeface="Calibri"/>
                <a:cs typeface="Calibri"/>
              </a:rPr>
              <a:t>Può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essere</a:t>
            </a:r>
            <a:r>
              <a:rPr sz="2100" spc="3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eseguita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in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fase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gas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dove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atomi</a:t>
            </a:r>
            <a:r>
              <a:rPr sz="2100" dirty="0">
                <a:latin typeface="Calibri"/>
                <a:cs typeface="Calibri"/>
              </a:rPr>
              <a:t> o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ioni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sono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ben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separati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e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non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aggregati.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5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100" spc="-35" dirty="0">
                <a:latin typeface="Calibri"/>
                <a:cs typeface="Calibri"/>
              </a:rPr>
              <a:t>FASE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1: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b="1" spc="-20" dirty="0">
                <a:latin typeface="Calibri"/>
                <a:cs typeface="Calibri"/>
              </a:rPr>
              <a:t>ATOMIZZAZIONE</a:t>
            </a:r>
            <a:r>
              <a:rPr sz="2100" spc="-20" dirty="0">
                <a:latin typeface="Calibri"/>
                <a:cs typeface="Calibri"/>
              </a:rPr>
              <a:t>: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il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campione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viene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volatilizzato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e </a:t>
            </a:r>
            <a:r>
              <a:rPr sz="2100" spc="-10" dirty="0">
                <a:latin typeface="Calibri"/>
                <a:cs typeface="Calibri"/>
              </a:rPr>
              <a:t>decomposto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in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modo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da </a:t>
            </a:r>
            <a:r>
              <a:rPr sz="2100" spc="-15" dirty="0">
                <a:latin typeface="Calibri"/>
                <a:cs typeface="Calibri"/>
              </a:rPr>
              <a:t>produrre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atomi</a:t>
            </a:r>
            <a:r>
              <a:rPr sz="2100" dirty="0">
                <a:latin typeface="Calibri"/>
                <a:cs typeface="Calibri"/>
              </a:rPr>
              <a:t> e ioni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in </a:t>
            </a:r>
            <a:r>
              <a:rPr sz="2100" spc="-459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fase</a:t>
            </a:r>
            <a:r>
              <a:rPr sz="2100" spc="-10" dirty="0">
                <a:latin typeface="Calibri"/>
                <a:cs typeface="Calibri"/>
              </a:rPr>
              <a:t> gassosa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50">
              <a:latin typeface="Calibri"/>
              <a:cs typeface="Calibri"/>
            </a:endParaRPr>
          </a:p>
          <a:p>
            <a:pPr marL="12700" marR="177800">
              <a:lnSpc>
                <a:spcPct val="100000"/>
              </a:lnSpc>
              <a:spcBef>
                <a:spcPts val="5"/>
              </a:spcBef>
            </a:pPr>
            <a:r>
              <a:rPr sz="2100" spc="-10" dirty="0">
                <a:latin typeface="Calibri"/>
                <a:cs typeface="Calibri"/>
              </a:rPr>
              <a:t>L'efficienza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e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la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riproducibilità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della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fase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di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atomizzazione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possono</a:t>
            </a:r>
            <a:r>
              <a:rPr sz="2100" spc="30" dirty="0">
                <a:latin typeface="Calibri"/>
                <a:cs typeface="Calibri"/>
              </a:rPr>
              <a:t> </a:t>
            </a:r>
            <a:r>
              <a:rPr sz="2100" spc="-20" dirty="0">
                <a:latin typeface="Calibri"/>
                <a:cs typeface="Calibri"/>
              </a:rPr>
              <a:t>avere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grande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influenza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sulla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sensibilità, </a:t>
            </a:r>
            <a:r>
              <a:rPr sz="2100" spc="-459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precisione,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e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accuratezza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del </a:t>
            </a:r>
            <a:r>
              <a:rPr sz="2100" spc="-10" dirty="0">
                <a:latin typeface="Calibri"/>
                <a:cs typeface="Calibri"/>
              </a:rPr>
              <a:t>metodo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(fase</a:t>
            </a:r>
            <a:r>
              <a:rPr sz="2100" spc="-5" dirty="0">
                <a:latin typeface="Calibri"/>
                <a:cs typeface="Calibri"/>
              </a:rPr>
              <a:t> critica della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spettroscopia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atomica)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100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Metodi</a:t>
            </a:r>
            <a:r>
              <a:rPr sz="2100" i="1" u="heavy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00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per</a:t>
            </a:r>
            <a:r>
              <a:rPr sz="2100" i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00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atomizzazione: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4012" y="5614212"/>
            <a:ext cx="4114800" cy="9855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100" spc="-5" dirty="0">
                <a:latin typeface="Calibri"/>
                <a:cs typeface="Calibri"/>
              </a:rPr>
              <a:t>Plasmi </a:t>
            </a:r>
            <a:r>
              <a:rPr sz="2100" dirty="0">
                <a:latin typeface="Calibri"/>
                <a:cs typeface="Calibri"/>
              </a:rPr>
              <a:t>ad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accoppiamento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induttivo</a:t>
            </a:r>
            <a:endParaRPr sz="21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100" spc="-5" dirty="0">
                <a:latin typeface="Calibri"/>
                <a:cs typeface="Calibri"/>
              </a:rPr>
              <a:t>Fiamma</a:t>
            </a:r>
            <a:endParaRPr sz="21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100" spc="-20" dirty="0">
                <a:latin typeface="Calibri"/>
                <a:cs typeface="Calibri"/>
              </a:rPr>
              <a:t>Atomizzatori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termoelettrici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613403" y="5995415"/>
            <a:ext cx="288290" cy="487680"/>
          </a:xfrm>
          <a:custGeom>
            <a:avLst/>
            <a:gdLst/>
            <a:ahLst/>
            <a:cxnLst/>
            <a:rect l="l" t="t" r="r" b="b"/>
            <a:pathLst>
              <a:path w="288289" h="487679">
                <a:moveTo>
                  <a:pt x="0" y="0"/>
                </a:moveTo>
                <a:lnTo>
                  <a:pt x="56042" y="1885"/>
                </a:lnTo>
                <a:lnTo>
                  <a:pt x="101822" y="7029"/>
                </a:lnTo>
                <a:lnTo>
                  <a:pt x="132695" y="14658"/>
                </a:lnTo>
                <a:lnTo>
                  <a:pt x="144018" y="24003"/>
                </a:lnTo>
                <a:lnTo>
                  <a:pt x="144018" y="219837"/>
                </a:lnTo>
                <a:lnTo>
                  <a:pt x="155340" y="229181"/>
                </a:lnTo>
                <a:lnTo>
                  <a:pt x="186213" y="236810"/>
                </a:lnTo>
                <a:lnTo>
                  <a:pt x="231993" y="241954"/>
                </a:lnTo>
                <a:lnTo>
                  <a:pt x="288036" y="243840"/>
                </a:lnTo>
                <a:lnTo>
                  <a:pt x="231993" y="245725"/>
                </a:lnTo>
                <a:lnTo>
                  <a:pt x="186213" y="250869"/>
                </a:lnTo>
                <a:lnTo>
                  <a:pt x="155340" y="258498"/>
                </a:lnTo>
                <a:lnTo>
                  <a:pt x="144018" y="267843"/>
                </a:lnTo>
                <a:lnTo>
                  <a:pt x="144018" y="463677"/>
                </a:lnTo>
                <a:lnTo>
                  <a:pt x="132695" y="473021"/>
                </a:lnTo>
                <a:lnTo>
                  <a:pt x="101822" y="480650"/>
                </a:lnTo>
                <a:lnTo>
                  <a:pt x="56042" y="485794"/>
                </a:lnTo>
                <a:lnTo>
                  <a:pt x="0" y="48768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070984" y="6012891"/>
            <a:ext cx="49117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latin typeface="Calibri"/>
                <a:cs typeface="Calibri"/>
              </a:rPr>
              <a:t>spettrometria </a:t>
            </a:r>
            <a:r>
              <a:rPr sz="2100" b="1" dirty="0">
                <a:latin typeface="Calibri"/>
                <a:cs typeface="Calibri"/>
              </a:rPr>
              <a:t>di</a:t>
            </a:r>
            <a:r>
              <a:rPr sz="2100" b="1" spc="-5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assorbimento</a:t>
            </a:r>
            <a:r>
              <a:rPr sz="2100" b="1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atomico</a:t>
            </a:r>
            <a:r>
              <a:rPr sz="2100" b="1" dirty="0">
                <a:latin typeface="Calibri"/>
                <a:cs typeface="Calibri"/>
              </a:rPr>
              <a:t> (AA)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311396" y="5637276"/>
            <a:ext cx="288290" cy="338455"/>
          </a:xfrm>
          <a:custGeom>
            <a:avLst/>
            <a:gdLst/>
            <a:ahLst/>
            <a:cxnLst/>
            <a:rect l="l" t="t" r="r" b="b"/>
            <a:pathLst>
              <a:path w="288289" h="338454">
                <a:moveTo>
                  <a:pt x="0" y="0"/>
                </a:moveTo>
                <a:lnTo>
                  <a:pt x="56042" y="1885"/>
                </a:lnTo>
                <a:lnTo>
                  <a:pt x="101822" y="7029"/>
                </a:lnTo>
                <a:lnTo>
                  <a:pt x="132695" y="14658"/>
                </a:lnTo>
                <a:lnTo>
                  <a:pt x="144017" y="24003"/>
                </a:lnTo>
                <a:lnTo>
                  <a:pt x="144017" y="145161"/>
                </a:lnTo>
                <a:lnTo>
                  <a:pt x="155340" y="154505"/>
                </a:lnTo>
                <a:lnTo>
                  <a:pt x="186213" y="162134"/>
                </a:lnTo>
                <a:lnTo>
                  <a:pt x="231993" y="167278"/>
                </a:lnTo>
                <a:lnTo>
                  <a:pt x="288036" y="169164"/>
                </a:lnTo>
                <a:lnTo>
                  <a:pt x="231993" y="171049"/>
                </a:lnTo>
                <a:lnTo>
                  <a:pt x="186213" y="176193"/>
                </a:lnTo>
                <a:lnTo>
                  <a:pt x="155340" y="183822"/>
                </a:lnTo>
                <a:lnTo>
                  <a:pt x="144017" y="193167"/>
                </a:lnTo>
                <a:lnTo>
                  <a:pt x="144017" y="314325"/>
                </a:lnTo>
                <a:lnTo>
                  <a:pt x="132695" y="323669"/>
                </a:lnTo>
                <a:lnTo>
                  <a:pt x="101822" y="331298"/>
                </a:lnTo>
                <a:lnTo>
                  <a:pt x="56042" y="336442"/>
                </a:lnTo>
                <a:lnTo>
                  <a:pt x="0" y="338328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858639" y="5587695"/>
            <a:ext cx="183197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5" dirty="0">
                <a:latin typeface="Calibri"/>
                <a:cs typeface="Calibri"/>
              </a:rPr>
              <a:t>Emissione</a:t>
            </a:r>
            <a:r>
              <a:rPr sz="2100" b="1" spc="-30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ottica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0207" y="569976"/>
            <a:ext cx="9074785" cy="6288405"/>
            <a:chOff x="140207" y="569976"/>
            <a:chExt cx="9074785" cy="62884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60748" y="3349639"/>
              <a:ext cx="2031166" cy="350835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131557" y="6020257"/>
              <a:ext cx="2082800" cy="472440"/>
            </a:xfrm>
            <a:custGeom>
              <a:avLst/>
              <a:gdLst/>
              <a:ahLst/>
              <a:cxnLst/>
              <a:rect l="l" t="t" r="r" b="b"/>
              <a:pathLst>
                <a:path w="2082800" h="472439">
                  <a:moveTo>
                    <a:pt x="83693" y="378752"/>
                  </a:moveTo>
                  <a:lnTo>
                    <a:pt x="0" y="444639"/>
                  </a:lnTo>
                  <a:lnTo>
                    <a:pt x="102870" y="472033"/>
                  </a:lnTo>
                  <a:lnTo>
                    <a:pt x="97136" y="444144"/>
                  </a:lnTo>
                  <a:lnTo>
                    <a:pt x="80899" y="444144"/>
                  </a:lnTo>
                  <a:lnTo>
                    <a:pt x="74549" y="413054"/>
                  </a:lnTo>
                  <a:lnTo>
                    <a:pt x="90085" y="409848"/>
                  </a:lnTo>
                  <a:lnTo>
                    <a:pt x="83693" y="378752"/>
                  </a:lnTo>
                  <a:close/>
                </a:path>
                <a:path w="2082800" h="472439">
                  <a:moveTo>
                    <a:pt x="90085" y="409848"/>
                  </a:moveTo>
                  <a:lnTo>
                    <a:pt x="74549" y="413054"/>
                  </a:lnTo>
                  <a:lnTo>
                    <a:pt x="80899" y="444144"/>
                  </a:lnTo>
                  <a:lnTo>
                    <a:pt x="96475" y="440930"/>
                  </a:lnTo>
                  <a:lnTo>
                    <a:pt x="90085" y="409848"/>
                  </a:lnTo>
                  <a:close/>
                </a:path>
                <a:path w="2082800" h="472439">
                  <a:moveTo>
                    <a:pt x="96475" y="440930"/>
                  </a:moveTo>
                  <a:lnTo>
                    <a:pt x="80899" y="444144"/>
                  </a:lnTo>
                  <a:lnTo>
                    <a:pt x="97136" y="444144"/>
                  </a:lnTo>
                  <a:lnTo>
                    <a:pt x="96475" y="440930"/>
                  </a:lnTo>
                  <a:close/>
                </a:path>
                <a:path w="2082800" h="472439">
                  <a:moveTo>
                    <a:pt x="2076069" y="0"/>
                  </a:moveTo>
                  <a:lnTo>
                    <a:pt x="90085" y="409848"/>
                  </a:lnTo>
                  <a:lnTo>
                    <a:pt x="96475" y="440930"/>
                  </a:lnTo>
                  <a:lnTo>
                    <a:pt x="2082546" y="31089"/>
                  </a:lnTo>
                  <a:lnTo>
                    <a:pt x="2076069" y="0"/>
                  </a:lnTo>
                  <a:close/>
                </a:path>
              </a:pathLst>
            </a:custGeom>
            <a:solidFill>
              <a:srgbClr val="5382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970014" y="4357623"/>
              <a:ext cx="2245360" cy="945515"/>
            </a:xfrm>
            <a:custGeom>
              <a:avLst/>
              <a:gdLst/>
              <a:ahLst/>
              <a:cxnLst/>
              <a:rect l="l" t="t" r="r" b="b"/>
              <a:pathLst>
                <a:path w="2245359" h="945514">
                  <a:moveTo>
                    <a:pt x="2244852" y="652653"/>
                  </a:moveTo>
                  <a:lnTo>
                    <a:pt x="2241969" y="651827"/>
                  </a:lnTo>
                  <a:lnTo>
                    <a:pt x="2242058" y="651129"/>
                  </a:lnTo>
                  <a:lnTo>
                    <a:pt x="2237689" y="650595"/>
                  </a:lnTo>
                  <a:lnTo>
                    <a:pt x="75869" y="27406"/>
                  </a:lnTo>
                  <a:lnTo>
                    <a:pt x="76885" y="23876"/>
                  </a:lnTo>
                  <a:lnTo>
                    <a:pt x="83820" y="0"/>
                  </a:lnTo>
                  <a:lnTo>
                    <a:pt x="0" y="15494"/>
                  </a:lnTo>
                  <a:lnTo>
                    <a:pt x="62611" y="73152"/>
                  </a:lnTo>
                  <a:lnTo>
                    <a:pt x="70535" y="45796"/>
                  </a:lnTo>
                  <a:lnTo>
                    <a:pt x="2117471" y="635774"/>
                  </a:lnTo>
                  <a:lnTo>
                    <a:pt x="238328" y="404025"/>
                  </a:lnTo>
                  <a:lnTo>
                    <a:pt x="238518" y="402463"/>
                  </a:lnTo>
                  <a:lnTo>
                    <a:pt x="241808" y="375666"/>
                  </a:lnTo>
                  <a:lnTo>
                    <a:pt x="161544" y="404114"/>
                  </a:lnTo>
                  <a:lnTo>
                    <a:pt x="232537" y="451231"/>
                  </a:lnTo>
                  <a:lnTo>
                    <a:pt x="236004" y="422948"/>
                  </a:lnTo>
                  <a:lnTo>
                    <a:pt x="2171331" y="661644"/>
                  </a:lnTo>
                  <a:lnTo>
                    <a:pt x="444538" y="898321"/>
                  </a:lnTo>
                  <a:lnTo>
                    <a:pt x="440690" y="870077"/>
                  </a:lnTo>
                  <a:lnTo>
                    <a:pt x="370332" y="918210"/>
                  </a:lnTo>
                  <a:lnTo>
                    <a:pt x="450977" y="945515"/>
                  </a:lnTo>
                  <a:lnTo>
                    <a:pt x="447357" y="918972"/>
                  </a:lnTo>
                  <a:lnTo>
                    <a:pt x="447116" y="917257"/>
                  </a:lnTo>
                  <a:lnTo>
                    <a:pt x="2242185" y="671068"/>
                  </a:lnTo>
                  <a:lnTo>
                    <a:pt x="2241321" y="664743"/>
                  </a:lnTo>
                  <a:lnTo>
                    <a:pt x="2244852" y="652653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0207" y="569976"/>
              <a:ext cx="6943344" cy="2887979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9290431" y="5869025"/>
            <a:ext cx="22193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Stato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fondamentale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(1)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290431" y="4852542"/>
            <a:ext cx="16332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Stato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eccitato</a:t>
            </a:r>
            <a:r>
              <a:rPr sz="1800" b="1" spc="-8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(3)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290431" y="5396585"/>
            <a:ext cx="18014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Energia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esterna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(2)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7469" y="3733927"/>
            <a:ext cx="5918200" cy="604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900" spc="-5" dirty="0">
                <a:latin typeface="Calibri"/>
                <a:cs typeface="Calibri"/>
              </a:rPr>
              <a:t>Una</a:t>
            </a:r>
            <a:r>
              <a:rPr sz="1900" spc="39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volta</a:t>
            </a:r>
            <a:r>
              <a:rPr sz="1900" spc="39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che</a:t>
            </a:r>
            <a:r>
              <a:rPr sz="1900" spc="40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il</a:t>
            </a:r>
            <a:r>
              <a:rPr sz="1900" spc="37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campione</a:t>
            </a:r>
            <a:r>
              <a:rPr sz="1900" spc="39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è</a:t>
            </a:r>
            <a:r>
              <a:rPr sz="1900" spc="400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stato</a:t>
            </a:r>
            <a:r>
              <a:rPr sz="1900" spc="38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convertito</a:t>
            </a:r>
            <a:r>
              <a:rPr sz="1900" spc="38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negli</a:t>
            </a:r>
            <a:r>
              <a:rPr sz="1900" spc="38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atomi </a:t>
            </a:r>
            <a:r>
              <a:rPr sz="1900" spc="-41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gassosi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o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negli</a:t>
            </a:r>
            <a:r>
              <a:rPr sz="1900" spc="2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ioni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elementari: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77469" y="4602860"/>
            <a:ext cx="5916930" cy="604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236220" algn="l"/>
                <a:tab pos="768350" algn="l"/>
                <a:tab pos="1742439" algn="l"/>
                <a:tab pos="2653665" algn="l"/>
                <a:tab pos="3223895" algn="l"/>
                <a:tab pos="3556000" algn="l"/>
                <a:tab pos="4443095" algn="l"/>
                <a:tab pos="5776595" algn="l"/>
              </a:tabLst>
            </a:pPr>
            <a:r>
              <a:rPr sz="1900" spc="-5" dirty="0">
                <a:latin typeface="Calibri"/>
                <a:cs typeface="Calibri"/>
              </a:rPr>
              <a:t>-	</a:t>
            </a:r>
            <a:r>
              <a:rPr sz="1900" u="sng" spc="-10" dirty="0">
                <a:latin typeface="Calibri"/>
                <a:cs typeface="Calibri"/>
              </a:rPr>
              <a:t>n</a:t>
            </a:r>
            <a:r>
              <a:rPr sz="1900" u="sng" dirty="0">
                <a:latin typeface="Calibri"/>
                <a:cs typeface="Calibri"/>
              </a:rPr>
              <a:t>o</a:t>
            </a:r>
            <a:r>
              <a:rPr sz="1900" u="sng" spc="-5" dirty="0">
                <a:latin typeface="Calibri"/>
                <a:cs typeface="Calibri"/>
              </a:rPr>
              <a:t>n</a:t>
            </a:r>
            <a:r>
              <a:rPr sz="1900" u="sng" dirty="0">
                <a:latin typeface="Calibri"/>
                <a:cs typeface="Calibri"/>
              </a:rPr>
              <a:t>	</a:t>
            </a:r>
            <a:r>
              <a:rPr sz="1900" u="sng" spc="-10" dirty="0">
                <a:latin typeface="Calibri"/>
                <a:cs typeface="Calibri"/>
              </a:rPr>
              <a:t>posso</a:t>
            </a:r>
            <a:r>
              <a:rPr sz="1900" u="sng" dirty="0">
                <a:latin typeface="Calibri"/>
                <a:cs typeface="Calibri"/>
              </a:rPr>
              <a:t>n</a:t>
            </a:r>
            <a:r>
              <a:rPr sz="1900" u="sng" spc="-5" dirty="0">
                <a:latin typeface="Calibri"/>
                <a:cs typeface="Calibri"/>
              </a:rPr>
              <a:t>o</a:t>
            </a:r>
            <a:r>
              <a:rPr sz="1900" u="sng" dirty="0">
                <a:latin typeface="Calibri"/>
                <a:cs typeface="Calibri"/>
              </a:rPr>
              <a:t>	</a:t>
            </a:r>
            <a:r>
              <a:rPr sz="1900" u="sng" spc="-5" dirty="0">
                <a:latin typeface="Calibri"/>
                <a:cs typeface="Calibri"/>
              </a:rPr>
              <a:t>esi</a:t>
            </a:r>
            <a:r>
              <a:rPr sz="1900" u="sng" spc="-30" dirty="0">
                <a:latin typeface="Calibri"/>
                <a:cs typeface="Calibri"/>
              </a:rPr>
              <a:t>st</a:t>
            </a:r>
            <a:r>
              <a:rPr sz="1900" u="sng" spc="-5" dirty="0">
                <a:latin typeface="Calibri"/>
                <a:cs typeface="Calibri"/>
              </a:rPr>
              <a:t>e</a:t>
            </a:r>
            <a:r>
              <a:rPr sz="1900" u="sng" spc="-30" dirty="0">
                <a:latin typeface="Calibri"/>
                <a:cs typeface="Calibri"/>
              </a:rPr>
              <a:t>r</a:t>
            </a:r>
            <a:r>
              <a:rPr sz="1900" u="sng" spc="-5" dirty="0">
                <a:latin typeface="Calibri"/>
                <a:cs typeface="Calibri"/>
              </a:rPr>
              <a:t>e</a:t>
            </a:r>
            <a:r>
              <a:rPr sz="1900" u="sng" dirty="0">
                <a:latin typeface="Calibri"/>
                <a:cs typeface="Calibri"/>
              </a:rPr>
              <a:t>	</a:t>
            </a:r>
            <a:r>
              <a:rPr sz="1900" u="sng" spc="-30" dirty="0">
                <a:latin typeface="Calibri"/>
                <a:cs typeface="Calibri"/>
              </a:rPr>
              <a:t>st</a:t>
            </a:r>
            <a:r>
              <a:rPr sz="1900" u="sng" spc="-15" dirty="0">
                <a:latin typeface="Calibri"/>
                <a:cs typeface="Calibri"/>
              </a:rPr>
              <a:t>a</a:t>
            </a:r>
            <a:r>
              <a:rPr sz="1900" u="sng" spc="-5" dirty="0">
                <a:latin typeface="Calibri"/>
                <a:cs typeface="Calibri"/>
              </a:rPr>
              <a:t>ti</a:t>
            </a:r>
            <a:r>
              <a:rPr sz="1900" u="sng" dirty="0">
                <a:latin typeface="Calibri"/>
                <a:cs typeface="Calibri"/>
              </a:rPr>
              <a:t>	</a:t>
            </a:r>
            <a:r>
              <a:rPr sz="1900" u="sng" spc="-5" dirty="0">
                <a:latin typeface="Calibri"/>
                <a:cs typeface="Calibri"/>
              </a:rPr>
              <a:t>di</a:t>
            </a:r>
            <a:r>
              <a:rPr sz="1900" u="sng" dirty="0">
                <a:latin typeface="Calibri"/>
                <a:cs typeface="Calibri"/>
              </a:rPr>
              <a:t>	</a:t>
            </a:r>
            <a:r>
              <a:rPr sz="1900" u="sng" spc="-5" dirty="0">
                <a:latin typeface="Calibri"/>
                <a:cs typeface="Calibri"/>
              </a:rPr>
              <a:t>en</a:t>
            </a:r>
            <a:r>
              <a:rPr sz="1900" u="sng" dirty="0">
                <a:latin typeface="Calibri"/>
                <a:cs typeface="Calibri"/>
              </a:rPr>
              <a:t>e</a:t>
            </a:r>
            <a:r>
              <a:rPr sz="1900" u="sng" spc="-20" dirty="0">
                <a:latin typeface="Calibri"/>
                <a:cs typeface="Calibri"/>
              </a:rPr>
              <a:t>r</a:t>
            </a:r>
            <a:r>
              <a:rPr sz="1900" u="sng" dirty="0">
                <a:latin typeface="Calibri"/>
                <a:cs typeface="Calibri"/>
              </a:rPr>
              <a:t>g</a:t>
            </a:r>
            <a:r>
              <a:rPr sz="1900" u="sng" spc="-5" dirty="0">
                <a:latin typeface="Calibri"/>
                <a:cs typeface="Calibri"/>
              </a:rPr>
              <a:t>ia</a:t>
            </a:r>
            <a:r>
              <a:rPr sz="1900" u="sng" dirty="0">
                <a:latin typeface="Calibri"/>
                <a:cs typeface="Calibri"/>
              </a:rPr>
              <a:t>	v</a:t>
            </a:r>
            <a:r>
              <a:rPr sz="1900" u="sng" spc="-5" dirty="0">
                <a:latin typeface="Calibri"/>
                <a:cs typeface="Calibri"/>
              </a:rPr>
              <a:t>ib</a:t>
            </a:r>
            <a:r>
              <a:rPr sz="1900" u="sng" spc="-50" dirty="0">
                <a:latin typeface="Calibri"/>
                <a:cs typeface="Calibri"/>
              </a:rPr>
              <a:t>r</a:t>
            </a:r>
            <a:r>
              <a:rPr sz="1900" u="sng" spc="-5" dirty="0">
                <a:latin typeface="Calibri"/>
                <a:cs typeface="Calibri"/>
              </a:rPr>
              <a:t>a</a:t>
            </a:r>
            <a:r>
              <a:rPr sz="1900" u="sng" dirty="0">
                <a:latin typeface="Calibri"/>
                <a:cs typeface="Calibri"/>
              </a:rPr>
              <a:t>z</a:t>
            </a:r>
            <a:r>
              <a:rPr sz="1900" u="sng" spc="-5" dirty="0">
                <a:latin typeface="Calibri"/>
                <a:cs typeface="Calibri"/>
              </a:rPr>
              <a:t>i</a:t>
            </a:r>
            <a:r>
              <a:rPr sz="1900" u="sng" spc="-15" dirty="0">
                <a:latin typeface="Calibri"/>
                <a:cs typeface="Calibri"/>
              </a:rPr>
              <a:t>o</a:t>
            </a:r>
            <a:r>
              <a:rPr sz="1900" u="sng" spc="-10" dirty="0">
                <a:latin typeface="Calibri"/>
                <a:cs typeface="Calibri"/>
              </a:rPr>
              <a:t>n</a:t>
            </a:r>
            <a:r>
              <a:rPr sz="1900" u="sng" spc="5" dirty="0">
                <a:latin typeface="Calibri"/>
                <a:cs typeface="Calibri"/>
              </a:rPr>
              <a:t>a</a:t>
            </a:r>
            <a:r>
              <a:rPr sz="1900" u="sng" spc="-5" dirty="0">
                <a:latin typeface="Calibri"/>
                <a:cs typeface="Calibri"/>
              </a:rPr>
              <a:t>le</a:t>
            </a:r>
            <a:r>
              <a:rPr sz="1900" u="sng" dirty="0">
                <a:latin typeface="Calibri"/>
                <a:cs typeface="Calibri"/>
              </a:rPr>
              <a:t>	</a:t>
            </a:r>
            <a:r>
              <a:rPr sz="1900" u="sng" spc="-5" dirty="0">
                <a:latin typeface="Calibri"/>
                <a:cs typeface="Calibri"/>
              </a:rPr>
              <a:t>o  </a:t>
            </a:r>
            <a:r>
              <a:rPr sz="1900" u="sng" spc="-15" dirty="0">
                <a:latin typeface="Calibri"/>
                <a:cs typeface="Calibri"/>
              </a:rPr>
              <a:t>rotazionale</a:t>
            </a:r>
            <a:r>
              <a:rPr sz="1900" u="sng" spc="40" dirty="0">
                <a:latin typeface="Calibri"/>
                <a:cs typeface="Calibri"/>
              </a:rPr>
              <a:t> </a:t>
            </a:r>
            <a:r>
              <a:rPr sz="1900" u="sng" spc="-10" dirty="0">
                <a:latin typeface="Calibri"/>
                <a:cs typeface="Calibri"/>
              </a:rPr>
              <a:t>(non</a:t>
            </a:r>
            <a:r>
              <a:rPr sz="1900" u="sng" dirty="0">
                <a:latin typeface="Calibri"/>
                <a:cs typeface="Calibri"/>
              </a:rPr>
              <a:t> </a:t>
            </a:r>
            <a:r>
              <a:rPr sz="1900" u="sng" spc="-10" dirty="0">
                <a:latin typeface="Calibri"/>
                <a:cs typeface="Calibri"/>
              </a:rPr>
              <a:t>esistono</a:t>
            </a:r>
            <a:r>
              <a:rPr sz="1900" u="sng" spc="5" dirty="0">
                <a:latin typeface="Calibri"/>
                <a:cs typeface="Calibri"/>
              </a:rPr>
              <a:t> </a:t>
            </a:r>
            <a:r>
              <a:rPr sz="1900" u="sng" spc="-10" dirty="0">
                <a:latin typeface="Calibri"/>
                <a:cs typeface="Calibri"/>
              </a:rPr>
              <a:t>legami)</a:t>
            </a:r>
            <a:endParaRPr sz="1900" u="sng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7469" y="5471261"/>
            <a:ext cx="461137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5" dirty="0">
                <a:latin typeface="Calibri"/>
                <a:cs typeface="Calibri"/>
              </a:rPr>
              <a:t>-</a:t>
            </a:r>
            <a:r>
              <a:rPr sz="1900" spc="42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possono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esistere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solo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transizioni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elettroniche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77469" y="6050991"/>
            <a:ext cx="5692140" cy="604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900" spc="-5" dirty="0">
                <a:latin typeface="Calibri"/>
                <a:cs typeface="Calibri"/>
              </a:rPr>
              <a:t>Gli </a:t>
            </a:r>
            <a:r>
              <a:rPr sz="1900" spc="-10" dirty="0">
                <a:latin typeface="Calibri"/>
                <a:cs typeface="Calibri"/>
              </a:rPr>
              <a:t>spettri atomici (emissione/assorbimento/fluorescenza) </a:t>
            </a:r>
            <a:r>
              <a:rPr sz="1900" spc="-41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presentano numero</a:t>
            </a:r>
            <a:r>
              <a:rPr sz="1900" spc="2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limitato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di</a:t>
            </a:r>
            <a:r>
              <a:rPr sz="1900" spc="20" dirty="0">
                <a:latin typeface="Calibri"/>
                <a:cs typeface="Calibri"/>
              </a:rPr>
              <a:t> </a:t>
            </a:r>
            <a:r>
              <a:rPr sz="1900" b="1" spc="-10" dirty="0">
                <a:latin typeface="Calibri"/>
                <a:cs typeface="Calibri"/>
              </a:rPr>
              <a:t>righe</a:t>
            </a:r>
            <a:r>
              <a:rPr sz="1900" b="1" spc="-5" dirty="0">
                <a:latin typeface="Calibri"/>
                <a:cs typeface="Calibri"/>
              </a:rPr>
              <a:t> </a:t>
            </a:r>
            <a:r>
              <a:rPr sz="1900" b="1" spc="-10" dirty="0">
                <a:latin typeface="Calibri"/>
                <a:cs typeface="Calibri"/>
              </a:rPr>
              <a:t>spettrali</a:t>
            </a:r>
            <a:r>
              <a:rPr sz="1900" b="1" spc="10" dirty="0">
                <a:latin typeface="Calibri"/>
                <a:cs typeface="Calibri"/>
              </a:rPr>
              <a:t> </a:t>
            </a:r>
            <a:r>
              <a:rPr sz="1900" b="1" spc="-20" dirty="0">
                <a:latin typeface="Calibri"/>
                <a:cs typeface="Calibri"/>
              </a:rPr>
              <a:t>strette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696706" y="2622550"/>
            <a:ext cx="3129280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Prima che </a:t>
            </a:r>
            <a:r>
              <a:rPr sz="1400" dirty="0">
                <a:latin typeface="Calibri"/>
                <a:cs typeface="Calibri"/>
              </a:rPr>
              <a:t>la </a:t>
            </a:r>
            <a:r>
              <a:rPr sz="1400" spc="-10" dirty="0">
                <a:latin typeface="Calibri"/>
                <a:cs typeface="Calibri"/>
              </a:rPr>
              <a:t>sorgente </a:t>
            </a:r>
            <a:r>
              <a:rPr sz="1400" spc="-5" dirty="0">
                <a:latin typeface="Calibri"/>
                <a:cs typeface="Calibri"/>
              </a:rPr>
              <a:t>di energia esterna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venga</a:t>
            </a:r>
            <a:r>
              <a:rPr sz="1400" spc="-5" dirty="0">
                <a:latin typeface="Calibri"/>
                <a:cs typeface="Calibri"/>
              </a:rPr>
              <a:t> applicata,</a:t>
            </a:r>
            <a:r>
              <a:rPr sz="1400" dirty="0">
                <a:latin typeface="Calibri"/>
                <a:cs typeface="Calibri"/>
              </a:rPr>
              <a:t> gli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atomi</a:t>
            </a:r>
            <a:r>
              <a:rPr sz="1400" spc="-5" dirty="0">
                <a:latin typeface="Calibri"/>
                <a:cs typeface="Calibri"/>
              </a:rPr>
              <a:t> di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sodio</a:t>
            </a:r>
            <a:r>
              <a:rPr sz="1400" dirty="0">
                <a:latin typeface="Calibri"/>
                <a:cs typeface="Calibri"/>
              </a:rPr>
              <a:t> si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trovano</a:t>
            </a:r>
            <a:r>
              <a:rPr sz="1400" spc="-5" dirty="0">
                <a:latin typeface="Calibri"/>
                <a:cs typeface="Calibri"/>
              </a:rPr>
              <a:t> solitamente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nel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loro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stato</a:t>
            </a:r>
            <a:r>
              <a:rPr sz="1400" spc="-10" dirty="0">
                <a:latin typeface="Calibri"/>
                <a:cs typeface="Calibri"/>
              </a:rPr>
              <a:t> di </a:t>
            </a:r>
            <a:r>
              <a:rPr sz="1400" spc="-5" dirty="0">
                <a:latin typeface="Calibri"/>
                <a:cs typeface="Calibri"/>
              </a:rPr>
              <a:t> energia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più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basso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(</a:t>
            </a:r>
            <a:r>
              <a:rPr sz="1400" b="1" spc="-10" dirty="0">
                <a:latin typeface="Calibri"/>
                <a:cs typeface="Calibri"/>
              </a:rPr>
              <a:t>stato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fondamentale</a:t>
            </a:r>
            <a:r>
              <a:rPr sz="1400" spc="-5" dirty="0">
                <a:latin typeface="Calibri"/>
                <a:cs typeface="Calibri"/>
              </a:rPr>
              <a:t>).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696706" y="3689730"/>
            <a:ext cx="3127375" cy="88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L'energia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applicata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quindi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fa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sì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che</a:t>
            </a:r>
            <a:r>
              <a:rPr sz="1400" spc="3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gli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atomi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si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trovino</a:t>
            </a:r>
            <a:r>
              <a:rPr sz="1400" spc="3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momentaneamente</a:t>
            </a:r>
            <a:r>
              <a:rPr sz="1400" spc="30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uno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stato</a:t>
            </a:r>
            <a:r>
              <a:rPr sz="1400" spc="-5" dirty="0">
                <a:latin typeface="Calibri"/>
                <a:cs typeface="Calibri"/>
              </a:rPr>
              <a:t> di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energia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più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alto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(</a:t>
            </a:r>
            <a:r>
              <a:rPr sz="1400" b="1" spc="-15" dirty="0">
                <a:latin typeface="Calibri"/>
                <a:cs typeface="Calibri"/>
              </a:rPr>
              <a:t>stato 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eccitato</a:t>
            </a:r>
            <a:r>
              <a:rPr sz="1400" spc="-5" dirty="0">
                <a:latin typeface="Calibri"/>
                <a:cs typeface="Calibri"/>
              </a:rPr>
              <a:t>)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625840" y="437387"/>
            <a:ext cx="3162300" cy="1447800"/>
          </a:xfrm>
          <a:prstGeom prst="rect">
            <a:avLst/>
          </a:prstGeom>
        </p:spPr>
      </p:pic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401827" y="0"/>
            <a:ext cx="28727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SPETTRI</a:t>
            </a:r>
            <a:r>
              <a:rPr sz="24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DI</a:t>
            </a:r>
            <a:r>
              <a:rPr sz="24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EMISSIONE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659" y="835913"/>
            <a:ext cx="5721350" cy="45993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latin typeface="Calibri Light"/>
                <a:cs typeface="Calibri Light"/>
              </a:rPr>
              <a:t>Spettroscopia</a:t>
            </a:r>
            <a:r>
              <a:rPr sz="2000" spc="-60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di</a:t>
            </a:r>
            <a:r>
              <a:rPr sz="2000" spc="-20" dirty="0">
                <a:latin typeface="Calibri Light"/>
                <a:cs typeface="Calibri Light"/>
              </a:rPr>
              <a:t> </a:t>
            </a:r>
            <a:r>
              <a:rPr sz="2000" spc="-5" dirty="0">
                <a:latin typeface="Calibri Light"/>
                <a:cs typeface="Calibri Light"/>
              </a:rPr>
              <a:t>assorbimento</a:t>
            </a:r>
            <a:r>
              <a:rPr sz="2000" spc="-45" dirty="0">
                <a:latin typeface="Calibri Light"/>
                <a:cs typeface="Calibri Light"/>
              </a:rPr>
              <a:t> </a:t>
            </a:r>
            <a:r>
              <a:rPr sz="2000" spc="-10" dirty="0">
                <a:latin typeface="Calibri Light"/>
                <a:cs typeface="Calibri Light"/>
              </a:rPr>
              <a:t>atomico.</a:t>
            </a:r>
            <a:endParaRPr sz="20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libri Light"/>
              <a:cs typeface="Calibri Light"/>
            </a:endParaRPr>
          </a:p>
          <a:p>
            <a:pPr marL="12700" marR="5080" algn="just">
              <a:lnSpc>
                <a:spcPct val="100000"/>
              </a:lnSpc>
            </a:pPr>
            <a:r>
              <a:rPr sz="2000" dirty="0">
                <a:latin typeface="Calibri Light"/>
                <a:cs typeface="Calibri Light"/>
              </a:rPr>
              <a:t>la</a:t>
            </a:r>
            <a:r>
              <a:rPr sz="2000" spc="5" dirty="0">
                <a:latin typeface="Calibri Light"/>
                <a:cs typeface="Calibri Light"/>
              </a:rPr>
              <a:t> </a:t>
            </a:r>
            <a:r>
              <a:rPr sz="2000" spc="-10" dirty="0">
                <a:latin typeface="Calibri Light"/>
                <a:cs typeface="Calibri Light"/>
              </a:rPr>
              <a:t>radiazione</a:t>
            </a:r>
            <a:r>
              <a:rPr sz="2000" spc="-5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da</a:t>
            </a:r>
            <a:r>
              <a:rPr sz="2000" spc="5" dirty="0">
                <a:latin typeface="Calibri Light"/>
                <a:cs typeface="Calibri Light"/>
              </a:rPr>
              <a:t> </a:t>
            </a:r>
            <a:r>
              <a:rPr sz="2000" spc="-15" dirty="0">
                <a:latin typeface="Calibri Light"/>
                <a:cs typeface="Calibri Light"/>
              </a:rPr>
              <a:t>sorgente</a:t>
            </a:r>
            <a:r>
              <a:rPr sz="2000" spc="-10" dirty="0">
                <a:latin typeface="Calibri Light"/>
                <a:cs typeface="Calibri Light"/>
              </a:rPr>
              <a:t> esterna</a:t>
            </a:r>
            <a:r>
              <a:rPr sz="2000" spc="-5" dirty="0">
                <a:latin typeface="Calibri Light"/>
                <a:cs typeface="Calibri Light"/>
              </a:rPr>
              <a:t> </a:t>
            </a:r>
            <a:r>
              <a:rPr sz="2000" spc="-10" dirty="0">
                <a:latin typeface="Calibri Light"/>
                <a:cs typeface="Calibri Light"/>
              </a:rPr>
              <a:t>colpisce</a:t>
            </a:r>
            <a:r>
              <a:rPr sz="2000" spc="-5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il</a:t>
            </a:r>
            <a:r>
              <a:rPr sz="2000" spc="5" dirty="0">
                <a:latin typeface="Calibri Light"/>
                <a:cs typeface="Calibri Light"/>
              </a:rPr>
              <a:t> </a:t>
            </a:r>
            <a:r>
              <a:rPr sz="2000" spc="-15" dirty="0">
                <a:latin typeface="Calibri Light"/>
                <a:cs typeface="Calibri Light"/>
              </a:rPr>
              <a:t>vapore </a:t>
            </a:r>
            <a:r>
              <a:rPr sz="2000" spc="-10" dirty="0">
                <a:latin typeface="Calibri Light"/>
                <a:cs typeface="Calibri Light"/>
              </a:rPr>
              <a:t> </a:t>
            </a:r>
            <a:r>
              <a:rPr sz="2000" spc="-5" dirty="0">
                <a:latin typeface="Calibri Light"/>
                <a:cs typeface="Calibri Light"/>
              </a:rPr>
              <a:t>dell'analita.</a:t>
            </a:r>
            <a:endParaRPr sz="20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libri Light"/>
              <a:cs typeface="Calibri Light"/>
            </a:endParaRPr>
          </a:p>
          <a:p>
            <a:pPr marL="12700" marR="5080" algn="just">
              <a:lnSpc>
                <a:spcPct val="100000"/>
              </a:lnSpc>
            </a:pPr>
            <a:r>
              <a:rPr sz="2000" spc="-5" dirty="0">
                <a:latin typeface="Calibri Light"/>
                <a:cs typeface="Calibri Light"/>
              </a:rPr>
              <a:t>Se </a:t>
            </a:r>
            <a:r>
              <a:rPr sz="2000" spc="-10" dirty="0">
                <a:latin typeface="Calibri Light"/>
                <a:cs typeface="Calibri Light"/>
              </a:rPr>
              <a:t>la radiazione della </a:t>
            </a:r>
            <a:r>
              <a:rPr sz="2000" spc="-15" dirty="0">
                <a:latin typeface="Calibri Light"/>
                <a:cs typeface="Calibri Light"/>
              </a:rPr>
              <a:t>sorgente esterna </a:t>
            </a:r>
            <a:r>
              <a:rPr sz="2000" dirty="0">
                <a:latin typeface="Calibri Light"/>
                <a:cs typeface="Calibri Light"/>
              </a:rPr>
              <a:t>è </a:t>
            </a:r>
            <a:r>
              <a:rPr sz="2000" spc="-10" dirty="0">
                <a:latin typeface="Calibri Light"/>
                <a:cs typeface="Calibri Light"/>
              </a:rPr>
              <a:t>di </a:t>
            </a:r>
            <a:r>
              <a:rPr sz="2000" spc="-5" dirty="0">
                <a:latin typeface="Calibri Light"/>
                <a:cs typeface="Calibri Light"/>
              </a:rPr>
              <a:t>opportuna </a:t>
            </a:r>
            <a:r>
              <a:rPr sz="2000" dirty="0">
                <a:latin typeface="Calibri Light"/>
                <a:cs typeface="Calibri Light"/>
              </a:rPr>
              <a:t> </a:t>
            </a:r>
            <a:r>
              <a:rPr sz="2000" spc="-15" dirty="0">
                <a:latin typeface="Calibri Light"/>
                <a:cs typeface="Calibri Light"/>
              </a:rPr>
              <a:t>frequenza </a:t>
            </a:r>
            <a:r>
              <a:rPr sz="2000" spc="-10" dirty="0">
                <a:latin typeface="Calibri Light"/>
                <a:cs typeface="Calibri Light"/>
              </a:rPr>
              <a:t>(lunghezza </a:t>
            </a:r>
            <a:r>
              <a:rPr sz="2000" spc="-5" dirty="0">
                <a:latin typeface="Calibri Light"/>
                <a:cs typeface="Calibri Light"/>
              </a:rPr>
              <a:t>d'onda) può </a:t>
            </a:r>
            <a:r>
              <a:rPr sz="2000" spc="-10" dirty="0">
                <a:latin typeface="Calibri Light"/>
                <a:cs typeface="Calibri Light"/>
              </a:rPr>
              <a:t>essere </a:t>
            </a:r>
            <a:r>
              <a:rPr sz="2000" spc="-5" dirty="0">
                <a:latin typeface="Calibri Light"/>
                <a:cs typeface="Calibri Light"/>
              </a:rPr>
              <a:t>assorbita dagli </a:t>
            </a:r>
            <a:r>
              <a:rPr sz="2000" spc="-440" dirty="0">
                <a:latin typeface="Calibri Light"/>
                <a:cs typeface="Calibri Light"/>
              </a:rPr>
              <a:t> </a:t>
            </a:r>
            <a:r>
              <a:rPr sz="2000" spc="-10" dirty="0">
                <a:latin typeface="Calibri Light"/>
                <a:cs typeface="Calibri Light"/>
              </a:rPr>
              <a:t>atomi</a:t>
            </a:r>
            <a:r>
              <a:rPr sz="2000" spc="-15" dirty="0">
                <a:latin typeface="Calibri Light"/>
                <a:cs typeface="Calibri Light"/>
              </a:rPr>
              <a:t> </a:t>
            </a:r>
            <a:r>
              <a:rPr sz="2000" spc="-5" dirty="0">
                <a:latin typeface="Calibri Light"/>
                <a:cs typeface="Calibri Light"/>
              </a:rPr>
              <a:t>dell'analita</a:t>
            </a:r>
            <a:r>
              <a:rPr sz="2000" spc="-40" dirty="0">
                <a:latin typeface="Calibri Light"/>
                <a:cs typeface="Calibri Light"/>
              </a:rPr>
              <a:t> </a:t>
            </a:r>
            <a:r>
              <a:rPr sz="2000" spc="-5" dirty="0">
                <a:latin typeface="Calibri Light"/>
                <a:cs typeface="Calibri Light"/>
              </a:rPr>
              <a:t>che</a:t>
            </a:r>
            <a:r>
              <a:rPr sz="2000" spc="-15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passano</a:t>
            </a:r>
            <a:r>
              <a:rPr sz="2000" spc="-50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agli</a:t>
            </a:r>
            <a:r>
              <a:rPr sz="2000" spc="-20" dirty="0">
                <a:latin typeface="Calibri Light"/>
                <a:cs typeface="Calibri Light"/>
              </a:rPr>
              <a:t> </a:t>
            </a:r>
            <a:r>
              <a:rPr sz="2000" spc="-15" dirty="0">
                <a:latin typeface="Calibri Light"/>
                <a:cs typeface="Calibri Light"/>
              </a:rPr>
              <a:t>stati</a:t>
            </a:r>
            <a:r>
              <a:rPr sz="2000" spc="-20" dirty="0">
                <a:latin typeface="Calibri Light"/>
                <a:cs typeface="Calibri Light"/>
              </a:rPr>
              <a:t> </a:t>
            </a:r>
            <a:r>
              <a:rPr sz="2000" spc="-5" dirty="0">
                <a:latin typeface="Calibri Light"/>
                <a:cs typeface="Calibri Light"/>
              </a:rPr>
              <a:t>eccitati.</a:t>
            </a:r>
            <a:endParaRPr sz="20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libri Light"/>
              <a:cs typeface="Calibri Light"/>
            </a:endParaRPr>
          </a:p>
          <a:p>
            <a:pPr marL="12700" marR="5080" algn="just">
              <a:lnSpc>
                <a:spcPct val="100000"/>
              </a:lnSpc>
            </a:pPr>
            <a:r>
              <a:rPr sz="2000" dirty="0">
                <a:latin typeface="Calibri Light"/>
                <a:cs typeface="Calibri Light"/>
              </a:rPr>
              <a:t>Il </a:t>
            </a:r>
            <a:r>
              <a:rPr sz="2000" spc="-15" dirty="0">
                <a:latin typeface="Calibri Light"/>
                <a:cs typeface="Calibri Light"/>
              </a:rPr>
              <a:t>vapore contenente </a:t>
            </a:r>
            <a:r>
              <a:rPr sz="2000" spc="-5" dirty="0">
                <a:latin typeface="Calibri Light"/>
                <a:cs typeface="Calibri Light"/>
              </a:rPr>
              <a:t>sodio assorbe </a:t>
            </a:r>
            <a:r>
              <a:rPr sz="2000" spc="-10" dirty="0">
                <a:latin typeface="Calibri Light"/>
                <a:cs typeface="Calibri Light"/>
              </a:rPr>
              <a:t>le radiazioni </a:t>
            </a:r>
            <a:r>
              <a:rPr sz="2000" dirty="0">
                <a:latin typeface="Calibri Light"/>
                <a:cs typeface="Calibri Light"/>
              </a:rPr>
              <a:t>a 285, </a:t>
            </a:r>
            <a:r>
              <a:rPr sz="2000" spc="5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330 e </a:t>
            </a:r>
            <a:r>
              <a:rPr sz="2000" spc="-5" dirty="0">
                <a:latin typeface="Calibri Light"/>
                <a:cs typeface="Calibri Light"/>
              </a:rPr>
              <a:t>590 </a:t>
            </a:r>
            <a:r>
              <a:rPr sz="2000" dirty="0">
                <a:latin typeface="Calibri Light"/>
                <a:cs typeface="Calibri Light"/>
              </a:rPr>
              <a:t>nm e </a:t>
            </a:r>
            <a:r>
              <a:rPr sz="2000" spc="-10" dirty="0">
                <a:latin typeface="Calibri Light"/>
                <a:cs typeface="Calibri Light"/>
              </a:rPr>
              <a:t>eccita </a:t>
            </a:r>
            <a:r>
              <a:rPr sz="2000" spc="-15" dirty="0">
                <a:latin typeface="Calibri Light"/>
                <a:cs typeface="Calibri Light"/>
              </a:rPr>
              <a:t>elettrone </a:t>
            </a:r>
            <a:r>
              <a:rPr sz="2000" dirty="0">
                <a:latin typeface="Calibri Light"/>
                <a:cs typeface="Calibri Light"/>
              </a:rPr>
              <a:t>ai 3 </a:t>
            </a:r>
            <a:r>
              <a:rPr sz="2000" spc="-10" dirty="0">
                <a:latin typeface="Calibri Light"/>
                <a:cs typeface="Calibri Light"/>
              </a:rPr>
              <a:t>livelli energetici </a:t>
            </a:r>
            <a:r>
              <a:rPr sz="2000" spc="-5" dirty="0">
                <a:latin typeface="Calibri Light"/>
                <a:cs typeface="Calibri Light"/>
              </a:rPr>
              <a:t> superiori</a:t>
            </a:r>
            <a:endParaRPr sz="20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libri Light"/>
              <a:cs typeface="Calibri Light"/>
            </a:endParaRPr>
          </a:p>
          <a:p>
            <a:pPr marL="12700" marR="5715" algn="just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latin typeface="Calibri Light"/>
                <a:cs typeface="Calibri Light"/>
              </a:rPr>
              <a:t>Dopo </a:t>
            </a:r>
            <a:r>
              <a:rPr sz="2000" spc="-10" dirty="0">
                <a:latin typeface="Calibri Light"/>
                <a:cs typeface="Calibri Light"/>
              </a:rPr>
              <a:t>pochi nanosecondi gli atomi eccitati </a:t>
            </a:r>
            <a:r>
              <a:rPr sz="2000" spc="-5" dirty="0">
                <a:latin typeface="Calibri Light"/>
                <a:cs typeface="Calibri Light"/>
              </a:rPr>
              <a:t>ritornano </a:t>
            </a:r>
            <a:r>
              <a:rPr sz="2000" spc="-10" dirty="0">
                <a:latin typeface="Calibri Light"/>
                <a:cs typeface="Calibri Light"/>
              </a:rPr>
              <a:t>al </a:t>
            </a:r>
            <a:r>
              <a:rPr sz="2000" spc="-5" dirty="0">
                <a:latin typeface="Calibri Light"/>
                <a:cs typeface="Calibri Light"/>
              </a:rPr>
              <a:t> </a:t>
            </a:r>
            <a:r>
              <a:rPr sz="2000" spc="-10" dirty="0">
                <a:latin typeface="Calibri Light"/>
                <a:cs typeface="Calibri Light"/>
              </a:rPr>
              <a:t>loro</a:t>
            </a:r>
            <a:r>
              <a:rPr sz="2000" spc="-45" dirty="0">
                <a:latin typeface="Calibri Light"/>
                <a:cs typeface="Calibri Light"/>
              </a:rPr>
              <a:t> </a:t>
            </a:r>
            <a:r>
              <a:rPr sz="2000" spc="-20" dirty="0">
                <a:latin typeface="Calibri Light"/>
                <a:cs typeface="Calibri Light"/>
              </a:rPr>
              <a:t>stato </a:t>
            </a:r>
            <a:r>
              <a:rPr sz="2000" spc="-10" dirty="0">
                <a:latin typeface="Calibri Light"/>
                <a:cs typeface="Calibri Light"/>
              </a:rPr>
              <a:t>fondamentale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6659" y="5713882"/>
            <a:ext cx="555498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45" dirty="0">
                <a:latin typeface="Calibri Light"/>
                <a:cs typeface="Calibri Light"/>
              </a:rPr>
              <a:t>NOTA:</a:t>
            </a:r>
            <a:r>
              <a:rPr sz="2000" spc="-25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Le</a:t>
            </a:r>
            <a:r>
              <a:rPr sz="2000" spc="-20" dirty="0">
                <a:latin typeface="Calibri Light"/>
                <a:cs typeface="Calibri Light"/>
              </a:rPr>
              <a:t> </a:t>
            </a:r>
            <a:r>
              <a:rPr sz="2000" spc="-5" dirty="0">
                <a:latin typeface="Calibri Light"/>
                <a:cs typeface="Calibri Light"/>
              </a:rPr>
              <a:t>lunghezze</a:t>
            </a:r>
            <a:r>
              <a:rPr sz="2000" spc="-40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d'onda</a:t>
            </a:r>
            <a:r>
              <a:rPr sz="2000" spc="-40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delle</a:t>
            </a:r>
            <a:r>
              <a:rPr sz="2000" spc="-40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linee</a:t>
            </a:r>
            <a:r>
              <a:rPr sz="2000" spc="-25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di</a:t>
            </a:r>
            <a:r>
              <a:rPr sz="2000" spc="-5" dirty="0">
                <a:latin typeface="Calibri Light"/>
                <a:cs typeface="Calibri Light"/>
              </a:rPr>
              <a:t> </a:t>
            </a:r>
            <a:r>
              <a:rPr sz="2000" spc="-20" dirty="0">
                <a:latin typeface="Calibri Light"/>
                <a:cs typeface="Calibri Light"/>
              </a:rPr>
              <a:t>assorbimento </a:t>
            </a:r>
            <a:r>
              <a:rPr sz="2000" spc="-440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e</a:t>
            </a:r>
            <a:r>
              <a:rPr sz="2000" spc="-5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di</a:t>
            </a:r>
            <a:r>
              <a:rPr sz="2000" spc="-20" dirty="0">
                <a:latin typeface="Calibri Light"/>
                <a:cs typeface="Calibri Light"/>
              </a:rPr>
              <a:t> </a:t>
            </a:r>
            <a:r>
              <a:rPr sz="2000" spc="-15" dirty="0">
                <a:latin typeface="Calibri Light"/>
                <a:cs typeface="Calibri Light"/>
              </a:rPr>
              <a:t>emissione</a:t>
            </a:r>
            <a:r>
              <a:rPr sz="2000" spc="-50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per</a:t>
            </a:r>
            <a:r>
              <a:rPr sz="2000" spc="-15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il</a:t>
            </a:r>
            <a:r>
              <a:rPr sz="2000" spc="-20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sodio</a:t>
            </a:r>
            <a:r>
              <a:rPr sz="2000" spc="-35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sono</a:t>
            </a:r>
            <a:r>
              <a:rPr sz="2000" spc="-25" dirty="0">
                <a:latin typeface="Calibri Light"/>
                <a:cs typeface="Calibri Light"/>
              </a:rPr>
              <a:t> </a:t>
            </a:r>
            <a:r>
              <a:rPr sz="2000" spc="-5" dirty="0">
                <a:latin typeface="Calibri Light"/>
                <a:cs typeface="Calibri Light"/>
              </a:rPr>
              <a:t>identiche.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76529" y="209803"/>
            <a:ext cx="35191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SPETTRI</a:t>
            </a:r>
            <a:r>
              <a:rPr sz="24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DI</a:t>
            </a:r>
            <a:r>
              <a:rPr sz="24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ASSORBIMENTO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8927210" y="493000"/>
            <a:ext cx="2454275" cy="6180455"/>
            <a:chOff x="8927210" y="493000"/>
            <a:chExt cx="2454275" cy="618045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27210" y="493000"/>
              <a:ext cx="2447925" cy="618022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0653395" y="3562349"/>
              <a:ext cx="727710" cy="3041015"/>
            </a:xfrm>
            <a:custGeom>
              <a:avLst/>
              <a:gdLst/>
              <a:ahLst/>
              <a:cxnLst/>
              <a:rect l="l" t="t" r="r" b="b"/>
              <a:pathLst>
                <a:path w="727709" h="3041015">
                  <a:moveTo>
                    <a:pt x="183515" y="1778635"/>
                  </a:moveTo>
                  <a:lnTo>
                    <a:pt x="179070" y="1771269"/>
                  </a:lnTo>
                  <a:lnTo>
                    <a:pt x="172466" y="1767586"/>
                  </a:lnTo>
                  <a:lnTo>
                    <a:pt x="166497" y="1765554"/>
                  </a:lnTo>
                  <a:lnTo>
                    <a:pt x="163283" y="1764880"/>
                  </a:lnTo>
                  <a:lnTo>
                    <a:pt x="163283" y="1791335"/>
                  </a:lnTo>
                  <a:lnTo>
                    <a:pt x="162394" y="1791030"/>
                  </a:lnTo>
                  <a:lnTo>
                    <a:pt x="163271" y="1791322"/>
                  </a:lnTo>
                  <a:lnTo>
                    <a:pt x="161163" y="1790319"/>
                  </a:lnTo>
                  <a:lnTo>
                    <a:pt x="163258" y="1791309"/>
                  </a:lnTo>
                  <a:lnTo>
                    <a:pt x="163283" y="1764880"/>
                  </a:lnTo>
                  <a:lnTo>
                    <a:pt x="159893" y="1764157"/>
                  </a:lnTo>
                  <a:lnTo>
                    <a:pt x="159893" y="1788668"/>
                  </a:lnTo>
                  <a:lnTo>
                    <a:pt x="159664" y="1787918"/>
                  </a:lnTo>
                  <a:lnTo>
                    <a:pt x="159893" y="1788668"/>
                  </a:lnTo>
                  <a:lnTo>
                    <a:pt x="159893" y="1764157"/>
                  </a:lnTo>
                  <a:lnTo>
                    <a:pt x="121920" y="1759331"/>
                  </a:lnTo>
                  <a:lnTo>
                    <a:pt x="81915" y="1756918"/>
                  </a:lnTo>
                  <a:lnTo>
                    <a:pt x="76568" y="1756778"/>
                  </a:lnTo>
                  <a:lnTo>
                    <a:pt x="76581" y="1756410"/>
                  </a:lnTo>
                  <a:lnTo>
                    <a:pt x="77089" y="1731264"/>
                  </a:lnTo>
                  <a:lnTo>
                    <a:pt x="127" y="1767840"/>
                  </a:lnTo>
                  <a:lnTo>
                    <a:pt x="75565" y="1807464"/>
                  </a:lnTo>
                  <a:lnTo>
                    <a:pt x="76060" y="1782089"/>
                  </a:lnTo>
                  <a:lnTo>
                    <a:pt x="80772" y="1782191"/>
                  </a:lnTo>
                  <a:lnTo>
                    <a:pt x="107950" y="1783715"/>
                  </a:lnTo>
                  <a:lnTo>
                    <a:pt x="107696" y="1783715"/>
                  </a:lnTo>
                  <a:lnTo>
                    <a:pt x="119634" y="1784731"/>
                  </a:lnTo>
                  <a:lnTo>
                    <a:pt x="130556" y="1785747"/>
                  </a:lnTo>
                  <a:lnTo>
                    <a:pt x="140335" y="1786763"/>
                  </a:lnTo>
                  <a:lnTo>
                    <a:pt x="139954" y="1786763"/>
                  </a:lnTo>
                  <a:lnTo>
                    <a:pt x="148590" y="1787906"/>
                  </a:lnTo>
                  <a:lnTo>
                    <a:pt x="155067" y="1789049"/>
                  </a:lnTo>
                  <a:lnTo>
                    <a:pt x="154686" y="1789049"/>
                  </a:lnTo>
                  <a:lnTo>
                    <a:pt x="158115" y="1789734"/>
                  </a:lnTo>
                  <a:lnTo>
                    <a:pt x="158115" y="3006369"/>
                  </a:lnTo>
                  <a:lnTo>
                    <a:pt x="155194" y="3007004"/>
                  </a:lnTo>
                  <a:lnTo>
                    <a:pt x="155041" y="3007042"/>
                  </a:lnTo>
                  <a:lnTo>
                    <a:pt x="148488" y="3008185"/>
                  </a:lnTo>
                  <a:lnTo>
                    <a:pt x="148348" y="3008211"/>
                  </a:lnTo>
                  <a:lnTo>
                    <a:pt x="140335" y="3009366"/>
                  </a:lnTo>
                  <a:lnTo>
                    <a:pt x="140055" y="3009404"/>
                  </a:lnTo>
                  <a:lnTo>
                    <a:pt x="130721" y="3010408"/>
                  </a:lnTo>
                  <a:lnTo>
                    <a:pt x="158115" y="3010408"/>
                  </a:lnTo>
                  <a:lnTo>
                    <a:pt x="130606" y="3010420"/>
                  </a:lnTo>
                  <a:lnTo>
                    <a:pt x="119634" y="3011449"/>
                  </a:lnTo>
                  <a:lnTo>
                    <a:pt x="107823" y="3012287"/>
                  </a:lnTo>
                  <a:lnTo>
                    <a:pt x="94996" y="3013125"/>
                  </a:lnTo>
                  <a:lnTo>
                    <a:pt x="158115" y="3013125"/>
                  </a:lnTo>
                  <a:lnTo>
                    <a:pt x="94780" y="3013138"/>
                  </a:lnTo>
                  <a:lnTo>
                    <a:pt x="81026" y="3013786"/>
                  </a:lnTo>
                  <a:lnTo>
                    <a:pt x="66167" y="3014357"/>
                  </a:lnTo>
                  <a:lnTo>
                    <a:pt x="34417" y="3015208"/>
                  </a:lnTo>
                  <a:lnTo>
                    <a:pt x="17526" y="3015399"/>
                  </a:lnTo>
                  <a:lnTo>
                    <a:pt x="0" y="3015488"/>
                  </a:lnTo>
                  <a:lnTo>
                    <a:pt x="254" y="3040888"/>
                  </a:lnTo>
                  <a:lnTo>
                    <a:pt x="67056" y="3039732"/>
                  </a:lnTo>
                  <a:lnTo>
                    <a:pt x="121793" y="3036747"/>
                  </a:lnTo>
                  <a:lnTo>
                    <a:pt x="159766" y="3031985"/>
                  </a:lnTo>
                  <a:lnTo>
                    <a:pt x="183515" y="3017507"/>
                  </a:lnTo>
                  <a:lnTo>
                    <a:pt x="183515" y="3014002"/>
                  </a:lnTo>
                  <a:lnTo>
                    <a:pt x="183515" y="3004807"/>
                  </a:lnTo>
                  <a:lnTo>
                    <a:pt x="163309" y="3004820"/>
                  </a:lnTo>
                  <a:lnTo>
                    <a:pt x="162229" y="3005188"/>
                  </a:lnTo>
                  <a:lnTo>
                    <a:pt x="163309" y="3004807"/>
                  </a:lnTo>
                  <a:lnTo>
                    <a:pt x="183515" y="3004807"/>
                  </a:lnTo>
                  <a:lnTo>
                    <a:pt x="183515" y="3004324"/>
                  </a:lnTo>
                  <a:lnTo>
                    <a:pt x="183515" y="1791855"/>
                  </a:lnTo>
                  <a:lnTo>
                    <a:pt x="183515" y="1778635"/>
                  </a:lnTo>
                  <a:close/>
                </a:path>
                <a:path w="727709" h="3041015">
                  <a:moveTo>
                    <a:pt x="438023" y="631190"/>
                  </a:moveTo>
                  <a:lnTo>
                    <a:pt x="395986" y="614807"/>
                  </a:lnTo>
                  <a:lnTo>
                    <a:pt x="367741" y="612775"/>
                  </a:lnTo>
                  <a:lnTo>
                    <a:pt x="367753" y="612267"/>
                  </a:lnTo>
                  <a:lnTo>
                    <a:pt x="368427" y="587248"/>
                  </a:lnTo>
                  <a:lnTo>
                    <a:pt x="291211" y="623316"/>
                  </a:lnTo>
                  <a:lnTo>
                    <a:pt x="366395" y="663448"/>
                  </a:lnTo>
                  <a:lnTo>
                    <a:pt x="367068" y="638200"/>
                  </a:lnTo>
                  <a:lnTo>
                    <a:pt x="376047" y="638556"/>
                  </a:lnTo>
                  <a:lnTo>
                    <a:pt x="375539" y="638556"/>
                  </a:lnTo>
                  <a:lnTo>
                    <a:pt x="384937" y="639318"/>
                  </a:lnTo>
                  <a:lnTo>
                    <a:pt x="393573" y="640080"/>
                  </a:lnTo>
                  <a:lnTo>
                    <a:pt x="393319" y="640080"/>
                  </a:lnTo>
                  <a:lnTo>
                    <a:pt x="401066" y="640842"/>
                  </a:lnTo>
                  <a:lnTo>
                    <a:pt x="400685" y="640842"/>
                  </a:lnTo>
                  <a:lnTo>
                    <a:pt x="407289" y="641858"/>
                  </a:lnTo>
                  <a:lnTo>
                    <a:pt x="407035" y="641731"/>
                  </a:lnTo>
                  <a:lnTo>
                    <a:pt x="412623" y="642747"/>
                  </a:lnTo>
                  <a:lnTo>
                    <a:pt x="411861" y="642493"/>
                  </a:lnTo>
                  <a:lnTo>
                    <a:pt x="412623" y="642696"/>
                  </a:lnTo>
                  <a:lnTo>
                    <a:pt x="412623" y="3008884"/>
                  </a:lnTo>
                  <a:lnTo>
                    <a:pt x="412178" y="3008985"/>
                  </a:lnTo>
                  <a:lnTo>
                    <a:pt x="412013" y="3009023"/>
                  </a:lnTo>
                  <a:lnTo>
                    <a:pt x="407035" y="3009862"/>
                  </a:lnTo>
                  <a:lnTo>
                    <a:pt x="407289" y="3009811"/>
                  </a:lnTo>
                  <a:lnTo>
                    <a:pt x="406933" y="3009862"/>
                  </a:lnTo>
                  <a:lnTo>
                    <a:pt x="401104" y="3010712"/>
                  </a:lnTo>
                  <a:lnTo>
                    <a:pt x="400939" y="3010738"/>
                  </a:lnTo>
                  <a:lnTo>
                    <a:pt x="393573" y="3011538"/>
                  </a:lnTo>
                  <a:lnTo>
                    <a:pt x="412623" y="3011538"/>
                  </a:lnTo>
                  <a:lnTo>
                    <a:pt x="393458" y="3011551"/>
                  </a:lnTo>
                  <a:lnTo>
                    <a:pt x="385191" y="3012287"/>
                  </a:lnTo>
                  <a:lnTo>
                    <a:pt x="343027" y="3014637"/>
                  </a:lnTo>
                  <a:lnTo>
                    <a:pt x="291084" y="3015488"/>
                  </a:lnTo>
                  <a:lnTo>
                    <a:pt x="291338" y="3040888"/>
                  </a:lnTo>
                  <a:lnTo>
                    <a:pt x="343916" y="3040024"/>
                  </a:lnTo>
                  <a:lnTo>
                    <a:pt x="387096" y="3037611"/>
                  </a:lnTo>
                  <a:lnTo>
                    <a:pt x="427609" y="3031045"/>
                  </a:lnTo>
                  <a:lnTo>
                    <a:pt x="438023" y="3020479"/>
                  </a:lnTo>
                  <a:lnTo>
                    <a:pt x="438023" y="3017050"/>
                  </a:lnTo>
                  <a:lnTo>
                    <a:pt x="438023" y="3007245"/>
                  </a:lnTo>
                  <a:lnTo>
                    <a:pt x="438023" y="3007042"/>
                  </a:lnTo>
                  <a:lnTo>
                    <a:pt x="438023" y="644525"/>
                  </a:lnTo>
                  <a:lnTo>
                    <a:pt x="438023" y="644398"/>
                  </a:lnTo>
                  <a:lnTo>
                    <a:pt x="418592" y="644398"/>
                  </a:lnTo>
                  <a:lnTo>
                    <a:pt x="418452" y="644398"/>
                  </a:lnTo>
                  <a:lnTo>
                    <a:pt x="438023" y="644321"/>
                  </a:lnTo>
                  <a:lnTo>
                    <a:pt x="438023" y="634619"/>
                  </a:lnTo>
                  <a:lnTo>
                    <a:pt x="438023" y="631190"/>
                  </a:lnTo>
                  <a:close/>
                </a:path>
                <a:path w="727709" h="3041015">
                  <a:moveTo>
                    <a:pt x="727583" y="47117"/>
                  </a:moveTo>
                  <a:lnTo>
                    <a:pt x="723138" y="39751"/>
                  </a:lnTo>
                  <a:lnTo>
                    <a:pt x="716534" y="36068"/>
                  </a:lnTo>
                  <a:lnTo>
                    <a:pt x="710565" y="34163"/>
                  </a:lnTo>
                  <a:lnTo>
                    <a:pt x="704342" y="32854"/>
                  </a:lnTo>
                  <a:lnTo>
                    <a:pt x="704342" y="3005912"/>
                  </a:lnTo>
                  <a:lnTo>
                    <a:pt x="703961" y="3006026"/>
                  </a:lnTo>
                  <a:lnTo>
                    <a:pt x="703961" y="3007563"/>
                  </a:lnTo>
                  <a:lnTo>
                    <a:pt x="703745" y="3008350"/>
                  </a:lnTo>
                  <a:lnTo>
                    <a:pt x="703072" y="3008985"/>
                  </a:lnTo>
                  <a:lnTo>
                    <a:pt x="703732" y="3008350"/>
                  </a:lnTo>
                  <a:lnTo>
                    <a:pt x="703961" y="3007563"/>
                  </a:lnTo>
                  <a:lnTo>
                    <a:pt x="703961" y="3006026"/>
                  </a:lnTo>
                  <a:lnTo>
                    <a:pt x="703453" y="3006179"/>
                  </a:lnTo>
                  <a:lnTo>
                    <a:pt x="704151" y="3005963"/>
                  </a:lnTo>
                  <a:lnTo>
                    <a:pt x="704342" y="3005912"/>
                  </a:lnTo>
                  <a:lnTo>
                    <a:pt x="704342" y="32854"/>
                  </a:lnTo>
                  <a:lnTo>
                    <a:pt x="666369" y="28067"/>
                  </a:lnTo>
                  <a:lnTo>
                    <a:pt x="626872" y="25654"/>
                  </a:lnTo>
                  <a:lnTo>
                    <a:pt x="622160" y="25527"/>
                  </a:lnTo>
                  <a:lnTo>
                    <a:pt x="622173" y="25158"/>
                  </a:lnTo>
                  <a:lnTo>
                    <a:pt x="622681" y="0"/>
                  </a:lnTo>
                  <a:lnTo>
                    <a:pt x="545719" y="36576"/>
                  </a:lnTo>
                  <a:lnTo>
                    <a:pt x="621157" y="76200"/>
                  </a:lnTo>
                  <a:lnTo>
                    <a:pt x="621652" y="50838"/>
                  </a:lnTo>
                  <a:lnTo>
                    <a:pt x="625729" y="50927"/>
                  </a:lnTo>
                  <a:lnTo>
                    <a:pt x="639699" y="51689"/>
                  </a:lnTo>
                  <a:lnTo>
                    <a:pt x="639445" y="51689"/>
                  </a:lnTo>
                  <a:lnTo>
                    <a:pt x="652399" y="52451"/>
                  </a:lnTo>
                  <a:lnTo>
                    <a:pt x="664210" y="53467"/>
                  </a:lnTo>
                  <a:lnTo>
                    <a:pt x="675132" y="54356"/>
                  </a:lnTo>
                  <a:lnTo>
                    <a:pt x="674751" y="54356"/>
                  </a:lnTo>
                  <a:lnTo>
                    <a:pt x="684530" y="55499"/>
                  </a:lnTo>
                  <a:lnTo>
                    <a:pt x="684276" y="55499"/>
                  </a:lnTo>
                  <a:lnTo>
                    <a:pt x="692785" y="56642"/>
                  </a:lnTo>
                  <a:lnTo>
                    <a:pt x="692277" y="56515"/>
                  </a:lnTo>
                  <a:lnTo>
                    <a:pt x="699389" y="57785"/>
                  </a:lnTo>
                  <a:lnTo>
                    <a:pt x="702183" y="58394"/>
                  </a:lnTo>
                  <a:lnTo>
                    <a:pt x="702183" y="3006420"/>
                  </a:lnTo>
                  <a:lnTo>
                    <a:pt x="698728" y="3007220"/>
                  </a:lnTo>
                  <a:lnTo>
                    <a:pt x="692785" y="3008274"/>
                  </a:lnTo>
                  <a:lnTo>
                    <a:pt x="692658" y="3008299"/>
                  </a:lnTo>
                  <a:lnTo>
                    <a:pt x="692467" y="3008325"/>
                  </a:lnTo>
                  <a:lnTo>
                    <a:pt x="684720" y="3009366"/>
                  </a:lnTo>
                  <a:lnTo>
                    <a:pt x="702183" y="3009366"/>
                  </a:lnTo>
                  <a:lnTo>
                    <a:pt x="684644" y="3009379"/>
                  </a:lnTo>
                  <a:lnTo>
                    <a:pt x="675030" y="3010408"/>
                  </a:lnTo>
                  <a:lnTo>
                    <a:pt x="702183" y="3010408"/>
                  </a:lnTo>
                  <a:lnTo>
                    <a:pt x="674916" y="3010420"/>
                  </a:lnTo>
                  <a:lnTo>
                    <a:pt x="664464" y="3011424"/>
                  </a:lnTo>
                  <a:lnTo>
                    <a:pt x="652399" y="3012287"/>
                  </a:lnTo>
                  <a:lnTo>
                    <a:pt x="639699" y="3013125"/>
                  </a:lnTo>
                  <a:lnTo>
                    <a:pt x="702183" y="3013125"/>
                  </a:lnTo>
                  <a:lnTo>
                    <a:pt x="639470" y="3013138"/>
                  </a:lnTo>
                  <a:lnTo>
                    <a:pt x="625856" y="3013786"/>
                  </a:lnTo>
                  <a:lnTo>
                    <a:pt x="611124" y="3014357"/>
                  </a:lnTo>
                  <a:lnTo>
                    <a:pt x="595757" y="3014827"/>
                  </a:lnTo>
                  <a:lnTo>
                    <a:pt x="579628" y="3015208"/>
                  </a:lnTo>
                  <a:lnTo>
                    <a:pt x="562991" y="3015399"/>
                  </a:lnTo>
                  <a:lnTo>
                    <a:pt x="545592" y="3015488"/>
                  </a:lnTo>
                  <a:lnTo>
                    <a:pt x="545846" y="3040888"/>
                  </a:lnTo>
                  <a:lnTo>
                    <a:pt x="612013" y="3039732"/>
                  </a:lnTo>
                  <a:lnTo>
                    <a:pt x="666369" y="3036747"/>
                  </a:lnTo>
                  <a:lnTo>
                    <a:pt x="710692" y="3030537"/>
                  </a:lnTo>
                  <a:lnTo>
                    <a:pt x="727583" y="3017609"/>
                  </a:lnTo>
                  <a:lnTo>
                    <a:pt x="727583" y="3014091"/>
                  </a:lnTo>
                  <a:lnTo>
                    <a:pt x="727583" y="3004845"/>
                  </a:lnTo>
                  <a:lnTo>
                    <a:pt x="727583" y="3004413"/>
                  </a:lnTo>
                  <a:lnTo>
                    <a:pt x="727583" y="60337"/>
                  </a:lnTo>
                  <a:lnTo>
                    <a:pt x="727583" y="59944"/>
                  </a:lnTo>
                  <a:lnTo>
                    <a:pt x="707644" y="59944"/>
                  </a:lnTo>
                  <a:lnTo>
                    <a:pt x="707491" y="59944"/>
                  </a:lnTo>
                  <a:lnTo>
                    <a:pt x="727583" y="59880"/>
                  </a:lnTo>
                  <a:lnTo>
                    <a:pt x="727583" y="50673"/>
                  </a:lnTo>
                  <a:lnTo>
                    <a:pt x="727583" y="47117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763639" y="5410606"/>
            <a:ext cx="2162810" cy="1111250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1800" b="1" spc="-5" dirty="0">
                <a:latin typeface="Calibri"/>
                <a:cs typeface="Calibri"/>
              </a:rPr>
              <a:t>3-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Transizione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1800" b="1" spc="-5" dirty="0">
                <a:latin typeface="Calibri"/>
                <a:cs typeface="Calibri"/>
              </a:rPr>
              <a:t>2-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Assorbimento</a:t>
            </a:r>
            <a:endParaRPr sz="1800">
              <a:latin typeface="Calibri"/>
              <a:cs typeface="Calibri"/>
            </a:endParaRPr>
          </a:p>
          <a:p>
            <a:pPr marL="28575">
              <a:lnSpc>
                <a:spcPct val="100000"/>
              </a:lnSpc>
              <a:spcBef>
                <a:spcPts val="745"/>
              </a:spcBef>
            </a:pPr>
            <a:r>
              <a:rPr sz="1800" b="1" spc="-5" dirty="0">
                <a:latin typeface="Calibri"/>
                <a:cs typeface="Calibri"/>
              </a:rPr>
              <a:t>1- </a:t>
            </a:r>
            <a:r>
              <a:rPr sz="1800" b="1" spc="-10" dirty="0">
                <a:latin typeface="Calibri"/>
                <a:cs typeface="Calibri"/>
              </a:rPr>
              <a:t>Stato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fondamentale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05574" y="1883422"/>
            <a:ext cx="8890478" cy="287200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79473" y="416814"/>
            <a:ext cx="374459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solidFill>
                  <a:srgbClr val="FF0000"/>
                </a:solidFill>
                <a:latin typeface="Calibri"/>
                <a:cs typeface="Calibri"/>
              </a:rPr>
              <a:t>LA</a:t>
            </a:r>
            <a:r>
              <a:rPr sz="30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FF0000"/>
                </a:solidFill>
                <a:latin typeface="Calibri"/>
                <a:cs typeface="Calibri"/>
              </a:rPr>
              <a:t>RADIAZIONE</a:t>
            </a:r>
            <a:r>
              <a:rPr sz="3000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FF0000"/>
                </a:solidFill>
                <a:latin typeface="Calibri"/>
                <a:cs typeface="Calibri"/>
              </a:rPr>
              <a:t>VISIBILE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5116" y="171653"/>
            <a:ext cx="400939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Misure</a:t>
            </a:r>
            <a:r>
              <a:rPr sz="32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Spettroscopiche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5116" y="1281176"/>
            <a:ext cx="10724515" cy="2494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Passaggi</a:t>
            </a:r>
            <a:r>
              <a:rPr sz="18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base: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Calibri"/>
              <a:cs typeface="Calibri"/>
            </a:endParaRPr>
          </a:p>
          <a:p>
            <a:pPr marL="250190" indent="-238125">
              <a:lnSpc>
                <a:spcPct val="100000"/>
              </a:lnSpc>
              <a:buAutoNum type="arabicParenR"/>
              <a:tabLst>
                <a:tab pos="250825" algn="l"/>
              </a:tabLst>
            </a:pPr>
            <a:r>
              <a:rPr sz="1800" spc="-20" dirty="0">
                <a:latin typeface="Calibri"/>
                <a:cs typeface="Calibri"/>
              </a:rPr>
              <a:t>ECCITAZIONE</a:t>
            </a:r>
            <a:endParaRPr sz="1800">
              <a:latin typeface="Calibri"/>
              <a:cs typeface="Calibri"/>
            </a:endParaRPr>
          </a:p>
          <a:p>
            <a:pPr marL="243840" lvl="1" indent="-231775">
              <a:lnSpc>
                <a:spcPct val="100000"/>
              </a:lnSpc>
              <a:spcBef>
                <a:spcPts val="5"/>
              </a:spcBef>
              <a:buAutoNum type="alphaLcParenR"/>
              <a:tabLst>
                <a:tab pos="244475" algn="l"/>
              </a:tabLst>
            </a:pPr>
            <a:r>
              <a:rPr sz="1800" dirty="0">
                <a:latin typeface="Calibri"/>
                <a:cs typeface="Calibri"/>
              </a:rPr>
              <a:t>Un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campione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viene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stimolato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l’uso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una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forma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energia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(in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questa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fase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l’analita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è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allo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stato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fondamentale)</a:t>
            </a:r>
            <a:endParaRPr sz="1800">
              <a:latin typeface="Calibri"/>
              <a:cs typeface="Calibri"/>
            </a:endParaRPr>
          </a:p>
          <a:p>
            <a:pPr marL="254000" lvl="1" indent="-241935">
              <a:lnSpc>
                <a:spcPct val="100000"/>
              </a:lnSpc>
              <a:buAutoNum type="alphaLcParenR"/>
              <a:tabLst>
                <a:tab pos="254635" algn="l"/>
              </a:tabLst>
            </a:pPr>
            <a:r>
              <a:rPr sz="1800" spc="-5" dirty="0">
                <a:latin typeface="Calibri"/>
                <a:cs typeface="Calibri"/>
              </a:rPr>
              <a:t>Lo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stimolo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determina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passaggio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allo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stato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eccitato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(stato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energetico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più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alto)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Calibri"/>
                <a:cs typeface="Calibri"/>
              </a:rPr>
              <a:t>2)MISURA: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lphaLcParenR"/>
              <a:tabLst>
                <a:tab pos="354965" algn="l"/>
                <a:tab pos="355600" algn="l"/>
              </a:tabLst>
            </a:pPr>
            <a:r>
              <a:rPr sz="1800" spc="-10" dirty="0">
                <a:latin typeface="Calibri"/>
                <a:cs typeface="Calibri"/>
              </a:rPr>
              <a:t>Misuro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radiazione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elettromagnetica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emessa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per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ritornare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allo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stato</a:t>
            </a:r>
            <a:r>
              <a:rPr sz="1800" spc="-10" dirty="0">
                <a:latin typeface="Calibri"/>
                <a:cs typeface="Calibri"/>
              </a:rPr>
              <a:t> fondamentale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lphaLcParenR"/>
              <a:tabLst>
                <a:tab pos="354965" algn="l"/>
                <a:tab pos="355600" algn="l"/>
              </a:tabLst>
            </a:pPr>
            <a:r>
              <a:rPr sz="1800" spc="-10" dirty="0">
                <a:latin typeface="Calibri"/>
                <a:cs typeface="Calibri"/>
              </a:rPr>
              <a:t>Misuro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la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quantità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radiazione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elettromagnetica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assorbita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durante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l’eccitazione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40252" y="4143755"/>
            <a:ext cx="5111496" cy="209702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05309" y="273548"/>
            <a:ext cx="8661305" cy="652920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388</TotalTime>
  <Words>4943</Words>
  <Application>Microsoft Macintosh PowerPoint</Application>
  <PresentationFormat>Widescreen</PresentationFormat>
  <Paragraphs>570</Paragraphs>
  <Slides>62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62</vt:i4>
      </vt:variant>
    </vt:vector>
  </HeadingPairs>
  <TitlesOfParts>
    <vt:vector size="71" baseType="lpstr">
      <vt:lpstr>Arial</vt:lpstr>
      <vt:lpstr>Arial MT</vt:lpstr>
      <vt:lpstr>Calibri</vt:lpstr>
      <vt:lpstr>Calibri Light</vt:lpstr>
      <vt:lpstr>Microsoft Himalaya</vt:lpstr>
      <vt:lpstr>Symbol</vt:lpstr>
      <vt:lpstr>Times New Roman</vt:lpstr>
      <vt:lpstr>Wingdings</vt:lpstr>
      <vt:lpstr>Office Theme</vt:lpstr>
      <vt:lpstr>La spettrofotometria</vt:lpstr>
      <vt:lpstr>RADIAZIONE ELETTROMAGNETICA</vt:lpstr>
      <vt:lpstr>Proprietà dell’onda elettromagnetica</vt:lpstr>
      <vt:lpstr>Presentazione standard di PowerPoint</vt:lpstr>
      <vt:lpstr>Quando una radiazione attraversa un mezzo diverso dall’aria cambia la sua lunghezza d’onda</vt:lpstr>
      <vt:lpstr>Presentazione standard di PowerPoint</vt:lpstr>
      <vt:lpstr>LA RADIAZIONE VISIBILE</vt:lpstr>
      <vt:lpstr>Misure Spettroscopiche</vt:lpstr>
      <vt:lpstr>Presentazione standard di PowerPoint</vt:lpstr>
      <vt:lpstr>SPETTROSCOPIA DI ASSORBIMENTO</vt:lpstr>
      <vt:lpstr>SPETTROSCOPIA DI EMISSIONE</vt:lpstr>
      <vt:lpstr>SPETTROSCOPIA DI FLUORESCENZA</vt:lpstr>
      <vt:lpstr>Presentazione standard di PowerPoint</vt:lpstr>
      <vt:lpstr>L’assorbimento della radiazione</vt:lpstr>
      <vt:lpstr>Trasmittanza e Assorbanza</vt:lpstr>
      <vt:lpstr>Lambert-Beer</vt:lpstr>
      <vt:lpstr>Presentazione standard di PowerPoint</vt:lpstr>
      <vt:lpstr>b= cammino ottico (cm)</vt:lpstr>
      <vt:lpstr>Termini impiegati in spettrometria di assorbimento</vt:lpstr>
      <vt:lpstr>Presentazione standard di PowerPoint</vt:lpstr>
      <vt:lpstr>Presentazione standard di PowerPoint</vt:lpstr>
      <vt:lpstr>Presentazione standard di PowerPoint</vt:lpstr>
      <vt:lpstr>ASSORBIMENTO ATOMICO</vt:lpstr>
      <vt:lpstr>Presentazione standard di PowerPoint</vt:lpstr>
      <vt:lpstr>La transizione elettronica</vt:lpstr>
      <vt:lpstr>Assorbimento infrarosso (IR)</vt:lpstr>
      <vt:lpstr>Limitazioni alla legge di Beer</vt:lpstr>
      <vt:lpstr>Spettri di emissione</vt:lpstr>
      <vt:lpstr>Presentazione standard di PowerPoint</vt:lpstr>
      <vt:lpstr>Presentazione standard di PowerPoint</vt:lpstr>
      <vt:lpstr>Emissione mediante fluorescenza e fosforescenza</vt:lpstr>
      <vt:lpstr>Fluorescenza atomica</vt:lpstr>
      <vt:lpstr>Spettroscopia IR</vt:lpstr>
      <vt:lpstr>Spettroscopia IR</vt:lpstr>
      <vt:lpstr>COMPONENTI STRUMENTALI</vt:lpstr>
      <vt:lpstr>spettroscopia di assorbimento</vt:lpstr>
      <vt:lpstr>Spettroscopia di fluorescenza e emissione</vt:lpstr>
      <vt:lpstr>Materiali ottici – concetto di trasparenza ottica</vt:lpstr>
      <vt:lpstr>Sorgenti spettroscopiche</vt:lpstr>
      <vt:lpstr>Sorgenti continue nella regione ultravioletto/visibile</vt:lpstr>
      <vt:lpstr>Selettori della lunghezza d'onda</vt:lpstr>
      <vt:lpstr>MONOCROMATORI</vt:lpstr>
      <vt:lpstr>RETICOLO DI DIFFRAZIONE</vt:lpstr>
      <vt:lpstr>MONOCROMATORE</vt:lpstr>
      <vt:lpstr>Filtri di radiazione</vt:lpstr>
      <vt:lpstr>Presentazione standard di PowerPoint</vt:lpstr>
      <vt:lpstr>Rivelazione e misura dell'energia radiante</vt:lpstr>
      <vt:lpstr>FOTOTUBO</vt:lpstr>
      <vt:lpstr>Presentazione standard di PowerPoint</vt:lpstr>
      <vt:lpstr>SPETTROSCOPIA MOLECOLARE DI ASSORBIMENTO</vt:lpstr>
      <vt:lpstr>Specie assorbenti</vt:lpstr>
      <vt:lpstr>Gruppi funzionali organici insaturi che assorbono nelle  regioni ultravioletta e visibile sono noti come cromofori</vt:lpstr>
      <vt:lpstr>Applicazioni quantitative</vt:lpstr>
      <vt:lpstr>PROCEDURA</vt:lpstr>
      <vt:lpstr>Spettroscopia di fluorescenza molecolare</vt:lpstr>
      <vt:lpstr>TEORIA DELLA FLUORESCENZA MOLECOLARE</vt:lpstr>
      <vt:lpstr>Specie fluorescenti e rendimento quantico</vt:lpstr>
      <vt:lpstr>Fluorescenza e struttura</vt:lpstr>
      <vt:lpstr>L'effetto della rigidità strutturale</vt:lpstr>
      <vt:lpstr>SPETTROSCOPIA ATOMICA</vt:lpstr>
      <vt:lpstr>SPETTRI DI EMISSIONE</vt:lpstr>
      <vt:lpstr>SPETTRI DI ASSORBIMENTO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Michele Del Carlo</dc:creator>
  <cp:lastModifiedBy>michele del carlo</cp:lastModifiedBy>
  <cp:revision>8</cp:revision>
  <dcterms:created xsi:type="dcterms:W3CDTF">2023-03-14T06:37:39Z</dcterms:created>
  <dcterms:modified xsi:type="dcterms:W3CDTF">2025-10-29T07:26:07Z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2020-12-17T00:00:00Z</vt:filetime>
  </property>
  <property fmtid="{D5CDD505-2E9C-101B-9397-08002B2CF9AE}" pid="3" name="Creator">
    <vt:lpwstr>Microsoft® PowerPoint® per Microsoft 365</vt:lpwstr>
  </property>
  <property fmtid="{D5CDD505-2E9C-101B-9397-08002B2CF9AE}" pid="4" name="LastSaved">
    <vt:filetime>2023-03-14T00:00:00Z</vt:filetime>
  </property>
</Properties>
</file>