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2" r:id="rId6"/>
    <p:sldId id="263" r:id="rId7"/>
    <p:sldId id="265" r:id="rId8"/>
    <p:sldId id="268" r:id="rId9"/>
    <p:sldId id="270" r:id="rId10"/>
    <p:sldId id="271" r:id="rId11"/>
    <p:sldId id="274" r:id="rId12"/>
    <p:sldId id="272" r:id="rId13"/>
    <p:sldId id="275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46" autoAdjust="0"/>
    <p:restoredTop sz="94766"/>
  </p:normalViewPr>
  <p:slideViewPr>
    <p:cSldViewPr snapToGrid="0">
      <p:cViewPr varScale="1">
        <p:scale>
          <a:sx n="120" d="100"/>
          <a:sy n="120" d="100"/>
        </p:scale>
        <p:origin x="4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4DD2E-9CB4-4D44-8D95-7E75EE84ABDA}" type="datetimeFigureOut">
              <a:rPr lang="it-IT" smtClean="0"/>
              <a:t>24/11/25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B0AD59-1F3F-6F46-967F-EBC4FE340B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264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0AD59-1F3F-6F46-967F-EBC4FE340B9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7769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0AD59-1F3F-6F46-967F-EBC4FE340B9E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343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824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714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231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16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911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11/24/25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932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11/24/25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773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11/24/25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94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11/24/25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25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11/24/25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72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11/24/25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06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153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erba, aria aperta, cielo, albero&#10;&#10;Il contenuto generato dall'IA potrebbe non essere corretto.">
            <a:extLst>
              <a:ext uri="{FF2B5EF4-FFF2-40B4-BE49-F238E27FC236}">
                <a16:creationId xmlns:a16="http://schemas.microsoft.com/office/drawing/2014/main" id="{5DCC7907-BAD9-9469-DC08-401E3EFA1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3074" b="20030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22AB34F-E75C-451A-8410-05B6C249E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648484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2702863-24A4-0438-D996-E79FEEF16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8061" y="914400"/>
            <a:ext cx="4892948" cy="3427867"/>
          </a:xfrm>
        </p:spPr>
        <p:txBody>
          <a:bodyPr anchor="t">
            <a:normAutofit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	</a:t>
            </a:r>
            <a:r>
              <a:rPr lang="it-IT" b="1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L’ETERNO PRESENTE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1FC426B-FE83-1E6F-8148-AE8889C47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9835" y="5253051"/>
            <a:ext cx="4941173" cy="812923"/>
          </a:xfrm>
        </p:spPr>
        <p:txBody>
          <a:bodyPr anchor="t">
            <a:normAutofit fontScale="85000" lnSpcReduction="10000"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Cosa resta dopo la barbarie:</a:t>
            </a:r>
          </a:p>
          <a:p>
            <a:pPr algn="r"/>
            <a:r>
              <a:rPr lang="it-IT" dirty="0">
                <a:solidFill>
                  <a:srgbClr val="FFFFFF"/>
                </a:solidFill>
              </a:rPr>
              <a:t>Luoghi dove il tempo si È fermato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38375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DD4EC37-EA26-FAA7-362D-64025B230510}"/>
              </a:ext>
            </a:extLst>
          </p:cNvPr>
          <p:cNvSpPr txBox="1"/>
          <p:nvPr/>
        </p:nvSpPr>
        <p:spPr>
          <a:xfrm>
            <a:off x="0" y="6396335"/>
            <a:ext cx="2536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Exegi</a:t>
            </a:r>
            <a:r>
              <a:rPr lang="it-IT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monumentum</a:t>
            </a:r>
            <a:r>
              <a:rPr lang="it-IT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aere </a:t>
            </a:r>
            <a:r>
              <a:rPr lang="it-IT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perennius</a:t>
            </a:r>
            <a:r>
              <a:rPr lang="it-IT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Anne e Patrick </a:t>
            </a:r>
            <a:r>
              <a:rPr lang="it-IT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Poer</a:t>
            </a:r>
            <a:endParaRPr lang="it-IT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1988 - Acciaio inossidabile, cm 600x2200x670</a:t>
            </a:r>
          </a:p>
          <a:p>
            <a:r>
              <a:rPr lang="it-IT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Centro Pecci - Prato</a:t>
            </a:r>
          </a:p>
        </p:txBody>
      </p:sp>
    </p:spTree>
    <p:extLst>
      <p:ext uri="{BB962C8B-B14F-4D97-AF65-F5344CB8AC3E}">
        <p14:creationId xmlns:p14="http://schemas.microsoft.com/office/powerpoint/2010/main" val="16163856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CBCE106-7FA8-BDB7-90D2-ECC6BEBE8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012" y="2626723"/>
            <a:ext cx="4261104" cy="1604554"/>
          </a:xfrm>
        </p:spPr>
        <p:txBody>
          <a:bodyPr anchor="t">
            <a:normAutofit fontScale="90000"/>
          </a:bodyPr>
          <a:lstStyle/>
          <a:p>
            <a:r>
              <a:rPr lang="it-IT" sz="3600" dirty="0">
                <a:solidFill>
                  <a:schemeClr val="bg1"/>
                </a:solidFill>
              </a:rPr>
              <a:t>Postcard</a:t>
            </a:r>
            <a:br>
              <a:rPr lang="it-IT" sz="3600" dirty="0">
                <a:solidFill>
                  <a:schemeClr val="bg1"/>
                </a:solidFill>
              </a:rPr>
            </a:br>
            <a:br>
              <a:rPr lang="it-IT" sz="3600" dirty="0">
                <a:solidFill>
                  <a:schemeClr val="bg1"/>
                </a:solidFill>
              </a:rPr>
            </a:br>
            <a:r>
              <a:rPr lang="it-IT" sz="3600" dirty="0" err="1">
                <a:solidFill>
                  <a:schemeClr val="bg1"/>
                </a:solidFill>
              </a:rPr>
              <a:t>Varoshia</a:t>
            </a:r>
            <a:r>
              <a:rPr lang="it-IT" sz="3600" dirty="0">
                <a:solidFill>
                  <a:schemeClr val="bg1"/>
                </a:solidFill>
              </a:rPr>
              <a:t> 1974</a:t>
            </a:r>
          </a:p>
        </p:txBody>
      </p:sp>
      <p:pic>
        <p:nvPicPr>
          <p:cNvPr id="5" name="Segnaposto contenuto 4" descr="Immagine che contiene aria aperta, spiaggia, acqua, albero&#10;&#10;Il contenuto generato dall'IA potrebbe non essere corretto.">
            <a:extLst>
              <a:ext uri="{FF2B5EF4-FFF2-40B4-BE49-F238E27FC236}">
                <a16:creationId xmlns:a16="http://schemas.microsoft.com/office/drawing/2014/main" id="{0D7B3E8E-FDE9-423F-5BC1-576A2BAA9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1" r="6543" b="-1"/>
          <a:stretch>
            <a:fillRect/>
          </a:stretch>
        </p:blipFill>
        <p:spPr>
          <a:xfrm>
            <a:off x="5671128" y="914399"/>
            <a:ext cx="6520872" cy="535352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2025DBA-8780-9CA0-2826-FF6E3BD1A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672328" y="6267921"/>
            <a:ext cx="6519672" cy="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mmagine che contiene aria aperta, cielo, acqua, spiaggia&#10;&#10;Il contenuto generato dall'IA potrebbe non essere corretto.">
            <a:extLst>
              <a:ext uri="{FF2B5EF4-FFF2-40B4-BE49-F238E27FC236}">
                <a16:creationId xmlns:a16="http://schemas.microsoft.com/office/drawing/2014/main" id="{77DB621C-DB00-FD2A-102A-5161DCBCB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128" y="914398"/>
            <a:ext cx="6520872" cy="535351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A8BDBA-6902-A0B5-8CCB-96C9DC637949}"/>
              </a:ext>
            </a:extLst>
          </p:cNvPr>
          <p:cNvSpPr txBox="1"/>
          <p:nvPr/>
        </p:nvSpPr>
        <p:spPr>
          <a:xfrm>
            <a:off x="307468" y="2582614"/>
            <a:ext cx="505619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The town of </a:t>
            </a:r>
            <a:r>
              <a:rPr lang="en-US" sz="2800" b="1" dirty="0" err="1">
                <a:solidFill>
                  <a:schemeClr val="bg1"/>
                </a:solidFill>
              </a:rPr>
              <a:t>Varoshia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in Famagusta district in Cyprus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Photo by Vassos Stylianou - </a:t>
            </a:r>
            <a:r>
              <a:rPr lang="en-US" sz="2000" b="1" dirty="0" err="1">
                <a:solidFill>
                  <a:schemeClr val="bg1"/>
                </a:solidFill>
              </a:rPr>
              <a:t>Alamy</a:t>
            </a:r>
            <a:endParaRPr lang="it-IT" sz="1400" b="1" dirty="0"/>
          </a:p>
        </p:txBody>
      </p:sp>
    </p:spTree>
    <p:extLst>
      <p:ext uri="{BB962C8B-B14F-4D97-AF65-F5344CB8AC3E}">
        <p14:creationId xmlns:p14="http://schemas.microsoft.com/office/powerpoint/2010/main" val="1758494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aria aperta, trasporto, veicolo, ruota&#10;&#10;Il contenuto generato dall'IA potrebbe non essere corretto.">
            <a:extLst>
              <a:ext uri="{FF2B5EF4-FFF2-40B4-BE49-F238E27FC236}">
                <a16:creationId xmlns:a16="http://schemas.microsoft.com/office/drawing/2014/main" id="{FBD2E647-3EA0-4218-CC74-5067A5FDA1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3"/>
          <a:stretch>
            <a:fillRect/>
          </a:stretch>
        </p:blipFill>
        <p:spPr>
          <a:xfrm>
            <a:off x="-1" y="10"/>
            <a:ext cx="12191999" cy="685798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50741CA-59A3-4426-8205-D763C968E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4AFBFE1-8150-F279-B7AE-5E84BB535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583874"/>
            <a:ext cx="5296829" cy="28847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FUTURE</a:t>
            </a:r>
            <a:b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REDEMEED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05D162C-996E-4B39-A3EF-DB9D0EEF2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5832424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625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310E32D-E268-FD95-1386-D9077B152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012" y="3042519"/>
            <a:ext cx="4261104" cy="1097280"/>
          </a:xfrm>
        </p:spPr>
        <p:txBody>
          <a:bodyPr anchor="t">
            <a:normAutofit fontScale="90000"/>
          </a:bodyPr>
          <a:lstStyle/>
          <a:p>
            <a:r>
              <a:rPr lang="de-DE" sz="3600" dirty="0">
                <a:solidFill>
                  <a:schemeClr val="bg1"/>
                </a:solidFill>
              </a:rPr>
              <a:t>Breitscheidplatz</a:t>
            </a:r>
            <a:br>
              <a:rPr lang="de-DE" sz="3600" dirty="0">
                <a:solidFill>
                  <a:schemeClr val="bg1"/>
                </a:solidFill>
              </a:rPr>
            </a:br>
            <a:br>
              <a:rPr lang="de-DE" sz="3600" dirty="0">
                <a:solidFill>
                  <a:schemeClr val="bg1"/>
                </a:solidFill>
              </a:rPr>
            </a:br>
            <a:r>
              <a:rPr lang="de-DE" sz="2000" dirty="0" err="1">
                <a:solidFill>
                  <a:schemeClr val="bg1"/>
                </a:solidFill>
              </a:rPr>
              <a:t>Photo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by</a:t>
            </a:r>
            <a:r>
              <a:rPr lang="de-DE" sz="2000" dirty="0">
                <a:solidFill>
                  <a:schemeClr val="bg1"/>
                </a:solidFill>
              </a:rPr>
              <a:t> Philipp Eder – Getty Images</a:t>
            </a:r>
            <a:endParaRPr lang="it-IT" sz="3600" dirty="0">
              <a:solidFill>
                <a:schemeClr val="bg1"/>
              </a:solidFill>
            </a:endParaRPr>
          </a:p>
        </p:txBody>
      </p:sp>
      <p:pic>
        <p:nvPicPr>
          <p:cNvPr id="5" name="Segnaposto contenuto 4" descr="Immagine che contiene aria aperta, cielo, albero, nuvola&#10;&#10;Il contenuto generato dall'IA potrebbe non essere corretto.">
            <a:extLst>
              <a:ext uri="{FF2B5EF4-FFF2-40B4-BE49-F238E27FC236}">
                <a16:creationId xmlns:a16="http://schemas.microsoft.com/office/drawing/2014/main" id="{17AE8DB9-C9B9-3296-A1F4-C4D635907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0" r="6849"/>
          <a:stretch>
            <a:fillRect/>
          </a:stretch>
        </p:blipFill>
        <p:spPr>
          <a:xfrm>
            <a:off x="5671128" y="914399"/>
            <a:ext cx="6520872" cy="535352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2025DBA-8780-9CA0-2826-FF6E3BD1A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672328" y="6267921"/>
            <a:ext cx="6519672" cy="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58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07605-C094-8213-62CB-7CBD68B2D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erba, aria aperta, cielo, albero&#10;&#10;Il contenuto generato dall'IA potrebbe non essere corretto.">
            <a:extLst>
              <a:ext uri="{FF2B5EF4-FFF2-40B4-BE49-F238E27FC236}">
                <a16:creationId xmlns:a16="http://schemas.microsoft.com/office/drawing/2014/main" id="{841E270C-802C-C005-8780-283DA1C0F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3074" b="20030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6CDF32F-02A9-04E8-9291-2303954A3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8061" y="914400"/>
            <a:ext cx="4892948" cy="3427867"/>
          </a:xfrm>
        </p:spPr>
        <p:txBody>
          <a:bodyPr anchor="t">
            <a:normAutofit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	</a:t>
            </a:r>
            <a:r>
              <a:rPr lang="it-IT" b="1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L’ETERNO PRESENTE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379F48C-A0F7-C016-067E-67A5C234A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9835" y="5253051"/>
            <a:ext cx="4941173" cy="812923"/>
          </a:xfrm>
        </p:spPr>
        <p:txBody>
          <a:bodyPr anchor="t">
            <a:normAutofit fontScale="85000" lnSpcReduction="10000"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Cosa resta dopo la barbarie:</a:t>
            </a:r>
          </a:p>
          <a:p>
            <a:pPr algn="r"/>
            <a:r>
              <a:rPr lang="it-IT" dirty="0">
                <a:solidFill>
                  <a:srgbClr val="FFFFFF"/>
                </a:solidFill>
              </a:rPr>
              <a:t>Luoghi dove il tempo si È fermato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1B14064-4910-0C8B-208B-B7557D42678B}"/>
              </a:ext>
            </a:extLst>
          </p:cNvPr>
          <p:cNvSpPr txBox="1"/>
          <p:nvPr/>
        </p:nvSpPr>
        <p:spPr>
          <a:xfrm>
            <a:off x="0" y="6396335"/>
            <a:ext cx="2536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Exegi</a:t>
            </a:r>
            <a:r>
              <a:rPr lang="it-IT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monumentum</a:t>
            </a:r>
            <a:r>
              <a:rPr lang="it-IT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aere </a:t>
            </a:r>
            <a:r>
              <a:rPr lang="it-IT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perennius</a:t>
            </a:r>
            <a:r>
              <a:rPr lang="it-IT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Anne e Patrick </a:t>
            </a:r>
            <a:r>
              <a:rPr lang="it-IT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Poer</a:t>
            </a:r>
            <a:endParaRPr lang="it-IT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1988 - Acciaio inossidabile, cm 600x2200x670</a:t>
            </a:r>
          </a:p>
          <a:p>
            <a:r>
              <a:rPr lang="it-IT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Centro Pecci - Prato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C78F74B-83CE-E2CB-3F95-E0E0890BBA42}"/>
              </a:ext>
            </a:extLst>
          </p:cNvPr>
          <p:cNvSpPr txBox="1"/>
          <p:nvPr/>
        </p:nvSpPr>
        <p:spPr>
          <a:xfrm>
            <a:off x="660991" y="1066800"/>
            <a:ext cx="5188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245130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egnaposto contenuto 5" descr="Immagine che contiene erba, aria aperta, cielo, albero&#10;&#10;Il contenuto generato dall'IA potrebbe non essere corretto.">
            <a:extLst>
              <a:ext uri="{FF2B5EF4-FFF2-40B4-BE49-F238E27FC236}">
                <a16:creationId xmlns:a16="http://schemas.microsoft.com/office/drawing/2014/main" id="{B2E537ED-C8F7-8BEA-26C3-1C4DC7D918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4"/>
          <a:stretch>
            <a:fillRect/>
          </a:stretch>
        </p:blipFill>
        <p:spPr>
          <a:xfrm>
            <a:off x="20" y="10"/>
            <a:ext cx="12191980" cy="685798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8390362-5868-4DF6-BD74-91C72884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035382" y="-1298619"/>
            <a:ext cx="4121238" cy="12191998"/>
          </a:xfrm>
          <a:prstGeom prst="rect">
            <a:avLst/>
          </a:prstGeom>
          <a:gradFill flip="none" rotWithShape="1">
            <a:gsLst>
              <a:gs pos="36000">
                <a:srgbClr val="000000">
                  <a:alpha val="26000"/>
                </a:srgbClr>
              </a:gs>
              <a:gs pos="0">
                <a:srgbClr val="000000">
                  <a:alpha val="0"/>
                </a:srgbClr>
              </a:gs>
              <a:gs pos="61000">
                <a:srgbClr val="0E0D12">
                  <a:alpha val="58000"/>
                </a:srgbClr>
              </a:gs>
              <a:gs pos="88000">
                <a:srgbClr val="000000">
                  <a:alpha val="58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277A453-59BA-C620-066B-6E7D8702C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4450"/>
            <a:ext cx="9029700" cy="87398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APPROCCIO METODOLOGICO</a:t>
            </a:r>
            <a:endParaRPr lang="en-US" sz="5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A5C8BF2-C035-4BFF-8802-A39723834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2570" y="6272784"/>
            <a:ext cx="1020883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505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Segnaposto contenuto 16" descr="Immagine che contiene cielo, aria aperta, uomo, vestiti&#10;&#10;Il contenuto generato dall'IA potrebbe non essere corretto.">
            <a:extLst>
              <a:ext uri="{FF2B5EF4-FFF2-40B4-BE49-F238E27FC236}">
                <a16:creationId xmlns:a16="http://schemas.microsoft.com/office/drawing/2014/main" id="{4E1551FB-B608-62DB-CC8C-C7A10DBFA6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>
            <a:fillRect/>
          </a:stretch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9E9D00D9-C4F5-471E-BE2C-126CB112A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6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071FB06-8096-C619-CDD2-777DE59EE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448" y="914400"/>
            <a:ext cx="6915265" cy="342786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VERDUN</a:t>
            </a:r>
            <a:br>
              <a:rPr lang="en-US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3200" dirty="0">
                <a:solidFill>
                  <a:srgbClr val="FFFFFF"/>
                </a:solidFill>
              </a:rPr>
            </a:br>
            <a:r>
              <a:rPr lang="en-US" sz="2800" i="1" dirty="0">
                <a:solidFill>
                  <a:srgbClr val="FFFFFF"/>
                </a:solidFill>
              </a:rPr>
              <a:t>I VILLAGGI «MORTI PER LA FRANCIA»</a:t>
            </a:r>
            <a:endParaRPr lang="en-US" sz="3200" b="0" i="1" kern="1200" dirty="0">
              <a:solidFill>
                <a:srgbClr val="FFFFFF"/>
              </a:solidFill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20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DE90545-228A-A9B5-1A76-8760FC332572}"/>
              </a:ext>
            </a:extLst>
          </p:cNvPr>
          <p:cNvSpPr txBox="1"/>
          <p:nvPr/>
        </p:nvSpPr>
        <p:spPr>
          <a:xfrm>
            <a:off x="8222624" y="6011975"/>
            <a:ext cx="3969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World War I, Colonel's headquarters. </a:t>
            </a:r>
          </a:p>
          <a:p>
            <a:r>
              <a:rPr lang="en-US" sz="1200" b="1" dirty="0"/>
              <a:t>Near </a:t>
            </a:r>
            <a:r>
              <a:rPr lang="en-US" sz="1200" b="1" dirty="0" err="1"/>
              <a:t>Bezonvaux</a:t>
            </a:r>
            <a:r>
              <a:rPr lang="en-US" sz="1200" b="1" dirty="0"/>
              <a:t> (Meuse), 1917</a:t>
            </a:r>
          </a:p>
          <a:p>
            <a:r>
              <a:rPr lang="en-US" sz="1200" dirty="0"/>
              <a:t>(Photo by Jacques Boyer/Roger Viollet via Getty Images)</a:t>
            </a:r>
            <a:endParaRPr lang="it-IT" sz="1000" b="1" dirty="0"/>
          </a:p>
        </p:txBody>
      </p:sp>
    </p:spTree>
    <p:extLst>
      <p:ext uri="{BB962C8B-B14F-4D97-AF65-F5344CB8AC3E}">
        <p14:creationId xmlns:p14="http://schemas.microsoft.com/office/powerpoint/2010/main" val="4752119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DC11AC3-0019-B385-B554-A8CE5EEEE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981" y="2294142"/>
            <a:ext cx="4053018" cy="22697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Photograph from a series of glass plate </a:t>
            </a:r>
            <a:r>
              <a:rPr lang="en-US" sz="2000" dirty="0" err="1">
                <a:solidFill>
                  <a:schemeClr val="bg1"/>
                </a:solidFill>
              </a:rPr>
              <a:t>stereoview</a:t>
            </a:r>
            <a:r>
              <a:rPr lang="en-US" sz="2000" dirty="0">
                <a:solidFill>
                  <a:schemeClr val="bg1"/>
                </a:solidFill>
              </a:rPr>
              <a:t> images depicting scenes from World War I </a:t>
            </a:r>
            <a:br>
              <a:rPr lang="en-US" sz="2400" b="0" dirty="0">
                <a:solidFill>
                  <a:schemeClr val="bg1"/>
                </a:solidFill>
              </a:rPr>
            </a:br>
            <a:br>
              <a:rPr lang="it-IT" sz="1600" b="0" dirty="0">
                <a:solidFill>
                  <a:schemeClr val="bg1"/>
                </a:solidFill>
              </a:rPr>
            </a:br>
            <a:br>
              <a:rPr lang="it-IT" sz="1600" b="0" dirty="0">
                <a:solidFill>
                  <a:schemeClr val="bg1"/>
                </a:solidFill>
              </a:rPr>
            </a:br>
            <a:r>
              <a:rPr lang="en-US" sz="1400" b="0" dirty="0">
                <a:solidFill>
                  <a:schemeClr val="bg1"/>
                </a:solidFill>
              </a:rPr>
              <a:t>Artist Unknown</a:t>
            </a:r>
            <a:br>
              <a:rPr lang="en-US" sz="1400" b="0" dirty="0">
                <a:solidFill>
                  <a:schemeClr val="bg1"/>
                </a:solidFill>
              </a:rPr>
            </a:br>
            <a:r>
              <a:rPr lang="en-US" sz="1400" b="0" dirty="0">
                <a:solidFill>
                  <a:schemeClr val="bg1"/>
                </a:solidFill>
              </a:rPr>
              <a:t>(Photo by The Print Collector/Getty Images)</a:t>
            </a:r>
            <a:endParaRPr lang="en-US" sz="36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Segnaposto contenuto 4" descr="Immagine che contiene aria aperta, schermata, terreno, roccia&#10;&#10;Il contenuto generato dall'IA potrebbe non essere corretto.">
            <a:extLst>
              <a:ext uri="{FF2B5EF4-FFF2-40B4-BE49-F238E27FC236}">
                <a16:creationId xmlns:a16="http://schemas.microsoft.com/office/drawing/2014/main" id="{290AE896-8E50-F5D9-5CC1-B3564195A4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9" r="3" b="2822"/>
          <a:stretch>
            <a:fillRect/>
          </a:stretch>
        </p:blipFill>
        <p:spPr>
          <a:xfrm>
            <a:off x="5218980" y="672912"/>
            <a:ext cx="6973019" cy="559612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CC73A33-65FF-41A9-A3B0-006753CD1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215128" y="6274446"/>
            <a:ext cx="69768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243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53D773-EC93-1955-21A9-3C70BF79A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EF39A-9CAE-56D5-3C84-1582EAEA7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16A10C7-3A2F-5921-C6C9-8664EB94B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9D4FB28-C214-DA2D-36D3-AE28D592D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55" y="1955164"/>
            <a:ext cx="4053018" cy="29476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Retired forest services worker Daniel </a:t>
            </a:r>
            <a:r>
              <a:rPr lang="en-US" sz="2000" dirty="0" err="1">
                <a:solidFill>
                  <a:schemeClr val="bg1"/>
                </a:solidFill>
              </a:rPr>
              <a:t>Gadois</a:t>
            </a:r>
            <a:r>
              <a:rPr lang="en-US" sz="2000" dirty="0">
                <a:solidFill>
                  <a:schemeClr val="bg1"/>
                </a:solidFill>
              </a:rPr>
              <a:t> walks on the site of the former village of </a:t>
            </a:r>
            <a:r>
              <a:rPr lang="en-US" sz="2000" dirty="0" err="1">
                <a:solidFill>
                  <a:schemeClr val="bg1"/>
                </a:solidFill>
              </a:rPr>
              <a:t>Bezonvaux</a:t>
            </a:r>
            <a:r>
              <a:rPr lang="en-US" sz="2000" dirty="0">
                <a:solidFill>
                  <a:schemeClr val="bg1"/>
                </a:solidFill>
              </a:rPr>
              <a:t> among terrain still pockmarked by World War I artillery fire on August 27, 2014</a:t>
            </a:r>
            <a:br>
              <a:rPr lang="en-US" sz="2400" b="0" dirty="0">
                <a:solidFill>
                  <a:schemeClr val="bg1"/>
                </a:solidFill>
              </a:rPr>
            </a:br>
            <a:br>
              <a:rPr lang="en-US" sz="2400" b="0" dirty="0">
                <a:solidFill>
                  <a:schemeClr val="bg1"/>
                </a:solidFill>
              </a:rPr>
            </a:br>
            <a:r>
              <a:rPr lang="en-US" sz="1400" b="0" dirty="0">
                <a:solidFill>
                  <a:schemeClr val="bg1"/>
                </a:solidFill>
              </a:rPr>
              <a:t>(Photo by Sean Gallup/Getty Images)</a:t>
            </a:r>
            <a:endParaRPr lang="en-US" sz="36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E56CB81-13CC-B226-F473-AE2505C7C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215128" y="6274446"/>
            <a:ext cx="69768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Segnaposto contenuto 6" descr="Immagine che contiene aria aperta, erba, pianta, albero&#10;&#10;Il contenuto generato dall'IA potrebbe non essere corretto.">
            <a:extLst>
              <a:ext uri="{FF2B5EF4-FFF2-40B4-BE49-F238E27FC236}">
                <a16:creationId xmlns:a16="http://schemas.microsoft.com/office/drawing/2014/main" id="{FA1BF635-194E-BD90-AB7C-D61F13280C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128" y="1031001"/>
            <a:ext cx="6976872" cy="5243443"/>
          </a:xfrm>
        </p:spPr>
      </p:pic>
    </p:spTree>
    <p:extLst>
      <p:ext uri="{BB962C8B-B14F-4D97-AF65-F5344CB8AC3E}">
        <p14:creationId xmlns:p14="http://schemas.microsoft.com/office/powerpoint/2010/main" val="261880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egnaposto contenuto 6" descr="Immagine che contiene aria aperta, albero, cielo, bianco e nero&#10;&#10;Il contenuto generato dall'IA potrebbe non essere corretto.">
            <a:extLst>
              <a:ext uri="{FF2B5EF4-FFF2-40B4-BE49-F238E27FC236}">
                <a16:creationId xmlns:a16="http://schemas.microsoft.com/office/drawing/2014/main" id="{A5029536-1D22-C373-F277-A824D20E7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3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DEDA826-0CC6-45C8-B90F-CB99E02CF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6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C21A0ED-47B2-C98D-C7A0-020900FDA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32" y="1206229"/>
            <a:ext cx="4753713" cy="6225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just"/>
            <a:r>
              <a:rPr lang="en-US" sz="3200" b="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ORADOUR-SUR-GLANE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3DDA327-270B-43AF-BDBD-2EB50E83E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397FDE6-E3CE-6CBA-AFFD-E45CCE1F111F}"/>
              </a:ext>
            </a:extLst>
          </p:cNvPr>
          <p:cNvSpPr txBox="1"/>
          <p:nvPr/>
        </p:nvSpPr>
        <p:spPr>
          <a:xfrm>
            <a:off x="-407" y="5791452"/>
            <a:ext cx="56156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After the Liberation of the Limousin Region by the interior </a:t>
            </a:r>
            <a:r>
              <a:rPr lang="en-US" sz="1100" dirty="0" err="1"/>
              <a:t>french</a:t>
            </a:r>
            <a:r>
              <a:rPr lang="en-US" sz="1100" dirty="0"/>
              <a:t> </a:t>
            </a:r>
          </a:p>
          <a:p>
            <a:r>
              <a:rPr lang="en-US" sz="1100" dirty="0"/>
              <a:t>Forces in August 1944, </a:t>
            </a:r>
            <a:r>
              <a:rPr lang="en-US" sz="1100" dirty="0" err="1"/>
              <a:t>american</a:t>
            </a:r>
            <a:r>
              <a:rPr lang="en-US" sz="1100" dirty="0"/>
              <a:t> soldiers enter the martyr village of </a:t>
            </a:r>
            <a:r>
              <a:rPr lang="en-US" sz="1100" dirty="0" err="1"/>
              <a:t>Oradour</a:t>
            </a:r>
            <a:r>
              <a:rPr lang="en-US" sz="1100" dirty="0"/>
              <a:t>-Sur-Glane</a:t>
            </a:r>
          </a:p>
          <a:p>
            <a:r>
              <a:rPr lang="en-US" sz="1100" dirty="0"/>
              <a:t>and note the scope of the massacre</a:t>
            </a:r>
          </a:p>
          <a:p>
            <a:r>
              <a:rPr lang="en-US" sz="1100" dirty="0"/>
              <a:t>(Photo by Keystone-France/Gamma-Keystone via Getty Images)</a:t>
            </a:r>
            <a:endParaRPr lang="it-IT" sz="800" dirty="0"/>
          </a:p>
        </p:txBody>
      </p:sp>
    </p:spTree>
    <p:extLst>
      <p:ext uri="{BB962C8B-B14F-4D97-AF65-F5344CB8AC3E}">
        <p14:creationId xmlns:p14="http://schemas.microsoft.com/office/powerpoint/2010/main" val="30892145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A8EF0A-8942-C79A-B87D-05F697920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04A8B77-5A2C-A3E1-8B2B-59E2ED753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7A0CB8D-E44A-8B06-2B4A-09E503734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4DC2360-2A5E-5002-00FF-439484BF8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666" y="2047241"/>
            <a:ext cx="4053018" cy="276351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A class of boys from the school in </a:t>
            </a:r>
            <a:r>
              <a:rPr lang="en-US" sz="2200" dirty="0" err="1">
                <a:solidFill>
                  <a:schemeClr val="bg1"/>
                </a:solidFill>
              </a:rPr>
              <a:t>Oradour</a:t>
            </a:r>
            <a:br>
              <a:rPr lang="en-US" sz="2400" dirty="0">
                <a:solidFill>
                  <a:schemeClr val="bg1"/>
                </a:solidFill>
              </a:rPr>
            </a:br>
            <a:br>
              <a:rPr lang="en-US" sz="2400" dirty="0">
                <a:solidFill>
                  <a:schemeClr val="bg1"/>
                </a:solidFill>
              </a:rPr>
            </a:b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1600" b="0" dirty="0">
                <a:solidFill>
                  <a:schemeClr val="bg1"/>
                </a:solidFill>
              </a:rPr>
              <a:t>Holocaust Memorial Museum</a:t>
            </a:r>
            <a:br>
              <a:rPr lang="en-US" sz="1600" b="0" dirty="0">
                <a:solidFill>
                  <a:schemeClr val="bg1"/>
                </a:solidFill>
              </a:rPr>
            </a:br>
            <a:br>
              <a:rPr lang="en-US" sz="1600" b="0" dirty="0">
                <a:solidFill>
                  <a:schemeClr val="bg1"/>
                </a:solidFill>
              </a:rPr>
            </a:br>
            <a:r>
              <a:rPr lang="en-US" sz="1600" b="0" dirty="0">
                <a:solidFill>
                  <a:schemeClr val="bg1"/>
                </a:solidFill>
              </a:rPr>
              <a:t>courtesy of Lydia </a:t>
            </a:r>
            <a:r>
              <a:rPr lang="en-US" sz="1600" b="0" dirty="0" err="1">
                <a:solidFill>
                  <a:schemeClr val="bg1"/>
                </a:solidFill>
              </a:rPr>
              <a:t>Chagoll</a:t>
            </a:r>
            <a:br>
              <a:rPr lang="en-US" sz="2400" b="0" dirty="0">
                <a:solidFill>
                  <a:schemeClr val="bg1"/>
                </a:solidFill>
              </a:rPr>
            </a:br>
            <a:br>
              <a:rPr lang="en-US" sz="2400" b="0" dirty="0">
                <a:solidFill>
                  <a:schemeClr val="bg1"/>
                </a:solidFill>
              </a:rPr>
            </a:br>
            <a:endParaRPr lang="en-US" sz="36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993093-64EC-54E6-6210-071375ED0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215128" y="6274446"/>
            <a:ext cx="69768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Segnaposto contenuto 6" descr="Immagine che contiene vestiti, aria aperta, persona, Viso umano&#10;&#10;Il contenuto generato dall'IA potrebbe non essere corretto.">
            <a:extLst>
              <a:ext uri="{FF2B5EF4-FFF2-40B4-BE49-F238E27FC236}">
                <a16:creationId xmlns:a16="http://schemas.microsoft.com/office/drawing/2014/main" id="{AE79A151-B144-1766-CD79-79CE6E6C68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128" y="1115124"/>
            <a:ext cx="6976872" cy="5128220"/>
          </a:xfrm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ADFBE039-CD0A-8857-DE84-97C64FB80D69}"/>
              </a:ext>
            </a:extLst>
          </p:cNvPr>
          <p:cNvSpPr txBox="1">
            <a:spLocks/>
          </p:cNvSpPr>
          <p:nvPr/>
        </p:nvSpPr>
        <p:spPr>
          <a:xfrm>
            <a:off x="581055" y="2332229"/>
            <a:ext cx="4053018" cy="219354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altLang="it-IT" sz="2200">
                <a:solidFill>
                  <a:schemeClr val="bg1"/>
                </a:solidFill>
              </a:rPr>
              <a:t>German troops, members of the SS Division 'Das Reich', who took part in the slaughters at Oradour-sur-Glane and Tulles</a:t>
            </a:r>
            <a:br>
              <a:rPr lang="en-US" altLang="it-IT" sz="2200">
                <a:solidFill>
                  <a:schemeClr val="bg1"/>
                </a:solidFill>
              </a:rPr>
            </a:br>
            <a:br>
              <a:rPr lang="en-US" sz="2100">
                <a:solidFill>
                  <a:schemeClr val="bg1"/>
                </a:solidFill>
              </a:rPr>
            </a:br>
            <a:r>
              <a:rPr lang="en-US" sz="1600" b="0">
                <a:solidFill>
                  <a:schemeClr val="bg1"/>
                </a:solidFill>
              </a:rPr>
              <a:t>(Photo by Photo12/UIG/Getty Images)</a:t>
            </a:r>
            <a:br>
              <a:rPr lang="en-US" sz="2100">
                <a:solidFill>
                  <a:schemeClr val="bg1"/>
                </a:solidFill>
              </a:rPr>
            </a:br>
            <a:br>
              <a:rPr lang="en-US" sz="2100">
                <a:solidFill>
                  <a:schemeClr val="bg1"/>
                </a:solidFill>
              </a:rPr>
            </a:br>
            <a:br>
              <a:rPr lang="en-US" sz="2100">
                <a:solidFill>
                  <a:schemeClr val="bg1"/>
                </a:solidFill>
              </a:rPr>
            </a:br>
            <a:endParaRPr lang="en-US" sz="2100" dirty="0">
              <a:solidFill>
                <a:schemeClr val="bg1"/>
              </a:solidFill>
            </a:endParaRPr>
          </a:p>
        </p:txBody>
      </p:sp>
      <p:pic>
        <p:nvPicPr>
          <p:cNvPr id="8" name="Segnaposto contenuto 7" descr="Immagine che contiene vestiti, Viso umano, persona, uomo&#10;&#10;Il contenuto generato dall'IA potrebbe non essere corretto.">
            <a:extLst>
              <a:ext uri="{FF2B5EF4-FFF2-40B4-BE49-F238E27FC236}">
                <a16:creationId xmlns:a16="http://schemas.microsoft.com/office/drawing/2014/main" id="{DC6CA1DE-7428-F44A-472B-E022135DA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4" r="-1" b="36456"/>
          <a:stretch>
            <a:fillRect/>
          </a:stretch>
        </p:blipFill>
        <p:spPr>
          <a:xfrm>
            <a:off x="5215128" y="1115123"/>
            <a:ext cx="6976872" cy="512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4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804B2C-0B8B-CC9C-86C3-42BAC19C9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7823C69-D45D-271A-A509-DD8D431F7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4995D42-49C0-F4B5-A047-5C57A04C6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1705ACF-449F-411F-5936-87BBC6461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55" y="2389984"/>
            <a:ext cx="4053018" cy="207803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altLang="it-IT" sz="2200" dirty="0">
                <a:solidFill>
                  <a:schemeClr val="bg1"/>
                </a:solidFill>
              </a:rPr>
              <a:t>Martyr village. Village destroyed in WWII by German Troops</a:t>
            </a:r>
            <a:br>
              <a:rPr lang="en-US" altLang="it-IT" sz="2200" dirty="0">
                <a:solidFill>
                  <a:schemeClr val="bg1"/>
                </a:solidFill>
              </a:rPr>
            </a:br>
            <a:br>
              <a:rPr lang="en-US" altLang="it-IT" sz="2200" dirty="0">
                <a:solidFill>
                  <a:schemeClr val="bg1"/>
                </a:solidFill>
              </a:rPr>
            </a:br>
            <a:r>
              <a:rPr lang="en-US" altLang="it-IT" sz="2200" dirty="0">
                <a:solidFill>
                  <a:schemeClr val="bg1"/>
                </a:solidFill>
              </a:rPr>
              <a:t>Aerial view</a:t>
            </a:r>
            <a:br>
              <a:rPr lang="en-US" altLang="it-IT" sz="2200" dirty="0">
                <a:solidFill>
                  <a:schemeClr val="bg1"/>
                </a:solidFill>
              </a:rPr>
            </a:br>
            <a:br>
              <a:rPr lang="en-US" altLang="it-IT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1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600" b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(Photo by </a:t>
            </a:r>
            <a:r>
              <a:rPr lang="en-US" sz="1600" b="0" dirty="0">
                <a:solidFill>
                  <a:schemeClr val="bg1"/>
                </a:solidFill>
              </a:rPr>
              <a:t>aerial-</a:t>
            </a:r>
            <a:r>
              <a:rPr lang="en-US" sz="1600" b="0" dirty="0" err="1">
                <a:solidFill>
                  <a:schemeClr val="bg1"/>
                </a:solidFill>
              </a:rPr>
              <a:t>photos.com</a:t>
            </a:r>
            <a:r>
              <a:rPr lang="en-US" sz="1600" b="0" dirty="0">
                <a:solidFill>
                  <a:schemeClr val="bg1"/>
                </a:solidFill>
              </a:rPr>
              <a:t>/</a:t>
            </a:r>
            <a:r>
              <a:rPr lang="en-US" sz="1600" b="0" dirty="0" err="1">
                <a:solidFill>
                  <a:schemeClr val="bg1"/>
                </a:solidFill>
              </a:rPr>
              <a:t>Alamy</a:t>
            </a:r>
            <a:r>
              <a:rPr lang="en-US" sz="1600" b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br>
              <a:rPr lang="en-US" sz="21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1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1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1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FFD2DCB-ABA0-351B-5FAC-713D4CB45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215128" y="6274446"/>
            <a:ext cx="69768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Segnaposto contenuto 16" descr="Immagine che contiene albero, aria aperta, casa, Aerofotogrammetria&#10;&#10;Il contenuto generato dall'IA potrebbe non essere corretto.">
            <a:extLst>
              <a:ext uri="{FF2B5EF4-FFF2-40B4-BE49-F238E27FC236}">
                <a16:creationId xmlns:a16="http://schemas.microsoft.com/office/drawing/2014/main" id="{EFBBEA27-DE0D-4A24-5334-7815EE1CE2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128" y="1031001"/>
            <a:ext cx="6976872" cy="5237492"/>
          </a:xfrm>
        </p:spPr>
      </p:pic>
    </p:spTree>
    <p:extLst>
      <p:ext uri="{BB962C8B-B14F-4D97-AF65-F5344CB8AC3E}">
        <p14:creationId xmlns:p14="http://schemas.microsoft.com/office/powerpoint/2010/main" val="85637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Segnaposto contenuto 8" descr="Immagine che contiene Carminio&#10;&#10;Il contenuto generato dall'IA potrebbe non essere corretto.">
            <a:extLst>
              <a:ext uri="{FF2B5EF4-FFF2-40B4-BE49-F238E27FC236}">
                <a16:creationId xmlns:a16="http://schemas.microsoft.com/office/drawing/2014/main" id="{79A5DBE3-2235-0A31-6BBD-849FBAE230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" b="8907"/>
          <a:stretch>
            <a:fillRect/>
          </a:stretch>
        </p:blipFill>
        <p:spPr>
          <a:xfrm>
            <a:off x="0" y="10"/>
            <a:ext cx="12279086" cy="685799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46660C7E-A469-43A4-B89B-E1B89168B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648484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5AC7926-677A-003A-985B-737B3EE5D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622" y="2810107"/>
            <a:ext cx="4761571" cy="2981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QUESTIONE DI CIPRO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3E6ADA4-E13B-4321-B82C-14979EC20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3650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7909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355</Words>
  <Application>Microsoft Macintosh PowerPoint</Application>
  <PresentationFormat>Widescreen</PresentationFormat>
  <Paragraphs>38</Paragraphs>
  <Slides>13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Aptos</vt:lpstr>
      <vt:lpstr>Arial</vt:lpstr>
      <vt:lpstr>Grandview Display</vt:lpstr>
      <vt:lpstr>Times New Roman</vt:lpstr>
      <vt:lpstr>DashVTI</vt:lpstr>
      <vt:lpstr> L’ETERNO PRESENTE</vt:lpstr>
      <vt:lpstr>APPROCCIO METODOLOGICO</vt:lpstr>
      <vt:lpstr>VERDUN  I VILLAGGI «MORTI PER LA FRANCIA»</vt:lpstr>
      <vt:lpstr>Photograph from a series of glass plate stereoview images depicting scenes from World War I    Artist Unknown (Photo by The Print Collector/Getty Images)</vt:lpstr>
      <vt:lpstr>Retired forest services worker Daniel Gadois walks on the site of the former village of Bezonvaux among terrain still pockmarked by World War I artillery fire on August 27, 2014  (Photo by Sean Gallup/Getty Images)</vt:lpstr>
      <vt:lpstr>ORADOUR-SUR-GLANE</vt:lpstr>
      <vt:lpstr>A class of boys from the school in Oradour   Holocaust Memorial Museum  courtesy of Lydia Chagoll  </vt:lpstr>
      <vt:lpstr>Martyr village. Village destroyed in WWII by German Troops  Aerial view   (Photo by aerial-photos.com/Alamy)   </vt:lpstr>
      <vt:lpstr>QUESTIONE DI CIPRO</vt:lpstr>
      <vt:lpstr>Postcard  Varoshia 1974</vt:lpstr>
      <vt:lpstr>FUTURE REDEMEED</vt:lpstr>
      <vt:lpstr>Breitscheidplatz  Photo by Philipp Eder – Getty Images</vt:lpstr>
      <vt:lpstr> L’ETERNO PRESENTE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L’ETERNO PRESENTE</dc:title>
  <dc:creator>Giammarco Cianca</dc:creator>
  <cp:lastModifiedBy>maddalena carli</cp:lastModifiedBy>
  <cp:revision>12</cp:revision>
  <dcterms:created xsi:type="dcterms:W3CDTF">2025-11-07T10:39:44Z</dcterms:created>
  <dcterms:modified xsi:type="dcterms:W3CDTF">2025-11-24T08:58:14Z</dcterms:modified>
</cp:coreProperties>
</file>