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335" r:id="rId2"/>
    <p:sldId id="479" r:id="rId3"/>
    <p:sldId id="501" r:id="rId4"/>
    <p:sldId id="507" r:id="rId5"/>
    <p:sldId id="428" r:id="rId6"/>
    <p:sldId id="433" r:id="rId7"/>
    <p:sldId id="446" r:id="rId8"/>
    <p:sldId id="460" r:id="rId9"/>
    <p:sldId id="462" r:id="rId10"/>
    <p:sldId id="451" r:id="rId11"/>
    <p:sldId id="464" r:id="rId12"/>
    <p:sldId id="447" r:id="rId13"/>
    <p:sldId id="448" r:id="rId14"/>
    <p:sldId id="509" r:id="rId15"/>
    <p:sldId id="470" r:id="rId16"/>
    <p:sldId id="468" r:id="rId17"/>
    <p:sldId id="469" r:id="rId18"/>
    <p:sldId id="471" r:id="rId19"/>
    <p:sldId id="472" r:id="rId20"/>
    <p:sldId id="473" r:id="rId21"/>
    <p:sldId id="474" r:id="rId22"/>
    <p:sldId id="475" r:id="rId23"/>
    <p:sldId id="510" r:id="rId24"/>
    <p:sldId id="444" r:id="rId25"/>
    <p:sldId id="435" r:id="rId26"/>
    <p:sldId id="463" r:id="rId27"/>
    <p:sldId id="454" r:id="rId28"/>
    <p:sldId id="508" r:id="rId29"/>
    <p:sldId id="511" r:id="rId30"/>
    <p:sldId id="452" r:id="rId31"/>
    <p:sldId id="453" r:id="rId32"/>
    <p:sldId id="455" r:id="rId33"/>
    <p:sldId id="456" r:id="rId34"/>
    <p:sldId id="457" r:id="rId35"/>
    <p:sldId id="434" r:id="rId36"/>
    <p:sldId id="465" r:id="rId37"/>
    <p:sldId id="466" r:id="rId38"/>
    <p:sldId id="461"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p:restoredTop sz="95781"/>
  </p:normalViewPr>
  <p:slideViewPr>
    <p:cSldViewPr snapToGrid="0">
      <p:cViewPr varScale="1">
        <p:scale>
          <a:sx n="118" d="100"/>
          <a:sy n="118" d="100"/>
        </p:scale>
        <p:origin x="28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A80CC-20A3-C344-B06D-E9D596BF494B}" type="datetimeFigureOut">
              <a:rPr lang="it-IT" smtClean="0"/>
              <a:t>23/04/26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82D968-9B0B-C141-B041-8A419C610F87}" type="slidenum">
              <a:rPr lang="it-IT" smtClean="0"/>
              <a:t>‹N›</a:t>
            </a:fld>
            <a:endParaRPr lang="it-IT"/>
          </a:p>
        </p:txBody>
      </p:sp>
    </p:spTree>
    <p:extLst>
      <p:ext uri="{BB962C8B-B14F-4D97-AF65-F5344CB8AC3E}">
        <p14:creationId xmlns:p14="http://schemas.microsoft.com/office/powerpoint/2010/main" val="1448158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A168A-61D4-FFA8-8073-8B113514F75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F24C7C-F9AE-37D4-7916-639B83782FF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8DA0A5D-BAC1-6231-25FF-C79C520B551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0D2ABB0-65E2-83C1-F146-325C1B00B9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0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597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327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989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295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EF5ED-EFA5-1D15-4FA6-1C48EB920E6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1DCBD55-D48C-693C-E245-FDAC0A6C3BC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94864E2-866D-488D-9E9B-9B1D6EFD739A}"/>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A9E050E0-DB9C-CD25-EBEA-FD52611EEEF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171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6526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847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365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872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070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C7F2E-B1A5-B411-685C-F806ED25AFE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1C0A872-1737-6342-F335-152B6CE6B4D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4E0A99E-BBB6-3334-0C6A-3AC17EC73B8E}"/>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AFC6FF7E-B22C-35E8-BEF3-C4ECABEEA50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714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396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4025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461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1019A-E14C-2C5A-5376-BA0ED632737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F0D13A-81F3-77CC-D89D-134A8692D2F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3C4DEA7-E397-E801-0486-B9B882E72E5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1C3F248-F659-67E0-533B-4A2504F99F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697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646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559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711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346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A61F9-E398-E39F-99C1-10481735E6B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2F66564-1128-7345-CAD0-4B7B6E3EC84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2271C49-5255-BB14-924F-2A9AF5AFFA6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B18296F-1DDB-8C9E-EFC2-F83FAAB5336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212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66B22-BF28-E579-7F25-D2C261AC513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7D7E937-2A2C-4C7A-9E5F-8D8DD205A5E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AAF8FBB-1900-471F-AA26-AAEA9A5BCAFA}"/>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0115D529-90AF-4904-65A3-6C1F927DE26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8426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65DAA-3C4E-4532-1788-0DF947C0D85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CB824CA-8938-67F2-332D-FA6779AEAAE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E87B3F2-6C53-34EF-3D0A-0E685C6457B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E1515996-5A82-6A70-BE4E-E52B59B6D34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127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7498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2585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636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323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641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622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816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7646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894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027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73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078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460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556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792AD-938C-10A9-B6AF-C95D395798B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63C498-7931-A46D-6B14-F1182386DE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24016E-BF3A-3B42-EBC3-2AB20311C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6F8BD02-E2E0-EC8A-9181-1464A51DF7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C4299-DFA9-814B-AD28-ECDE1FA0A815}"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62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2ECC72-280E-72C2-E2B3-2F41D58E58B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D44E9CE-69A3-29A1-5AF6-6DD7B66EE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6F349DE-8CBE-779B-A2B8-725146DDC29D}"/>
              </a:ext>
            </a:extLst>
          </p:cNvPr>
          <p:cNvSpPr>
            <a:spLocks noGrp="1"/>
          </p:cNvSpPr>
          <p:nvPr>
            <p:ph type="dt" sz="half" idx="10"/>
          </p:nvPr>
        </p:nvSpPr>
        <p:spPr/>
        <p:txBody>
          <a:bodyPr/>
          <a:lstStyle/>
          <a:p>
            <a:fld id="{A7F286A0-824A-5942-B62D-2CDCFA938951}" type="datetimeFigureOut">
              <a:rPr lang="it-IT" smtClean="0"/>
              <a:t>23/04/26</a:t>
            </a:fld>
            <a:endParaRPr lang="it-IT"/>
          </a:p>
        </p:txBody>
      </p:sp>
      <p:sp>
        <p:nvSpPr>
          <p:cNvPr id="5" name="Segnaposto piè di pagina 4">
            <a:extLst>
              <a:ext uri="{FF2B5EF4-FFF2-40B4-BE49-F238E27FC236}">
                <a16:creationId xmlns:a16="http://schemas.microsoft.com/office/drawing/2014/main" id="{2165AB88-27BE-6551-CEA1-2E5FD43011C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126DFB-E67D-104D-E92C-6B481273BF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303161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A4BCF8-B44D-75F6-05F6-C51F42D766D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950FA2-3CA6-EC55-018D-FC99DCE488B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A36E9-0A85-B334-9BF5-E95E8FDD2914}"/>
              </a:ext>
            </a:extLst>
          </p:cNvPr>
          <p:cNvSpPr>
            <a:spLocks noGrp="1"/>
          </p:cNvSpPr>
          <p:nvPr>
            <p:ph type="dt" sz="half" idx="10"/>
          </p:nvPr>
        </p:nvSpPr>
        <p:spPr/>
        <p:txBody>
          <a:bodyPr/>
          <a:lstStyle/>
          <a:p>
            <a:fld id="{A7F286A0-824A-5942-B62D-2CDCFA938951}" type="datetimeFigureOut">
              <a:rPr lang="it-IT" smtClean="0"/>
              <a:t>23/04/26</a:t>
            </a:fld>
            <a:endParaRPr lang="it-IT"/>
          </a:p>
        </p:txBody>
      </p:sp>
      <p:sp>
        <p:nvSpPr>
          <p:cNvPr id="5" name="Segnaposto piè di pagina 4">
            <a:extLst>
              <a:ext uri="{FF2B5EF4-FFF2-40B4-BE49-F238E27FC236}">
                <a16:creationId xmlns:a16="http://schemas.microsoft.com/office/drawing/2014/main" id="{12F4449E-A309-30FC-E172-8B6E05F2BDF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FD431D-B051-D7FD-CF35-A802BBE0D431}"/>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828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43160DE-C0F2-241D-A089-6DBD3CDD0DB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C2FF80-ED34-BC9E-9C4A-6EF48C078F6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D75C88F-9995-28B1-DB86-B48F4273FFE8}"/>
              </a:ext>
            </a:extLst>
          </p:cNvPr>
          <p:cNvSpPr>
            <a:spLocks noGrp="1"/>
          </p:cNvSpPr>
          <p:nvPr>
            <p:ph type="dt" sz="half" idx="10"/>
          </p:nvPr>
        </p:nvSpPr>
        <p:spPr/>
        <p:txBody>
          <a:bodyPr/>
          <a:lstStyle/>
          <a:p>
            <a:fld id="{A7F286A0-824A-5942-B62D-2CDCFA938951}" type="datetimeFigureOut">
              <a:rPr lang="it-IT" smtClean="0"/>
              <a:t>23/04/26</a:t>
            </a:fld>
            <a:endParaRPr lang="it-IT"/>
          </a:p>
        </p:txBody>
      </p:sp>
      <p:sp>
        <p:nvSpPr>
          <p:cNvPr id="5" name="Segnaposto piè di pagina 4">
            <a:extLst>
              <a:ext uri="{FF2B5EF4-FFF2-40B4-BE49-F238E27FC236}">
                <a16:creationId xmlns:a16="http://schemas.microsoft.com/office/drawing/2014/main" id="{6DCFADBB-B403-A9DF-C4E8-1D2E8FD6E1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3251D9-4DE2-1CB8-5940-ED4B6BB106B9}"/>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1029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23 aprile 2026</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a:stretch>
            <a:fillRect/>
          </a:stretch>
        </p:blipFill>
        <p:spPr>
          <a:xfrm>
            <a:off x="515508" y="5066132"/>
            <a:ext cx="3257143" cy="547200"/>
          </a:xfrm>
          <a:prstGeom prst="rect">
            <a:avLst/>
          </a:prstGeom>
        </p:spPr>
      </p:pic>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3280944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DA9BEF-80A2-2331-DC94-EBB0C2858E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9D19C77-4BE8-2E96-C0B8-733DE692E46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F85FAC5-3CEB-E7E8-0C26-134619395CF7}"/>
              </a:ext>
            </a:extLst>
          </p:cNvPr>
          <p:cNvSpPr>
            <a:spLocks noGrp="1"/>
          </p:cNvSpPr>
          <p:nvPr>
            <p:ph type="dt" sz="half" idx="10"/>
          </p:nvPr>
        </p:nvSpPr>
        <p:spPr/>
        <p:txBody>
          <a:bodyPr/>
          <a:lstStyle/>
          <a:p>
            <a:fld id="{A7F286A0-824A-5942-B62D-2CDCFA938951}" type="datetimeFigureOut">
              <a:rPr lang="it-IT" smtClean="0"/>
              <a:t>23/04/26</a:t>
            </a:fld>
            <a:endParaRPr lang="it-IT"/>
          </a:p>
        </p:txBody>
      </p:sp>
      <p:sp>
        <p:nvSpPr>
          <p:cNvPr id="5" name="Segnaposto piè di pagina 4">
            <a:extLst>
              <a:ext uri="{FF2B5EF4-FFF2-40B4-BE49-F238E27FC236}">
                <a16:creationId xmlns:a16="http://schemas.microsoft.com/office/drawing/2014/main" id="{C2A447C6-BBB5-AE5F-213C-A75B55A3197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170495-A64D-9581-65F3-209633DE8E1B}"/>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75349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0DBE94-C5A7-7146-5DF9-B7AE84427DE6}"/>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5495F73-6741-4E8D-C2F4-35124625B3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75B4F62-E436-DCD4-5D5B-80B9D88F57E9}"/>
              </a:ext>
            </a:extLst>
          </p:cNvPr>
          <p:cNvSpPr>
            <a:spLocks noGrp="1"/>
          </p:cNvSpPr>
          <p:nvPr>
            <p:ph type="dt" sz="half" idx="10"/>
          </p:nvPr>
        </p:nvSpPr>
        <p:spPr/>
        <p:txBody>
          <a:bodyPr/>
          <a:lstStyle/>
          <a:p>
            <a:fld id="{A7F286A0-824A-5942-B62D-2CDCFA938951}" type="datetimeFigureOut">
              <a:rPr lang="it-IT" smtClean="0"/>
              <a:t>23/04/26</a:t>
            </a:fld>
            <a:endParaRPr lang="it-IT"/>
          </a:p>
        </p:txBody>
      </p:sp>
      <p:sp>
        <p:nvSpPr>
          <p:cNvPr id="5" name="Segnaposto piè di pagina 4">
            <a:extLst>
              <a:ext uri="{FF2B5EF4-FFF2-40B4-BE49-F238E27FC236}">
                <a16:creationId xmlns:a16="http://schemas.microsoft.com/office/drawing/2014/main" id="{DE8E0835-B3FC-ED34-1FF8-BF1E940D89C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4662F94-BC73-17CD-5247-355D5A549B3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329298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0D406D-7C0D-5EA4-D71A-8F50383141A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A46FA6B-3F0C-218F-C39C-212A702CC0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A09847B-C27A-8415-A22C-D7457435095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151B669-6778-1071-378A-FCF068101DA7}"/>
              </a:ext>
            </a:extLst>
          </p:cNvPr>
          <p:cNvSpPr>
            <a:spLocks noGrp="1"/>
          </p:cNvSpPr>
          <p:nvPr>
            <p:ph type="dt" sz="half" idx="10"/>
          </p:nvPr>
        </p:nvSpPr>
        <p:spPr/>
        <p:txBody>
          <a:bodyPr/>
          <a:lstStyle/>
          <a:p>
            <a:fld id="{A7F286A0-824A-5942-B62D-2CDCFA938951}" type="datetimeFigureOut">
              <a:rPr lang="it-IT" smtClean="0"/>
              <a:t>23/04/26</a:t>
            </a:fld>
            <a:endParaRPr lang="it-IT"/>
          </a:p>
        </p:txBody>
      </p:sp>
      <p:sp>
        <p:nvSpPr>
          <p:cNvPr id="6" name="Segnaposto piè di pagina 5">
            <a:extLst>
              <a:ext uri="{FF2B5EF4-FFF2-40B4-BE49-F238E27FC236}">
                <a16:creationId xmlns:a16="http://schemas.microsoft.com/office/drawing/2014/main" id="{49866B33-D405-6AA2-04DD-8D1A4A8C70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AC9CED0-7C38-A680-A3E8-79967908D1B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21515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FFFC2-9497-EE80-67E2-95617E1A936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63221A3-3F79-CE47-AF15-BE1883619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92B4A25-4702-E7AF-1318-918274CAF1C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E371380-C290-51C9-BF6A-DB6754F262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48FF730-5359-B6A8-B12D-A36D5C2F2F1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8BFF7F4F-D638-4C9A-8225-D0E96B3A2378}"/>
              </a:ext>
            </a:extLst>
          </p:cNvPr>
          <p:cNvSpPr>
            <a:spLocks noGrp="1"/>
          </p:cNvSpPr>
          <p:nvPr>
            <p:ph type="dt" sz="half" idx="10"/>
          </p:nvPr>
        </p:nvSpPr>
        <p:spPr/>
        <p:txBody>
          <a:bodyPr/>
          <a:lstStyle/>
          <a:p>
            <a:fld id="{A7F286A0-824A-5942-B62D-2CDCFA938951}" type="datetimeFigureOut">
              <a:rPr lang="it-IT" smtClean="0"/>
              <a:t>23/04/26</a:t>
            </a:fld>
            <a:endParaRPr lang="it-IT"/>
          </a:p>
        </p:txBody>
      </p:sp>
      <p:sp>
        <p:nvSpPr>
          <p:cNvPr id="8" name="Segnaposto piè di pagina 7">
            <a:extLst>
              <a:ext uri="{FF2B5EF4-FFF2-40B4-BE49-F238E27FC236}">
                <a16:creationId xmlns:a16="http://schemas.microsoft.com/office/drawing/2014/main" id="{B7A56874-A21B-AD3C-00FA-F73655AEF7B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F0A97E2-611F-6021-6B95-F37F906B9E63}"/>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34713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654111-F026-CDC0-4656-B719E1D1ACA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52540F-E4FE-8F35-FFC5-574203D846BF}"/>
              </a:ext>
            </a:extLst>
          </p:cNvPr>
          <p:cNvSpPr>
            <a:spLocks noGrp="1"/>
          </p:cNvSpPr>
          <p:nvPr>
            <p:ph type="dt" sz="half" idx="10"/>
          </p:nvPr>
        </p:nvSpPr>
        <p:spPr/>
        <p:txBody>
          <a:bodyPr/>
          <a:lstStyle/>
          <a:p>
            <a:fld id="{A7F286A0-824A-5942-B62D-2CDCFA938951}" type="datetimeFigureOut">
              <a:rPr lang="it-IT" smtClean="0"/>
              <a:t>23/04/26</a:t>
            </a:fld>
            <a:endParaRPr lang="it-IT"/>
          </a:p>
        </p:txBody>
      </p:sp>
      <p:sp>
        <p:nvSpPr>
          <p:cNvPr id="4" name="Segnaposto piè di pagina 3">
            <a:extLst>
              <a:ext uri="{FF2B5EF4-FFF2-40B4-BE49-F238E27FC236}">
                <a16:creationId xmlns:a16="http://schemas.microsoft.com/office/drawing/2014/main" id="{B6D46E13-2E96-77A9-462A-3E8D64C38D7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BCDD7D3-6592-93E6-0D4D-2BDD17C36AC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53543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94E561C-1D2F-5C79-09C0-3D8544DF8F93}"/>
              </a:ext>
            </a:extLst>
          </p:cNvPr>
          <p:cNvSpPr>
            <a:spLocks noGrp="1"/>
          </p:cNvSpPr>
          <p:nvPr>
            <p:ph type="dt" sz="half" idx="10"/>
          </p:nvPr>
        </p:nvSpPr>
        <p:spPr/>
        <p:txBody>
          <a:bodyPr/>
          <a:lstStyle/>
          <a:p>
            <a:fld id="{A7F286A0-824A-5942-B62D-2CDCFA938951}" type="datetimeFigureOut">
              <a:rPr lang="it-IT" smtClean="0"/>
              <a:t>23/04/26</a:t>
            </a:fld>
            <a:endParaRPr lang="it-IT"/>
          </a:p>
        </p:txBody>
      </p:sp>
      <p:sp>
        <p:nvSpPr>
          <p:cNvPr id="3" name="Segnaposto piè di pagina 2">
            <a:extLst>
              <a:ext uri="{FF2B5EF4-FFF2-40B4-BE49-F238E27FC236}">
                <a16:creationId xmlns:a16="http://schemas.microsoft.com/office/drawing/2014/main" id="{0F675F10-CBB4-3D3F-3CBF-6B255BB4E40D}"/>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E2CDB5B-B609-4500-47F1-2A34113DD037}"/>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255400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6ECC02-1330-B1DC-C297-5E4569F69A4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7EBE631-1F5E-974F-F0D9-B1BB4012C8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6E9B07D-A11A-F80A-0F10-BFB1AD274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C8AF56-3003-6CD2-099B-C437A1B9292F}"/>
              </a:ext>
            </a:extLst>
          </p:cNvPr>
          <p:cNvSpPr>
            <a:spLocks noGrp="1"/>
          </p:cNvSpPr>
          <p:nvPr>
            <p:ph type="dt" sz="half" idx="10"/>
          </p:nvPr>
        </p:nvSpPr>
        <p:spPr/>
        <p:txBody>
          <a:bodyPr/>
          <a:lstStyle/>
          <a:p>
            <a:fld id="{A7F286A0-824A-5942-B62D-2CDCFA938951}" type="datetimeFigureOut">
              <a:rPr lang="it-IT" smtClean="0"/>
              <a:t>23/04/26</a:t>
            </a:fld>
            <a:endParaRPr lang="it-IT"/>
          </a:p>
        </p:txBody>
      </p:sp>
      <p:sp>
        <p:nvSpPr>
          <p:cNvPr id="6" name="Segnaposto piè di pagina 5">
            <a:extLst>
              <a:ext uri="{FF2B5EF4-FFF2-40B4-BE49-F238E27FC236}">
                <a16:creationId xmlns:a16="http://schemas.microsoft.com/office/drawing/2014/main" id="{6A64C94F-F4C9-4E16-C2CC-06D44F647CF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858C6C2-503B-F1F4-C5B7-CE60FD4EDA12}"/>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106742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D4A6A7-397A-029E-4F1F-518C7DD2E8D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7C1659A-5181-3716-91F0-E512EC0385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F104660F-3444-29CE-0022-A347C1BB8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CDFF5B3-9EA7-28FC-8CB4-8EE9CB903D32}"/>
              </a:ext>
            </a:extLst>
          </p:cNvPr>
          <p:cNvSpPr>
            <a:spLocks noGrp="1"/>
          </p:cNvSpPr>
          <p:nvPr>
            <p:ph type="dt" sz="half" idx="10"/>
          </p:nvPr>
        </p:nvSpPr>
        <p:spPr/>
        <p:txBody>
          <a:bodyPr/>
          <a:lstStyle/>
          <a:p>
            <a:fld id="{A7F286A0-824A-5942-B62D-2CDCFA938951}" type="datetimeFigureOut">
              <a:rPr lang="it-IT" smtClean="0"/>
              <a:t>23/04/26</a:t>
            </a:fld>
            <a:endParaRPr lang="it-IT"/>
          </a:p>
        </p:txBody>
      </p:sp>
      <p:sp>
        <p:nvSpPr>
          <p:cNvPr id="6" name="Segnaposto piè di pagina 5">
            <a:extLst>
              <a:ext uri="{FF2B5EF4-FFF2-40B4-BE49-F238E27FC236}">
                <a16:creationId xmlns:a16="http://schemas.microsoft.com/office/drawing/2014/main" id="{0A5424BD-8406-7085-3A44-2B6AC1F0491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C46EAB-6271-89BD-988F-1683B8088F5C}"/>
              </a:ext>
            </a:extLst>
          </p:cNvPr>
          <p:cNvSpPr>
            <a:spLocks noGrp="1"/>
          </p:cNvSpPr>
          <p:nvPr>
            <p:ph type="sldNum" sz="quarter" idx="12"/>
          </p:nvPr>
        </p:nvSpPr>
        <p:spPr/>
        <p:txBody>
          <a:bodyPr/>
          <a:lstStyle/>
          <a:p>
            <a:fld id="{F4BEEC13-CC30-8646-866A-F5E48827E0E2}" type="slidenum">
              <a:rPr lang="it-IT" smtClean="0"/>
              <a:t>‹N›</a:t>
            </a:fld>
            <a:endParaRPr lang="it-IT"/>
          </a:p>
        </p:txBody>
      </p:sp>
    </p:spTree>
    <p:extLst>
      <p:ext uri="{BB962C8B-B14F-4D97-AF65-F5344CB8AC3E}">
        <p14:creationId xmlns:p14="http://schemas.microsoft.com/office/powerpoint/2010/main" val="487732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5F06D29-4895-B3EE-1718-BD95BD40D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E5F458-6B28-8315-C74D-7DB77A5A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92741B5-7DDD-D058-E233-735285CD5B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286A0-824A-5942-B62D-2CDCFA938951}" type="datetimeFigureOut">
              <a:rPr lang="it-IT" smtClean="0"/>
              <a:t>23/04/26</a:t>
            </a:fld>
            <a:endParaRPr lang="it-IT"/>
          </a:p>
        </p:txBody>
      </p:sp>
      <p:sp>
        <p:nvSpPr>
          <p:cNvPr id="5" name="Segnaposto piè di pagina 4">
            <a:extLst>
              <a:ext uri="{FF2B5EF4-FFF2-40B4-BE49-F238E27FC236}">
                <a16:creationId xmlns:a16="http://schemas.microsoft.com/office/drawing/2014/main" id="{A61DB45D-58C4-C289-B768-AE08237F66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CC36594-999E-2C84-4402-3F6FB517C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EEC13-CC30-8646-866A-F5E48827E0E2}" type="slidenum">
              <a:rPr lang="it-IT" smtClean="0"/>
              <a:t>‹N›</a:t>
            </a:fld>
            <a:endParaRPr lang="it-IT"/>
          </a:p>
        </p:txBody>
      </p:sp>
    </p:spTree>
    <p:extLst>
      <p:ext uri="{BB962C8B-B14F-4D97-AF65-F5344CB8AC3E}">
        <p14:creationId xmlns:p14="http://schemas.microsoft.com/office/powerpoint/2010/main" val="3523341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4E4BF2-12BC-D68B-DB54-3E906979179F}"/>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D06A8F5F-E5AD-743A-2736-31A5C5BE102C}"/>
              </a:ext>
            </a:extLst>
          </p:cNvPr>
          <p:cNvSpPr>
            <a:spLocks noGrp="1"/>
          </p:cNvSpPr>
          <p:nvPr>
            <p:ph sz="half" idx="1"/>
          </p:nvPr>
        </p:nvSpPr>
        <p:spPr>
          <a:xfrm>
            <a:off x="838200" y="1929384"/>
            <a:ext cx="10515600" cy="4251960"/>
          </a:xfrm>
        </p:spPr>
        <p:txBody>
          <a:bodyPr vert="horz" lIns="91440" tIns="45720" rIns="91440" bIns="45720" rtlCol="0">
            <a:normAutofit/>
          </a:bodyPr>
          <a:lstStyle/>
          <a:p>
            <a:pPr marL="0" indent="0">
              <a:buNone/>
            </a:pPr>
            <a:r>
              <a:rPr lang="it-IT" sz="6000" dirty="0"/>
              <a:t>Statualità e autodeterminazione</a:t>
            </a:r>
            <a:r>
              <a:rPr lang="it-IT" sz="5800" b="1" dirty="0"/>
              <a:t>
</a:t>
            </a:r>
            <a:endParaRPr lang="en-US" sz="5800" b="1" dirty="0"/>
          </a:p>
        </p:txBody>
      </p:sp>
      <p:sp>
        <p:nvSpPr>
          <p:cNvPr id="7" name="Segnaposto numero diapositiva 6">
            <a:extLst>
              <a:ext uri="{FF2B5EF4-FFF2-40B4-BE49-F238E27FC236}">
                <a16:creationId xmlns:a16="http://schemas.microsoft.com/office/drawing/2014/main" id="{E85D1090-A6BF-477D-00A1-C98788112C7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814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636376"/>
          </a:xfrm>
        </p:spPr>
        <p:txBody>
          <a:bodyPr vert="horz" lIns="91440" tIns="45720" rIns="91440" bIns="45720" rtlCol="0">
            <a:normAutofit fontScale="92500"/>
          </a:bodyPr>
          <a:lstStyle/>
          <a:p>
            <a:pPr marL="0" indent="0" algn="just">
              <a:lnSpc>
                <a:spcPct val="100000"/>
              </a:lnSpc>
              <a:buNone/>
            </a:pPr>
            <a:r>
              <a:rPr lang="it-IT" sz="2400" dirty="0"/>
              <a:t>Le fonti riconosciute del diritto internazionale stabiliscono che il diritto all’autodeterminazione di un popolo è normalmente realizzato attraverso l’</a:t>
            </a:r>
            <a:r>
              <a:rPr lang="it-IT" sz="2400" b="1" dirty="0"/>
              <a:t>autodeterminazione interna</a:t>
            </a:r>
            <a:r>
              <a:rPr lang="it-IT" sz="2400" dirty="0"/>
              <a:t>, il perseguimento da parte di un popolo del suo sviluppo politico, economico, sociale e culturale nel quadro di uno Stato esistente. </a:t>
            </a:r>
            <a:r>
              <a:rPr lang="it-IT" sz="2400" b="1" dirty="0"/>
              <a:t>Un diritto all’autodeterminazione esterna (che in questo caso prende potenzialmente la forma dell’affermazione di un diritto alla secessione unilaterale) sorge solo nei casi più estremi e, anche in questo caso, in circostanze accuratamente definite. </a:t>
            </a:r>
            <a:r>
              <a:rPr lang="it-IT" sz="2400" dirty="0"/>
              <a:t> […]
Il principio di diritto internazionale dell’autodeterminazione si è evoluto in un quadro di rispetto dell’integrità territoriale degli Stati esistenti.  I vari documenti internazionali che sostengono l’esistenza del diritto di un popolo all’autodeterminazione contengono anche dichiarazioni parallele a sostegno della conclusione che l’esercizio di tale diritto deve essere sufficientemente limitato per prevenire minacce all’integrità territoriale di uno Stato esistente o alla stabilità delle relazioni tra Stati sovrani.</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a:t>Re </a:t>
            </a:r>
            <a:r>
              <a:rPr lang="it-IT" sz="4000" i="1" dirty="0" err="1"/>
              <a:t>Secession</a:t>
            </a:r>
            <a:r>
              <a:rPr lang="it-IT" sz="4000" i="1" dirty="0"/>
              <a:t> of </a:t>
            </a:r>
            <a:r>
              <a:rPr lang="it-IT" sz="4000" i="1" dirty="0" err="1"/>
              <a:t>Quebec</a:t>
            </a:r>
            <a:endParaRPr lang="it-IT" sz="4000" i="1" dirty="0"/>
          </a:p>
          <a:p>
            <a:pPr lvl="0" algn="ctr">
              <a:defRPr/>
            </a:pPr>
            <a:r>
              <a:rPr lang="it-IT" sz="4000" dirty="0"/>
              <a:t>Corte Suprema canadese, 1998</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259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636376"/>
          </a:xfrm>
        </p:spPr>
        <p:txBody>
          <a:bodyPr vert="horz" lIns="91440" tIns="45720" rIns="91440" bIns="45720" rtlCol="0">
            <a:normAutofit fontScale="92500"/>
          </a:bodyPr>
          <a:lstStyle/>
          <a:p>
            <a:pPr marL="0" indent="0" algn="just">
              <a:lnSpc>
                <a:spcPct val="100000"/>
              </a:lnSpc>
              <a:buNone/>
            </a:pPr>
            <a:r>
              <a:rPr lang="it-IT" dirty="0"/>
              <a:t>Di conseguenza, lo stato generale del diritto internazionale per quanto riguarda il diritto all'autodeterminazione è che il diritto opera nell’ambito della protezione superiore concessa all’integrità territoriale degli Stati esistenti.  Tuttavia [...] </a:t>
            </a:r>
            <a:r>
              <a:rPr lang="it-IT" b="1" dirty="0"/>
              <a:t>ci sono alcuni contesti definiti all’interno dei quali il diritto all'autodeterminazione dei popoli consente di esercitare tale diritto «esternamente», il che significherebbe potenzialmente la secessione</a:t>
            </a:r>
            <a:r>
              <a:rPr lang="it-IT" dirty="0"/>
              <a:t>. […] Il </a:t>
            </a:r>
            <a:r>
              <a:rPr lang="it-IT" b="1" dirty="0"/>
              <a:t>diritto dei popoli coloniali </a:t>
            </a:r>
            <a:r>
              <a:rPr lang="it-IT" dirty="0"/>
              <a:t>di esercitare il loro diritto all’autodeterminazione staccandosi dal potere «imperiale» è ormai indiscusso [...]. L'altro caso chiaro in cui matura un diritto all'autodeterminazione esterna è quello in cui un popolo è soggetto a sottomissione, dominazione o sfruttamento stranieri al di fuori di un contesto coloniale.</a:t>
            </a:r>
            <a:endParaRPr lang="it-IT" sz="24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a:t>Re </a:t>
            </a:r>
            <a:r>
              <a:rPr lang="it-IT" sz="4000" i="1" dirty="0" err="1"/>
              <a:t>Secession</a:t>
            </a:r>
            <a:r>
              <a:rPr lang="it-IT" sz="4000" i="1" dirty="0"/>
              <a:t> of </a:t>
            </a:r>
            <a:r>
              <a:rPr lang="it-IT" sz="4000" i="1" dirty="0" err="1"/>
              <a:t>Quebec</a:t>
            </a:r>
            <a:endParaRPr lang="it-IT" sz="4000" i="1" dirty="0"/>
          </a:p>
          <a:p>
            <a:pPr lvl="0" algn="ctr">
              <a:defRPr/>
            </a:pPr>
            <a:r>
              <a:rPr lang="it-IT" sz="4000" dirty="0"/>
              <a:t>Corte Suprema canadese, 1998</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070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smtClean="0"/>
              <a:pPr>
                <a:spcAft>
                  <a:spcPts val="600"/>
                </a:spcAft>
                <a:defRPr/>
              </a:pPr>
              <a:t>12</a:t>
            </a:fld>
            <a:endParaRPr lang="en-US"/>
          </a:p>
        </p:txBody>
      </p:sp>
      <p:pic>
        <p:nvPicPr>
          <p:cNvPr id="1026" name="Picture 2">
            <a:extLst>
              <a:ext uri="{FF2B5EF4-FFF2-40B4-BE49-F238E27FC236}">
                <a16:creationId xmlns:a16="http://schemas.microsoft.com/office/drawing/2014/main" id="{BA8F01F4-FE94-3EE4-5576-83B97D8E4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1" y="-393502"/>
            <a:ext cx="12806363" cy="800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364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DB7E249B-0110-A053-FD78-6AE38F5D5E0B}"/>
              </a:ext>
            </a:extLst>
          </p:cNvPr>
          <p:cNvPicPr>
            <a:picLocks noChangeAspect="1"/>
          </p:cNvPicPr>
          <p:nvPr/>
        </p:nvPicPr>
        <p:blipFill>
          <a:blip r:embed="rId3"/>
          <a:stretch>
            <a:fillRect/>
          </a:stretch>
        </p:blipFill>
        <p:spPr>
          <a:xfrm>
            <a:off x="357188" y="299396"/>
            <a:ext cx="11528848" cy="6287142"/>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smtClean="0"/>
              <a:pPr>
                <a:spcAft>
                  <a:spcPts val="600"/>
                </a:spcAft>
                <a:defRPr/>
              </a:pPr>
              <a:t>13</a:t>
            </a:fld>
            <a:endParaRPr lang="en-US"/>
          </a:p>
        </p:txBody>
      </p:sp>
    </p:spTree>
    <p:extLst>
      <p:ext uri="{BB962C8B-B14F-4D97-AF65-F5344CB8AC3E}">
        <p14:creationId xmlns:p14="http://schemas.microsoft.com/office/powerpoint/2010/main" val="3026774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2EF817-766D-009D-CE57-263952A80D34}"/>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8D2D7D5-0739-12F6-D801-D01712F9E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16377D1-3E20-FC74-1383-3CB057CA0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3EA42EBA-0B69-6CF3-C21A-7057189E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3B784A9C-234C-8C73-684A-AF87CA7F5103}"/>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endParaRPr lang="it-IT" sz="4400" i="1" dirty="0"/>
          </a:p>
          <a:p>
            <a:pPr marL="0" indent="0" algn="ctr">
              <a:buNone/>
            </a:pPr>
            <a:endParaRPr lang="it-IT" sz="4400" dirty="0"/>
          </a:p>
          <a:p>
            <a:pPr marL="0" indent="0" algn="ctr">
              <a:buNone/>
            </a:pPr>
            <a:r>
              <a:rPr lang="it-IT" sz="4400" dirty="0"/>
              <a:t>autodeterminazione: Palestina</a:t>
            </a:r>
          </a:p>
        </p:txBody>
      </p:sp>
      <p:sp>
        <p:nvSpPr>
          <p:cNvPr id="7" name="Segnaposto numero diapositiva 6">
            <a:extLst>
              <a:ext uri="{FF2B5EF4-FFF2-40B4-BE49-F238E27FC236}">
                <a16:creationId xmlns:a16="http://schemas.microsoft.com/office/drawing/2014/main" id="{BABB080E-E032-36D2-A75A-9F041403464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110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636376"/>
          </a:xfrm>
        </p:spPr>
        <p:txBody>
          <a:bodyPr vert="horz" lIns="91440" tIns="45720" rIns="91440" bIns="45720" rtlCol="0">
            <a:normAutofit fontScale="92500" lnSpcReduction="20000"/>
          </a:bodyPr>
          <a:lstStyle/>
          <a:p>
            <a:pPr marL="0" indent="0" algn="just">
              <a:buNone/>
            </a:pPr>
            <a:r>
              <a:rPr lang="it-IT" sz="2400" dirty="0"/>
              <a:t>Pur prendendo atto dell’assicurazione data da Israele che la costruzione del muro non equivale ad annessione e che il muro è di natura temporanea (...), tuttavia non può rimanere indifferente a certi timori che le sono stati espressi che il tracciato del muro pregiudicherà la futura frontiera tra Israele e Palestina, e al timore che Israele possa integrare gli insediamenti e le loro vie di accesso. […]
[I]l tracciato previsto incorporerebbe nell'area compresa tra la Linea Verde e il muro oltre il 16% del territorio della Cisgiordania.  Circa l'80% dei coloni che vivono nei Territori Palestinesi Occupati, cioè 320.000 individui, risiederebbero in quell’area, così come 237.000 palestinesi.  Inoltre, a seguito della costruzione del muro, circa 160.000 altri palestinesi risiederebbero in comunità quasi completamente circondate (...).
In altri termini, il tracciato scelto per il muro esprime in loco le misure illegali adottate da Israele nei confronti di Gerusalemme e degli insediamenti, come deplorato dal Consiglio di Sicurezza (...).  C’è anche il rischio di ulteriori alterazioni della composizione demografica dei Territori Palestinesi Occupati derivanti dalla costruzione del muro, in quanto sta contribuendo (...) alla partenza delle popolazioni palestinesi da alcune aree. Questa interpretazione, insieme alle misure adottate in precedenza, </a:t>
            </a:r>
            <a:r>
              <a:rPr lang="it-IT" sz="2400" b="1" dirty="0"/>
              <a:t>ostacola quindi gravemente l'esercizio da parte del popolo palestinese del suo diritto all’autodeterminazione, e costituisce quindi una violazione dell’obbligo di Israele di rispettare tale diritto</a:t>
            </a:r>
            <a:r>
              <a:rPr lang="it-IT" sz="2400" dirty="0"/>
              <a:t>.</a:t>
            </a:r>
            <a:endParaRPr lang="it-IT" sz="16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a:t>Costruzione di un Muro in Palestina</a:t>
            </a:r>
          </a:p>
          <a:p>
            <a:pPr lvl="0" algn="ctr">
              <a:defRPr/>
            </a:pPr>
            <a:r>
              <a:rPr lang="it-IT" sz="4000" dirty="0"/>
              <a:t>Parere della CIG, 2004</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570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pPr>
                <a:spcAft>
                  <a:spcPts val="600"/>
                </a:spcAft>
                <a:defRPr/>
              </a:pPr>
              <a:t>16</a:t>
            </a:fld>
            <a:endParaRPr lang="en-US"/>
          </a:p>
        </p:txBody>
      </p:sp>
      <p:pic>
        <p:nvPicPr>
          <p:cNvPr id="1026" name="Picture 2" descr="INTERACTIVE - Demographics of Palestine Israel population-1743158470">
            <a:extLst>
              <a:ext uri="{FF2B5EF4-FFF2-40B4-BE49-F238E27FC236}">
                <a16:creationId xmlns:a16="http://schemas.microsoft.com/office/drawing/2014/main" id="{5A201717-4227-7219-B6DA-3025D0BFE1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1213" y="0"/>
            <a:ext cx="5489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755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descr="Immagine che contiene testo, schermata, linea, Diagramma&#10;&#10;Descrizione generata automaticamente">
            <a:extLst>
              <a:ext uri="{FF2B5EF4-FFF2-40B4-BE49-F238E27FC236}">
                <a16:creationId xmlns:a16="http://schemas.microsoft.com/office/drawing/2014/main" id="{99A42B05-102C-5EBE-8942-141301B9CF85}"/>
              </a:ext>
            </a:extLst>
          </p:cNvPr>
          <p:cNvPicPr>
            <a:picLocks noChangeAspect="1"/>
          </p:cNvPicPr>
          <p:nvPr/>
        </p:nvPicPr>
        <p:blipFill>
          <a:blip r:embed="rId3"/>
          <a:srcRect l="2204"/>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17</a:t>
            </a:fld>
            <a:endParaRPr lang="en-US">
              <a:solidFill>
                <a:srgbClr val="FFFFFF"/>
              </a:solidFill>
            </a:endParaRPr>
          </a:p>
        </p:txBody>
      </p:sp>
    </p:spTree>
    <p:extLst>
      <p:ext uri="{BB962C8B-B14F-4D97-AF65-F5344CB8AC3E}">
        <p14:creationId xmlns:p14="http://schemas.microsoft.com/office/powerpoint/2010/main" val="924746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81529"/>
            <a:ext cx="10515600" cy="4574819"/>
          </a:xfrm>
        </p:spPr>
        <p:txBody>
          <a:bodyPr vert="horz" lIns="91440" tIns="45720" rIns="91440" bIns="45720" rtlCol="0">
            <a:normAutofit fontScale="92500"/>
          </a:bodyPr>
          <a:lstStyle/>
          <a:p>
            <a:pPr marL="0" indent="0" algn="just">
              <a:buNone/>
            </a:pPr>
            <a:r>
              <a:rPr lang="it-IT" sz="2400" dirty="0"/>
              <a:t>L'Assemblea Generale, (...)
Decide, conformemente all'articolo 96 della Carta delle Nazioni Unite, di chiedere alla Corte internazionale di giustizia, ai sensi dell'articolo 65 dello Statuto della Corte, di emettere un parere consultivo sulle seguenti questioni, (...):</a:t>
            </a:r>
          </a:p>
          <a:p>
            <a:pPr marL="457200" indent="-457200" algn="just">
              <a:buFont typeface="+mj-lt"/>
              <a:buAutoNum type="alphaLcParenR"/>
            </a:pPr>
            <a:r>
              <a:rPr lang="it-IT" sz="2400" dirty="0"/>
              <a:t>Quali sono le conseguenze giuridiche derivanti dalla continua violazione da parte di Israele del diritto del popolo palestinese all'autodeterminazione, dalla sua prolungata occupazione, insediamento e annessione del territorio palestinese occupato dal 1967, comprese le misure volte a modificare la composizione demografica, il carattere e lo status della Città Santa di Gerusalemme, e dall’adozione di leggi e misure discriminatorie correlate?
In che modo le politiche e le pratiche di Israele di cui al paragrafo 18 (a) di cui sopra influenzano lo status giuridico dell'occupazione, e quali sono le conseguenze legali che derivano per tutti gli Stati e le Nazioni Unite da questo status?</a:t>
            </a:r>
            <a:endParaRPr lang="it-IT" sz="16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84995"/>
          </a:xfrm>
          <a:prstGeom prst="rect">
            <a:avLst/>
          </a:prstGeom>
          <a:noFill/>
        </p:spPr>
        <p:txBody>
          <a:bodyPr wrap="square">
            <a:spAutoFit/>
          </a:bodyPr>
          <a:lstStyle/>
          <a:p>
            <a:pPr lvl="0" algn="ctr">
              <a:defRPr/>
            </a:pPr>
            <a:r>
              <a:rPr lang="it-IT" sz="2800" i="1" dirty="0"/>
              <a:t>Legal </a:t>
            </a:r>
            <a:r>
              <a:rPr lang="it-IT" sz="2800" i="1" dirty="0" err="1"/>
              <a:t>Consequences</a:t>
            </a:r>
            <a:r>
              <a:rPr lang="it-IT" sz="2800" i="1" dirty="0"/>
              <a:t> </a:t>
            </a:r>
            <a:r>
              <a:rPr lang="it-IT" sz="2800" i="1" dirty="0" err="1"/>
              <a:t>arising</a:t>
            </a:r>
            <a:r>
              <a:rPr lang="it-IT" sz="2800" i="1" dirty="0"/>
              <a:t> from the Policies and </a:t>
            </a:r>
            <a:r>
              <a:rPr lang="it-IT" sz="2800" i="1" dirty="0" err="1"/>
              <a:t>Practices</a:t>
            </a:r>
            <a:r>
              <a:rPr lang="it-IT" sz="2800" i="1" dirty="0"/>
              <a:t> of Israel in the </a:t>
            </a:r>
            <a:r>
              <a:rPr lang="it-IT" sz="2800" i="1" dirty="0" err="1"/>
              <a:t>Occupied</a:t>
            </a:r>
            <a:r>
              <a:rPr lang="it-IT" sz="2800" i="1" dirty="0"/>
              <a:t> </a:t>
            </a:r>
            <a:r>
              <a:rPr lang="it-IT" sz="2800" i="1" dirty="0" err="1"/>
              <a:t>Palestinian</a:t>
            </a:r>
            <a:r>
              <a:rPr lang="it-IT" sz="2800" i="1" dirty="0"/>
              <a:t> </a:t>
            </a:r>
            <a:r>
              <a:rPr lang="it-IT" sz="2800" i="1" dirty="0" err="1"/>
              <a:t>Territory</a:t>
            </a:r>
            <a:r>
              <a:rPr lang="it-IT" sz="2800" i="1" dirty="0"/>
              <a:t>, </a:t>
            </a:r>
            <a:r>
              <a:rPr lang="it-IT" sz="2800" i="1" dirty="0" err="1"/>
              <a:t>including</a:t>
            </a:r>
            <a:r>
              <a:rPr lang="it-IT" sz="2800" i="1" dirty="0"/>
              <a:t> East Jerusalem</a:t>
            </a:r>
          </a:p>
          <a:p>
            <a:pPr lvl="0" algn="ctr">
              <a:defRPr/>
            </a:pPr>
            <a:r>
              <a:rPr kumimoji="0" lang="it-IT" sz="2800" b="0" u="none" strike="noStrike" kern="1200" cap="none" spc="0" normalizeH="0" baseline="0" noProof="0" dirty="0">
                <a:ln>
                  <a:noFill/>
                </a:ln>
                <a:solidFill>
                  <a:prstClr val="black"/>
                </a:solidFill>
                <a:effectLst/>
                <a:uLnTx/>
                <a:uFillTx/>
                <a:latin typeface="Calibri" panose="020F0502020204030204"/>
                <a:ea typeface="+mn-ea"/>
                <a:cs typeface="+mn-cs"/>
              </a:rPr>
              <a:t>Parere CIG, 19 luglio 2024</a:t>
            </a:r>
          </a:p>
        </p:txBody>
      </p:sp>
    </p:spTree>
    <p:extLst>
      <p:ext uri="{BB962C8B-B14F-4D97-AF65-F5344CB8AC3E}">
        <p14:creationId xmlns:p14="http://schemas.microsoft.com/office/powerpoint/2010/main" val="3249047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38528"/>
            <a:ext cx="10515600" cy="4417820"/>
          </a:xfrm>
        </p:spPr>
        <p:txBody>
          <a:bodyPr vert="horz" lIns="91440" tIns="45720" rIns="91440" bIns="45720" rtlCol="0">
            <a:normAutofit fontScale="92500" lnSpcReduction="20000"/>
          </a:bodyPr>
          <a:lstStyle/>
          <a:p>
            <a:pPr marL="0" indent="0" algn="just">
              <a:buNone/>
            </a:pPr>
            <a:r>
              <a:rPr lang="it-IT" dirty="0"/>
              <a:t>La Corte osserva che la continua espansione degli insediamenti nell'Area C aumenta la presenza civile e militare di Israele nel territorio e spinge la popolazione palestinese verso altre aree della Cisgiordania. Questo, insieme al regime infrastrutturale associato agli insediamenti, fa avanzare l'integrazione di vaste aree della Cisgiordania nel territorio di Israele. Nel suo parere consultivo sul muro, la Corte ha preso atto del rischio che il muro, che era in costruzione all'epoca e che da allora si è ulteriormente ampliato, potesse pregiudicare la futura frontiera tra Israele e Palestina, e che potesse aiutare Israele nell'integrazione degli insediamenti nel proprio territorio (...). Secondo la Corte, lo stesso vale per la politica di Israele di integrare le infrastrutture in Cisgiordania, compresa la rete stradale, con quella di Israele, che si traduce nell'interconnessione degli insediamenti in Cisgiordania con Israele in un'area contigua, frammentando le restanti aree in Cisgiordania (...). Queste misure sono concepite per avere una durata indeterminata, come dimostra il fatto che non sono facilmente reversibili.</a:t>
            </a:r>
            <a:endParaRPr lang="it-IT" sz="18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84995"/>
          </a:xfrm>
          <a:prstGeom prst="rect">
            <a:avLst/>
          </a:prstGeom>
          <a:noFill/>
        </p:spPr>
        <p:txBody>
          <a:bodyPr wrap="square">
            <a:spAutoFit/>
          </a:bodyPr>
          <a:lstStyle/>
          <a:p>
            <a:pPr lvl="0" algn="ctr">
              <a:defRPr/>
            </a:pPr>
            <a:r>
              <a:rPr lang="it-IT" sz="2800" i="1" dirty="0"/>
              <a:t>Legal </a:t>
            </a:r>
            <a:r>
              <a:rPr lang="it-IT" sz="2800" i="1" dirty="0" err="1"/>
              <a:t>Consequences</a:t>
            </a:r>
            <a:r>
              <a:rPr lang="it-IT" sz="2800" i="1" dirty="0"/>
              <a:t> </a:t>
            </a:r>
            <a:r>
              <a:rPr lang="it-IT" sz="2800" i="1" dirty="0" err="1"/>
              <a:t>arising</a:t>
            </a:r>
            <a:r>
              <a:rPr lang="it-IT" sz="2800" i="1" dirty="0"/>
              <a:t> from the Policies and </a:t>
            </a:r>
            <a:r>
              <a:rPr lang="it-IT" sz="2800" i="1" dirty="0" err="1"/>
              <a:t>Practices</a:t>
            </a:r>
            <a:r>
              <a:rPr lang="it-IT" sz="2800" i="1" dirty="0"/>
              <a:t> of Israel in the </a:t>
            </a:r>
            <a:r>
              <a:rPr lang="it-IT" sz="2800" i="1" dirty="0" err="1"/>
              <a:t>Occupied</a:t>
            </a:r>
            <a:r>
              <a:rPr lang="it-IT" sz="2800" i="1" dirty="0"/>
              <a:t> </a:t>
            </a:r>
            <a:r>
              <a:rPr lang="it-IT" sz="2800" i="1" dirty="0" err="1"/>
              <a:t>Palestinian</a:t>
            </a:r>
            <a:r>
              <a:rPr lang="it-IT" sz="2800" i="1" dirty="0"/>
              <a:t> </a:t>
            </a:r>
            <a:r>
              <a:rPr lang="it-IT" sz="2800" i="1" dirty="0" err="1"/>
              <a:t>Territory</a:t>
            </a:r>
            <a:r>
              <a:rPr lang="it-IT" sz="2800" i="1" dirty="0"/>
              <a:t>, </a:t>
            </a:r>
            <a:r>
              <a:rPr lang="it-IT" sz="2800" i="1" dirty="0" err="1"/>
              <a:t>including</a:t>
            </a:r>
            <a:r>
              <a:rPr lang="it-IT" sz="2800" i="1" dirty="0"/>
              <a:t> East Jerusalem</a:t>
            </a:r>
          </a:p>
          <a:p>
            <a:pPr lvl="0" algn="ctr">
              <a:defRPr/>
            </a:pPr>
            <a:r>
              <a:rPr kumimoji="0" lang="it-IT" sz="2800" b="0" u="none" strike="noStrike" kern="1200" cap="none" spc="0" normalizeH="0" baseline="0" noProof="0" dirty="0">
                <a:ln>
                  <a:noFill/>
                </a:ln>
                <a:solidFill>
                  <a:prstClr val="black"/>
                </a:solidFill>
                <a:effectLst/>
                <a:uLnTx/>
                <a:uFillTx/>
                <a:latin typeface="Calibri" panose="020F0502020204030204"/>
                <a:ea typeface="+mn-ea"/>
                <a:cs typeface="+mn-cs"/>
              </a:rPr>
              <a:t>Parere CIG, 19 luglio 2024</a:t>
            </a:r>
          </a:p>
        </p:txBody>
      </p:sp>
    </p:spTree>
    <p:extLst>
      <p:ext uri="{BB962C8B-B14F-4D97-AF65-F5344CB8AC3E}">
        <p14:creationId xmlns:p14="http://schemas.microsoft.com/office/powerpoint/2010/main" val="139676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68BA7F-E5A0-2B4A-926D-E925FF43A543}"/>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E992178-F820-E5E8-F29E-6FC8D63C7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72B3CFB8-E310-3C04-D964-C1E7ED24C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462AC28B-E32B-F06B-DE6C-8972F9BDB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C5C5E0C2-B961-F990-28FF-E1EE31696838}"/>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endParaRPr lang="it-IT" sz="4400" i="1" dirty="0"/>
          </a:p>
          <a:p>
            <a:pPr marL="0" indent="0" algn="ctr">
              <a:buNone/>
            </a:pPr>
            <a:endParaRPr lang="it-IT" sz="4800" b="1" dirty="0"/>
          </a:p>
          <a:p>
            <a:pPr marL="0" indent="0" algn="ctr">
              <a:buNone/>
            </a:pPr>
            <a:r>
              <a:rPr lang="it-IT" sz="4800" b="1" dirty="0"/>
              <a:t>statualità e principi fondamentali del Diritto internazionale</a:t>
            </a:r>
            <a:endParaRPr lang="it-IT" sz="4400" b="1" i="1" dirty="0"/>
          </a:p>
        </p:txBody>
      </p:sp>
      <p:sp>
        <p:nvSpPr>
          <p:cNvPr id="7" name="Segnaposto numero diapositiva 6">
            <a:extLst>
              <a:ext uri="{FF2B5EF4-FFF2-40B4-BE49-F238E27FC236}">
                <a16:creationId xmlns:a16="http://schemas.microsoft.com/office/drawing/2014/main" id="{8122ADD0-AA34-6E79-9D76-1F224ED6984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237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38528"/>
            <a:ext cx="10515600" cy="4417820"/>
          </a:xfrm>
        </p:spPr>
        <p:txBody>
          <a:bodyPr vert="horz" lIns="91440" tIns="45720" rIns="91440" bIns="45720" rtlCol="0">
            <a:normAutofit fontScale="92500"/>
          </a:bodyPr>
          <a:lstStyle/>
          <a:p>
            <a:pPr marL="0" indent="0" algn="just">
              <a:buNone/>
            </a:pPr>
            <a:r>
              <a:rPr lang="it-IT" dirty="0"/>
              <a:t>Alla luce di quanto sopra, la Corte è del parere che le politiche e le pratiche di Israele, tra cui il mantenimento e l’espansione degli insediamenti, la costruzione delle infrastrutture associate, compreso il muro, lo sfruttamento delle risorse naturali, la proclamazione di Gerusalemme come capitale di Israele, l'applicazione integrale del diritto interno israeliano a Gerusalemme Est e la sua ampia applicazione in Cisgiordania,  consolidano il controllo israeliano dei Territori Palestinesi Occupati, in particolare di Gerusalemme Est e dell’Area C della Cisgiordania. Queste politiche e pratiche sono progettate per rimanere in vigore a tempo indeterminato e per creare effetti irreversibili sul terreno. Di conseguenza, </a:t>
            </a:r>
            <a:r>
              <a:rPr lang="it-IT" b="1" dirty="0"/>
              <a:t>la Corte ritiene che queste politiche e pratiche equivalgano all'annessione di ampie parti dei Territori Palestinesi Occupati</a:t>
            </a:r>
            <a:r>
              <a:rPr lang="it-IT" dirty="0"/>
              <a:t>.</a:t>
            </a:r>
            <a:endParaRPr lang="it-IT" sz="18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84995"/>
          </a:xfrm>
          <a:prstGeom prst="rect">
            <a:avLst/>
          </a:prstGeom>
          <a:noFill/>
        </p:spPr>
        <p:txBody>
          <a:bodyPr wrap="square">
            <a:spAutoFit/>
          </a:bodyPr>
          <a:lstStyle/>
          <a:p>
            <a:pPr lvl="0" algn="ctr">
              <a:defRPr/>
            </a:pPr>
            <a:r>
              <a:rPr lang="it-IT" sz="2800" i="1" dirty="0"/>
              <a:t>Legal </a:t>
            </a:r>
            <a:r>
              <a:rPr lang="it-IT" sz="2800" i="1" dirty="0" err="1"/>
              <a:t>Consequences</a:t>
            </a:r>
            <a:r>
              <a:rPr lang="it-IT" sz="2800" i="1" dirty="0"/>
              <a:t> </a:t>
            </a:r>
            <a:r>
              <a:rPr lang="it-IT" sz="2800" i="1" dirty="0" err="1"/>
              <a:t>arising</a:t>
            </a:r>
            <a:r>
              <a:rPr lang="it-IT" sz="2800" i="1" dirty="0"/>
              <a:t> from the Policies and </a:t>
            </a:r>
            <a:r>
              <a:rPr lang="it-IT" sz="2800" i="1" dirty="0" err="1"/>
              <a:t>Practices</a:t>
            </a:r>
            <a:r>
              <a:rPr lang="it-IT" sz="2800" i="1" dirty="0"/>
              <a:t> of Israel in the </a:t>
            </a:r>
            <a:r>
              <a:rPr lang="it-IT" sz="2800" i="1" dirty="0" err="1"/>
              <a:t>Occupied</a:t>
            </a:r>
            <a:r>
              <a:rPr lang="it-IT" sz="2800" i="1" dirty="0"/>
              <a:t> </a:t>
            </a:r>
            <a:r>
              <a:rPr lang="it-IT" sz="2800" i="1" dirty="0" err="1"/>
              <a:t>Palestinian</a:t>
            </a:r>
            <a:r>
              <a:rPr lang="it-IT" sz="2800" i="1" dirty="0"/>
              <a:t> </a:t>
            </a:r>
            <a:r>
              <a:rPr lang="it-IT" sz="2800" i="1" dirty="0" err="1"/>
              <a:t>Territory</a:t>
            </a:r>
            <a:r>
              <a:rPr lang="it-IT" sz="2800" i="1" dirty="0"/>
              <a:t>, </a:t>
            </a:r>
            <a:r>
              <a:rPr lang="it-IT" sz="2800" i="1" dirty="0" err="1"/>
              <a:t>including</a:t>
            </a:r>
            <a:r>
              <a:rPr lang="it-IT" sz="2800" i="1" dirty="0"/>
              <a:t> East Jerusalem</a:t>
            </a:r>
          </a:p>
          <a:p>
            <a:pPr lvl="0" algn="ctr">
              <a:defRPr/>
            </a:pPr>
            <a:r>
              <a:rPr kumimoji="0" lang="it-IT" sz="2800" b="0" u="none" strike="noStrike" kern="1200" cap="none" spc="0" normalizeH="0" baseline="0" noProof="0" dirty="0">
                <a:ln>
                  <a:noFill/>
                </a:ln>
                <a:solidFill>
                  <a:prstClr val="black"/>
                </a:solidFill>
                <a:effectLst/>
                <a:uLnTx/>
                <a:uFillTx/>
                <a:latin typeface="Calibri" panose="020F0502020204030204"/>
                <a:ea typeface="+mn-ea"/>
                <a:cs typeface="+mn-cs"/>
              </a:rPr>
              <a:t>Parere CIG, 19 luglio 2024</a:t>
            </a:r>
          </a:p>
        </p:txBody>
      </p:sp>
    </p:spTree>
    <p:extLst>
      <p:ext uri="{BB962C8B-B14F-4D97-AF65-F5344CB8AC3E}">
        <p14:creationId xmlns:p14="http://schemas.microsoft.com/office/powerpoint/2010/main" val="922859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38528"/>
            <a:ext cx="10515600" cy="4417820"/>
          </a:xfrm>
        </p:spPr>
        <p:txBody>
          <a:bodyPr vert="horz" lIns="91440" tIns="45720" rIns="91440" bIns="45720" rtlCol="0">
            <a:normAutofit fontScale="92500" lnSpcReduction="20000"/>
          </a:bodyPr>
          <a:lstStyle/>
          <a:p>
            <a:pPr marL="0" indent="0" algn="just">
              <a:buNone/>
            </a:pPr>
            <a:r>
              <a:rPr lang="it-IT" sz="2400" dirty="0"/>
              <a:t>[…] la Corte ricorda che il diritto all'integrità territoriale è riconosciuto dal diritto internazionale consuetudinario come "un corollario del diritto all'autodeterminazione" (</a:t>
            </a:r>
            <a:r>
              <a:rPr lang="it-IT" sz="2400" i="1" dirty="0"/>
              <a:t>Conseguenze giuridiche della separazione dell'arcipelago delle </a:t>
            </a:r>
            <a:r>
              <a:rPr lang="it-IT" sz="2400" i="1" dirty="0" err="1"/>
              <a:t>Chagos</a:t>
            </a:r>
            <a:r>
              <a:rPr lang="it-IT" sz="2400" i="1" dirty="0"/>
              <a:t> da Mauritius nel 1965</a:t>
            </a:r>
            <a:r>
              <a:rPr lang="it-IT" sz="2400" dirty="0"/>
              <a:t>, parere consultivo, I.C.J. Reports 2019 (I), p. 134, par. 160). Nel contesto della Palestina, l'Assemblea Generale e il Consiglio per i Diritti Umani hanno chiesto «il rispetto e la preservazione dell'unità territoriale, della contiguità e dell'integrità di tutti i Territori Palestinesi Occupati, compresa Gerusalemme Est» (…). La Corte ritiene che </a:t>
            </a:r>
            <a:r>
              <a:rPr lang="it-IT" sz="2400" b="1" dirty="0"/>
              <a:t>Israele, in quanto potenza occupante, abbia l’obbligo di non impedire al popolo palestinese di esercitare il suo diritto all’autodeterminazione, compreso il suo diritto a uno Stato indipendente e sovrano, su tutto il territorio palestinese occupato</a:t>
            </a:r>
            <a:r>
              <a:rPr lang="it-IT" sz="2400" dirty="0"/>
              <a:t>.
La Corte ha già constatato che la politica di insediamento di Israele ha frammentato la Cisgiordania e ne ha separato Gerusalemme Est (…). L'espansione incontrollata degli insediamenti in Cisgiordania, unita all'espansione di una rete stradale alla quale i palestinesi hanno un accesso limitato o nullo, ha avuto l’effetto di accerchiare le comunità palestinesi in enclave in Cisgiordania (…). Inoltre, </a:t>
            </a:r>
            <a:r>
              <a:rPr lang="it-IT" sz="2400" b="1" dirty="0"/>
              <a:t>l’annessione da parte di Israele di gran parte dei Territori Palestinesi Occupati viola l’integrità dei Territori Palestinesi Occupati, come elemento essenziale del diritto del popolo palestinese all'autodeterminazione</a:t>
            </a:r>
            <a:r>
              <a:rPr lang="it-IT" sz="2400" dirty="0"/>
              <a:t>.</a:t>
            </a:r>
            <a:endParaRPr lang="it-IT" sz="10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84995"/>
          </a:xfrm>
          <a:prstGeom prst="rect">
            <a:avLst/>
          </a:prstGeom>
          <a:noFill/>
        </p:spPr>
        <p:txBody>
          <a:bodyPr wrap="square">
            <a:spAutoFit/>
          </a:bodyPr>
          <a:lstStyle/>
          <a:p>
            <a:pPr lvl="0" algn="ctr">
              <a:defRPr/>
            </a:pPr>
            <a:r>
              <a:rPr lang="it-IT" sz="2800" i="1" dirty="0"/>
              <a:t>Legal </a:t>
            </a:r>
            <a:r>
              <a:rPr lang="it-IT" sz="2800" i="1" dirty="0" err="1"/>
              <a:t>Consequences</a:t>
            </a:r>
            <a:r>
              <a:rPr lang="it-IT" sz="2800" i="1" dirty="0"/>
              <a:t> </a:t>
            </a:r>
            <a:r>
              <a:rPr lang="it-IT" sz="2800" i="1" dirty="0" err="1"/>
              <a:t>arising</a:t>
            </a:r>
            <a:r>
              <a:rPr lang="it-IT" sz="2800" i="1" dirty="0"/>
              <a:t> from the Policies and </a:t>
            </a:r>
            <a:r>
              <a:rPr lang="it-IT" sz="2800" i="1" dirty="0" err="1"/>
              <a:t>Practices</a:t>
            </a:r>
            <a:r>
              <a:rPr lang="it-IT" sz="2800" i="1" dirty="0"/>
              <a:t> of Israel in the </a:t>
            </a:r>
            <a:r>
              <a:rPr lang="it-IT" sz="2800" i="1" dirty="0" err="1"/>
              <a:t>Occupied</a:t>
            </a:r>
            <a:r>
              <a:rPr lang="it-IT" sz="2800" i="1" dirty="0"/>
              <a:t> </a:t>
            </a:r>
            <a:r>
              <a:rPr lang="it-IT" sz="2800" i="1" dirty="0" err="1"/>
              <a:t>Palestinian</a:t>
            </a:r>
            <a:r>
              <a:rPr lang="it-IT" sz="2800" i="1" dirty="0"/>
              <a:t> </a:t>
            </a:r>
            <a:r>
              <a:rPr lang="it-IT" sz="2800" i="1" dirty="0" err="1"/>
              <a:t>Territory</a:t>
            </a:r>
            <a:r>
              <a:rPr lang="it-IT" sz="2800" i="1" dirty="0"/>
              <a:t>, </a:t>
            </a:r>
            <a:r>
              <a:rPr lang="it-IT" sz="2800" i="1" dirty="0" err="1"/>
              <a:t>including</a:t>
            </a:r>
            <a:r>
              <a:rPr lang="it-IT" sz="2800" i="1" dirty="0"/>
              <a:t> East Jerusalem</a:t>
            </a:r>
          </a:p>
          <a:p>
            <a:pPr lvl="0" algn="ctr">
              <a:defRPr/>
            </a:pPr>
            <a:r>
              <a:rPr kumimoji="0" lang="it-IT" sz="2800" b="0" u="none" strike="noStrike" kern="1200" cap="none" spc="0" normalizeH="0" baseline="0" noProof="0" dirty="0">
                <a:ln>
                  <a:noFill/>
                </a:ln>
                <a:solidFill>
                  <a:prstClr val="black"/>
                </a:solidFill>
                <a:effectLst/>
                <a:uLnTx/>
                <a:uFillTx/>
                <a:latin typeface="Calibri" panose="020F0502020204030204"/>
                <a:ea typeface="+mn-ea"/>
                <a:cs typeface="+mn-cs"/>
              </a:rPr>
              <a:t>Parere CIG, 19 luglio 2024</a:t>
            </a:r>
          </a:p>
        </p:txBody>
      </p:sp>
    </p:spTree>
    <p:extLst>
      <p:ext uri="{BB962C8B-B14F-4D97-AF65-F5344CB8AC3E}">
        <p14:creationId xmlns:p14="http://schemas.microsoft.com/office/powerpoint/2010/main" val="1548499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38528"/>
            <a:ext cx="10515600" cy="4417820"/>
          </a:xfrm>
        </p:spPr>
        <p:txBody>
          <a:bodyPr vert="horz" lIns="91440" tIns="45720" rIns="91440" bIns="45720" rtlCol="0">
            <a:normAutofit fontScale="92500" lnSpcReduction="20000"/>
          </a:bodyPr>
          <a:lstStyle/>
          <a:p>
            <a:pPr marL="0" indent="0" algn="just">
              <a:buNone/>
            </a:pPr>
            <a:r>
              <a:rPr lang="it-IT" sz="2400" dirty="0"/>
              <a:t>Prendendo atto delle risoluzioni del Consiglio di Sicurezza e dell’Assemblea Generale, la Corte ritiene che </a:t>
            </a:r>
            <a:r>
              <a:rPr lang="it-IT" sz="2400" b="1" dirty="0"/>
              <a:t>gli Stati membri abbiano l’obbligo di non riconoscere alcun cambiamento nel carattere fisico o nella composizione demografica, nella struttura istituzionale o nello status del territorio occupato da Israele il 5 giugno 1967, compresa Gerusalemme Est</a:t>
            </a:r>
            <a:r>
              <a:rPr lang="it-IT" sz="2400" dirty="0"/>
              <a:t>, salvo quanto concordato dalle parti attraverso negoziati e di distinguere, nei loro rapporti con Israele, tra il territorio dello Stato di Israele e i territori palestinesi occupati dal 1967. La Corte ritiene che l'obbligo di distinguere i rapporti con Israele tra il suo territorio e il Territorio palestinese occupato comprenda tra l'altro l'obbligo di astenersi dalle relazioni derivanti dai trattati con Israele in tutti i casi in cui esso pretenda di agire per conto del Territorio palestinese occupato o di una parte di esso su questioni riguardanti il Territorio palestinese occupato o una parte del suo territorio; di astenersi dall'entrare in trattative economiche o commerciali con Israele riguardanti i Territori Palestinesi Occupati o parti di essi che possano consolidare la sua presenza illegale nel territorio; di astenersi, nell'istituzione e nel mantenimento di missioni diplomatiche in Israele, da qualsiasi riconoscimento della sua presenza illegale nei Territori Palestinesi Occupati; e adottare misure per prevenire relazioni commerciali o di investimento che contribuiscano al mantenimento della situazione illegale creata da Israele nei Territori Palestinesi Occupati.</a:t>
            </a:r>
            <a:endParaRPr lang="it-IT" sz="1000"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84995"/>
          </a:xfrm>
          <a:prstGeom prst="rect">
            <a:avLst/>
          </a:prstGeom>
          <a:noFill/>
        </p:spPr>
        <p:txBody>
          <a:bodyPr wrap="square">
            <a:spAutoFit/>
          </a:bodyPr>
          <a:lstStyle/>
          <a:p>
            <a:pPr lvl="0" algn="ctr">
              <a:defRPr/>
            </a:pPr>
            <a:r>
              <a:rPr lang="it-IT" sz="2800" i="1" dirty="0"/>
              <a:t>Legal </a:t>
            </a:r>
            <a:r>
              <a:rPr lang="it-IT" sz="2800" i="1" dirty="0" err="1"/>
              <a:t>Consequences</a:t>
            </a:r>
            <a:r>
              <a:rPr lang="it-IT" sz="2800" i="1" dirty="0"/>
              <a:t> </a:t>
            </a:r>
            <a:r>
              <a:rPr lang="it-IT" sz="2800" i="1" dirty="0" err="1"/>
              <a:t>arising</a:t>
            </a:r>
            <a:r>
              <a:rPr lang="it-IT" sz="2800" i="1" dirty="0"/>
              <a:t> from the Policies and </a:t>
            </a:r>
            <a:r>
              <a:rPr lang="it-IT" sz="2800" i="1" dirty="0" err="1"/>
              <a:t>Practices</a:t>
            </a:r>
            <a:r>
              <a:rPr lang="it-IT" sz="2800" i="1" dirty="0"/>
              <a:t> of Israel in the </a:t>
            </a:r>
            <a:r>
              <a:rPr lang="it-IT" sz="2800" i="1" dirty="0" err="1"/>
              <a:t>Occupied</a:t>
            </a:r>
            <a:r>
              <a:rPr lang="it-IT" sz="2800" i="1" dirty="0"/>
              <a:t> </a:t>
            </a:r>
            <a:r>
              <a:rPr lang="it-IT" sz="2800" i="1" dirty="0" err="1"/>
              <a:t>Palestinian</a:t>
            </a:r>
            <a:r>
              <a:rPr lang="it-IT" sz="2800" i="1" dirty="0"/>
              <a:t> </a:t>
            </a:r>
            <a:r>
              <a:rPr lang="it-IT" sz="2800" i="1" dirty="0" err="1"/>
              <a:t>Territory</a:t>
            </a:r>
            <a:r>
              <a:rPr lang="it-IT" sz="2800" i="1" dirty="0"/>
              <a:t>, </a:t>
            </a:r>
            <a:r>
              <a:rPr lang="it-IT" sz="2800" i="1" dirty="0" err="1"/>
              <a:t>including</a:t>
            </a:r>
            <a:r>
              <a:rPr lang="it-IT" sz="2800" i="1" dirty="0"/>
              <a:t> East Jerusalem</a:t>
            </a:r>
          </a:p>
          <a:p>
            <a:pPr lvl="0" algn="ctr">
              <a:defRPr/>
            </a:pPr>
            <a:r>
              <a:rPr kumimoji="0" lang="it-IT" sz="2800" b="0" u="none" strike="noStrike" kern="1200" cap="none" spc="0" normalizeH="0" baseline="0" noProof="0" dirty="0">
                <a:ln>
                  <a:noFill/>
                </a:ln>
                <a:solidFill>
                  <a:prstClr val="black"/>
                </a:solidFill>
                <a:effectLst/>
                <a:uLnTx/>
                <a:uFillTx/>
                <a:latin typeface="Calibri" panose="020F0502020204030204"/>
                <a:ea typeface="+mn-ea"/>
                <a:cs typeface="+mn-cs"/>
              </a:rPr>
              <a:t>Parere CIG, 19 luglio 2024</a:t>
            </a:r>
          </a:p>
        </p:txBody>
      </p:sp>
    </p:spTree>
    <p:extLst>
      <p:ext uri="{BB962C8B-B14F-4D97-AF65-F5344CB8AC3E}">
        <p14:creationId xmlns:p14="http://schemas.microsoft.com/office/powerpoint/2010/main" val="3959149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E0A782-48E4-5FAB-BE5E-9008DAC2CFA6}"/>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55E6871-9FB5-AD42-B266-E182469E8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B83704A2-585C-741A-BFFE-ABC9CE259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306BB98C-67BB-27A4-D8EF-9F1C1DB96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F3C6D3C0-2113-94AA-2A2F-D249F0BB008F}"/>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endParaRPr lang="it-IT" sz="4400" i="1" dirty="0"/>
          </a:p>
          <a:p>
            <a:pPr marL="0" indent="0" algn="ctr">
              <a:buNone/>
            </a:pPr>
            <a:endParaRPr lang="it-IT" sz="4400" dirty="0"/>
          </a:p>
          <a:p>
            <a:pPr marL="0" indent="0" algn="ctr">
              <a:buNone/>
            </a:pPr>
            <a:r>
              <a:rPr lang="it-IT" sz="4400" dirty="0"/>
              <a:t>autodeterminazione: Chagos</a:t>
            </a:r>
          </a:p>
        </p:txBody>
      </p:sp>
      <p:sp>
        <p:nvSpPr>
          <p:cNvPr id="7" name="Segnaposto numero diapositiva 6">
            <a:extLst>
              <a:ext uri="{FF2B5EF4-FFF2-40B4-BE49-F238E27FC236}">
                <a16:creationId xmlns:a16="http://schemas.microsoft.com/office/drawing/2014/main" id="{C140A504-4F71-A2AE-047E-6338F852D1F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221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24</a:t>
            </a:fld>
            <a:endParaRPr lang="en-US">
              <a:solidFill>
                <a:srgbClr val="FFFFFF"/>
              </a:solidFill>
            </a:endParaRPr>
          </a:p>
        </p:txBody>
      </p:sp>
      <p:pic>
        <p:nvPicPr>
          <p:cNvPr id="6146" name="Picture 2" descr="Map of the Chagos Archipelago localization in the Indian Ocean © Cartographie afdec © Editions La Découverte, Paris, 2010.">
            <a:extLst>
              <a:ext uri="{FF2B5EF4-FFF2-40B4-BE49-F238E27FC236}">
                <a16:creationId xmlns:a16="http://schemas.microsoft.com/office/drawing/2014/main" id="{F56FE99A-AE8C-9064-4F90-CA378A228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5513" y="0"/>
            <a:ext cx="52593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995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2"/>
            <a:ext cx="10515600" cy="4741493"/>
          </a:xfrm>
        </p:spPr>
        <p:txBody>
          <a:bodyPr vert="horz" lIns="91440" tIns="45720" rIns="91440" bIns="45720" rtlCol="0">
            <a:normAutofit fontScale="92500" lnSpcReduction="20000"/>
          </a:bodyPr>
          <a:lstStyle/>
          <a:p>
            <a:pPr marL="0" indent="0" algn="just">
              <a:buNone/>
            </a:pPr>
            <a:r>
              <a:rPr lang="it-IT" sz="3000" dirty="0"/>
              <a:t>È necessario iniziare ricordando lo status giuridico di Mauritius prima della sua indipendenza. "L'isola di Mauritius e le dipendenze di Mauritius" [...], compreso l'arcipelago delle </a:t>
            </a:r>
            <a:r>
              <a:rPr lang="it-IT" sz="3000" dirty="0" err="1"/>
              <a:t>Chagos</a:t>
            </a:r>
            <a:r>
              <a:rPr lang="it-IT" sz="3000" dirty="0"/>
              <a:t>, erano amministrate senza interruzioni dal Regno Unito. È così che l'intera Mauritius, comprese le sue dipendenze, è arrivata a comparire nell'elenco dei territori non autonomi redatto dall'Assemblea generale. […] Pertanto, al momento del suo distacco da Mauritius nel 1965, l'arcipelago delle </a:t>
            </a:r>
            <a:r>
              <a:rPr lang="it-IT" sz="3000" dirty="0" err="1"/>
              <a:t>Chagos</a:t>
            </a:r>
            <a:r>
              <a:rPr lang="it-IT" sz="3000" dirty="0"/>
              <a:t> era chiaramente parte integrante di quel territorio non autonomo.
[…] La Corte ritiene che questo distacco non si sia basato sull’espressione libera e genuina della volontà del popolo interessato. […] La Corte ritiene che gli obblighi derivanti dal diritto internazionale [...] </a:t>
            </a:r>
            <a:r>
              <a:rPr lang="it-IT" sz="3000" b="1" dirty="0"/>
              <a:t>impongano al Regno Unito, in qualità di Potenza amministratrice, di rispettare l’integrità territoriale di tale paese, compreso l’arcipelago delle </a:t>
            </a:r>
            <a:r>
              <a:rPr lang="it-IT" sz="3000" b="1" dirty="0" err="1"/>
              <a:t>Chagos</a:t>
            </a:r>
            <a:r>
              <a:rPr lang="it-IT" sz="3000" b="1" dirty="0"/>
              <a:t>.</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err="1"/>
              <a:t>Chagos</a:t>
            </a:r>
            <a:endParaRPr lang="it-IT" sz="4000" i="1" dirty="0"/>
          </a:p>
          <a:p>
            <a:pPr lvl="0" algn="ctr">
              <a:defRPr/>
            </a:pPr>
            <a:r>
              <a:rPr lang="it-IT" sz="4000" dirty="0"/>
              <a:t>Parere della CIG, 2019</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393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636376"/>
          </a:xfrm>
        </p:spPr>
        <p:txBody>
          <a:bodyPr vert="horz" lIns="91440" tIns="45720" rIns="91440" bIns="45720" rtlCol="0">
            <a:normAutofit fontScale="62500" lnSpcReduction="20000"/>
          </a:bodyPr>
          <a:lstStyle/>
          <a:p>
            <a:pPr marL="0" indent="0" algn="just">
              <a:buNone/>
            </a:pPr>
            <a:endParaRPr lang="it-IT" sz="4400" dirty="0"/>
          </a:p>
          <a:p>
            <a:pPr marL="0" indent="0" algn="just">
              <a:buNone/>
            </a:pPr>
            <a:r>
              <a:rPr lang="it-IT" sz="4400" dirty="0"/>
              <a:t>Poiché la Corte ha constatato che la decolonizzazione di Mauritius non è stata condotta in modo conforme al diritto dei popoli all'autodeterminazione, ne consegue che la prosecuzione dell'amministrazione dell'arcipelago delle </a:t>
            </a:r>
            <a:r>
              <a:rPr lang="it-IT" sz="4400" dirty="0" err="1"/>
              <a:t>Chagos</a:t>
            </a:r>
            <a:r>
              <a:rPr lang="it-IT" sz="4400" dirty="0"/>
              <a:t> da parte del Regno Unito costituisce un atto illecito che comporta la responsabilità internazionale di tale Stato [...]. Si tratta di un atto illecito di carattere continuativo che è sorto a seguito della separazione dell'arcipelago delle </a:t>
            </a:r>
            <a:r>
              <a:rPr lang="it-IT" sz="4400" dirty="0" err="1"/>
              <a:t>Chagos</a:t>
            </a:r>
            <a:r>
              <a:rPr lang="it-IT" sz="4400" dirty="0"/>
              <a:t> da Maurizio.
Di conseguenza, </a:t>
            </a:r>
            <a:r>
              <a:rPr lang="it-IT" sz="4400" b="1" dirty="0"/>
              <a:t>il Regno Unito ha l’obbligo di porre fine alla sua amministrazione dell’arcipelago delle </a:t>
            </a:r>
            <a:r>
              <a:rPr lang="it-IT" sz="4400" b="1" dirty="0" err="1"/>
              <a:t>Chagos</a:t>
            </a:r>
            <a:r>
              <a:rPr lang="it-IT" sz="4400" b="1" dirty="0"/>
              <a:t> il più rapidamente possibile</a:t>
            </a:r>
            <a:r>
              <a:rPr lang="it-IT" sz="4400" dirty="0"/>
              <a:t>, consentendo così a Mauritius di completare la decolonizzazione del suo territorio in modo coerente con il diritto dei popoli all’autodeterminazione.</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err="1"/>
              <a:t>Chagos</a:t>
            </a:r>
            <a:endParaRPr lang="it-IT" sz="4000" i="1" dirty="0"/>
          </a:p>
          <a:p>
            <a:pPr lvl="0" algn="ctr">
              <a:defRPr/>
            </a:pPr>
            <a:r>
              <a:rPr lang="it-IT" sz="4000" dirty="0"/>
              <a:t>Parere della CIG, 2019</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938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48721"/>
            <a:ext cx="10515600" cy="4407628"/>
          </a:xfrm>
        </p:spPr>
        <p:txBody>
          <a:bodyPr vert="horz" lIns="91440" tIns="45720" rIns="91440" bIns="45720" rtlCol="0">
            <a:normAutofit fontScale="92500" lnSpcReduction="20000"/>
          </a:bodyPr>
          <a:lstStyle/>
          <a:p>
            <a:pPr marL="0" indent="0" algn="just">
              <a:buNone/>
            </a:pPr>
            <a:r>
              <a:rPr lang="it-IT" dirty="0"/>
              <a:t>Il Primo Ministro della Repubblica di Mauritius e il Primo Ministro del Regno Unito di Gran Bretagna e Irlanda del Nord confermano oggi di aver raggiunto uno storico accordo politico sull'esercizio della sovranità sull'arcipelago delle </a:t>
            </a:r>
            <a:r>
              <a:rPr lang="it-IT" dirty="0" err="1"/>
              <a:t>Chagos</a:t>
            </a:r>
            <a:r>
              <a:rPr lang="it-IT" dirty="0"/>
              <a:t>. […] L'accordo politico odierno è subordinato alla messa a punto di un trattato e di strumenti giuridici di supporto, che entrambe le parti si sono impegnate a completare il più rapidamente possibile. Secondo i termini di questo trattato, il Regno Unito accetterà che Mauritius sia sovrana sull'arcipelago delle </a:t>
            </a:r>
            <a:r>
              <a:rPr lang="it-IT" dirty="0" err="1"/>
              <a:t>Chagos</a:t>
            </a:r>
            <a:r>
              <a:rPr lang="it-IT" dirty="0"/>
              <a:t>, incluso Diego Garcia. Allo stesso tempo, entrambi i nostri paesi si sono impegnati nella necessità, e saranno d'accordo nel trattato, di garantire il funzionamento a lungo termine, sicuro ed efficace della base esistente di Diego Garcia, che svolge un ruolo vitale nella sicurezza regionale e globale.  Per un periodo iniziale di 99 anni, il Regno Unito sarà autorizzato ad esercitare nei confronti di Diego Garcia i diritti sovrani e le autorità di Mauritius faranno quanto necessario per garantire la continuità operativa della base nel prossimo secolo.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38200" y="396534"/>
            <a:ext cx="10515600" cy="1323439"/>
          </a:xfrm>
          <a:prstGeom prst="rect">
            <a:avLst/>
          </a:prstGeom>
          <a:noFill/>
        </p:spPr>
        <p:txBody>
          <a:bodyPr wrap="square">
            <a:spAutoFit/>
          </a:bodyPr>
          <a:lstStyle/>
          <a:p>
            <a:pPr lvl="0" algn="ctr">
              <a:defRPr/>
            </a:pPr>
            <a:r>
              <a:rPr lang="it-IT" sz="4000" dirty="0"/>
              <a:t>Comunicato congiunto di Regno Unito e Mauritius</a:t>
            </a:r>
          </a:p>
          <a:p>
            <a:pPr lvl="0" algn="ctr">
              <a:defRPr/>
            </a:pPr>
            <a:r>
              <a:rPr lang="it-IT" sz="4000" dirty="0"/>
              <a:t>3 ottobre 2024</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193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1CC199-EA07-034C-DE5F-F279C166E406}"/>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1B4A7D90-8A82-142D-7B6B-04F9774BBEF2}"/>
              </a:ext>
            </a:extLst>
          </p:cNvPr>
          <p:cNvPicPr>
            <a:picLocks noChangeAspect="1" noChangeArrowheads="1"/>
          </p:cNvPicPr>
          <p:nvPr/>
        </p:nvPicPr>
        <p:blipFill>
          <a:blip r:embed="rId3"/>
          <a:stretch/>
        </p:blipFill>
        <p:spPr bwMode="auto">
          <a:xfrm>
            <a:off x="457202" y="783934"/>
            <a:ext cx="5426764" cy="1980769"/>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descr="Immagine che contiene testo, Carattere, schermata, bianco&#10;&#10;Il contenuto generato dall'IA potrebbe non essere corretto.">
            <a:extLst>
              <a:ext uri="{FF2B5EF4-FFF2-40B4-BE49-F238E27FC236}">
                <a16:creationId xmlns:a16="http://schemas.microsoft.com/office/drawing/2014/main" id="{F669E645-F054-7190-2D84-2797231B3EB4}"/>
              </a:ext>
            </a:extLst>
          </p:cNvPr>
          <p:cNvPicPr>
            <a:picLocks noChangeAspect="1"/>
          </p:cNvPicPr>
          <p:nvPr/>
        </p:nvPicPr>
        <p:blipFill>
          <a:blip r:embed="rId4"/>
          <a:stretch>
            <a:fillRect/>
          </a:stretch>
        </p:blipFill>
        <p:spPr>
          <a:xfrm>
            <a:off x="457201" y="4095610"/>
            <a:ext cx="5426764" cy="1831532"/>
          </a:xfrm>
          <a:prstGeom prst="rect">
            <a:avLst/>
          </a:prstGeom>
        </p:spPr>
      </p:pic>
      <p:sp>
        <p:nvSpPr>
          <p:cNvPr id="6151" name="Rectangle 6150">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egnaposto numero diapositiva 6">
            <a:extLst>
              <a:ext uri="{FF2B5EF4-FFF2-40B4-BE49-F238E27FC236}">
                <a16:creationId xmlns:a16="http://schemas.microsoft.com/office/drawing/2014/main" id="{4BCB953E-42DE-70E3-84C8-0DC7E1E0C88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pPr>
                <a:spcAft>
                  <a:spcPts val="600"/>
                </a:spcAft>
                <a:defRPr/>
              </a:pPr>
              <a:t>28</a:t>
            </a:fld>
            <a:endParaRPr lang="en-US"/>
          </a:p>
        </p:txBody>
      </p:sp>
      <p:pic>
        <p:nvPicPr>
          <p:cNvPr id="5" name="Immagine 4" descr="Immagine che contiene testo, Carattere, schermata, bianco&#10;&#10;Il contenuto generato dall'IA potrebbe non essere corretto.">
            <a:extLst>
              <a:ext uri="{FF2B5EF4-FFF2-40B4-BE49-F238E27FC236}">
                <a16:creationId xmlns:a16="http://schemas.microsoft.com/office/drawing/2014/main" id="{C7C744D2-0F74-6EE9-0047-6482BBBFCEFF}"/>
              </a:ext>
            </a:extLst>
          </p:cNvPr>
          <p:cNvPicPr>
            <a:picLocks noChangeAspect="1"/>
          </p:cNvPicPr>
          <p:nvPr/>
        </p:nvPicPr>
        <p:blipFill>
          <a:blip r:embed="rId5"/>
          <a:stretch>
            <a:fillRect/>
          </a:stretch>
        </p:blipFill>
        <p:spPr>
          <a:xfrm>
            <a:off x="6308034" y="2332394"/>
            <a:ext cx="5426764" cy="2048602"/>
          </a:xfrm>
          <a:prstGeom prst="rect">
            <a:avLst/>
          </a:prstGeom>
        </p:spPr>
      </p:pic>
    </p:spTree>
    <p:extLst>
      <p:ext uri="{BB962C8B-B14F-4D97-AF65-F5344CB8AC3E}">
        <p14:creationId xmlns:p14="http://schemas.microsoft.com/office/powerpoint/2010/main" val="588268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B7348E-117F-0D46-D6D4-6FA195A4E46E}"/>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4AFACAC-C8F1-D680-D8CB-5789E0F25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334BC95-9822-F34C-4021-370C6CBF2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47579EDD-23C2-E103-0009-257F56208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0C3CC4A8-90F4-DE94-165B-8A2BED15C3B5}"/>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endParaRPr lang="it-IT" sz="4400" i="1" dirty="0"/>
          </a:p>
          <a:p>
            <a:pPr marL="0" indent="0" algn="ctr">
              <a:buNone/>
            </a:pPr>
            <a:endParaRPr lang="it-IT" sz="4400" dirty="0"/>
          </a:p>
          <a:p>
            <a:pPr marL="0" indent="0" algn="ctr">
              <a:buNone/>
            </a:pPr>
            <a:r>
              <a:rPr lang="it-IT" sz="4400" dirty="0"/>
              <a:t>autodeterminazione: Hong Kong</a:t>
            </a:r>
          </a:p>
        </p:txBody>
      </p:sp>
      <p:sp>
        <p:nvSpPr>
          <p:cNvPr id="7" name="Segnaposto numero diapositiva 6">
            <a:extLst>
              <a:ext uri="{FF2B5EF4-FFF2-40B4-BE49-F238E27FC236}">
                <a16:creationId xmlns:a16="http://schemas.microsoft.com/office/drawing/2014/main" id="{5E46B324-6A86-82BC-2878-E45339EDE3C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804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BA50F0-90D4-00F3-FD04-3BC0D34251A8}"/>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D0B6F97-B2D0-05D1-FF24-CD7C936B3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65A741F7-FD18-8911-58B9-D04930B05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D0733E35-253E-ED61-B0C9-56801BB51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9B99C2B9-FC44-4D2D-7100-DFE8A7BEAD2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endParaRPr lang="it-IT" sz="4400" i="1" dirty="0"/>
          </a:p>
          <a:p>
            <a:pPr marL="0" indent="0" algn="ctr">
              <a:buNone/>
            </a:pPr>
            <a:endParaRPr lang="it-IT" sz="4800" b="1" dirty="0"/>
          </a:p>
          <a:p>
            <a:pPr marL="0" indent="0" algn="ctr">
              <a:buNone/>
            </a:pPr>
            <a:r>
              <a:rPr lang="it-IT" sz="4800" dirty="0"/>
              <a:t>principio di integrità territoriale</a:t>
            </a:r>
            <a:endParaRPr lang="it-IT" sz="4400" i="1" dirty="0"/>
          </a:p>
        </p:txBody>
      </p:sp>
      <p:sp>
        <p:nvSpPr>
          <p:cNvPr id="7" name="Segnaposto numero diapositiva 6">
            <a:extLst>
              <a:ext uri="{FF2B5EF4-FFF2-40B4-BE49-F238E27FC236}">
                <a16:creationId xmlns:a16="http://schemas.microsoft.com/office/drawing/2014/main" id="{5B47833E-F479-4D3A-2BBB-7640418B5ED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651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magine 4" descr="Immagine che contiene testo, mappa, atlante, schermata&#10;&#10;Descrizione generata automaticamente">
            <a:extLst>
              <a:ext uri="{FF2B5EF4-FFF2-40B4-BE49-F238E27FC236}">
                <a16:creationId xmlns:a16="http://schemas.microsoft.com/office/drawing/2014/main" id="{1E3D3631-A557-8842-8FB7-612C695FBF13}"/>
              </a:ext>
            </a:extLst>
          </p:cNvPr>
          <p:cNvPicPr>
            <a:picLocks noChangeAspect="1"/>
          </p:cNvPicPr>
          <p:nvPr/>
        </p:nvPicPr>
        <p:blipFill>
          <a:blip r:embed="rId3"/>
          <a:srcRect t="18449" b="22815"/>
          <a:stretch/>
        </p:blipFill>
        <p:spPr>
          <a:xfrm>
            <a:off x="20" y="1282"/>
            <a:ext cx="12191980" cy="685671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30</a:t>
            </a:fld>
            <a:endParaRPr lang="en-US">
              <a:solidFill>
                <a:srgbClr val="FFFFFF"/>
              </a:solidFill>
            </a:endParaRPr>
          </a:p>
        </p:txBody>
      </p:sp>
    </p:spTree>
    <p:extLst>
      <p:ext uri="{BB962C8B-B14F-4D97-AF65-F5344CB8AC3E}">
        <p14:creationId xmlns:p14="http://schemas.microsoft.com/office/powerpoint/2010/main" val="2278409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solidFill>
                  <a:srgbClr val="FFFFFF"/>
                </a:solidFill>
              </a:rPr>
              <a:pPr>
                <a:spcAft>
                  <a:spcPts val="600"/>
                </a:spcAft>
                <a:defRPr/>
              </a:pPr>
              <a:t>31</a:t>
            </a:fld>
            <a:endParaRPr lang="en-US">
              <a:solidFill>
                <a:srgbClr val="FFFFFF"/>
              </a:solidFill>
            </a:endParaRPr>
          </a:p>
        </p:txBody>
      </p:sp>
      <p:pic>
        <p:nvPicPr>
          <p:cNvPr id="3074" name="Picture 2" descr="undefined">
            <a:extLst>
              <a:ext uri="{FF2B5EF4-FFF2-40B4-BE49-F238E27FC236}">
                <a16:creationId xmlns:a16="http://schemas.microsoft.com/office/drawing/2014/main" id="{B98079FE-E93A-1032-FF16-1931706E7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0"/>
            <a:ext cx="939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567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48721"/>
            <a:ext cx="10515600" cy="4407628"/>
          </a:xfrm>
        </p:spPr>
        <p:txBody>
          <a:bodyPr vert="horz" lIns="91440" tIns="45720" rIns="91440" bIns="45720" rtlCol="0">
            <a:normAutofit fontScale="92500"/>
          </a:bodyPr>
          <a:lstStyle/>
          <a:p>
            <a:pPr marL="0" indent="0" algn="just">
              <a:buNone/>
            </a:pPr>
            <a:r>
              <a:rPr lang="it-IT" sz="3600" dirty="0"/>
              <a:t>Il governo della Repubblica popolare cinese dichiara che il recupero dell’area di Hong Kong (compresa l’isola di Hong Kong, Kowloon e i Nuovi territori, di seguito denominati Hong Kong) è l’aspirazione comune di tutto il popolo cinese e che ha deciso di riprendere l'esercizio della sovranità su Hong Kong a partire dal 1° luglio 1997.
Il governo del Regno Unito dichiara che riconsegnerà Hong Kong alla Repubblica popolare cinese a decorrere dal 1° luglio 1997.</a:t>
            </a:r>
            <a:endParaRPr lang="it-IT"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38200" y="396534"/>
            <a:ext cx="10515600" cy="1323439"/>
          </a:xfrm>
          <a:prstGeom prst="rect">
            <a:avLst/>
          </a:prstGeom>
          <a:noFill/>
        </p:spPr>
        <p:txBody>
          <a:bodyPr wrap="square">
            <a:spAutoFit/>
          </a:bodyPr>
          <a:lstStyle/>
          <a:p>
            <a:pPr lvl="0" algn="ctr">
              <a:defRPr/>
            </a:pPr>
            <a:r>
              <a:rPr lang="it-IT" sz="4000" dirty="0"/>
              <a:t>Dichiarazione congiunta sino-britannica</a:t>
            </a:r>
          </a:p>
          <a:p>
            <a:pPr lvl="0" algn="ctr">
              <a:defRPr/>
            </a:pPr>
            <a:r>
              <a:rPr lang="it-IT" sz="4000" dirty="0"/>
              <a:t>19 dicembre 1984</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612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48721"/>
            <a:ext cx="10515600" cy="4407628"/>
          </a:xfrm>
        </p:spPr>
        <p:txBody>
          <a:bodyPr vert="horz" lIns="91440" tIns="45720" rIns="91440" bIns="45720" rtlCol="0">
            <a:normAutofit fontScale="77500" lnSpcReduction="20000"/>
          </a:bodyPr>
          <a:lstStyle/>
          <a:p>
            <a:pPr marL="0" indent="0" algn="just">
              <a:buNone/>
            </a:pPr>
            <a:r>
              <a:rPr lang="it-IT" sz="3600" dirty="0"/>
              <a:t>La Regione Amministrativa Speciale di Hong Kong sarà direttamente sotto l’autorità del Governo Popolare Centrale della Repubblica Popolare Cinese. La Regione amministrativa speciale di Hong Kong godrà di un elevato grado di autonomia, ad eccezione degli affari esteri e della difesa, che sono di competenza del governo popolare centrale.
La Regione amministrativa speciale di Hong Kong sarà investita del potere esecutivo, legislativo e giudiziario indipendente, compreso quello del giudizio di ultima istanza. Le leggi attualmente in vigore a Hong Kong rimarranno sostanzialmente invariate.
Il governo della Regione amministrativa speciale di Hong Kong sarà composto da abitanti locali. Il capo dell’esecutivo sarà nominato dal Governo Popolare Centrale sulla base dei risultati delle elezioni o delle consultazioni che si terranno a livello locale. […]</a:t>
            </a:r>
            <a:endParaRPr lang="it-IT" dirty="0"/>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38200" y="396534"/>
            <a:ext cx="10515600" cy="1323439"/>
          </a:xfrm>
          <a:prstGeom prst="rect">
            <a:avLst/>
          </a:prstGeom>
          <a:noFill/>
        </p:spPr>
        <p:txBody>
          <a:bodyPr wrap="square">
            <a:spAutoFit/>
          </a:bodyPr>
          <a:lstStyle/>
          <a:p>
            <a:pPr lvl="0" algn="ctr">
              <a:defRPr/>
            </a:pPr>
            <a:r>
              <a:rPr lang="it-IT" sz="4000" dirty="0"/>
              <a:t>Dichiarazione congiunta sino-britannica</a:t>
            </a:r>
          </a:p>
          <a:p>
            <a:pPr lvl="0" algn="ctr">
              <a:defRPr/>
            </a:pPr>
            <a:r>
              <a:rPr lang="it-IT" sz="4000" dirty="0"/>
              <a:t>19 dicembre 1984</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941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948721"/>
            <a:ext cx="10515600" cy="4407628"/>
          </a:xfrm>
        </p:spPr>
        <p:txBody>
          <a:bodyPr vert="horz" lIns="91440" tIns="45720" rIns="91440" bIns="45720" rtlCol="0">
            <a:normAutofit fontScale="85000" lnSpcReduction="20000"/>
          </a:bodyPr>
          <a:lstStyle/>
          <a:p>
            <a:pPr marL="0" indent="0" algn="just">
              <a:buNone/>
            </a:pPr>
            <a:r>
              <a:rPr lang="it-IT" sz="3600" dirty="0"/>
              <a:t>Gli attuali sistemi sociali ed economici di Hong Kong rimarranno invariati, così come lo stile di vita. I diritti e le libertà, compresi quelli della persona, della parola, della stampa, dell’assemblea, dell'associazione, dei viaggi, del movimento, della corrispondenza, dello sciopero, della scelta dell'occupazione, della ricerca accademica e del credo religioso saranno garantiti dalla legge nella Regione amministrativa speciale di Hong Kong. La proprietà privata, la proprietà delle imprese, il diritto legittimo di successione e gli investimenti stranieri saranno protetti dalla legge.
La Regione Amministrativa Speciale di Hong Kong manterrà lo status di porto franco e territorio doganale separato.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838200" y="396534"/>
            <a:ext cx="10515600" cy="1323439"/>
          </a:xfrm>
          <a:prstGeom prst="rect">
            <a:avLst/>
          </a:prstGeom>
          <a:noFill/>
        </p:spPr>
        <p:txBody>
          <a:bodyPr wrap="square">
            <a:spAutoFit/>
          </a:bodyPr>
          <a:lstStyle/>
          <a:p>
            <a:pPr lvl="0" algn="ctr">
              <a:defRPr/>
            </a:pPr>
            <a:r>
              <a:rPr lang="it-IT" sz="4000" dirty="0"/>
              <a:t>Dichiarazione congiunta sino-britannica</a:t>
            </a:r>
          </a:p>
          <a:p>
            <a:pPr lvl="0" algn="ctr">
              <a:defRPr/>
            </a:pPr>
            <a:r>
              <a:rPr lang="it-IT" sz="4000" dirty="0"/>
              <a:t>19 dicembre 1984</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177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endParaRPr lang="it-IT" sz="4400" i="1" dirty="0"/>
          </a:p>
          <a:p>
            <a:pPr marL="0" indent="0" algn="ctr">
              <a:buNone/>
            </a:pPr>
            <a:endParaRPr lang="it-IT" sz="4400" dirty="0"/>
          </a:p>
          <a:p>
            <a:pPr marL="0" indent="0" algn="ctr">
              <a:buNone/>
            </a:pPr>
            <a:r>
              <a:rPr lang="it-IT" sz="4400" dirty="0"/>
              <a:t>secessione-rimedio</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478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2"/>
            <a:ext cx="10515600" cy="5138027"/>
          </a:xfrm>
        </p:spPr>
        <p:txBody>
          <a:bodyPr vert="horz" lIns="91440" tIns="45720" rIns="91440" bIns="45720" rtlCol="0">
            <a:normAutofit fontScale="92500"/>
          </a:bodyPr>
          <a:lstStyle/>
          <a:p>
            <a:pPr marL="0" indent="0" algn="just">
              <a:lnSpc>
                <a:spcPct val="100000"/>
              </a:lnSpc>
              <a:buNone/>
            </a:pPr>
            <a:r>
              <a:rPr lang="it-IT" sz="2400" dirty="0"/>
              <a:t>Un certo numero di commentatori ha inoltre affermato che il diritto all’autodeterminazione può fondare un diritto alla secessione unilaterale in una </a:t>
            </a:r>
            <a:r>
              <a:rPr lang="it-IT" sz="2400" b="1" dirty="0"/>
              <a:t>terza circostanza </a:t>
            </a:r>
            <a:r>
              <a:rPr lang="it-IT" sz="2400" dirty="0"/>
              <a:t>[...:] </a:t>
            </a:r>
            <a:r>
              <a:rPr lang="it-IT" sz="2400" b="1" dirty="0"/>
              <a:t>quando un popolo è bloccato dall’esercizio significativo del suo diritto all’autodeterminazione internamente, ha il diritto, come ultima risorsa, di esercitarlo con la secessione</a:t>
            </a:r>
            <a:r>
              <a:rPr lang="it-IT" sz="2400" dirty="0"/>
              <a:t>. […] </a:t>
            </a:r>
            <a:r>
              <a:rPr lang="it-IT" sz="2400" b="1" dirty="0"/>
              <a:t>Sebbene non sia chiaro se questa terza proposizione rifletta effettivamente uno standard di diritto internazionale consolidato, non è necessario ai fini del presente esame effettuare tale determinazione. Anche supponendo che la terza circostanza sia sufficiente a creare un diritto alla secessione unilaterale ai sensi del diritto internazionale, non si può dire che l’attuale contesto del </a:t>
            </a:r>
            <a:r>
              <a:rPr lang="it-IT" sz="2400" b="1" dirty="0" err="1"/>
              <a:t>Quebec</a:t>
            </a:r>
            <a:r>
              <a:rPr lang="it-IT" sz="2400" b="1" dirty="0"/>
              <a:t> si avvicini a tale soglia.</a:t>
            </a:r>
            <a:r>
              <a:rPr lang="it-IT" sz="2400" dirty="0"/>
              <a:t> […] Non si può plausibilmente dire che alla popolazione del </a:t>
            </a:r>
            <a:r>
              <a:rPr lang="it-IT" sz="2400" dirty="0" err="1"/>
              <a:t>Quebec</a:t>
            </a:r>
            <a:r>
              <a:rPr lang="it-IT" sz="2400" dirty="0"/>
              <a:t> sia stato negato l’accesso al governo. I quebecchesi occupano posizioni di rilievo all'interno del governo del Canada.  I residenti della provincia fanno liberamente scelte politiche e perseguono lo sviluppo economico, sociale e culturale all'interno del </a:t>
            </a:r>
            <a:r>
              <a:rPr lang="it-IT" sz="2400" dirty="0" err="1"/>
              <a:t>Quebec</a:t>
            </a:r>
            <a:r>
              <a:rPr lang="it-IT" sz="2400" dirty="0"/>
              <a:t>, in tutto il Canada e in tutto il mondo. La popolazione del </a:t>
            </a:r>
            <a:r>
              <a:rPr lang="it-IT" sz="2400" dirty="0" err="1"/>
              <a:t>Quebec</a:t>
            </a:r>
            <a:r>
              <a:rPr lang="it-IT" sz="2400" dirty="0"/>
              <a:t> è equamente rappresentata nelle istituzioni legislative, esecutive e giudiziarie.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a:t>Re </a:t>
            </a:r>
            <a:r>
              <a:rPr lang="it-IT" sz="4000" i="1" dirty="0" err="1"/>
              <a:t>Secession</a:t>
            </a:r>
            <a:r>
              <a:rPr lang="it-IT" sz="4000" i="1" dirty="0"/>
              <a:t> of </a:t>
            </a:r>
            <a:r>
              <a:rPr lang="it-IT" sz="4000" i="1" dirty="0" err="1"/>
              <a:t>Quebec</a:t>
            </a:r>
            <a:endParaRPr lang="it-IT" sz="4000" i="1" dirty="0"/>
          </a:p>
          <a:p>
            <a:pPr lvl="0" algn="ctr">
              <a:defRPr/>
            </a:pPr>
            <a:r>
              <a:rPr lang="it-IT" sz="4000" dirty="0"/>
              <a:t>Corte Suprema canadese, 1998</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620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2"/>
            <a:ext cx="10515600" cy="4741493"/>
          </a:xfrm>
        </p:spPr>
        <p:txBody>
          <a:bodyPr vert="horz" lIns="91440" tIns="45720" rIns="91440" bIns="45720" rtlCol="0">
            <a:normAutofit lnSpcReduction="10000"/>
          </a:bodyPr>
          <a:lstStyle/>
          <a:p>
            <a:pPr marL="0" indent="0" algn="just">
              <a:lnSpc>
                <a:spcPct val="100000"/>
              </a:lnSpc>
              <a:buNone/>
            </a:pPr>
            <a:r>
              <a:rPr lang="it-IT" sz="2400" dirty="0"/>
              <a:t>In sintesi, il diritto all’autodeterminazione del diritto internazionale genera solo, nella migliore delle ipotesi, un diritto all’autodeterminazione esterna nelle situazioni delle ex colonie; dove un popolo è oppresso, come ad esempio sotto l’occupazione militare straniera; o dove a un gruppo definibile viene negato un accesso significativo al governo per perseguire il proprio sviluppo politico, economico, sociale e culturale.  In tutte e tre le situazioni, le persone in questione hanno diritto a un diritto all’autodeterminazione esterna perché gli è stata negata la capacità di esercitare internamente il loro diritto all'autodeterminazione. Tali circostanze eccezionali sono manifestamente inapplicabili al </a:t>
            </a:r>
            <a:r>
              <a:rPr lang="it-IT" sz="2400" dirty="0" err="1"/>
              <a:t>Quebec</a:t>
            </a:r>
            <a:r>
              <a:rPr lang="it-IT" sz="2400" dirty="0"/>
              <a:t> nelle condizioni attuali. Di conseguenza, né la popolazione della provincia del </a:t>
            </a:r>
            <a:r>
              <a:rPr lang="it-IT" sz="2400" dirty="0" err="1"/>
              <a:t>Quebec</a:t>
            </a:r>
            <a:r>
              <a:rPr lang="it-IT" sz="2400" dirty="0"/>
              <a:t>, anche se caratterizzata in termini di «popolo» o «popoli», né le sue istituzioni rappresentative, l’Assemblea Nazionale, la legislatura o il governo del </a:t>
            </a:r>
            <a:r>
              <a:rPr lang="it-IT" sz="2400" dirty="0" err="1"/>
              <a:t>Quebec</a:t>
            </a:r>
            <a:r>
              <a:rPr lang="it-IT" sz="2400" dirty="0"/>
              <a:t>, possiedono il diritto, in base al diritto internazionale, di separarsi unilateralmente dal Canada.</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i="1" dirty="0"/>
              <a:t>Re </a:t>
            </a:r>
            <a:r>
              <a:rPr lang="it-IT" sz="4000" i="1" dirty="0" err="1"/>
              <a:t>Secession</a:t>
            </a:r>
            <a:r>
              <a:rPr lang="it-IT" sz="4000" i="1" dirty="0"/>
              <a:t> of </a:t>
            </a:r>
            <a:r>
              <a:rPr lang="it-IT" sz="4000" i="1" dirty="0" err="1"/>
              <a:t>Quebec</a:t>
            </a:r>
            <a:endParaRPr lang="it-IT" sz="4000" i="1" dirty="0"/>
          </a:p>
          <a:p>
            <a:pPr lvl="0" algn="ctr">
              <a:defRPr/>
            </a:pPr>
            <a:r>
              <a:rPr lang="it-IT" sz="4000" dirty="0"/>
              <a:t>Corte Suprema canadese, 1998</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279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testo, mappa, atlante, Carattere&#10;&#10;Descrizione generata automaticamente">
            <a:extLst>
              <a:ext uri="{FF2B5EF4-FFF2-40B4-BE49-F238E27FC236}">
                <a16:creationId xmlns:a16="http://schemas.microsoft.com/office/drawing/2014/main" id="{57E49541-8E90-EBEE-EED5-BCA89792BD35}"/>
              </a:ext>
            </a:extLst>
          </p:cNvPr>
          <p:cNvPicPr>
            <a:picLocks noChangeAspect="1"/>
          </p:cNvPicPr>
          <p:nvPr/>
        </p:nvPicPr>
        <p:blipFill>
          <a:blip r:embed="rId3"/>
          <a:srcRect b="3540"/>
          <a:stretch/>
        </p:blipFill>
        <p:spPr>
          <a:xfrm>
            <a:off x="838200" y="754148"/>
            <a:ext cx="10515600" cy="4995575"/>
          </a:xfrm>
          <a:prstGeom prst="rect">
            <a:avLst/>
          </a:prstGeom>
        </p:spPr>
      </p:pic>
      <p:cxnSp>
        <p:nvCxnSpPr>
          <p:cNvPr id="23" name="Straight Connector 22">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492240"/>
            <a:ext cx="2743200" cy="365125"/>
          </a:xfrm>
        </p:spPr>
        <p:txBody>
          <a:bodyPr vert="horz" lIns="91440" tIns="45720" rIns="91440" bIns="45720" rtlCol="0" anchor="ctr">
            <a:normAutofit/>
          </a:bodyPr>
          <a:lstStyle/>
          <a:p>
            <a:pPr>
              <a:spcAft>
                <a:spcPts val="600"/>
              </a:spcAft>
              <a:defRPr/>
            </a:pPr>
            <a:fld id="{DD589A36-170F-7348-BCDB-23CF9D860473}" type="slidenum">
              <a:rPr lang="en-US"/>
              <a:pPr>
                <a:spcAft>
                  <a:spcPts val="600"/>
                </a:spcAft>
                <a:defRPr/>
              </a:pPr>
              <a:t>38</a:t>
            </a:fld>
            <a:endParaRPr lang="en-US"/>
          </a:p>
        </p:txBody>
      </p:sp>
    </p:spTree>
    <p:extLst>
      <p:ext uri="{BB962C8B-B14F-4D97-AF65-F5344CB8AC3E}">
        <p14:creationId xmlns:p14="http://schemas.microsoft.com/office/powerpoint/2010/main" val="3743646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7BC1AD01-2124-709F-BB26-8F6666403928}"/>
              </a:ext>
            </a:extLst>
          </p:cNvPr>
          <p:cNvPicPr>
            <a:picLocks noChangeAspect="1"/>
          </p:cNvPicPr>
          <p:nvPr/>
        </p:nvPicPr>
        <p:blipFill>
          <a:blip r:embed="rId3"/>
          <a:stretch>
            <a:fillRect/>
          </a:stretch>
        </p:blipFill>
        <p:spPr>
          <a:xfrm>
            <a:off x="3612630" y="295410"/>
            <a:ext cx="4997969" cy="6306588"/>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pPr>
                <a:spcAft>
                  <a:spcPts val="600"/>
                </a:spcAft>
                <a:defRPr/>
              </a:pPr>
              <a:t>4</a:t>
            </a:fld>
            <a:endParaRPr lang="en-US"/>
          </a:p>
        </p:txBody>
      </p:sp>
    </p:spTree>
    <p:extLst>
      <p:ext uri="{BB962C8B-B14F-4D97-AF65-F5344CB8AC3E}">
        <p14:creationId xmlns:p14="http://schemas.microsoft.com/office/powerpoint/2010/main" val="2752654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pic>
        <p:nvPicPr>
          <p:cNvPr id="3" name="Immagine 2">
            <a:extLst>
              <a:ext uri="{FF2B5EF4-FFF2-40B4-BE49-F238E27FC236}">
                <a16:creationId xmlns:a16="http://schemas.microsoft.com/office/drawing/2014/main" id="{A5D83C38-8A64-0DB5-92F9-89F44472F590}"/>
              </a:ext>
            </a:extLst>
          </p:cNvPr>
          <p:cNvPicPr>
            <a:picLocks noChangeAspect="1"/>
          </p:cNvPicPr>
          <p:nvPr/>
        </p:nvPicPr>
        <p:blipFill>
          <a:blip>
            <a:extLst>
              <a:ext uri="{96DAC541-7B7A-43D3-8B79-37D633B846F1}">
                <asvg:svgBlip xmlns:asvg="http://schemas.microsoft.com/office/drawing/2016/SVG/main" r:embed="rId3"/>
              </a:ext>
            </a:extLst>
          </a:blip>
          <a:stretch/>
        </p:blipFill>
        <p:spPr>
          <a:xfrm>
            <a:off x="1229193" y="251350"/>
            <a:ext cx="9743607" cy="6361826"/>
          </a:xfrm>
          <a:prstGeom prst="rect">
            <a:avLst/>
          </a:prstGeom>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a:pPr>
                <a:spcAft>
                  <a:spcPts val="600"/>
                </a:spcAft>
                <a:defRPr/>
              </a:pPr>
              <a:t>5</a:t>
            </a:fld>
            <a:endParaRPr lang="en-US"/>
          </a:p>
        </p:txBody>
      </p:sp>
    </p:spTree>
    <p:extLst>
      <p:ext uri="{BB962C8B-B14F-4D97-AF65-F5344CB8AC3E}">
        <p14:creationId xmlns:p14="http://schemas.microsoft.com/office/powerpoint/2010/main" val="573010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1719973"/>
            <a:ext cx="10515600" cy="4636376"/>
          </a:xfrm>
        </p:spPr>
        <p:txBody>
          <a:bodyPr vert="horz" lIns="91440" tIns="45720" rIns="91440" bIns="45720" rtlCol="0">
            <a:normAutofit lnSpcReduction="10000"/>
          </a:bodyPr>
          <a:lstStyle/>
          <a:p>
            <a:pPr marL="514350" indent="-514350" algn="just">
              <a:buFont typeface="Arial" panose="020B0604020202020204" pitchFamily="34" charset="0"/>
              <a:buAutoNum type="arabicPeriod"/>
            </a:pPr>
            <a:endParaRPr lang="it-IT" sz="3600" dirty="0"/>
          </a:p>
          <a:p>
            <a:pPr marL="0" indent="0" algn="just">
              <a:buNone/>
            </a:pPr>
            <a:r>
              <a:rPr lang="it-IT" sz="4400" dirty="0"/>
              <a:t>Gli scopi delle Nazioni Unite sono: [...]
Sviluppare relazioni amichevoli tra le nazioni basate sul rispetto del principio dell’uguaglianza dei diritti e dell’</a:t>
            </a:r>
            <a:r>
              <a:rPr lang="it-IT" sz="4400" b="1" dirty="0"/>
              <a:t>autodeterminazione dei popoli</a:t>
            </a:r>
            <a:r>
              <a:rPr lang="it-IT" sz="4400" dirty="0"/>
              <a:t>, e prendere altre misure appropriate per rafforzare la pace universale;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323439"/>
          </a:xfrm>
          <a:prstGeom prst="rect">
            <a:avLst/>
          </a:prstGeom>
          <a:noFill/>
        </p:spPr>
        <p:txBody>
          <a:bodyPr wrap="square">
            <a:spAutoFit/>
          </a:bodyPr>
          <a:lstStyle/>
          <a:p>
            <a:pPr lvl="0" algn="ctr">
              <a:defRPr/>
            </a:pPr>
            <a:r>
              <a:rPr lang="it-IT" sz="4000" dirty="0"/>
              <a:t>Carta delle Nazioni Unite</a:t>
            </a:r>
          </a:p>
          <a:p>
            <a:pPr lvl="0" algn="ctr">
              <a:defRPr/>
            </a:pPr>
            <a:r>
              <a:rPr lang="it-IT" sz="4000" dirty="0"/>
              <a:t>Articolo 1</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110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2661220"/>
            <a:ext cx="10515600" cy="3695128"/>
          </a:xfrm>
        </p:spPr>
        <p:txBody>
          <a:bodyPr vert="horz" lIns="91440" tIns="45720" rIns="91440" bIns="45720" rtlCol="0">
            <a:normAutofit fontScale="92500"/>
          </a:bodyPr>
          <a:lstStyle/>
          <a:p>
            <a:pPr marL="514350" indent="-514350" algn="just">
              <a:buFont typeface="Arial" panose="020B0604020202020204" pitchFamily="34" charset="0"/>
              <a:buAutoNum type="arabicPeriod"/>
            </a:pPr>
            <a:endParaRPr lang="it-IT" sz="3600" dirty="0"/>
          </a:p>
          <a:p>
            <a:pPr marL="0" indent="0" algn="just">
              <a:buNone/>
            </a:pPr>
            <a:r>
              <a:rPr lang="it-IT" sz="4400" dirty="0"/>
              <a:t>1. </a:t>
            </a:r>
            <a:r>
              <a:rPr lang="it-IT" sz="4400" b="1" dirty="0"/>
              <a:t>Tutti i popoli hanno il diritto di autodeterminazione</a:t>
            </a:r>
            <a:r>
              <a:rPr lang="it-IT" sz="4400" dirty="0"/>
              <a:t>. In virtù di questo diritto, essi decidono liberamente del loro statuto politico e perseguono liberamente il loro sviluppo economico, sociale e culturale. […]</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D538D800-3DBB-5250-3949-462FF7E05B59}"/>
              </a:ext>
            </a:extLst>
          </p:cNvPr>
          <p:cNvSpPr txBox="1"/>
          <p:nvPr/>
        </p:nvSpPr>
        <p:spPr>
          <a:xfrm>
            <a:off x="1154243" y="396534"/>
            <a:ext cx="9923488" cy="1938992"/>
          </a:xfrm>
          <a:prstGeom prst="rect">
            <a:avLst/>
          </a:prstGeom>
          <a:noFill/>
        </p:spPr>
        <p:txBody>
          <a:bodyPr wrap="square">
            <a:spAutoFit/>
          </a:bodyPr>
          <a:lstStyle/>
          <a:p>
            <a:pPr lvl="0" algn="ctr">
              <a:defRPr/>
            </a:pPr>
            <a:r>
              <a:rPr lang="it-IT" sz="4000" dirty="0"/>
              <a:t>Patto sui diritti civili e politici </a:t>
            </a:r>
          </a:p>
          <a:p>
            <a:pPr lvl="0" algn="ctr">
              <a:defRPr/>
            </a:pPr>
            <a:r>
              <a:rPr lang="it-IT" sz="4000" dirty="0"/>
              <a:t>Patto sui diritti economici, sociali e culturali</a:t>
            </a:r>
          </a:p>
          <a:p>
            <a:pPr lvl="0" algn="ctr">
              <a:defRPr/>
            </a:pPr>
            <a:r>
              <a:rPr lang="it-IT" sz="4000" dirty="0"/>
              <a:t>Articolo 1 comune</a:t>
            </a:r>
            <a:endParaRPr kumimoji="0" lang="it-IT"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800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87CFE86-1A18-C021-33B4-072E826F8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11DDE44-DF33-C647-2DF3-C9962BBC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EE777B1A-0277-3630-2AAB-0298A5B15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id="{1564D8DE-84ED-FDD2-7048-1C0864FC6C60}"/>
              </a:ext>
            </a:extLst>
          </p:cNvPr>
          <p:cNvSpPr>
            <a:spLocks noGrp="1"/>
          </p:cNvSpPr>
          <p:nvPr>
            <p:ph sz="half" idx="1"/>
          </p:nvPr>
        </p:nvSpPr>
        <p:spPr>
          <a:xfrm>
            <a:off x="838200" y="891252"/>
            <a:ext cx="10515600" cy="5285712"/>
          </a:xfrm>
        </p:spPr>
        <p:txBody>
          <a:bodyPr vert="horz" lIns="91440" tIns="45720" rIns="91440" bIns="45720" rtlCol="0">
            <a:normAutofit/>
          </a:bodyPr>
          <a:lstStyle/>
          <a:p>
            <a:pPr marL="0" indent="0" algn="just">
              <a:buNone/>
            </a:pPr>
            <a:r>
              <a:rPr lang="en-US" sz="3400" dirty="0"/>
              <a:t>
</a:t>
            </a:r>
            <a:endParaRPr lang="it-IT" sz="4400" i="1" dirty="0"/>
          </a:p>
          <a:p>
            <a:pPr marL="0" indent="0" algn="ctr">
              <a:buNone/>
            </a:pPr>
            <a:r>
              <a:rPr lang="it-IT" sz="4400" dirty="0"/>
              <a:t>autodeterminazione esterna</a:t>
            </a:r>
          </a:p>
          <a:p>
            <a:pPr marL="0" indent="0" algn="ctr">
              <a:buNone/>
            </a:pPr>
            <a:r>
              <a:rPr lang="it-IT" sz="4400" i="1" dirty="0"/>
              <a:t>vs</a:t>
            </a:r>
          </a:p>
          <a:p>
            <a:pPr marL="0" indent="0" algn="ctr">
              <a:buNone/>
            </a:pPr>
            <a:r>
              <a:rPr lang="it-IT" sz="4400" dirty="0"/>
              <a:t>autodeterminazione interna</a:t>
            </a:r>
          </a:p>
        </p:txBody>
      </p:sp>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D589A36-170F-7348-BCDB-23CF9D86047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8258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35F804-C8FC-6844-2981-BA62942D62C5}"/>
            </a:ext>
          </a:extLst>
        </p:cNvPr>
        <p:cNvGrpSpPr/>
        <p:nvPr/>
      </p:nvGrpSpPr>
      <p:grpSpPr>
        <a:xfrm>
          <a:off x="0" y="0"/>
          <a:ext cx="0" cy="0"/>
          <a:chOff x="0" y="0"/>
          <a:chExt cx="0" cy="0"/>
        </a:xfrm>
      </p:grpSpPr>
      <p:pic>
        <p:nvPicPr>
          <p:cNvPr id="5122" name="Picture 2" descr="Map of Canada showing the province of Quebec in green ">
            <a:extLst>
              <a:ext uri="{FF2B5EF4-FFF2-40B4-BE49-F238E27FC236}">
                <a16:creationId xmlns:a16="http://schemas.microsoft.com/office/drawing/2014/main" id="{BF3FB6C8-5074-24F8-3269-B5B60F46F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120" b="1102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numero diapositiva 6">
            <a:extLst>
              <a:ext uri="{FF2B5EF4-FFF2-40B4-BE49-F238E27FC236}">
                <a16:creationId xmlns:a16="http://schemas.microsoft.com/office/drawing/2014/main" id="{607DA68F-DA80-F80F-534D-4A1C2819811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DD589A36-170F-7348-BCDB-23CF9D860473}" type="slidenum">
              <a:rPr lang="en-US" smtClean="0">
                <a:solidFill>
                  <a:srgbClr val="FFFFFF"/>
                </a:solidFill>
              </a:rPr>
              <a:pPr>
                <a:spcAft>
                  <a:spcPts val="600"/>
                </a:spcAft>
                <a:defRPr/>
              </a:pPr>
              <a:t>9</a:t>
            </a:fld>
            <a:endParaRPr lang="en-US">
              <a:solidFill>
                <a:srgbClr val="FFFFFF"/>
              </a:solidFill>
            </a:endParaRPr>
          </a:p>
        </p:txBody>
      </p:sp>
      <p:sp>
        <p:nvSpPr>
          <p:cNvPr id="5127" name="Rectangle 5126">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60994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8803</TotalTime>
  <Words>3024</Words>
  <Application>Microsoft Macintosh PowerPoint</Application>
  <PresentationFormat>Widescreen</PresentationFormat>
  <Paragraphs>158</Paragraphs>
  <Slides>38</Slides>
  <Notes>38</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38</vt:i4>
      </vt:variant>
    </vt:vector>
  </HeadingPairs>
  <TitlesOfParts>
    <vt:vector size="44" baseType="lpstr">
      <vt:lpstr>Arial</vt:lpstr>
      <vt:lpstr>Calibri</vt:lpstr>
      <vt:lpstr>Calibri Light</vt:lpstr>
      <vt:lpstr>Luiss Sans</vt:lpstr>
      <vt:lpstr>Luiss type</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in International Law</dc:title>
  <dc:creator>Pierfrancesco Rossi</dc:creator>
  <cp:lastModifiedBy>Pierfrancesco Rossi</cp:lastModifiedBy>
  <cp:revision>351</cp:revision>
  <dcterms:created xsi:type="dcterms:W3CDTF">2023-02-07T10:10:48Z</dcterms:created>
  <dcterms:modified xsi:type="dcterms:W3CDTF">2026-04-23T17:14:33Z</dcterms:modified>
</cp:coreProperties>
</file>