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04" y="-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14/06/21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Seicento</a:t>
            </a:r>
            <a:br>
              <a:rPr lang="it-IT" dirty="0" smtClean="0"/>
            </a:br>
            <a:r>
              <a:rPr lang="it-IT" dirty="0" smtClean="0"/>
              <a:t>in Italia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379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1008" y="89647"/>
            <a:ext cx="8452587" cy="972906"/>
          </a:xfrm>
        </p:spPr>
        <p:txBody>
          <a:bodyPr/>
          <a:lstStyle/>
          <a:p>
            <a:r>
              <a:rPr lang="it-IT" sz="4400" dirty="0"/>
              <a:t>I</a:t>
            </a:r>
            <a:r>
              <a:rPr lang="it-IT" sz="4400" dirty="0" smtClean="0"/>
              <a:t>l diritto romano e la </a:t>
            </a:r>
            <a:r>
              <a:rPr lang="it-IT" sz="4400" i="1" dirty="0" err="1" smtClean="0"/>
              <a:t>scientia</a:t>
            </a:r>
            <a:r>
              <a:rPr lang="it-IT" sz="4400" dirty="0" smtClean="0"/>
              <a:t> medievale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8463" y="1253861"/>
            <a:ext cx="8798974" cy="5393571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>
                <a:solidFill>
                  <a:srgbClr val="000000"/>
                </a:solidFill>
              </a:rPr>
              <a:t>De Luca fa un uso attento e misurato delle citazioni </a:t>
            </a:r>
            <a:r>
              <a:rPr lang="it-IT" dirty="0" smtClean="0">
                <a:solidFill>
                  <a:srgbClr val="000000"/>
                </a:solidFill>
              </a:rPr>
              <a:t>(sia delle fonti normative che della giurisprudenza medievale e umanistica che pure conosce perfettamente)</a:t>
            </a:r>
          </a:p>
          <a:p>
            <a:r>
              <a:rPr lang="it-IT" b="1" dirty="0" smtClean="0">
                <a:solidFill>
                  <a:srgbClr val="000000"/>
                </a:solidFill>
              </a:rPr>
              <a:t>Polemizza con l’uso eccessivo della citazione </a:t>
            </a:r>
            <a:r>
              <a:rPr lang="it-IT" dirty="0" smtClean="0">
                <a:solidFill>
                  <a:srgbClr val="000000"/>
                </a:solidFill>
              </a:rPr>
              <a:t>che dice essere tipico </a:t>
            </a:r>
            <a:r>
              <a:rPr lang="it-IT" dirty="0">
                <a:solidFill>
                  <a:srgbClr val="000000"/>
                </a:solidFill>
                <a:effectLst/>
              </a:rPr>
              <a:t>dell’</a:t>
            </a:r>
            <a:r>
              <a:rPr lang="it-IT" i="1" dirty="0" err="1">
                <a:solidFill>
                  <a:srgbClr val="CCFFCC"/>
                </a:solidFill>
                <a:effectLst/>
              </a:rPr>
              <a:t>ineptum</a:t>
            </a:r>
            <a:r>
              <a:rPr lang="it-IT" i="1" dirty="0">
                <a:solidFill>
                  <a:srgbClr val="CCFFCC"/>
                </a:solidFill>
                <a:effectLst/>
              </a:rPr>
              <a:t> et </a:t>
            </a:r>
            <a:r>
              <a:rPr lang="it-IT" i="1" dirty="0" err="1">
                <a:solidFill>
                  <a:srgbClr val="CCFFCC"/>
                </a:solidFill>
                <a:effectLst/>
              </a:rPr>
              <a:t>plebeium</a:t>
            </a:r>
            <a:r>
              <a:rPr lang="it-IT" i="1" dirty="0">
                <a:solidFill>
                  <a:srgbClr val="CCFFCC"/>
                </a:solidFill>
                <a:effectLst/>
              </a:rPr>
              <a:t> </a:t>
            </a:r>
            <a:r>
              <a:rPr lang="it-IT" i="1" dirty="0" err="1" smtClean="0">
                <a:solidFill>
                  <a:srgbClr val="CCFFCC"/>
                </a:solidFill>
                <a:effectLst/>
              </a:rPr>
              <a:t>vulgum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 </a:t>
            </a:r>
            <a:r>
              <a:rPr lang="it-IT" dirty="0">
                <a:solidFill>
                  <a:srgbClr val="000000"/>
                </a:solidFill>
                <a:effectLst/>
              </a:rPr>
              <a:t>dei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pratici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</a:p>
          <a:p>
            <a:r>
              <a:rPr lang="it-IT" dirty="0">
                <a:solidFill>
                  <a:srgbClr val="000000"/>
                </a:solidFill>
                <a:effectLst/>
              </a:rPr>
              <a:t>il vero </a:t>
            </a:r>
            <a:r>
              <a:rPr lang="it-IT" b="1" dirty="0">
                <a:solidFill>
                  <a:srgbClr val="000000"/>
                </a:solidFill>
                <a:effectLst/>
              </a:rPr>
              <a:t>diritto comune </a:t>
            </a:r>
            <a:r>
              <a:rPr lang="it-IT" dirty="0">
                <a:solidFill>
                  <a:srgbClr val="000000"/>
                </a:solidFill>
                <a:effectLst/>
              </a:rPr>
              <a:t>all’interno di ogni ordinamento non può che essere </a:t>
            </a:r>
            <a:r>
              <a:rPr lang="it-IT" u="sng" dirty="0">
                <a:solidFill>
                  <a:srgbClr val="000000"/>
                </a:solidFill>
                <a:effectLst/>
              </a:rPr>
              <a:t>la legge del sovrano</a:t>
            </a:r>
            <a:r>
              <a:rPr lang="it-IT" dirty="0">
                <a:solidFill>
                  <a:srgbClr val="000000"/>
                </a:solidFill>
                <a:effectLst/>
              </a:rPr>
              <a:t>. Il diritto romano – di cui occorre riconoscere come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molte </a:t>
            </a:r>
            <a:r>
              <a:rPr lang="it-IT" dirty="0">
                <a:solidFill>
                  <a:srgbClr val="000000"/>
                </a:solidFill>
                <a:effectLst/>
              </a:rPr>
              <a:t>regole e istituti non trovino più corrispondenza con la realtà contemporanea – può essere visto come</a:t>
            </a:r>
            <a:r>
              <a:rPr lang="it-IT" b="1" dirty="0">
                <a:solidFill>
                  <a:srgbClr val="000000"/>
                </a:solidFill>
                <a:effectLst/>
              </a:rPr>
              <a:t> diritto </a:t>
            </a:r>
            <a:r>
              <a:rPr lang="it-IT" b="1" dirty="0" smtClean="0">
                <a:solidFill>
                  <a:srgbClr val="000000"/>
                </a:solidFill>
                <a:effectLst/>
              </a:rPr>
              <a:t>particolare</a:t>
            </a:r>
            <a:r>
              <a:rPr lang="it-IT" dirty="0">
                <a:solidFill>
                  <a:srgbClr val="000000"/>
                </a:solidFill>
                <a:effectLst/>
              </a:rPr>
              <a:t>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nella misura in cui </a:t>
            </a:r>
            <a:r>
              <a:rPr lang="it-IT" dirty="0">
                <a:solidFill>
                  <a:srgbClr val="000000"/>
                </a:solidFill>
                <a:effectLst/>
              </a:rPr>
              <a:t>la sua validità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è ammessa dal sovrano (in maniera esplicita </a:t>
            </a:r>
            <a:r>
              <a:rPr lang="it-IT" dirty="0">
                <a:solidFill>
                  <a:srgbClr val="000000"/>
                </a:solidFill>
                <a:effectLst/>
              </a:rPr>
              <a:t>o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implicita).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r>
              <a:rPr lang="it-IT" dirty="0" smtClean="0">
                <a:solidFill>
                  <a:srgbClr val="000000"/>
                </a:solidFill>
              </a:rPr>
              <a:t>I presupposti su cui si basava l’autorità del diritto romano (unicità e universalità del potere) sono ormai tramontati. Il diritto antico e la giurisprudenza medievale </a:t>
            </a:r>
            <a:r>
              <a:rPr lang="it-IT" u="sng" dirty="0" smtClean="0">
                <a:solidFill>
                  <a:srgbClr val="000000"/>
                </a:solidFill>
              </a:rPr>
              <a:t>hanno valore per la formazione del giurista non per la sua attività pratica</a:t>
            </a:r>
            <a:r>
              <a:rPr lang="it-IT" dirty="0" smtClean="0">
                <a:solidFill>
                  <a:srgbClr val="000000"/>
                </a:solidFill>
              </a:rPr>
              <a:t>.</a:t>
            </a:r>
            <a:endParaRPr lang="it-IT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81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Contro i ‘pragmatici’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6216" y="1232648"/>
            <a:ext cx="8617552" cy="5197710"/>
          </a:xfrm>
        </p:spPr>
        <p:txBody>
          <a:bodyPr/>
          <a:lstStyle/>
          <a:p>
            <a:r>
              <a:rPr lang="it-IT" dirty="0" smtClean="0">
                <a:solidFill>
                  <a:srgbClr val="000000"/>
                </a:solidFill>
              </a:rPr>
              <a:t>De Luca esercita però la sua vena polemica soprattutto nei confronti dei pratici a lui </a:t>
            </a:r>
            <a:r>
              <a:rPr lang="it-IT" dirty="0">
                <a:solidFill>
                  <a:srgbClr val="000000"/>
                </a:solidFill>
              </a:rPr>
              <a:t>contemporanei </a:t>
            </a:r>
            <a:r>
              <a:rPr lang="it-IT" dirty="0" smtClean="0">
                <a:solidFill>
                  <a:srgbClr val="000000"/>
                </a:solidFill>
              </a:rPr>
              <a:t>(li chiama </a:t>
            </a:r>
            <a:r>
              <a:rPr lang="it-IT" b="1" i="1" dirty="0">
                <a:solidFill>
                  <a:srgbClr val="800000"/>
                </a:solidFill>
              </a:rPr>
              <a:t>pragmatici</a:t>
            </a:r>
            <a:r>
              <a:rPr lang="it-IT" dirty="0">
                <a:solidFill>
                  <a:srgbClr val="000000"/>
                </a:solidFill>
              </a:rPr>
              <a:t>) .</a:t>
            </a:r>
            <a:endParaRPr lang="it-IT" dirty="0" smtClean="0">
              <a:solidFill>
                <a:srgbClr val="000000"/>
              </a:solidFill>
            </a:endParaRPr>
          </a:p>
          <a:p>
            <a:r>
              <a:rPr lang="it-IT" dirty="0" smtClean="0">
                <a:solidFill>
                  <a:srgbClr val="000000"/>
                </a:solidFill>
              </a:rPr>
              <a:t>Questi ritengono che il segreto della loro professione risieda non in una seria preparazione ma nelle capacità mnemoniche e nella disponibilità di grandi raccolte di </a:t>
            </a:r>
            <a:r>
              <a:rPr lang="it-IT" i="1" dirty="0" smtClean="0">
                <a:solidFill>
                  <a:srgbClr val="000000"/>
                </a:solidFill>
              </a:rPr>
              <a:t>Consilia </a:t>
            </a:r>
            <a:r>
              <a:rPr lang="it-IT" dirty="0" smtClean="0">
                <a:solidFill>
                  <a:srgbClr val="000000"/>
                </a:solidFill>
              </a:rPr>
              <a:t>e </a:t>
            </a:r>
            <a:r>
              <a:rPr lang="it-IT" i="1" dirty="0" err="1" smtClean="0">
                <a:solidFill>
                  <a:srgbClr val="000000"/>
                </a:solidFill>
              </a:rPr>
              <a:t>Decisiones</a:t>
            </a:r>
            <a:r>
              <a:rPr lang="it-IT" i="1" dirty="0" smtClean="0">
                <a:solidFill>
                  <a:srgbClr val="000000"/>
                </a:solidFill>
              </a:rPr>
              <a:t>.</a:t>
            </a:r>
          </a:p>
          <a:p>
            <a:r>
              <a:rPr lang="it-IT" dirty="0" smtClean="0">
                <a:solidFill>
                  <a:srgbClr val="000000"/>
                </a:solidFill>
              </a:rPr>
              <a:t>Il problema oggettivo costituito dalla pluralità di norme e di opinioni non si risolve compilando e contrapponendo liste </a:t>
            </a:r>
            <a:r>
              <a:rPr lang="it-IT" i="1" dirty="0" smtClean="0">
                <a:solidFill>
                  <a:srgbClr val="000000"/>
                </a:solidFill>
              </a:rPr>
              <a:t>pro </a:t>
            </a:r>
            <a:r>
              <a:rPr lang="it-IT" dirty="0" smtClean="0">
                <a:solidFill>
                  <a:srgbClr val="000000"/>
                </a:solidFill>
              </a:rPr>
              <a:t>e </a:t>
            </a:r>
            <a:r>
              <a:rPr lang="it-IT" i="1" dirty="0" smtClean="0">
                <a:solidFill>
                  <a:srgbClr val="000000"/>
                </a:solidFill>
              </a:rPr>
              <a:t>contra</a:t>
            </a:r>
            <a:r>
              <a:rPr lang="it-IT" dirty="0" smtClean="0">
                <a:solidFill>
                  <a:srgbClr val="000000"/>
                </a:solidFill>
              </a:rPr>
              <a:t>. </a:t>
            </a:r>
            <a:r>
              <a:rPr lang="it-IT" b="1" dirty="0" smtClean="0">
                <a:solidFill>
                  <a:srgbClr val="800000"/>
                </a:solidFill>
              </a:rPr>
              <a:t>Compito del giurista è quello di isolare la soluzione migliore basandosi sull’intelligenza e la cultura di cui dispone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4798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Superare l’incertezza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0425" y="1232647"/>
            <a:ext cx="8351730" cy="5174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effectLst/>
              </a:rPr>
              <a:t>L’incertezza derivante dal pluralismo poteva essere </a:t>
            </a:r>
            <a:r>
              <a:rPr lang="it-IT" dirty="0">
                <a:effectLst/>
              </a:rPr>
              <a:t>superata attraverso vari accorgimenti: </a:t>
            </a:r>
            <a:endParaRPr lang="it-IT" dirty="0" smtClean="0">
              <a:effectLst/>
            </a:endParaRPr>
          </a:p>
          <a:p>
            <a:pPr>
              <a:buAutoNum type="alphaLcParenR"/>
            </a:pPr>
            <a:r>
              <a:rPr lang="it-IT" dirty="0" smtClean="0">
                <a:effectLst/>
              </a:rPr>
              <a:t>Operare una </a:t>
            </a:r>
            <a:r>
              <a:rPr lang="it-IT" dirty="0">
                <a:effectLst/>
              </a:rPr>
              <a:t>necessaria </a:t>
            </a:r>
            <a:r>
              <a:rPr lang="it-IT" b="1" dirty="0">
                <a:solidFill>
                  <a:schemeClr val="accent2">
                    <a:lumMod val="75000"/>
                  </a:schemeClr>
                </a:solidFill>
                <a:effectLst/>
              </a:rPr>
              <a:t>valutazione delle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circostanze oggettive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it-IT" dirty="0">
                <a:effectLst/>
              </a:rPr>
              <a:t>(calare quindi il problema nello specifico ordinamento)</a:t>
            </a:r>
            <a:r>
              <a:rPr lang="it-IT" dirty="0" smtClean="0">
                <a:effectLst/>
              </a:rPr>
              <a:t>;</a:t>
            </a:r>
          </a:p>
          <a:p>
            <a:pPr>
              <a:buAutoNum type="alphaLcParenR"/>
            </a:pPr>
            <a:r>
              <a:rPr lang="it-IT" dirty="0" smtClean="0">
                <a:effectLst/>
              </a:rPr>
              <a:t> Considerare </a:t>
            </a:r>
            <a:r>
              <a:rPr lang="it-IT" b="1" dirty="0" smtClean="0">
                <a:solidFill>
                  <a:srgbClr val="369983"/>
                </a:solidFill>
                <a:effectLst/>
              </a:rPr>
              <a:t>la </a:t>
            </a:r>
            <a:r>
              <a:rPr lang="it-IT" b="1" dirty="0">
                <a:solidFill>
                  <a:srgbClr val="369983"/>
                </a:solidFill>
                <a:effectLst/>
              </a:rPr>
              <a:t>legge come espressione di volontà </a:t>
            </a:r>
            <a:r>
              <a:rPr lang="it-IT" dirty="0" smtClean="0">
                <a:effectLst/>
              </a:rPr>
              <a:t>(carattere autoritativo) più </a:t>
            </a:r>
            <a:r>
              <a:rPr lang="it-IT" dirty="0">
                <a:effectLst/>
              </a:rPr>
              <a:t>che come manifestazione di </a:t>
            </a:r>
            <a:r>
              <a:rPr lang="it-IT" dirty="0" smtClean="0">
                <a:effectLst/>
              </a:rPr>
              <a:t>ragione (così da escludere valutazioni troppo soggettive); </a:t>
            </a:r>
          </a:p>
          <a:p>
            <a:pPr>
              <a:buAutoNum type="alphaLcParenR"/>
            </a:pPr>
            <a:r>
              <a:rPr lang="it-IT" dirty="0" smtClean="0">
                <a:effectLst/>
              </a:rPr>
              <a:t> Selezionare un </a:t>
            </a:r>
            <a:r>
              <a:rPr lang="it-IT" dirty="0">
                <a:effectLst/>
              </a:rPr>
              <a:t>corpo di </a:t>
            </a:r>
            <a:r>
              <a:rPr lang="it-IT" b="1" dirty="0">
                <a:solidFill>
                  <a:srgbClr val="800000"/>
                </a:solidFill>
                <a:effectLst/>
              </a:rPr>
              <a:t>giudici di grande preparazione </a:t>
            </a:r>
            <a:r>
              <a:rPr lang="it-IT" b="1" dirty="0" smtClean="0">
                <a:solidFill>
                  <a:srgbClr val="800000"/>
                </a:solidFill>
                <a:effectLst/>
              </a:rPr>
              <a:t>e </a:t>
            </a:r>
            <a:r>
              <a:rPr lang="it-IT" b="1" dirty="0">
                <a:solidFill>
                  <a:srgbClr val="800000"/>
                </a:solidFill>
                <a:effectLst/>
              </a:rPr>
              <a:t>alta levatura morale</a:t>
            </a:r>
            <a:r>
              <a:rPr lang="en-US" b="1" dirty="0">
                <a:solidFill>
                  <a:srgbClr val="800000"/>
                </a:solidFill>
                <a:effectLst/>
              </a:rPr>
              <a:t> </a:t>
            </a:r>
            <a:endParaRPr lang="it-IT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121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908116"/>
          </a:xfrm>
        </p:spPr>
        <p:txBody>
          <a:bodyPr/>
          <a:lstStyle/>
          <a:p>
            <a:r>
              <a:rPr lang="it-IT" i="1" dirty="0" smtClean="0"/>
              <a:t>De iure condendo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985" y="1315821"/>
            <a:ext cx="8431814" cy="5309049"/>
          </a:xfrm>
        </p:spPr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000000"/>
                </a:solidFill>
              </a:rPr>
              <a:t>La considerazione obiettiva e realista della realtà contingente spinge De Luca a immaginare alcune linee di </a:t>
            </a:r>
            <a:r>
              <a:rPr lang="it-IT" b="1" dirty="0" smtClean="0">
                <a:solidFill>
                  <a:srgbClr val="3366FF"/>
                </a:solidFill>
              </a:rPr>
              <a:t>riforma del sistema</a:t>
            </a:r>
            <a:r>
              <a:rPr lang="it-IT" b="1" dirty="0" smtClean="0">
                <a:solidFill>
                  <a:srgbClr val="000000"/>
                </a:solidFill>
              </a:rPr>
              <a:t>.</a:t>
            </a:r>
            <a:endParaRPr lang="it-IT" b="1" dirty="0">
              <a:solidFill>
                <a:srgbClr val="000000"/>
              </a:solidFill>
            </a:endParaRPr>
          </a:p>
          <a:p>
            <a:r>
              <a:rPr lang="it-IT" dirty="0">
                <a:solidFill>
                  <a:srgbClr val="000000"/>
                </a:solidFill>
                <a:effectLst/>
              </a:rPr>
              <a:t>La preminenza della legge del sovrano sulle altre fonti è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funzionale </a:t>
            </a:r>
            <a:r>
              <a:rPr lang="it-IT" dirty="0">
                <a:solidFill>
                  <a:srgbClr val="000000"/>
                </a:solidFill>
                <a:effectLst/>
              </a:rPr>
              <a:t>a un progetto di </a:t>
            </a:r>
            <a:r>
              <a:rPr lang="it-IT" b="1" dirty="0">
                <a:effectLst/>
              </a:rPr>
              <a:t>unificazione </a:t>
            </a:r>
            <a:r>
              <a:rPr lang="it-IT" b="1" dirty="0" smtClean="0">
                <a:effectLst/>
              </a:rPr>
              <a:t>normativa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che freni il </a:t>
            </a:r>
            <a:r>
              <a:rPr lang="it-IT" dirty="0">
                <a:solidFill>
                  <a:srgbClr val="000000"/>
                </a:solidFill>
                <a:effectLst/>
              </a:rPr>
              <a:t>pluralismo fuorviante delle opinioni,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superi l’inattualità </a:t>
            </a:r>
            <a:r>
              <a:rPr lang="it-IT" dirty="0">
                <a:solidFill>
                  <a:srgbClr val="000000"/>
                </a:solidFill>
                <a:effectLst/>
              </a:rPr>
              <a:t>e insufficienza del diritto romano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, dia conto dell’emergere </a:t>
            </a:r>
            <a:r>
              <a:rPr lang="it-IT" dirty="0">
                <a:solidFill>
                  <a:srgbClr val="000000"/>
                </a:solidFill>
                <a:effectLst/>
              </a:rPr>
              <a:t>di nuove materie. </a:t>
            </a:r>
            <a:endParaRPr lang="it-IT" dirty="0" smtClean="0">
              <a:solidFill>
                <a:srgbClr val="000000"/>
              </a:solidFill>
              <a:effectLst/>
            </a:endParaRPr>
          </a:p>
          <a:p>
            <a:r>
              <a:rPr lang="it-IT" dirty="0" smtClean="0">
                <a:solidFill>
                  <a:srgbClr val="000000"/>
                </a:solidFill>
                <a:effectLst/>
              </a:rPr>
              <a:t>De </a:t>
            </a:r>
            <a:r>
              <a:rPr lang="it-IT" dirty="0">
                <a:solidFill>
                  <a:srgbClr val="000000"/>
                </a:solidFill>
                <a:effectLst/>
              </a:rPr>
              <a:t>Luca esprime chiaramente l’esigenza di azioni volte a favorire una </a:t>
            </a:r>
            <a:r>
              <a:rPr lang="it-IT" b="1" dirty="0">
                <a:solidFill>
                  <a:srgbClr val="FFFFFF"/>
                </a:solidFill>
                <a:effectLst/>
              </a:rPr>
              <a:t>semplificazione del diritto</a:t>
            </a:r>
            <a:r>
              <a:rPr lang="it-IT" dirty="0">
                <a:solidFill>
                  <a:srgbClr val="000000"/>
                </a:solidFill>
                <a:effectLst/>
              </a:rPr>
              <a:t>, una selezione e raccolta delle norme effettivamente vigenti, </a:t>
            </a:r>
            <a:endParaRPr lang="it-IT" dirty="0" smtClean="0">
              <a:solidFill>
                <a:srgbClr val="000000"/>
              </a:solidFill>
              <a:effectLst/>
            </a:endParaRPr>
          </a:p>
          <a:p>
            <a:r>
              <a:rPr lang="it-IT" dirty="0" smtClean="0">
                <a:solidFill>
                  <a:srgbClr val="000000"/>
                </a:solidFill>
                <a:effectLst/>
              </a:rPr>
              <a:t>È di importanza fondamentale porre molta </a:t>
            </a:r>
            <a:r>
              <a:rPr lang="it-IT" dirty="0">
                <a:solidFill>
                  <a:srgbClr val="000000"/>
                </a:solidFill>
                <a:effectLst/>
              </a:rPr>
              <a:t>attenzione a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lla </a:t>
            </a:r>
            <a:r>
              <a:rPr lang="it-IT" b="1" dirty="0">
                <a:solidFill>
                  <a:srgbClr val="FFFFFF"/>
                </a:solidFill>
                <a:effectLst/>
              </a:rPr>
              <a:t>chiarezza del dettato normativo</a:t>
            </a:r>
            <a:r>
              <a:rPr lang="it-IT" dirty="0">
                <a:solidFill>
                  <a:srgbClr val="000000"/>
                </a:solidFill>
                <a:effectLst/>
              </a:rPr>
              <a:t>. </a:t>
            </a:r>
            <a:endParaRPr lang="it-IT" dirty="0" smtClean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9409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ruolo dei giuristi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051" y="1366957"/>
            <a:ext cx="8591634" cy="5112023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00000"/>
                </a:solidFill>
                <a:effectLst/>
              </a:rPr>
              <a:t>De Luca è consapevole però che nel contesto contemporaneo sarebbe illusorio attendersi le pure auspicabili azioni dirette del sovrano in questo senso.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endParaRPr lang="it-IT" dirty="0" smtClean="0">
              <a:solidFill>
                <a:srgbClr val="000000"/>
              </a:solidFill>
              <a:effectLst/>
            </a:endParaRPr>
          </a:p>
          <a:p>
            <a:pPr hangingPunct="0"/>
            <a:r>
              <a:rPr lang="it-IT" dirty="0">
                <a:solidFill>
                  <a:srgbClr val="000000"/>
                </a:solidFill>
                <a:effectLst/>
              </a:rPr>
              <a:t>Come già </a:t>
            </a:r>
            <a:r>
              <a:rPr lang="it-IT" dirty="0" err="1">
                <a:solidFill>
                  <a:srgbClr val="000000"/>
                </a:solidFill>
                <a:effectLst/>
              </a:rPr>
              <a:t>Conring</a:t>
            </a:r>
            <a:r>
              <a:rPr lang="it-IT" dirty="0">
                <a:solidFill>
                  <a:srgbClr val="000000"/>
                </a:solidFill>
                <a:effectLst/>
              </a:rPr>
              <a:t> in Germania (Germania e Italia presentano situazioni geopolitiche similari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) egli ritiene  esser allora </a:t>
            </a:r>
            <a:r>
              <a:rPr lang="it-IT" b="1" dirty="0" smtClean="0">
                <a:solidFill>
                  <a:srgbClr val="0000FF"/>
                </a:solidFill>
                <a:effectLst/>
              </a:rPr>
              <a:t>compito dei </a:t>
            </a:r>
            <a:r>
              <a:rPr lang="it-IT" b="1" dirty="0">
                <a:solidFill>
                  <a:srgbClr val="0000FF"/>
                </a:solidFill>
                <a:effectLst/>
              </a:rPr>
              <a:t>giuristi di maggior talento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realizzare queste istanze di riforma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.</a:t>
            </a:r>
          </a:p>
          <a:p>
            <a:pPr hangingPunct="0"/>
            <a:r>
              <a:rPr lang="it-IT" dirty="0" smtClean="0">
                <a:solidFill>
                  <a:srgbClr val="000000"/>
                </a:solidFill>
                <a:effectLst/>
              </a:rPr>
              <a:t>A sorreggere i giuristi devono essere la cultura e la ragionevolezza (il buon senso).</a:t>
            </a:r>
          </a:p>
          <a:p>
            <a:pPr hangingPunct="0"/>
            <a:r>
              <a:rPr lang="it-IT" dirty="0" smtClean="0">
                <a:solidFill>
                  <a:srgbClr val="000000"/>
                </a:solidFill>
                <a:effectLst/>
              </a:rPr>
              <a:t>Loro obiettivo deve essere quello di cogliere anzitutto la sostanza giuridica dei rapporti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68098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i="1" dirty="0" smtClean="0"/>
              <a:t>Dottor volgare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514" y="1600200"/>
            <a:ext cx="8293584" cy="4813990"/>
          </a:xfrm>
        </p:spPr>
        <p:txBody>
          <a:bodyPr/>
          <a:lstStyle/>
          <a:p>
            <a:r>
              <a:rPr lang="it-IT" dirty="0">
                <a:solidFill>
                  <a:srgbClr val="000000"/>
                </a:solidFill>
                <a:effectLst/>
              </a:rPr>
              <a:t>È in questa direzione che si comprende anche la redazione del </a:t>
            </a:r>
            <a:r>
              <a:rPr lang="it-IT" b="1" i="1" dirty="0">
                <a:solidFill>
                  <a:srgbClr val="800000"/>
                </a:solidFill>
                <a:effectLst/>
              </a:rPr>
              <a:t>Dottor volgare</a:t>
            </a:r>
            <a:r>
              <a:rPr lang="it-IT" b="1" dirty="0">
                <a:solidFill>
                  <a:srgbClr val="800000"/>
                </a:solidFill>
                <a:effectLst/>
              </a:rPr>
              <a:t> </a:t>
            </a:r>
            <a:endParaRPr lang="it-IT" b="1" dirty="0" smtClean="0">
              <a:solidFill>
                <a:srgbClr val="800000"/>
              </a:solidFill>
              <a:effectLst/>
            </a:endParaRPr>
          </a:p>
          <a:p>
            <a:r>
              <a:rPr lang="it-IT" dirty="0" smtClean="0">
                <a:solidFill>
                  <a:schemeClr val="tx1"/>
                </a:solidFill>
                <a:effectLst/>
              </a:rPr>
              <a:t>L’adozione dell’italiano viene difesa in più sedi</a:t>
            </a:r>
          </a:p>
          <a:p>
            <a:r>
              <a:rPr lang="it-IT" dirty="0" smtClean="0">
                <a:solidFill>
                  <a:srgbClr val="000000"/>
                </a:solidFill>
                <a:effectLst/>
              </a:rPr>
              <a:t>Più </a:t>
            </a:r>
            <a:r>
              <a:rPr lang="it-IT" dirty="0">
                <a:solidFill>
                  <a:srgbClr val="000000"/>
                </a:solidFill>
                <a:effectLst/>
              </a:rPr>
              <a:t>che al volgo dei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pratici, l’opera </a:t>
            </a:r>
            <a:r>
              <a:rPr lang="it-IT" dirty="0">
                <a:solidFill>
                  <a:srgbClr val="000000"/>
                </a:solidFill>
                <a:effectLst/>
              </a:rPr>
              <a:t>è </a:t>
            </a:r>
            <a:r>
              <a:rPr lang="it-IT" u="sng" dirty="0" smtClean="0">
                <a:solidFill>
                  <a:srgbClr val="000000"/>
                </a:solidFill>
                <a:effectLst/>
              </a:rPr>
              <a:t>destinata</a:t>
            </a:r>
          </a:p>
          <a:p>
            <a:pPr marL="0" indent="0">
              <a:buNone/>
            </a:pPr>
            <a:r>
              <a:rPr lang="it-IT" u="sng" dirty="0" smtClean="0">
                <a:solidFill>
                  <a:srgbClr val="000000"/>
                </a:solidFill>
                <a:effectLst/>
              </a:rPr>
              <a:t>ai giuristi di vaglia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(come aiuto per la memoria ma anche come esempio di ‘semplificazione’) e</a:t>
            </a:r>
          </a:p>
          <a:p>
            <a:pPr marL="0" indent="0">
              <a:buNone/>
            </a:pPr>
            <a:r>
              <a:rPr lang="it-IT" u="sng" dirty="0" smtClean="0">
                <a:solidFill>
                  <a:srgbClr val="000000"/>
                </a:solidFill>
                <a:effectLst/>
              </a:rPr>
              <a:t>ai </a:t>
            </a:r>
            <a:r>
              <a:rPr lang="it-IT" u="sng" dirty="0">
                <a:solidFill>
                  <a:srgbClr val="000000"/>
                </a:solidFill>
                <a:effectLst/>
              </a:rPr>
              <a:t>funzionari pubblici e ai tecnici dell’amministrazione</a:t>
            </a:r>
            <a:r>
              <a:rPr lang="it-IT" dirty="0">
                <a:solidFill>
                  <a:srgbClr val="000000"/>
                </a:solidFill>
                <a:effectLst/>
              </a:rPr>
              <a:t> </a:t>
            </a:r>
            <a:r>
              <a:rPr lang="it-IT" dirty="0" smtClean="0">
                <a:solidFill>
                  <a:srgbClr val="000000"/>
                </a:solidFill>
                <a:effectLst/>
              </a:rPr>
              <a:t>(affinché attuino nell’esercizio quotidiane </a:t>
            </a:r>
            <a:r>
              <a:rPr lang="it-IT" dirty="0">
                <a:solidFill>
                  <a:srgbClr val="000000"/>
                </a:solidFill>
                <a:effectLst/>
              </a:rPr>
              <a:t>queste idee)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9120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011780"/>
          </a:xfrm>
        </p:spPr>
        <p:txBody>
          <a:bodyPr/>
          <a:lstStyle/>
          <a:p>
            <a:r>
              <a:rPr lang="it-IT" dirty="0" smtClean="0"/>
              <a:t>Il contratto trino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70" y="1232647"/>
            <a:ext cx="9040330" cy="5625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000000"/>
                </a:solidFill>
              </a:rPr>
              <a:t>In uno scritto del 1515, il teologo tedesco, </a:t>
            </a:r>
            <a:r>
              <a:rPr lang="it-IT" b="1" dirty="0" smtClean="0">
                <a:solidFill>
                  <a:srgbClr val="000000"/>
                </a:solidFill>
              </a:rPr>
              <a:t>Johannes </a:t>
            </a:r>
            <a:r>
              <a:rPr lang="it-IT" b="1" dirty="0" err="1" smtClean="0">
                <a:solidFill>
                  <a:srgbClr val="000000"/>
                </a:solidFill>
              </a:rPr>
              <a:t>Eck</a:t>
            </a:r>
            <a:r>
              <a:rPr lang="it-IT" b="1" dirty="0" smtClean="0">
                <a:solidFill>
                  <a:srgbClr val="000000"/>
                </a:solidFill>
              </a:rPr>
              <a:t> </a:t>
            </a:r>
            <a:r>
              <a:rPr lang="it-IT" dirty="0">
                <a:solidFill>
                  <a:srgbClr val="000000"/>
                </a:solidFill>
              </a:rPr>
              <a:t>(cattolico e avversario di Lutero</a:t>
            </a:r>
            <a:r>
              <a:rPr lang="it-IT" dirty="0" smtClean="0">
                <a:solidFill>
                  <a:srgbClr val="000000"/>
                </a:solidFill>
              </a:rPr>
              <a:t>), aveva cercato di venire incontro alle esigenze dei mercanti sui quali pesava il </a:t>
            </a:r>
            <a:r>
              <a:rPr lang="it-IT" b="1" dirty="0" smtClean="0"/>
              <a:t>divieto delle usure</a:t>
            </a:r>
            <a:r>
              <a:rPr lang="it-IT" dirty="0" smtClean="0">
                <a:solidFill>
                  <a:srgbClr val="000000"/>
                </a:solidFill>
              </a:rPr>
              <a:t>. Volle dimostrare che </a:t>
            </a:r>
            <a:r>
              <a:rPr lang="it-IT" u="sng" dirty="0" smtClean="0">
                <a:solidFill>
                  <a:srgbClr val="000000"/>
                </a:solidFill>
              </a:rPr>
              <a:t>il prestito a interesse non è sempre è da considerare usura</a:t>
            </a:r>
            <a:r>
              <a:rPr lang="it-IT" dirty="0" smtClean="0">
                <a:solidFill>
                  <a:srgbClr val="000000"/>
                </a:solidFill>
              </a:rPr>
              <a:t>.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0000"/>
                </a:solidFill>
              </a:rPr>
              <a:t>Immaginò di scomporre il negozio di prestito di denaro in tre differenti contratti (</a:t>
            </a:r>
            <a:r>
              <a:rPr lang="it-IT" b="1" dirty="0" smtClean="0">
                <a:solidFill>
                  <a:srgbClr val="3366FF"/>
                </a:solidFill>
              </a:rPr>
              <a:t>il contratto trino</a:t>
            </a:r>
            <a:r>
              <a:rPr lang="it-IT" dirty="0" smtClean="0">
                <a:solidFill>
                  <a:srgbClr val="000000"/>
                </a:solidFill>
              </a:rPr>
              <a:t>):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800000"/>
                </a:solidFill>
              </a:rPr>
              <a:t>a) </a:t>
            </a:r>
            <a:r>
              <a:rPr lang="it-IT" dirty="0" smtClean="0">
                <a:solidFill>
                  <a:srgbClr val="000000"/>
                </a:solidFill>
              </a:rPr>
              <a:t>un </a:t>
            </a:r>
            <a:r>
              <a:rPr lang="it-IT" b="1" dirty="0" smtClean="0">
                <a:solidFill>
                  <a:srgbClr val="800000"/>
                </a:solidFill>
              </a:rPr>
              <a:t>contratto di società</a:t>
            </a:r>
            <a:r>
              <a:rPr lang="it-IT" dirty="0" smtClean="0">
                <a:solidFill>
                  <a:srgbClr val="000000"/>
                </a:solidFill>
              </a:rPr>
              <a:t>: un socio mette il capitale (100), gli altri si impegnano a farne un certo uso per realizzare un lucro (30 da dividere a metà col capitalista: 15 e 15)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800000"/>
                </a:solidFill>
              </a:rPr>
              <a:t>b) </a:t>
            </a:r>
            <a:r>
              <a:rPr lang="it-IT" dirty="0" smtClean="0">
                <a:solidFill>
                  <a:srgbClr val="000000"/>
                </a:solidFill>
              </a:rPr>
              <a:t>un </a:t>
            </a:r>
            <a:r>
              <a:rPr lang="it-IT" b="1" dirty="0" smtClean="0">
                <a:solidFill>
                  <a:srgbClr val="800000"/>
                </a:solidFill>
              </a:rPr>
              <a:t>contratto di assicurazione</a:t>
            </a:r>
            <a:r>
              <a:rPr lang="it-IT" dirty="0" smtClean="0">
                <a:solidFill>
                  <a:srgbClr val="000000"/>
                </a:solidFill>
              </a:rPr>
              <a:t>: gli altri soci assicurano il capitalista per il denaro versato contro un premio (5)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800000"/>
                </a:solidFill>
              </a:rPr>
              <a:t>c) </a:t>
            </a:r>
            <a:r>
              <a:rPr lang="it-IT" dirty="0" smtClean="0">
                <a:solidFill>
                  <a:srgbClr val="000000"/>
                </a:solidFill>
              </a:rPr>
              <a:t>un </a:t>
            </a:r>
            <a:r>
              <a:rPr lang="it-IT" b="1" dirty="0" smtClean="0">
                <a:solidFill>
                  <a:srgbClr val="800000"/>
                </a:solidFill>
              </a:rPr>
              <a:t>contratto di compravendita</a:t>
            </a:r>
            <a:r>
              <a:rPr lang="it-IT" dirty="0" smtClean="0">
                <a:solidFill>
                  <a:srgbClr val="000000"/>
                </a:solidFill>
              </a:rPr>
              <a:t> (il socio capitalista acquista in anticipo la parte a lui spettante del lucro sperato rinunciando al tutto (paga 5</a:t>
            </a:r>
            <a:r>
              <a:rPr lang="it-IT" dirty="0">
                <a:solidFill>
                  <a:srgbClr val="000000"/>
                </a:solidFill>
              </a:rPr>
              <a:t> </a:t>
            </a:r>
            <a:r>
              <a:rPr lang="it-IT" dirty="0" smtClean="0">
                <a:solidFill>
                  <a:srgbClr val="000000"/>
                </a:solidFill>
              </a:rPr>
              <a:t>per avere 5 sicuri, rinunciando ai 10 incerti).</a:t>
            </a:r>
          </a:p>
        </p:txBody>
      </p:sp>
    </p:spTree>
    <p:extLst>
      <p:ext uri="{BB962C8B-B14F-4D97-AF65-F5344CB8AC3E}">
        <p14:creationId xmlns:p14="http://schemas.microsoft.com/office/powerpoint/2010/main" val="1364002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bocciatura!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0597" y="1232647"/>
            <a:ext cx="8267666" cy="5466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chemeClr val="tx1"/>
                </a:solidFill>
                <a:effectLst/>
              </a:rPr>
              <a:t>Chiamato a intervenire su una causa in cui una delle parti sosteneva di non essere responsabile per usura proprio evocando il contratto trino, De </a:t>
            </a:r>
            <a:r>
              <a:rPr lang="it-IT" dirty="0">
                <a:solidFill>
                  <a:schemeClr val="tx1"/>
                </a:solidFill>
                <a:effectLst/>
              </a:rPr>
              <a:t>Luca </a:t>
            </a:r>
            <a:r>
              <a:rPr lang="it-IT" dirty="0" smtClean="0">
                <a:solidFill>
                  <a:schemeClr val="tx1"/>
                </a:solidFill>
                <a:effectLst/>
              </a:rPr>
              <a:t>dapprima chiarì che le riflessioni teologiche non avevano qui alcun ruolo perché la causa era di foro esterno, e poi affermò che la costruzione giuridica del contratto trino era in realtà una manipolazione degli schemi contrattuali tipici fatta allo scopo di nascondere </a:t>
            </a:r>
            <a:r>
              <a:rPr lang="it-IT" dirty="0">
                <a:solidFill>
                  <a:schemeClr val="tx1"/>
                </a:solidFill>
                <a:effectLst/>
              </a:rPr>
              <a:t>la natura del rapporto giuridico sottostante: questo altro non era che un contratto di mutuo in cui il capitalista era il mutuante e gli altri contraenti i mutuatari i quali si obbligavano a pagare un interesse (</a:t>
            </a:r>
            <a:r>
              <a:rPr lang="it-IT" dirty="0" smtClean="0">
                <a:solidFill>
                  <a:schemeClr val="tx1"/>
                </a:solidFill>
                <a:effectLst/>
              </a:rPr>
              <a:t>cosa che </a:t>
            </a:r>
            <a:r>
              <a:rPr lang="it-IT" dirty="0">
                <a:solidFill>
                  <a:schemeClr val="tx1"/>
                </a:solidFill>
                <a:effectLst/>
              </a:rPr>
              <a:t>per le norme dell’epoca era </a:t>
            </a:r>
            <a:r>
              <a:rPr lang="it-IT" dirty="0" smtClean="0">
                <a:solidFill>
                  <a:schemeClr val="tx1"/>
                </a:solidFill>
                <a:effectLst/>
              </a:rPr>
              <a:t>da considerare illecito</a:t>
            </a:r>
            <a:r>
              <a:rPr lang="it-IT" dirty="0">
                <a:solidFill>
                  <a:schemeClr val="tx1"/>
                </a:solidFill>
                <a:effectLst/>
              </a:rPr>
              <a:t>).</a:t>
            </a:r>
            <a:endParaRPr lang="en-US" dirty="0">
              <a:solidFill>
                <a:schemeClr val="tx1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84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3" y="183072"/>
            <a:ext cx="7583488" cy="736944"/>
          </a:xfrm>
        </p:spPr>
        <p:txBody>
          <a:bodyPr/>
          <a:lstStyle/>
          <a:p>
            <a:r>
              <a:rPr lang="it-IT" sz="4000" dirty="0" smtClean="0"/>
              <a:t>Un epoca di decadenza ?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9316" y="1179174"/>
            <a:ext cx="8517245" cy="5468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chemeClr val="tx1"/>
                </a:solidFill>
              </a:rPr>
              <a:t>« … </a:t>
            </a:r>
            <a:r>
              <a:rPr lang="it-IT" b="1" dirty="0">
                <a:solidFill>
                  <a:schemeClr val="tx1"/>
                </a:solidFill>
              </a:rPr>
              <a:t>le sempre mutevoli condizioni di fortuna sono un conto, e la volontà e l’opera dell’uomo, un altro conto, nel quale poi consiste propriamente la storia umana, che è storia degli sforzi e dell’industria dell’uomo nell’accogliere i nuovi casi, nell’adattarsi alle nuove condizioni per adattarle a sé e mettervi dentro la sua anima e farle suo strumento a vivere in modo degno</a:t>
            </a:r>
            <a:r>
              <a:rPr lang="it-IT" b="1" dirty="0" smtClean="0">
                <a:solidFill>
                  <a:schemeClr val="tx1"/>
                </a:solidFill>
              </a:rPr>
              <a:t>. </a:t>
            </a:r>
            <a:r>
              <a:rPr lang="it-IT" b="1" dirty="0">
                <a:solidFill>
                  <a:schemeClr val="tx1"/>
                </a:solidFill>
              </a:rPr>
              <a:t>Si vivrà da poveri e non più da ricchi, si sarà addetti ad un’opera modesta e non a un’opera magnifica e nondimeno questa non potrà dirsi </a:t>
            </a:r>
            <a:r>
              <a:rPr lang="it-IT" b="1" dirty="0" smtClean="0">
                <a:solidFill>
                  <a:schemeClr val="tx1"/>
                </a:solidFill>
              </a:rPr>
              <a:t>decadenza »</a:t>
            </a:r>
            <a:r>
              <a:rPr lang="it-IT" b="1" dirty="0">
                <a:solidFill>
                  <a:schemeClr val="tx1"/>
                </a:solidFill>
              </a:rPr>
              <a:t>. </a:t>
            </a:r>
            <a:endParaRPr lang="it-IT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rgbClr val="000000"/>
                </a:solidFill>
              </a:rPr>
              <a:t>Cosi scriveva B. Croce, nell’introdurre la sua </a:t>
            </a:r>
            <a:r>
              <a:rPr lang="it-IT" i="1" dirty="0">
                <a:solidFill>
                  <a:srgbClr val="000000"/>
                </a:solidFill>
              </a:rPr>
              <a:t>Storia </a:t>
            </a:r>
            <a:r>
              <a:rPr lang="it-IT" i="1" dirty="0" err="1">
                <a:solidFill>
                  <a:srgbClr val="000000"/>
                </a:solidFill>
              </a:rPr>
              <a:t>dell</a:t>
            </a:r>
            <a:r>
              <a:rPr lang="en-US" i="1" dirty="0">
                <a:solidFill>
                  <a:srgbClr val="000000"/>
                </a:solidFill>
              </a:rPr>
              <a:t>’</a:t>
            </a:r>
            <a:r>
              <a:rPr lang="it-IT" i="1" dirty="0">
                <a:solidFill>
                  <a:srgbClr val="000000"/>
                </a:solidFill>
              </a:rPr>
              <a:t>età barocca in Italia</a:t>
            </a:r>
            <a:r>
              <a:rPr lang="it-IT" dirty="0">
                <a:solidFill>
                  <a:srgbClr val="000000"/>
                </a:solidFill>
              </a:rPr>
              <a:t>, Bari 1929 (p. 42-43), </a:t>
            </a:r>
            <a:r>
              <a:rPr lang="it-IT" dirty="0" smtClean="0">
                <a:solidFill>
                  <a:srgbClr val="000000"/>
                </a:solidFill>
              </a:rPr>
              <a:t>quasi a rispondere alla domanda se sia legittimo o meno </a:t>
            </a:r>
            <a:r>
              <a:rPr lang="it-IT" dirty="0">
                <a:solidFill>
                  <a:srgbClr val="000000"/>
                </a:solidFill>
              </a:rPr>
              <a:t>definire quest’epoca ‘età di decadenza</a:t>
            </a:r>
            <a:r>
              <a:rPr lang="it-IT" dirty="0" smtClean="0">
                <a:solidFill>
                  <a:srgbClr val="000000"/>
                </a:solidFill>
              </a:rPr>
              <a:t>’</a:t>
            </a:r>
            <a:r>
              <a:rPr lang="it-IT" dirty="0">
                <a:solidFill>
                  <a:srgbClr val="000000"/>
                </a:solidFill>
              </a:rPr>
              <a:t>.</a:t>
            </a:r>
            <a:endParaRPr lang="it-IT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529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546" y="89646"/>
            <a:ext cx="8850809" cy="1329151"/>
          </a:xfrm>
        </p:spPr>
        <p:txBody>
          <a:bodyPr/>
          <a:lstStyle/>
          <a:p>
            <a:r>
              <a:rPr lang="it-IT" dirty="0" smtClean="0"/>
              <a:t>Caratteri e tendenze della ‘scienza giuridica’ italiana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1866" y="1899358"/>
            <a:ext cx="8397493" cy="4691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b="1" dirty="0" smtClean="0">
                <a:solidFill>
                  <a:schemeClr val="tx1"/>
                </a:solidFill>
              </a:rPr>
              <a:t>- Minore interesse per il diritto pubblico </a:t>
            </a:r>
            <a:r>
              <a:rPr lang="it-IT" sz="2800" dirty="0" smtClean="0">
                <a:solidFill>
                  <a:schemeClr val="tx1"/>
                </a:solidFill>
              </a:rPr>
              <a:t>rispetto ai giuristi che operano nel nord Europa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chemeClr val="tx1"/>
                </a:solidFill>
              </a:rPr>
              <a:t>- Un approccio meno teorico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chemeClr val="tx1"/>
                </a:solidFill>
              </a:rPr>
              <a:t>- Internazionalizzazione della cultura giuridica </a:t>
            </a:r>
            <a:r>
              <a:rPr lang="it-IT" sz="2800" dirty="0" smtClean="0">
                <a:solidFill>
                  <a:schemeClr val="tx1"/>
                </a:solidFill>
              </a:rPr>
              <a:t>(è vivo l’interesse per quanto accedeva nelle altre nazioni)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chemeClr val="tx1"/>
                </a:solidFill>
              </a:rPr>
              <a:t>- Tendenza alla specializzazione </a:t>
            </a:r>
            <a:r>
              <a:rPr lang="it-IT" sz="2800" dirty="0" smtClean="0">
                <a:solidFill>
                  <a:schemeClr val="tx1"/>
                </a:solidFill>
              </a:rPr>
              <a:t>(soprattutto emergono la ‘criminalistica’ e il diritto commerciale)</a:t>
            </a:r>
            <a:endParaRPr lang="it-I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60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2844" y="217395"/>
            <a:ext cx="8526841" cy="1201403"/>
          </a:xfrm>
        </p:spPr>
        <p:txBody>
          <a:bodyPr/>
          <a:lstStyle/>
          <a:p>
            <a:r>
              <a:rPr lang="it-IT" dirty="0"/>
              <a:t>La giurisprudenza consulente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0184" y="1842148"/>
            <a:ext cx="8086244" cy="44813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b="1" i="1" dirty="0" smtClean="0">
                <a:solidFill>
                  <a:srgbClr val="000000"/>
                </a:solidFill>
              </a:rPr>
              <a:t>Consilia </a:t>
            </a:r>
            <a:r>
              <a:rPr lang="it-IT" sz="2800" b="1" dirty="0" smtClean="0">
                <a:solidFill>
                  <a:srgbClr val="000000"/>
                </a:solidFill>
              </a:rPr>
              <a:t>e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decisiones</a:t>
            </a:r>
            <a:endParaRPr lang="it-IT" sz="2800" b="1" i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it-IT" sz="2800" b="1" dirty="0" smtClean="0">
                <a:solidFill>
                  <a:srgbClr val="000000"/>
                </a:solidFill>
              </a:rPr>
              <a:t>Uso e abuso (il persistere dei privilegi)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rgbClr val="000000"/>
                </a:solidFill>
              </a:rPr>
              <a:t>Il trionfo dei tribunali (i giudici togati) e la crisi dell’insegnamento </a:t>
            </a:r>
            <a:r>
              <a:rPr lang="it-IT" sz="2800" b="1" i="1" dirty="0" smtClean="0">
                <a:solidFill>
                  <a:srgbClr val="000000"/>
                </a:solidFill>
              </a:rPr>
              <a:t>ex cathedra</a:t>
            </a:r>
            <a:endParaRPr lang="it-IT" sz="2800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it-IT" sz="2800" b="1" dirty="0" smtClean="0">
                <a:solidFill>
                  <a:srgbClr val="000000"/>
                </a:solidFill>
              </a:rPr>
              <a:t>La stampa … il conformismo (o principio di autorità)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rgbClr val="000000"/>
                </a:solidFill>
              </a:rPr>
              <a:t>una polemica mai sopita (</a:t>
            </a:r>
            <a:r>
              <a:rPr lang="it-IT" sz="2800" b="1" dirty="0" err="1" smtClean="0">
                <a:solidFill>
                  <a:srgbClr val="000000"/>
                </a:solidFill>
              </a:rPr>
              <a:t>Alciato</a:t>
            </a:r>
            <a:r>
              <a:rPr lang="it-IT" sz="2800" b="1" dirty="0" smtClean="0">
                <a:solidFill>
                  <a:srgbClr val="000000"/>
                </a:solidFill>
              </a:rPr>
              <a:t> /</a:t>
            </a:r>
            <a:r>
              <a:rPr lang="it-IT" sz="2800" b="1" dirty="0">
                <a:solidFill>
                  <a:srgbClr val="000000"/>
                </a:solidFill>
              </a:rPr>
              <a:t> </a:t>
            </a:r>
            <a:r>
              <a:rPr lang="it-IT" sz="2800" b="1" dirty="0" err="1" smtClean="0">
                <a:solidFill>
                  <a:srgbClr val="000000"/>
                </a:solidFill>
              </a:rPr>
              <a:t>Deciani</a:t>
            </a:r>
            <a:r>
              <a:rPr lang="it-IT" sz="2800" b="1" dirty="0" smtClean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endParaRPr lang="it-IT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031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934032"/>
          </a:xfrm>
        </p:spPr>
        <p:txBody>
          <a:bodyPr/>
          <a:lstStyle/>
          <a:p>
            <a:r>
              <a:rPr lang="it-IT" dirty="0" smtClean="0"/>
              <a:t>La ‘trattatistica’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6629" y="1023680"/>
            <a:ext cx="8928561" cy="5727416"/>
          </a:xfrm>
        </p:spPr>
        <p:txBody>
          <a:bodyPr>
            <a:noAutofit/>
          </a:bodyPr>
          <a:lstStyle/>
          <a:p>
            <a:r>
              <a:rPr lang="it-IT" sz="2800" b="1" dirty="0">
                <a:solidFill>
                  <a:srgbClr val="008000"/>
                </a:solidFill>
              </a:rPr>
              <a:t>Giovanni </a:t>
            </a:r>
            <a:r>
              <a:rPr lang="it-IT" sz="2800" b="1" dirty="0" err="1">
                <a:solidFill>
                  <a:srgbClr val="008000"/>
                </a:solidFill>
              </a:rPr>
              <a:t>Nevizzano</a:t>
            </a:r>
            <a:r>
              <a:rPr lang="it-IT" sz="2800" b="1" dirty="0">
                <a:solidFill>
                  <a:srgbClr val="008000"/>
                </a:solidFill>
              </a:rPr>
              <a:t> </a:t>
            </a:r>
            <a:r>
              <a:rPr lang="it-IT" sz="2800" b="1" dirty="0">
                <a:solidFill>
                  <a:srgbClr val="000000"/>
                </a:solidFill>
              </a:rPr>
              <a:t>– </a:t>
            </a:r>
            <a:r>
              <a:rPr lang="it-IT" sz="2800" b="1" i="1" dirty="0">
                <a:solidFill>
                  <a:srgbClr val="000000"/>
                </a:solidFill>
              </a:rPr>
              <a:t>De </a:t>
            </a:r>
            <a:r>
              <a:rPr lang="it-IT" sz="2800" b="1" i="1" dirty="0" err="1">
                <a:solidFill>
                  <a:srgbClr val="000000"/>
                </a:solidFill>
              </a:rPr>
              <a:t>sylva</a:t>
            </a:r>
            <a:r>
              <a:rPr lang="it-IT" sz="2800" b="1" i="1" dirty="0">
                <a:solidFill>
                  <a:srgbClr val="000000"/>
                </a:solidFill>
              </a:rPr>
              <a:t> </a:t>
            </a:r>
            <a:r>
              <a:rPr lang="it-IT" sz="2800" b="1" i="1" dirty="0" err="1">
                <a:solidFill>
                  <a:srgbClr val="000000"/>
                </a:solidFill>
              </a:rPr>
              <a:t>nuptialis</a:t>
            </a:r>
            <a:r>
              <a:rPr lang="it-IT" sz="2800" b="1" dirty="0">
                <a:solidFill>
                  <a:srgbClr val="000000"/>
                </a:solidFill>
              </a:rPr>
              <a:t> (1521</a:t>
            </a:r>
            <a:r>
              <a:rPr lang="it-IT" sz="2800" b="1" dirty="0" smtClean="0">
                <a:solidFill>
                  <a:srgbClr val="000000"/>
                </a:solidFill>
              </a:rPr>
              <a:t>)</a:t>
            </a:r>
            <a:endParaRPr lang="it-IT" sz="2800" b="1" dirty="0" smtClean="0">
              <a:solidFill>
                <a:srgbClr val="008000"/>
              </a:solidFill>
            </a:endParaRPr>
          </a:p>
          <a:p>
            <a:r>
              <a:rPr lang="it-IT" sz="2800" b="1" dirty="0" smtClean="0">
                <a:solidFill>
                  <a:srgbClr val="008000"/>
                </a:solidFill>
              </a:rPr>
              <a:t>Roberto Maranta </a:t>
            </a:r>
            <a:r>
              <a:rPr lang="it-IT" sz="2800" b="1" dirty="0" smtClean="0">
                <a:solidFill>
                  <a:srgbClr val="000000"/>
                </a:solidFill>
              </a:rPr>
              <a:t>– </a:t>
            </a:r>
            <a:r>
              <a:rPr lang="it-IT" sz="2800" b="1" i="1" dirty="0" smtClean="0">
                <a:solidFill>
                  <a:srgbClr val="000000"/>
                </a:solidFill>
              </a:rPr>
              <a:t>Speculum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aureum</a:t>
            </a:r>
            <a:r>
              <a:rPr lang="it-IT" sz="2800" b="1" dirty="0" smtClean="0">
                <a:solidFill>
                  <a:srgbClr val="000000"/>
                </a:solidFill>
              </a:rPr>
              <a:t> (1540)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Iacopo </a:t>
            </a:r>
            <a:r>
              <a:rPr lang="it-IT" sz="2800" b="1" dirty="0" err="1" smtClean="0">
                <a:solidFill>
                  <a:srgbClr val="008000"/>
                </a:solidFill>
              </a:rPr>
              <a:t>Menochio</a:t>
            </a:r>
            <a:r>
              <a:rPr lang="it-IT" sz="2800" b="1" dirty="0" smtClean="0">
                <a:solidFill>
                  <a:srgbClr val="000000"/>
                </a:solidFill>
              </a:rPr>
              <a:t> – </a:t>
            </a:r>
            <a:r>
              <a:rPr lang="it-IT" sz="2800" b="1" i="1" dirty="0" smtClean="0">
                <a:solidFill>
                  <a:srgbClr val="000000"/>
                </a:solidFill>
              </a:rPr>
              <a:t>De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praesumptionibus</a:t>
            </a:r>
            <a:r>
              <a:rPr lang="it-IT" sz="2800" b="1" i="1" dirty="0">
                <a:solidFill>
                  <a:srgbClr val="000000"/>
                </a:solidFill>
              </a:rPr>
              <a:t> </a:t>
            </a:r>
            <a:r>
              <a:rPr lang="it-IT" sz="2800" b="1" dirty="0" smtClean="0">
                <a:solidFill>
                  <a:srgbClr val="000000"/>
                </a:solidFill>
              </a:rPr>
              <a:t>(1575); </a:t>
            </a:r>
            <a:r>
              <a:rPr lang="it-IT" sz="2800" b="1" i="1" dirty="0" smtClean="0">
                <a:solidFill>
                  <a:srgbClr val="000000"/>
                </a:solidFill>
              </a:rPr>
              <a:t>De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recuperanda</a:t>
            </a:r>
            <a:r>
              <a:rPr lang="it-IT" sz="2800" b="1" i="1" dirty="0" smtClean="0">
                <a:solidFill>
                  <a:srgbClr val="000000"/>
                </a:solidFill>
              </a:rPr>
              <a:t> …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possesione</a:t>
            </a:r>
            <a:r>
              <a:rPr lang="it-IT" sz="2800" b="1" dirty="0" smtClean="0">
                <a:solidFill>
                  <a:srgbClr val="000000"/>
                </a:solidFill>
              </a:rPr>
              <a:t> (1565-1571); </a:t>
            </a:r>
            <a:r>
              <a:rPr lang="it-IT" sz="2800" b="1" i="1" dirty="0" smtClean="0">
                <a:solidFill>
                  <a:srgbClr val="000000"/>
                </a:solidFill>
              </a:rPr>
              <a:t>Consilia</a:t>
            </a:r>
            <a:r>
              <a:rPr lang="it-IT" sz="2800" b="1" dirty="0" smtClean="0">
                <a:solidFill>
                  <a:srgbClr val="000000"/>
                </a:solidFill>
              </a:rPr>
              <a:t> (1609)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Francesco Mantica </a:t>
            </a:r>
            <a:r>
              <a:rPr lang="it-IT" sz="2800" b="1" dirty="0" smtClean="0">
                <a:solidFill>
                  <a:srgbClr val="000000"/>
                </a:solidFill>
              </a:rPr>
              <a:t>–</a:t>
            </a:r>
            <a:r>
              <a:rPr lang="it-IT" sz="2800" b="1" i="1" dirty="0" smtClean="0">
                <a:solidFill>
                  <a:srgbClr val="000000"/>
                </a:solidFill>
              </a:rPr>
              <a:t> De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coniecturis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ultimarum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voluntatum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dirty="0" smtClean="0">
                <a:solidFill>
                  <a:srgbClr val="000000"/>
                </a:solidFill>
              </a:rPr>
              <a:t>(1579),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Vaticanae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lucubrationes</a:t>
            </a:r>
            <a:r>
              <a:rPr lang="it-IT" sz="2800" b="1" dirty="0" smtClean="0">
                <a:solidFill>
                  <a:srgbClr val="000000"/>
                </a:solidFill>
              </a:rPr>
              <a:t> (1609)</a:t>
            </a:r>
          </a:p>
          <a:p>
            <a:r>
              <a:rPr lang="it-IT" sz="2800" b="1" dirty="0" err="1">
                <a:solidFill>
                  <a:srgbClr val="008000"/>
                </a:solidFill>
              </a:rPr>
              <a:t>Giovan</a:t>
            </a:r>
            <a:r>
              <a:rPr lang="it-IT" sz="2800" b="1" dirty="0">
                <a:solidFill>
                  <a:srgbClr val="008000"/>
                </a:solidFill>
              </a:rPr>
              <a:t> Battista </a:t>
            </a:r>
            <a:r>
              <a:rPr lang="it-IT" sz="2800" b="1" dirty="0" err="1">
                <a:solidFill>
                  <a:srgbClr val="008000"/>
                </a:solidFill>
              </a:rPr>
              <a:t>Ziletti</a:t>
            </a:r>
            <a:r>
              <a:rPr lang="it-IT" sz="2800" b="1" dirty="0">
                <a:solidFill>
                  <a:srgbClr val="008000"/>
                </a:solidFill>
              </a:rPr>
              <a:t> </a:t>
            </a:r>
            <a:r>
              <a:rPr lang="it-IT" sz="2800" b="1" dirty="0">
                <a:solidFill>
                  <a:srgbClr val="000000"/>
                </a:solidFill>
              </a:rPr>
              <a:t>– </a:t>
            </a:r>
            <a:r>
              <a:rPr lang="it-IT" sz="2800" b="1" i="1" dirty="0" err="1">
                <a:solidFill>
                  <a:srgbClr val="000000"/>
                </a:solidFill>
              </a:rPr>
              <a:t>Tractatus</a:t>
            </a:r>
            <a:r>
              <a:rPr lang="it-IT" sz="2800" b="1" i="1" dirty="0">
                <a:solidFill>
                  <a:srgbClr val="000000"/>
                </a:solidFill>
              </a:rPr>
              <a:t> </a:t>
            </a:r>
            <a:r>
              <a:rPr lang="it-IT" sz="2800" b="1" i="1" dirty="0" err="1">
                <a:solidFill>
                  <a:srgbClr val="000000"/>
                </a:solidFill>
              </a:rPr>
              <a:t>Universis</a:t>
            </a:r>
            <a:r>
              <a:rPr lang="it-IT" sz="2800" b="1" i="1" dirty="0">
                <a:solidFill>
                  <a:srgbClr val="000000"/>
                </a:solidFill>
              </a:rPr>
              <a:t> </a:t>
            </a:r>
            <a:r>
              <a:rPr lang="it-IT" sz="2800" b="1" i="1" dirty="0" err="1">
                <a:solidFill>
                  <a:srgbClr val="000000"/>
                </a:solidFill>
              </a:rPr>
              <a:t>Iuris</a:t>
            </a:r>
            <a:r>
              <a:rPr lang="it-IT" sz="2800" b="1" dirty="0">
                <a:solidFill>
                  <a:srgbClr val="000000"/>
                </a:solidFill>
              </a:rPr>
              <a:t> (1584)</a:t>
            </a:r>
          </a:p>
          <a:p>
            <a:pPr marL="0" indent="0">
              <a:buNone/>
            </a:pPr>
            <a:endParaRPr lang="it-IT" sz="2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271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diritto commerciale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70" y="1580870"/>
            <a:ext cx="8850809" cy="5066563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8000"/>
                </a:solidFill>
              </a:rPr>
              <a:t>Benvenuto Stracca </a:t>
            </a:r>
            <a:r>
              <a:rPr lang="it-IT" sz="2800" b="1" dirty="0">
                <a:solidFill>
                  <a:srgbClr val="000000"/>
                </a:solidFill>
              </a:rPr>
              <a:t>– </a:t>
            </a:r>
            <a:r>
              <a:rPr lang="it-IT" sz="2800" b="1" i="1" dirty="0" err="1">
                <a:solidFill>
                  <a:srgbClr val="000000"/>
                </a:solidFill>
              </a:rPr>
              <a:t>Tractatus</a:t>
            </a:r>
            <a:r>
              <a:rPr lang="it-IT" sz="2800" b="1" i="1" dirty="0">
                <a:solidFill>
                  <a:srgbClr val="000000"/>
                </a:solidFill>
              </a:rPr>
              <a:t> de mercatura </a:t>
            </a:r>
            <a:r>
              <a:rPr lang="it-IT" sz="2800" b="1" i="1" dirty="0" err="1">
                <a:solidFill>
                  <a:srgbClr val="000000"/>
                </a:solidFill>
              </a:rPr>
              <a:t>seu</a:t>
            </a:r>
            <a:r>
              <a:rPr lang="it-IT" sz="2800" b="1" i="1" dirty="0">
                <a:solidFill>
                  <a:srgbClr val="000000"/>
                </a:solidFill>
              </a:rPr>
              <a:t> mercatore</a:t>
            </a:r>
            <a:r>
              <a:rPr lang="it-IT" sz="2800" b="1" dirty="0">
                <a:solidFill>
                  <a:srgbClr val="000000"/>
                </a:solidFill>
              </a:rPr>
              <a:t> (1553)</a:t>
            </a:r>
          </a:p>
          <a:p>
            <a:r>
              <a:rPr lang="it-IT" sz="2800" b="1" dirty="0">
                <a:solidFill>
                  <a:srgbClr val="008000"/>
                </a:solidFill>
              </a:rPr>
              <a:t>Sigismondo Scaccia </a:t>
            </a:r>
            <a:r>
              <a:rPr lang="it-IT" sz="2800" b="1" dirty="0">
                <a:solidFill>
                  <a:srgbClr val="000000"/>
                </a:solidFill>
              </a:rPr>
              <a:t>– </a:t>
            </a:r>
            <a:r>
              <a:rPr lang="it-IT" sz="2800" b="1" i="1" dirty="0">
                <a:solidFill>
                  <a:srgbClr val="000000"/>
                </a:solidFill>
              </a:rPr>
              <a:t>De </a:t>
            </a:r>
            <a:r>
              <a:rPr lang="it-IT" sz="2800" b="1" i="1" dirty="0" err="1">
                <a:solidFill>
                  <a:srgbClr val="000000"/>
                </a:solidFill>
              </a:rPr>
              <a:t>commerciis</a:t>
            </a:r>
            <a:r>
              <a:rPr lang="it-IT" sz="2800" b="1" i="1" dirty="0">
                <a:solidFill>
                  <a:srgbClr val="000000"/>
                </a:solidFill>
              </a:rPr>
              <a:t> et cambio </a:t>
            </a:r>
            <a:r>
              <a:rPr lang="it-IT" sz="2800" b="1" dirty="0">
                <a:solidFill>
                  <a:srgbClr val="000000"/>
                </a:solidFill>
              </a:rPr>
              <a:t>(1619</a:t>
            </a:r>
            <a:r>
              <a:rPr lang="it-IT" sz="2800" b="1" dirty="0" smtClean="0">
                <a:solidFill>
                  <a:srgbClr val="000000"/>
                </a:solidFill>
              </a:rPr>
              <a:t>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Giovanni Domenico Peri </a:t>
            </a:r>
            <a:r>
              <a:rPr lang="it-IT" sz="2800" b="1" dirty="0" smtClean="0">
                <a:solidFill>
                  <a:srgbClr val="000000"/>
                </a:solidFill>
              </a:rPr>
              <a:t>– </a:t>
            </a:r>
            <a:r>
              <a:rPr lang="it-IT" sz="2800" b="1" i="1" dirty="0" smtClean="0">
                <a:solidFill>
                  <a:srgbClr val="000000"/>
                </a:solidFill>
              </a:rPr>
              <a:t>Il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negotiante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dirty="0" smtClean="0">
                <a:solidFill>
                  <a:srgbClr val="000000"/>
                </a:solidFill>
              </a:rPr>
              <a:t>(1638)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Ansaldo Ansaldi</a:t>
            </a:r>
            <a:r>
              <a:rPr lang="it-IT" sz="2800" b="1" dirty="0" smtClean="0">
                <a:solidFill>
                  <a:srgbClr val="000000"/>
                </a:solidFill>
              </a:rPr>
              <a:t> –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Discursus</a:t>
            </a:r>
            <a:r>
              <a:rPr lang="it-IT" sz="2800" b="1" i="1" dirty="0" smtClean="0">
                <a:solidFill>
                  <a:srgbClr val="000000"/>
                </a:solidFill>
              </a:rPr>
              <a:t> </a:t>
            </a:r>
            <a:r>
              <a:rPr lang="it-IT" sz="2800" b="1" i="1" dirty="0" err="1" smtClean="0">
                <a:solidFill>
                  <a:srgbClr val="000000"/>
                </a:solidFill>
              </a:rPr>
              <a:t>legales</a:t>
            </a:r>
            <a:r>
              <a:rPr lang="it-IT" sz="2800" b="1" i="1" dirty="0" smtClean="0">
                <a:solidFill>
                  <a:srgbClr val="000000"/>
                </a:solidFill>
              </a:rPr>
              <a:t> de commercio et mercatura</a:t>
            </a:r>
            <a:r>
              <a:rPr lang="it-IT" sz="2800" b="1" dirty="0" smtClean="0">
                <a:solidFill>
                  <a:srgbClr val="000000"/>
                </a:solidFill>
              </a:rPr>
              <a:t> (1689)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Lorenzo M. </a:t>
            </a:r>
            <a:r>
              <a:rPr lang="it-IT" sz="2800" b="1" dirty="0" err="1" smtClean="0">
                <a:solidFill>
                  <a:srgbClr val="008000"/>
                </a:solidFill>
              </a:rPr>
              <a:t>Casaregi</a:t>
            </a:r>
            <a:r>
              <a:rPr lang="it-IT" sz="2800" b="1" dirty="0" smtClean="0">
                <a:solidFill>
                  <a:srgbClr val="000000"/>
                </a:solidFill>
              </a:rPr>
              <a:t> - </a:t>
            </a:r>
            <a:r>
              <a:rPr lang="it-IT" sz="2800" b="1" i="1" dirty="0" err="1">
                <a:solidFill>
                  <a:srgbClr val="000000"/>
                </a:solidFill>
              </a:rPr>
              <a:t>Discursus</a:t>
            </a:r>
            <a:r>
              <a:rPr lang="it-IT" sz="2800" b="1" i="1" dirty="0">
                <a:solidFill>
                  <a:srgbClr val="000000"/>
                </a:solidFill>
              </a:rPr>
              <a:t> </a:t>
            </a:r>
            <a:r>
              <a:rPr lang="it-IT" sz="2800" b="1" i="1" dirty="0" err="1">
                <a:solidFill>
                  <a:srgbClr val="000000"/>
                </a:solidFill>
              </a:rPr>
              <a:t>legales</a:t>
            </a:r>
            <a:r>
              <a:rPr lang="it-IT" sz="2800" b="1" i="1" dirty="0">
                <a:solidFill>
                  <a:srgbClr val="000000"/>
                </a:solidFill>
              </a:rPr>
              <a:t> de </a:t>
            </a:r>
            <a:r>
              <a:rPr lang="it-IT" sz="2800" b="1" i="1" dirty="0" smtClean="0">
                <a:solidFill>
                  <a:srgbClr val="000000"/>
                </a:solidFill>
              </a:rPr>
              <a:t>commercio </a:t>
            </a:r>
            <a:r>
              <a:rPr lang="it-IT" sz="2800" b="1" dirty="0" smtClean="0">
                <a:solidFill>
                  <a:srgbClr val="000000"/>
                </a:solidFill>
              </a:rPr>
              <a:t>(1707)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840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</a:t>
            </a:r>
            <a:r>
              <a:rPr lang="it-IT" i="1" dirty="0" err="1" smtClean="0"/>
              <a:t>practicae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smtClean="0"/>
              <a:t>e la criminalistica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4958" y="1600200"/>
            <a:ext cx="8654640" cy="45784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Egidio Bossi –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Tractatus</a:t>
            </a:r>
            <a:r>
              <a:rPr lang="it-IT" sz="32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varii</a:t>
            </a:r>
            <a:r>
              <a:rPr lang="it-IT" sz="32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(1562 ed, postuma)</a:t>
            </a:r>
          </a:p>
          <a:p>
            <a:pPr marL="0" indent="0">
              <a:buNone/>
            </a:pP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Giulio Claro (1525-1575)</a:t>
            </a:r>
          </a:p>
          <a:p>
            <a:pPr marL="0" indent="0">
              <a:buNone/>
            </a:pP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Tiberio </a:t>
            </a:r>
            <a:r>
              <a:rPr lang="it-IT" sz="3200" b="1" dirty="0" err="1" smtClean="0">
                <a:solidFill>
                  <a:schemeClr val="tx2">
                    <a:lumMod val="75000"/>
                  </a:schemeClr>
                </a:solidFill>
              </a:rPr>
              <a:t>Deciani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Tactatus</a:t>
            </a:r>
            <a:r>
              <a:rPr lang="it-IT" sz="32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criminalis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(1590)</a:t>
            </a:r>
          </a:p>
          <a:p>
            <a:pPr marL="0" indent="0">
              <a:buNone/>
            </a:pP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Prospero Farinacci –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Practica</a:t>
            </a:r>
            <a:r>
              <a:rPr lang="it-IT" sz="3200" i="1" dirty="0" smtClean="0">
                <a:solidFill>
                  <a:schemeClr val="tx2">
                    <a:lumMod val="75000"/>
                  </a:schemeClr>
                </a:solidFill>
              </a:rPr>
              <a:t> et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theorica</a:t>
            </a:r>
            <a:r>
              <a:rPr lang="it-IT" sz="32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i="1" dirty="0" err="1" smtClean="0">
                <a:solidFill>
                  <a:schemeClr val="tx2">
                    <a:lumMod val="75000"/>
                  </a:schemeClr>
                </a:solidFill>
              </a:rPr>
              <a:t>criminalis</a:t>
            </a:r>
            <a:r>
              <a:rPr lang="it-IT" sz="32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(1589-1614)</a:t>
            </a:r>
          </a:p>
          <a:p>
            <a:pPr marL="0" indent="0">
              <a:buNone/>
            </a:pPr>
            <a:r>
              <a:rPr lang="it-IT" sz="3200" b="1" dirty="0" err="1" smtClean="0">
                <a:solidFill>
                  <a:schemeClr val="tx2">
                    <a:lumMod val="75000"/>
                  </a:schemeClr>
                </a:solidFill>
              </a:rPr>
              <a:t>Benedikt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3200" b="1" dirty="0" err="1" smtClean="0">
                <a:solidFill>
                  <a:schemeClr val="tx2">
                    <a:lumMod val="75000"/>
                  </a:schemeClr>
                </a:solidFill>
              </a:rPr>
              <a:t>Carpzov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 (1595-1666)</a:t>
            </a:r>
          </a:p>
          <a:p>
            <a:pPr marL="0" indent="0">
              <a:buNone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04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3562" y="89647"/>
            <a:ext cx="7974185" cy="1143000"/>
          </a:xfrm>
        </p:spPr>
        <p:txBody>
          <a:bodyPr/>
          <a:lstStyle/>
          <a:p>
            <a:r>
              <a:rPr lang="it-IT" sz="4400" dirty="0" smtClean="0"/>
              <a:t>Alberico Gentili (1552-1608)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8386" y="1726061"/>
            <a:ext cx="7232650" cy="4291013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sz="3200" b="1" i="1" dirty="0" smtClean="0">
                <a:solidFill>
                  <a:srgbClr val="3366FF"/>
                </a:solidFill>
              </a:rPr>
              <a:t>De iure belli </a:t>
            </a:r>
            <a:r>
              <a:rPr lang="it-IT" sz="3200" dirty="0" smtClean="0"/>
              <a:t>(1598)</a:t>
            </a:r>
            <a:endParaRPr lang="it-IT" sz="3200" dirty="0"/>
          </a:p>
          <a:p>
            <a:pPr marL="0" indent="0">
              <a:buNone/>
            </a:pPr>
            <a:r>
              <a:rPr lang="it-IT" sz="3200" dirty="0" smtClean="0"/>
              <a:t>Il diritto internazionale tra politica e diritto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257381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8900" y="89647"/>
            <a:ext cx="8546222" cy="1237616"/>
          </a:xfrm>
        </p:spPr>
        <p:txBody>
          <a:bodyPr/>
          <a:lstStyle/>
          <a:p>
            <a:r>
              <a:rPr lang="it-IT" sz="3600" dirty="0" smtClean="0"/>
              <a:t>Giovanni Battista De Luca (1614-1683)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8900" y="1464249"/>
            <a:ext cx="8546222" cy="5027689"/>
          </a:xfrm>
        </p:spPr>
        <p:txBody>
          <a:bodyPr>
            <a:normAutofit lnSpcReduction="10000"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Le opere principali sono </a:t>
            </a:r>
            <a:r>
              <a:rPr lang="it-IT" dirty="0" smtClean="0">
                <a:solidFill>
                  <a:srgbClr val="008000"/>
                </a:solidFill>
              </a:rPr>
              <a:t>il </a:t>
            </a:r>
            <a:r>
              <a:rPr lang="it-IT" b="1" i="1" dirty="0" err="1" smtClean="0">
                <a:solidFill>
                  <a:srgbClr val="008000"/>
                </a:solidFill>
              </a:rPr>
              <a:t>Theatrum</a:t>
            </a:r>
            <a:r>
              <a:rPr lang="it-IT" b="1" i="1" dirty="0" smtClean="0">
                <a:solidFill>
                  <a:srgbClr val="008000"/>
                </a:solidFill>
              </a:rPr>
              <a:t> </a:t>
            </a:r>
            <a:r>
              <a:rPr lang="it-IT" b="1" i="1" dirty="0" err="1" smtClean="0">
                <a:solidFill>
                  <a:srgbClr val="008000"/>
                </a:solidFill>
              </a:rPr>
              <a:t>veritatis</a:t>
            </a:r>
            <a:r>
              <a:rPr lang="it-IT" b="1" i="1" dirty="0" smtClean="0">
                <a:solidFill>
                  <a:srgbClr val="008000"/>
                </a:solidFill>
              </a:rPr>
              <a:t> </a:t>
            </a:r>
            <a:r>
              <a:rPr lang="it-IT" b="1" i="1" dirty="0" err="1" smtClean="0">
                <a:solidFill>
                  <a:srgbClr val="008000"/>
                </a:solidFill>
              </a:rPr>
              <a:t>ac</a:t>
            </a:r>
            <a:r>
              <a:rPr lang="it-IT" b="1" i="1" dirty="0" smtClean="0">
                <a:solidFill>
                  <a:srgbClr val="008000"/>
                </a:solidFill>
              </a:rPr>
              <a:t> </a:t>
            </a:r>
            <a:r>
              <a:rPr lang="it-IT" b="1" i="1" dirty="0" err="1" smtClean="0">
                <a:solidFill>
                  <a:srgbClr val="008000"/>
                </a:solidFill>
              </a:rPr>
              <a:t>iustitiae</a:t>
            </a:r>
            <a:r>
              <a:rPr lang="it-IT" dirty="0" smtClean="0">
                <a:solidFill>
                  <a:schemeClr val="tx1"/>
                </a:solidFill>
              </a:rPr>
              <a:t> (20 libri) e </a:t>
            </a:r>
            <a:r>
              <a:rPr lang="it-IT" b="1" i="1" dirty="0" smtClean="0">
                <a:solidFill>
                  <a:srgbClr val="008000"/>
                </a:solidFill>
              </a:rPr>
              <a:t>Il Dottor volgare</a:t>
            </a:r>
            <a:r>
              <a:rPr lang="it-IT" dirty="0" smtClean="0">
                <a:solidFill>
                  <a:schemeClr val="tx1"/>
                </a:solidFill>
              </a:rPr>
              <a:t> (6 tomi)</a:t>
            </a:r>
            <a:endParaRPr lang="it-IT" i="1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Critica serrata al ‘sistema del diritto comune’: obiettivo del giurista è soprattutto quello di trovare la migliore soluzione del caso, avvalendosi della cultura e del ‘buon senso’.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De Luca  rappresenta </a:t>
            </a:r>
            <a:r>
              <a:rPr lang="it-IT" dirty="0" smtClean="0">
                <a:solidFill>
                  <a:schemeClr val="tx1"/>
                </a:solidFill>
                <a:effectLst/>
              </a:rPr>
              <a:t>una </a:t>
            </a:r>
            <a:r>
              <a:rPr lang="it-IT" b="1" dirty="0">
                <a:solidFill>
                  <a:schemeClr val="tx1"/>
                </a:solidFill>
                <a:effectLst/>
              </a:rPr>
              <a:t>cerniera tra il vecchio </a:t>
            </a:r>
            <a:r>
              <a:rPr lang="it-IT" b="1" i="1" dirty="0" err="1">
                <a:solidFill>
                  <a:schemeClr val="tx1"/>
                </a:solidFill>
                <a:effectLst/>
              </a:rPr>
              <a:t>mos</a:t>
            </a:r>
            <a:r>
              <a:rPr lang="it-IT" b="1" i="1" dirty="0">
                <a:solidFill>
                  <a:schemeClr val="tx1"/>
                </a:solidFill>
                <a:effectLst/>
              </a:rPr>
              <a:t> </a:t>
            </a:r>
            <a:r>
              <a:rPr lang="it-IT" b="1" i="1" dirty="0" err="1">
                <a:solidFill>
                  <a:schemeClr val="tx1"/>
                </a:solidFill>
                <a:effectLst/>
              </a:rPr>
              <a:t>italicus</a:t>
            </a:r>
            <a:r>
              <a:rPr lang="it-IT" b="1" dirty="0">
                <a:solidFill>
                  <a:schemeClr val="tx1"/>
                </a:solidFill>
                <a:effectLst/>
              </a:rPr>
              <a:t> e le tendenze riformatrici</a:t>
            </a:r>
            <a:r>
              <a:rPr lang="it-IT" dirty="0">
                <a:solidFill>
                  <a:schemeClr val="tx1"/>
                </a:solidFill>
                <a:effectLst/>
              </a:rPr>
              <a:t> </a:t>
            </a:r>
            <a:endParaRPr lang="it-IT" dirty="0" smtClean="0">
              <a:solidFill>
                <a:schemeClr val="tx1"/>
              </a:solidFill>
              <a:effectLst/>
            </a:endParaRPr>
          </a:p>
          <a:p>
            <a:r>
              <a:rPr lang="it-IT" dirty="0" smtClean="0">
                <a:solidFill>
                  <a:schemeClr val="tx1"/>
                </a:solidFill>
                <a:effectLst/>
              </a:rPr>
              <a:t>Poca o nessuna attenzione per la sistematica e le questioni del metodo. L’opera è divisa in </a:t>
            </a:r>
            <a:r>
              <a:rPr lang="it-IT" i="1" dirty="0" smtClean="0">
                <a:solidFill>
                  <a:schemeClr val="tx1"/>
                </a:solidFill>
                <a:effectLst/>
              </a:rPr>
              <a:t>Discorsi</a:t>
            </a:r>
            <a:r>
              <a:rPr lang="it-IT" dirty="0" smtClean="0">
                <a:solidFill>
                  <a:schemeClr val="tx1"/>
                </a:solidFill>
                <a:effectLst/>
              </a:rPr>
              <a:t>. Il suo pubblico sono i grandi professionisti (ma si rivolge ai futuri giuristi)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865042"/>
      </p:ext>
    </p:extLst>
  </p:cSld>
  <p:clrMapOvr>
    <a:masterClrMapping/>
  </p:clrMapOvr>
</p:sld>
</file>

<file path=ppt/theme/theme1.xml><?xml version="1.0" encoding="utf-8"?>
<a:theme xmlns:a="http://schemas.openxmlformats.org/drawingml/2006/main" name="Estate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Estate.thmx</Template>
  <TotalTime>971</TotalTime>
  <Words>1442</Words>
  <Application>Microsoft Macintosh PowerPoint</Application>
  <PresentationFormat>Presentazione su schermo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Estate</vt:lpstr>
      <vt:lpstr>Il Seicento in Italia</vt:lpstr>
      <vt:lpstr>Un epoca di decadenza ?</vt:lpstr>
      <vt:lpstr>Caratteri e tendenze della ‘scienza giuridica’ italiana</vt:lpstr>
      <vt:lpstr>La giurisprudenza consulente</vt:lpstr>
      <vt:lpstr>La ‘trattatistica’</vt:lpstr>
      <vt:lpstr>Il diritto commerciale</vt:lpstr>
      <vt:lpstr>Le practicae  e la criminalistica</vt:lpstr>
      <vt:lpstr>Alberico Gentili (1552-1608)</vt:lpstr>
      <vt:lpstr>Giovanni Battista De Luca (1614-1683)</vt:lpstr>
      <vt:lpstr>Il diritto romano e la scientia medievale</vt:lpstr>
      <vt:lpstr>Contro i ‘pragmatici’</vt:lpstr>
      <vt:lpstr>Superare l’incertezza</vt:lpstr>
      <vt:lpstr>De iure condendo</vt:lpstr>
      <vt:lpstr>Il ruolo dei giuristi</vt:lpstr>
      <vt:lpstr>Il Dottor volgare</vt:lpstr>
      <vt:lpstr>Il contratto trino</vt:lpstr>
      <vt:lpstr>Una bocciatura!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Seicento in Italia</dc:title>
  <dc:creator>Luca Loschiavo</dc:creator>
  <cp:lastModifiedBy>Luca Loschiavo</cp:lastModifiedBy>
  <cp:revision>36</cp:revision>
  <dcterms:created xsi:type="dcterms:W3CDTF">2020-05-20T06:35:28Z</dcterms:created>
  <dcterms:modified xsi:type="dcterms:W3CDTF">2021-06-14T09:16:56Z</dcterms:modified>
</cp:coreProperties>
</file>