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327" r:id="rId3"/>
    <p:sldId id="353" r:id="rId4"/>
    <p:sldId id="354" r:id="rId5"/>
    <p:sldId id="355" r:id="rId6"/>
    <p:sldId id="356" r:id="rId7"/>
    <p:sldId id="357" r:id="rId8"/>
    <p:sldId id="358" r:id="rId9"/>
    <p:sldId id="352" r:id="rId10"/>
    <p:sldId id="359" r:id="rId11"/>
    <p:sldId id="360" r:id="rId12"/>
    <p:sldId id="361"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E8F00"/>
    <a:srgbClr val="009051"/>
    <a:srgbClr val="00FB92"/>
    <a:srgbClr val="712178"/>
    <a:srgbClr val="8089FF"/>
    <a:srgbClr val="2E379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407"/>
    <p:restoredTop sz="91460"/>
  </p:normalViewPr>
  <p:slideViewPr>
    <p:cSldViewPr snapToGrid="0">
      <p:cViewPr varScale="1">
        <p:scale>
          <a:sx n="105" d="100"/>
          <a:sy n="105" d="100"/>
        </p:scale>
        <p:origin x="200" y="408"/>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F74D22-5072-E84E-B480-64A762CBB498}" type="datetimeFigureOut">
              <a:rPr lang="it-IT" smtClean="0"/>
              <a:t>23/10/25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8D5AEF-C83F-624A-8ACF-FAE17F20E2BC}" type="slidenum">
              <a:rPr lang="it-IT" smtClean="0"/>
              <a:t>‹N›</a:t>
            </a:fld>
            <a:endParaRPr lang="it-IT"/>
          </a:p>
        </p:txBody>
      </p:sp>
    </p:spTree>
    <p:extLst>
      <p:ext uri="{BB962C8B-B14F-4D97-AF65-F5344CB8AC3E}">
        <p14:creationId xmlns:p14="http://schemas.microsoft.com/office/powerpoint/2010/main" val="3074270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78D5AEF-C83F-624A-8ACF-FAE17F20E2BC}" type="slidenum">
              <a:rPr lang="it-IT" smtClean="0"/>
              <a:t>1</a:t>
            </a:fld>
            <a:endParaRPr lang="it-IT"/>
          </a:p>
        </p:txBody>
      </p:sp>
    </p:spTree>
    <p:extLst>
      <p:ext uri="{BB962C8B-B14F-4D97-AF65-F5344CB8AC3E}">
        <p14:creationId xmlns:p14="http://schemas.microsoft.com/office/powerpoint/2010/main" val="316053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78D5AEF-C83F-624A-8ACF-FAE17F20E2BC}" type="slidenum">
              <a:rPr lang="it-IT" smtClean="0"/>
              <a:t>2</a:t>
            </a:fld>
            <a:endParaRPr lang="it-IT"/>
          </a:p>
        </p:txBody>
      </p:sp>
    </p:spTree>
    <p:extLst>
      <p:ext uri="{BB962C8B-B14F-4D97-AF65-F5344CB8AC3E}">
        <p14:creationId xmlns:p14="http://schemas.microsoft.com/office/powerpoint/2010/main" val="1170902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78D5AEF-C83F-624A-8ACF-FAE17F20E2BC}" type="slidenum">
              <a:rPr lang="it-IT" smtClean="0"/>
              <a:t>9</a:t>
            </a:fld>
            <a:endParaRPr lang="it-IT"/>
          </a:p>
        </p:txBody>
      </p:sp>
    </p:spTree>
    <p:extLst>
      <p:ext uri="{BB962C8B-B14F-4D97-AF65-F5344CB8AC3E}">
        <p14:creationId xmlns:p14="http://schemas.microsoft.com/office/powerpoint/2010/main" val="38338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E264E0-FB52-675E-10EC-892D51753800}"/>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BE32C996-E79E-2C48-DF26-B08E535579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78C53D7-3D19-D54D-C822-6EE48A18E8A7}"/>
              </a:ext>
            </a:extLst>
          </p:cNvPr>
          <p:cNvSpPr>
            <a:spLocks noGrp="1"/>
          </p:cNvSpPr>
          <p:nvPr>
            <p:ph type="dt" sz="half" idx="10"/>
          </p:nvPr>
        </p:nvSpPr>
        <p:spPr/>
        <p:txBody>
          <a:bodyPr/>
          <a:lstStyle/>
          <a:p>
            <a:fld id="{7F78CCB4-A755-DE4A-A5AD-C73E95AD64A4}" type="datetimeFigureOut">
              <a:rPr lang="it-IT" smtClean="0"/>
              <a:t>23/10/25</a:t>
            </a:fld>
            <a:endParaRPr lang="it-IT"/>
          </a:p>
        </p:txBody>
      </p:sp>
      <p:sp>
        <p:nvSpPr>
          <p:cNvPr id="5" name="Segnaposto piè di pagina 4">
            <a:extLst>
              <a:ext uri="{FF2B5EF4-FFF2-40B4-BE49-F238E27FC236}">
                <a16:creationId xmlns:a16="http://schemas.microsoft.com/office/drawing/2014/main" id="{E3023046-EE20-AF7B-43FB-A44A718242C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9C86C73-13D0-9555-666D-0C9100CC3CA4}"/>
              </a:ext>
            </a:extLst>
          </p:cNvPr>
          <p:cNvSpPr>
            <a:spLocks noGrp="1"/>
          </p:cNvSpPr>
          <p:nvPr>
            <p:ph type="sldNum" sz="quarter" idx="12"/>
          </p:nvPr>
        </p:nvSpPr>
        <p:spPr/>
        <p:txBody>
          <a:bodyPr/>
          <a:lstStyle/>
          <a:p>
            <a:fld id="{D582B785-C1C9-3D49-9F61-B6941BA97BC5}" type="slidenum">
              <a:rPr lang="it-IT" smtClean="0"/>
              <a:t>‹N›</a:t>
            </a:fld>
            <a:endParaRPr lang="it-IT"/>
          </a:p>
        </p:txBody>
      </p:sp>
    </p:spTree>
    <p:extLst>
      <p:ext uri="{BB962C8B-B14F-4D97-AF65-F5344CB8AC3E}">
        <p14:creationId xmlns:p14="http://schemas.microsoft.com/office/powerpoint/2010/main" val="2459372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28C98A-4BE2-E3F5-7D4A-0C27030EE2E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4A1432C-4BE0-7AB4-1276-9D42EF4D94F2}"/>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62A8715-3FFC-025D-99E0-8C8C76E1ACD3}"/>
              </a:ext>
            </a:extLst>
          </p:cNvPr>
          <p:cNvSpPr>
            <a:spLocks noGrp="1"/>
          </p:cNvSpPr>
          <p:nvPr>
            <p:ph type="dt" sz="half" idx="10"/>
          </p:nvPr>
        </p:nvSpPr>
        <p:spPr/>
        <p:txBody>
          <a:bodyPr/>
          <a:lstStyle/>
          <a:p>
            <a:fld id="{7F78CCB4-A755-DE4A-A5AD-C73E95AD64A4}" type="datetimeFigureOut">
              <a:rPr lang="it-IT" smtClean="0"/>
              <a:t>23/10/25</a:t>
            </a:fld>
            <a:endParaRPr lang="it-IT"/>
          </a:p>
        </p:txBody>
      </p:sp>
      <p:sp>
        <p:nvSpPr>
          <p:cNvPr id="5" name="Segnaposto piè di pagina 4">
            <a:extLst>
              <a:ext uri="{FF2B5EF4-FFF2-40B4-BE49-F238E27FC236}">
                <a16:creationId xmlns:a16="http://schemas.microsoft.com/office/drawing/2014/main" id="{54D65120-40F8-FEBB-F29C-3454B3430D9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554B8B9-64BA-A9C8-5213-7EC9C0D35B72}"/>
              </a:ext>
            </a:extLst>
          </p:cNvPr>
          <p:cNvSpPr>
            <a:spLocks noGrp="1"/>
          </p:cNvSpPr>
          <p:nvPr>
            <p:ph type="sldNum" sz="quarter" idx="12"/>
          </p:nvPr>
        </p:nvSpPr>
        <p:spPr/>
        <p:txBody>
          <a:bodyPr/>
          <a:lstStyle/>
          <a:p>
            <a:fld id="{D582B785-C1C9-3D49-9F61-B6941BA97BC5}" type="slidenum">
              <a:rPr lang="it-IT" smtClean="0"/>
              <a:t>‹N›</a:t>
            </a:fld>
            <a:endParaRPr lang="it-IT"/>
          </a:p>
        </p:txBody>
      </p:sp>
    </p:spTree>
    <p:extLst>
      <p:ext uri="{BB962C8B-B14F-4D97-AF65-F5344CB8AC3E}">
        <p14:creationId xmlns:p14="http://schemas.microsoft.com/office/powerpoint/2010/main" val="1911448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03C5752-6194-68DD-4110-1FEB7FE5A008}"/>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F24EB9C-1C59-64A6-112C-6E9437FCA3BC}"/>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AEFBE0-FAC8-B699-922A-D69304859077}"/>
              </a:ext>
            </a:extLst>
          </p:cNvPr>
          <p:cNvSpPr>
            <a:spLocks noGrp="1"/>
          </p:cNvSpPr>
          <p:nvPr>
            <p:ph type="dt" sz="half" idx="10"/>
          </p:nvPr>
        </p:nvSpPr>
        <p:spPr/>
        <p:txBody>
          <a:bodyPr/>
          <a:lstStyle/>
          <a:p>
            <a:fld id="{7F78CCB4-A755-DE4A-A5AD-C73E95AD64A4}" type="datetimeFigureOut">
              <a:rPr lang="it-IT" smtClean="0"/>
              <a:t>23/10/25</a:t>
            </a:fld>
            <a:endParaRPr lang="it-IT"/>
          </a:p>
        </p:txBody>
      </p:sp>
      <p:sp>
        <p:nvSpPr>
          <p:cNvPr id="5" name="Segnaposto piè di pagina 4">
            <a:extLst>
              <a:ext uri="{FF2B5EF4-FFF2-40B4-BE49-F238E27FC236}">
                <a16:creationId xmlns:a16="http://schemas.microsoft.com/office/drawing/2014/main" id="{7D2A6EEC-ABB0-703C-6C3B-2319224644B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08B7AAB-EDBB-9BDB-BE79-00479C0FC4D8}"/>
              </a:ext>
            </a:extLst>
          </p:cNvPr>
          <p:cNvSpPr>
            <a:spLocks noGrp="1"/>
          </p:cNvSpPr>
          <p:nvPr>
            <p:ph type="sldNum" sz="quarter" idx="12"/>
          </p:nvPr>
        </p:nvSpPr>
        <p:spPr/>
        <p:txBody>
          <a:bodyPr/>
          <a:lstStyle/>
          <a:p>
            <a:fld id="{D582B785-C1C9-3D49-9F61-B6941BA97BC5}" type="slidenum">
              <a:rPr lang="it-IT" smtClean="0"/>
              <a:t>‹N›</a:t>
            </a:fld>
            <a:endParaRPr lang="it-IT"/>
          </a:p>
        </p:txBody>
      </p:sp>
    </p:spTree>
    <p:extLst>
      <p:ext uri="{BB962C8B-B14F-4D97-AF65-F5344CB8AC3E}">
        <p14:creationId xmlns:p14="http://schemas.microsoft.com/office/powerpoint/2010/main" val="863195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5F37EA-63AE-4BF2-9536-92D24CEF084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9461603-7059-BBF3-E461-B1E8A2B8AF26}"/>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71F477C-F76B-FF60-2C93-002639E5B904}"/>
              </a:ext>
            </a:extLst>
          </p:cNvPr>
          <p:cNvSpPr>
            <a:spLocks noGrp="1"/>
          </p:cNvSpPr>
          <p:nvPr>
            <p:ph type="dt" sz="half" idx="10"/>
          </p:nvPr>
        </p:nvSpPr>
        <p:spPr/>
        <p:txBody>
          <a:bodyPr/>
          <a:lstStyle/>
          <a:p>
            <a:fld id="{7F78CCB4-A755-DE4A-A5AD-C73E95AD64A4}" type="datetimeFigureOut">
              <a:rPr lang="it-IT" smtClean="0"/>
              <a:t>23/10/25</a:t>
            </a:fld>
            <a:endParaRPr lang="it-IT"/>
          </a:p>
        </p:txBody>
      </p:sp>
      <p:sp>
        <p:nvSpPr>
          <p:cNvPr id="5" name="Segnaposto piè di pagina 4">
            <a:extLst>
              <a:ext uri="{FF2B5EF4-FFF2-40B4-BE49-F238E27FC236}">
                <a16:creationId xmlns:a16="http://schemas.microsoft.com/office/drawing/2014/main" id="{E13A0AEC-8D68-F215-C190-2273646F8DF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4741A7A-EA3C-0F5A-F3D1-94900EFF889B}"/>
              </a:ext>
            </a:extLst>
          </p:cNvPr>
          <p:cNvSpPr>
            <a:spLocks noGrp="1"/>
          </p:cNvSpPr>
          <p:nvPr>
            <p:ph type="sldNum" sz="quarter" idx="12"/>
          </p:nvPr>
        </p:nvSpPr>
        <p:spPr/>
        <p:txBody>
          <a:bodyPr/>
          <a:lstStyle/>
          <a:p>
            <a:fld id="{D582B785-C1C9-3D49-9F61-B6941BA97BC5}" type="slidenum">
              <a:rPr lang="it-IT" smtClean="0"/>
              <a:t>‹N›</a:t>
            </a:fld>
            <a:endParaRPr lang="it-IT"/>
          </a:p>
        </p:txBody>
      </p:sp>
    </p:spTree>
    <p:extLst>
      <p:ext uri="{BB962C8B-B14F-4D97-AF65-F5344CB8AC3E}">
        <p14:creationId xmlns:p14="http://schemas.microsoft.com/office/powerpoint/2010/main" val="3223194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46D7F1-C1F4-A164-7CDE-ADF3AE9BB679}"/>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D43E651B-0264-B48A-4B06-C4FA9497B7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A073EC7-DCF1-1F30-1618-457906F29C78}"/>
              </a:ext>
            </a:extLst>
          </p:cNvPr>
          <p:cNvSpPr>
            <a:spLocks noGrp="1"/>
          </p:cNvSpPr>
          <p:nvPr>
            <p:ph type="dt" sz="half" idx="10"/>
          </p:nvPr>
        </p:nvSpPr>
        <p:spPr/>
        <p:txBody>
          <a:bodyPr/>
          <a:lstStyle/>
          <a:p>
            <a:fld id="{7F78CCB4-A755-DE4A-A5AD-C73E95AD64A4}" type="datetimeFigureOut">
              <a:rPr lang="it-IT" smtClean="0"/>
              <a:t>23/10/25</a:t>
            </a:fld>
            <a:endParaRPr lang="it-IT"/>
          </a:p>
        </p:txBody>
      </p:sp>
      <p:sp>
        <p:nvSpPr>
          <p:cNvPr id="5" name="Segnaposto piè di pagina 4">
            <a:extLst>
              <a:ext uri="{FF2B5EF4-FFF2-40B4-BE49-F238E27FC236}">
                <a16:creationId xmlns:a16="http://schemas.microsoft.com/office/drawing/2014/main" id="{7D74791D-1513-0670-5500-4FD0F6B0D58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5489D82-6404-E16A-F857-A1DD1FDF5AA4}"/>
              </a:ext>
            </a:extLst>
          </p:cNvPr>
          <p:cNvSpPr>
            <a:spLocks noGrp="1"/>
          </p:cNvSpPr>
          <p:nvPr>
            <p:ph type="sldNum" sz="quarter" idx="12"/>
          </p:nvPr>
        </p:nvSpPr>
        <p:spPr/>
        <p:txBody>
          <a:bodyPr/>
          <a:lstStyle/>
          <a:p>
            <a:fld id="{D582B785-C1C9-3D49-9F61-B6941BA97BC5}" type="slidenum">
              <a:rPr lang="it-IT" smtClean="0"/>
              <a:t>‹N›</a:t>
            </a:fld>
            <a:endParaRPr lang="it-IT"/>
          </a:p>
        </p:txBody>
      </p:sp>
    </p:spTree>
    <p:extLst>
      <p:ext uri="{BB962C8B-B14F-4D97-AF65-F5344CB8AC3E}">
        <p14:creationId xmlns:p14="http://schemas.microsoft.com/office/powerpoint/2010/main" val="485232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4BF2F4-0636-111A-DED8-5082EB1549D3}"/>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C7DC82D-C8BE-58F1-6792-604F6974F5EE}"/>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9B5C0171-D259-F5D0-D47F-16650EE6AFC2}"/>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72CEC8C2-07B3-3F77-8CBD-FAC8D1BB5602}"/>
              </a:ext>
            </a:extLst>
          </p:cNvPr>
          <p:cNvSpPr>
            <a:spLocks noGrp="1"/>
          </p:cNvSpPr>
          <p:nvPr>
            <p:ph type="dt" sz="half" idx="10"/>
          </p:nvPr>
        </p:nvSpPr>
        <p:spPr/>
        <p:txBody>
          <a:bodyPr/>
          <a:lstStyle/>
          <a:p>
            <a:fld id="{7F78CCB4-A755-DE4A-A5AD-C73E95AD64A4}" type="datetimeFigureOut">
              <a:rPr lang="it-IT" smtClean="0"/>
              <a:t>23/10/25</a:t>
            </a:fld>
            <a:endParaRPr lang="it-IT"/>
          </a:p>
        </p:txBody>
      </p:sp>
      <p:sp>
        <p:nvSpPr>
          <p:cNvPr id="6" name="Segnaposto piè di pagina 5">
            <a:extLst>
              <a:ext uri="{FF2B5EF4-FFF2-40B4-BE49-F238E27FC236}">
                <a16:creationId xmlns:a16="http://schemas.microsoft.com/office/drawing/2014/main" id="{FD8E2941-0619-39CD-0E95-C8F5320F634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2887E02-B5C4-57C4-AF3A-10B0468C96A1}"/>
              </a:ext>
            </a:extLst>
          </p:cNvPr>
          <p:cNvSpPr>
            <a:spLocks noGrp="1"/>
          </p:cNvSpPr>
          <p:nvPr>
            <p:ph type="sldNum" sz="quarter" idx="12"/>
          </p:nvPr>
        </p:nvSpPr>
        <p:spPr/>
        <p:txBody>
          <a:bodyPr/>
          <a:lstStyle/>
          <a:p>
            <a:fld id="{D582B785-C1C9-3D49-9F61-B6941BA97BC5}" type="slidenum">
              <a:rPr lang="it-IT" smtClean="0"/>
              <a:t>‹N›</a:t>
            </a:fld>
            <a:endParaRPr lang="it-IT"/>
          </a:p>
        </p:txBody>
      </p:sp>
    </p:spTree>
    <p:extLst>
      <p:ext uri="{BB962C8B-B14F-4D97-AF65-F5344CB8AC3E}">
        <p14:creationId xmlns:p14="http://schemas.microsoft.com/office/powerpoint/2010/main" val="831960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AFF58B-9A82-1302-43E2-1C713767B067}"/>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B045473-0D65-EA4C-B8E2-B0F25AA84B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3B443DEE-4AF0-0FA9-3518-BD165F256512}"/>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686FCA57-EB7A-D9FB-D4EB-BCDB625089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821A2C54-F752-6F08-D225-41A4252E7147}"/>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ED5130EA-212F-774F-28E1-8B0D4D8C957C}"/>
              </a:ext>
            </a:extLst>
          </p:cNvPr>
          <p:cNvSpPr>
            <a:spLocks noGrp="1"/>
          </p:cNvSpPr>
          <p:nvPr>
            <p:ph type="dt" sz="half" idx="10"/>
          </p:nvPr>
        </p:nvSpPr>
        <p:spPr/>
        <p:txBody>
          <a:bodyPr/>
          <a:lstStyle/>
          <a:p>
            <a:fld id="{7F78CCB4-A755-DE4A-A5AD-C73E95AD64A4}" type="datetimeFigureOut">
              <a:rPr lang="it-IT" smtClean="0"/>
              <a:t>23/10/25</a:t>
            </a:fld>
            <a:endParaRPr lang="it-IT"/>
          </a:p>
        </p:txBody>
      </p:sp>
      <p:sp>
        <p:nvSpPr>
          <p:cNvPr id="8" name="Segnaposto piè di pagina 7">
            <a:extLst>
              <a:ext uri="{FF2B5EF4-FFF2-40B4-BE49-F238E27FC236}">
                <a16:creationId xmlns:a16="http://schemas.microsoft.com/office/drawing/2014/main" id="{F2294161-ACA2-D2A4-B4F0-F4AEB0E49D1F}"/>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0C205BE2-9DD1-86FF-9C18-7D794F539D1E}"/>
              </a:ext>
            </a:extLst>
          </p:cNvPr>
          <p:cNvSpPr>
            <a:spLocks noGrp="1"/>
          </p:cNvSpPr>
          <p:nvPr>
            <p:ph type="sldNum" sz="quarter" idx="12"/>
          </p:nvPr>
        </p:nvSpPr>
        <p:spPr/>
        <p:txBody>
          <a:bodyPr/>
          <a:lstStyle/>
          <a:p>
            <a:fld id="{D582B785-C1C9-3D49-9F61-B6941BA97BC5}" type="slidenum">
              <a:rPr lang="it-IT" smtClean="0"/>
              <a:t>‹N›</a:t>
            </a:fld>
            <a:endParaRPr lang="it-IT"/>
          </a:p>
        </p:txBody>
      </p:sp>
    </p:spTree>
    <p:extLst>
      <p:ext uri="{BB962C8B-B14F-4D97-AF65-F5344CB8AC3E}">
        <p14:creationId xmlns:p14="http://schemas.microsoft.com/office/powerpoint/2010/main" val="2452755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11AECD-A598-8930-FD05-1406766866E4}"/>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4C383197-44CD-8102-1336-3AFC75F02AFC}"/>
              </a:ext>
            </a:extLst>
          </p:cNvPr>
          <p:cNvSpPr>
            <a:spLocks noGrp="1"/>
          </p:cNvSpPr>
          <p:nvPr>
            <p:ph type="dt" sz="half" idx="10"/>
          </p:nvPr>
        </p:nvSpPr>
        <p:spPr/>
        <p:txBody>
          <a:bodyPr/>
          <a:lstStyle/>
          <a:p>
            <a:fld id="{7F78CCB4-A755-DE4A-A5AD-C73E95AD64A4}" type="datetimeFigureOut">
              <a:rPr lang="it-IT" smtClean="0"/>
              <a:t>23/10/25</a:t>
            </a:fld>
            <a:endParaRPr lang="it-IT"/>
          </a:p>
        </p:txBody>
      </p:sp>
      <p:sp>
        <p:nvSpPr>
          <p:cNvPr id="4" name="Segnaposto piè di pagina 3">
            <a:extLst>
              <a:ext uri="{FF2B5EF4-FFF2-40B4-BE49-F238E27FC236}">
                <a16:creationId xmlns:a16="http://schemas.microsoft.com/office/drawing/2014/main" id="{8D54DDCB-3F24-5816-AF82-31638D33ECED}"/>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E179B6E4-00A5-0C7C-874B-9811BD44384F}"/>
              </a:ext>
            </a:extLst>
          </p:cNvPr>
          <p:cNvSpPr>
            <a:spLocks noGrp="1"/>
          </p:cNvSpPr>
          <p:nvPr>
            <p:ph type="sldNum" sz="quarter" idx="12"/>
          </p:nvPr>
        </p:nvSpPr>
        <p:spPr/>
        <p:txBody>
          <a:bodyPr/>
          <a:lstStyle/>
          <a:p>
            <a:fld id="{D582B785-C1C9-3D49-9F61-B6941BA97BC5}" type="slidenum">
              <a:rPr lang="it-IT" smtClean="0"/>
              <a:t>‹N›</a:t>
            </a:fld>
            <a:endParaRPr lang="it-IT"/>
          </a:p>
        </p:txBody>
      </p:sp>
    </p:spTree>
    <p:extLst>
      <p:ext uri="{BB962C8B-B14F-4D97-AF65-F5344CB8AC3E}">
        <p14:creationId xmlns:p14="http://schemas.microsoft.com/office/powerpoint/2010/main" val="2996464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2250683-4690-B7F9-FA8B-3D5FB22CB37D}"/>
              </a:ext>
            </a:extLst>
          </p:cNvPr>
          <p:cNvSpPr>
            <a:spLocks noGrp="1"/>
          </p:cNvSpPr>
          <p:nvPr>
            <p:ph type="dt" sz="half" idx="10"/>
          </p:nvPr>
        </p:nvSpPr>
        <p:spPr/>
        <p:txBody>
          <a:bodyPr/>
          <a:lstStyle/>
          <a:p>
            <a:fld id="{7F78CCB4-A755-DE4A-A5AD-C73E95AD64A4}" type="datetimeFigureOut">
              <a:rPr lang="it-IT" smtClean="0"/>
              <a:t>23/10/25</a:t>
            </a:fld>
            <a:endParaRPr lang="it-IT"/>
          </a:p>
        </p:txBody>
      </p:sp>
      <p:sp>
        <p:nvSpPr>
          <p:cNvPr id="3" name="Segnaposto piè di pagina 2">
            <a:extLst>
              <a:ext uri="{FF2B5EF4-FFF2-40B4-BE49-F238E27FC236}">
                <a16:creationId xmlns:a16="http://schemas.microsoft.com/office/drawing/2014/main" id="{085B1F87-0C25-BB7D-E018-41DD563D08EE}"/>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B8926DC4-CB7C-8720-6182-711C7814B8B6}"/>
              </a:ext>
            </a:extLst>
          </p:cNvPr>
          <p:cNvSpPr>
            <a:spLocks noGrp="1"/>
          </p:cNvSpPr>
          <p:nvPr>
            <p:ph type="sldNum" sz="quarter" idx="12"/>
          </p:nvPr>
        </p:nvSpPr>
        <p:spPr/>
        <p:txBody>
          <a:bodyPr/>
          <a:lstStyle/>
          <a:p>
            <a:fld id="{D582B785-C1C9-3D49-9F61-B6941BA97BC5}" type="slidenum">
              <a:rPr lang="it-IT" smtClean="0"/>
              <a:t>‹N›</a:t>
            </a:fld>
            <a:endParaRPr lang="it-IT"/>
          </a:p>
        </p:txBody>
      </p:sp>
    </p:spTree>
    <p:extLst>
      <p:ext uri="{BB962C8B-B14F-4D97-AF65-F5344CB8AC3E}">
        <p14:creationId xmlns:p14="http://schemas.microsoft.com/office/powerpoint/2010/main" val="2337119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7125B4-A08A-7245-001D-6BF03EF1756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45F4BD8-0817-6686-544C-E24E91B83D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DD01CAF3-8524-7B9C-9979-D4DA2B75B4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F822C58-AF2C-30BF-0387-29185E5F956F}"/>
              </a:ext>
            </a:extLst>
          </p:cNvPr>
          <p:cNvSpPr>
            <a:spLocks noGrp="1"/>
          </p:cNvSpPr>
          <p:nvPr>
            <p:ph type="dt" sz="half" idx="10"/>
          </p:nvPr>
        </p:nvSpPr>
        <p:spPr/>
        <p:txBody>
          <a:bodyPr/>
          <a:lstStyle/>
          <a:p>
            <a:fld id="{7F78CCB4-A755-DE4A-A5AD-C73E95AD64A4}" type="datetimeFigureOut">
              <a:rPr lang="it-IT" smtClean="0"/>
              <a:t>23/10/25</a:t>
            </a:fld>
            <a:endParaRPr lang="it-IT"/>
          </a:p>
        </p:txBody>
      </p:sp>
      <p:sp>
        <p:nvSpPr>
          <p:cNvPr id="6" name="Segnaposto piè di pagina 5">
            <a:extLst>
              <a:ext uri="{FF2B5EF4-FFF2-40B4-BE49-F238E27FC236}">
                <a16:creationId xmlns:a16="http://schemas.microsoft.com/office/drawing/2014/main" id="{0683E744-C862-B8F1-A3D7-35A7BD76AB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387502F-4AA8-B788-DDB9-F9D847E9086C}"/>
              </a:ext>
            </a:extLst>
          </p:cNvPr>
          <p:cNvSpPr>
            <a:spLocks noGrp="1"/>
          </p:cNvSpPr>
          <p:nvPr>
            <p:ph type="sldNum" sz="quarter" idx="12"/>
          </p:nvPr>
        </p:nvSpPr>
        <p:spPr/>
        <p:txBody>
          <a:bodyPr/>
          <a:lstStyle/>
          <a:p>
            <a:fld id="{D582B785-C1C9-3D49-9F61-B6941BA97BC5}" type="slidenum">
              <a:rPr lang="it-IT" smtClean="0"/>
              <a:t>‹N›</a:t>
            </a:fld>
            <a:endParaRPr lang="it-IT"/>
          </a:p>
        </p:txBody>
      </p:sp>
    </p:spTree>
    <p:extLst>
      <p:ext uri="{BB962C8B-B14F-4D97-AF65-F5344CB8AC3E}">
        <p14:creationId xmlns:p14="http://schemas.microsoft.com/office/powerpoint/2010/main" val="3400513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E96545-4A3A-3D91-E125-87CA2053783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528E9926-02DD-E435-D785-7A81F74E13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EE86364-A417-E2C8-96BE-143FF0AE28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A3D60C8-46C4-CBED-4750-1367632C6E6D}"/>
              </a:ext>
            </a:extLst>
          </p:cNvPr>
          <p:cNvSpPr>
            <a:spLocks noGrp="1"/>
          </p:cNvSpPr>
          <p:nvPr>
            <p:ph type="dt" sz="half" idx="10"/>
          </p:nvPr>
        </p:nvSpPr>
        <p:spPr/>
        <p:txBody>
          <a:bodyPr/>
          <a:lstStyle/>
          <a:p>
            <a:fld id="{7F78CCB4-A755-DE4A-A5AD-C73E95AD64A4}" type="datetimeFigureOut">
              <a:rPr lang="it-IT" smtClean="0"/>
              <a:t>23/10/25</a:t>
            </a:fld>
            <a:endParaRPr lang="it-IT"/>
          </a:p>
        </p:txBody>
      </p:sp>
      <p:sp>
        <p:nvSpPr>
          <p:cNvPr id="6" name="Segnaposto piè di pagina 5">
            <a:extLst>
              <a:ext uri="{FF2B5EF4-FFF2-40B4-BE49-F238E27FC236}">
                <a16:creationId xmlns:a16="http://schemas.microsoft.com/office/drawing/2014/main" id="{FDDCD6E4-37E6-F981-E514-55C4F1BDA7E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71B3317-D12B-F6ED-E997-9DFA3CE76BA1}"/>
              </a:ext>
            </a:extLst>
          </p:cNvPr>
          <p:cNvSpPr>
            <a:spLocks noGrp="1"/>
          </p:cNvSpPr>
          <p:nvPr>
            <p:ph type="sldNum" sz="quarter" idx="12"/>
          </p:nvPr>
        </p:nvSpPr>
        <p:spPr/>
        <p:txBody>
          <a:bodyPr/>
          <a:lstStyle/>
          <a:p>
            <a:fld id="{D582B785-C1C9-3D49-9F61-B6941BA97BC5}" type="slidenum">
              <a:rPr lang="it-IT" smtClean="0"/>
              <a:t>‹N›</a:t>
            </a:fld>
            <a:endParaRPr lang="it-IT"/>
          </a:p>
        </p:txBody>
      </p:sp>
    </p:spTree>
    <p:extLst>
      <p:ext uri="{BB962C8B-B14F-4D97-AF65-F5344CB8AC3E}">
        <p14:creationId xmlns:p14="http://schemas.microsoft.com/office/powerpoint/2010/main" val="2271859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AB61F03-C014-8FC4-6DD0-7A81D3126C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284472C-4F80-DA5C-0B0A-60610954DA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23C37F7-72D4-46A9-B303-5337BA4291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78CCB4-A755-DE4A-A5AD-C73E95AD64A4}" type="datetimeFigureOut">
              <a:rPr lang="it-IT" smtClean="0"/>
              <a:t>23/10/25</a:t>
            </a:fld>
            <a:endParaRPr lang="it-IT"/>
          </a:p>
        </p:txBody>
      </p:sp>
      <p:sp>
        <p:nvSpPr>
          <p:cNvPr id="5" name="Segnaposto piè di pagina 4">
            <a:extLst>
              <a:ext uri="{FF2B5EF4-FFF2-40B4-BE49-F238E27FC236}">
                <a16:creationId xmlns:a16="http://schemas.microsoft.com/office/drawing/2014/main" id="{C911F0C3-A87C-2E45-7D52-FC35A713FD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7C6EC302-A175-F046-F0FE-FFBA6732CE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82B785-C1C9-3D49-9F61-B6941BA97BC5}" type="slidenum">
              <a:rPr lang="it-IT" smtClean="0"/>
              <a:t>‹N›</a:t>
            </a:fld>
            <a:endParaRPr lang="it-IT"/>
          </a:p>
        </p:txBody>
      </p:sp>
    </p:spTree>
    <p:extLst>
      <p:ext uri="{BB962C8B-B14F-4D97-AF65-F5344CB8AC3E}">
        <p14:creationId xmlns:p14="http://schemas.microsoft.com/office/powerpoint/2010/main" val="10994019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07A83D-1E24-3C21-4698-CDA383EDAF97}"/>
              </a:ext>
            </a:extLst>
          </p:cNvPr>
          <p:cNvSpPr>
            <a:spLocks noGrp="1"/>
          </p:cNvSpPr>
          <p:nvPr>
            <p:ph type="ctrTitle"/>
          </p:nvPr>
        </p:nvSpPr>
        <p:spPr/>
        <p:txBody>
          <a:bodyPr>
            <a:normAutofit/>
          </a:bodyPr>
          <a:lstStyle/>
          <a:p>
            <a:pPr algn="l"/>
            <a:r>
              <a:rPr lang="it-IT" sz="5400" b="1" dirty="0">
                <a:solidFill>
                  <a:srgbClr val="009051"/>
                </a:solidFill>
              </a:rPr>
              <a:t>a. Identità nazionale</a:t>
            </a:r>
          </a:p>
        </p:txBody>
      </p:sp>
      <p:sp>
        <p:nvSpPr>
          <p:cNvPr id="3" name="Sottotitolo 2">
            <a:extLst>
              <a:ext uri="{FF2B5EF4-FFF2-40B4-BE49-F238E27FC236}">
                <a16:creationId xmlns:a16="http://schemas.microsoft.com/office/drawing/2014/main" id="{9F2CCCD7-0122-0B10-CBD5-BA48D8F81F50}"/>
              </a:ext>
            </a:extLst>
          </p:cNvPr>
          <p:cNvSpPr>
            <a:spLocks noGrp="1"/>
          </p:cNvSpPr>
          <p:nvPr>
            <p:ph type="subTitle" idx="1"/>
          </p:nvPr>
        </p:nvSpPr>
        <p:spPr/>
        <p:txBody>
          <a:bodyPr>
            <a:normAutofit lnSpcReduction="10000"/>
          </a:bodyPr>
          <a:lstStyle/>
          <a:p>
            <a:pPr algn="r">
              <a:lnSpc>
                <a:spcPct val="100000"/>
              </a:lnSpc>
              <a:spcBef>
                <a:spcPts val="0"/>
              </a:spcBef>
            </a:pPr>
            <a:endParaRPr lang="it-IT" sz="1700" dirty="0"/>
          </a:p>
          <a:p>
            <a:pPr algn="r">
              <a:lnSpc>
                <a:spcPct val="100000"/>
              </a:lnSpc>
              <a:spcBef>
                <a:spcPts val="0"/>
              </a:spcBef>
            </a:pPr>
            <a:endParaRPr lang="it-IT" sz="1700" dirty="0"/>
          </a:p>
          <a:p>
            <a:pPr algn="r"/>
            <a:endParaRPr lang="it-IT" dirty="0"/>
          </a:p>
          <a:p>
            <a:pPr algn="r"/>
            <a:r>
              <a:rPr lang="it-IT" sz="1500" dirty="0"/>
              <a:t>Storia contemporanea</a:t>
            </a:r>
          </a:p>
          <a:p>
            <a:pPr algn="r"/>
            <a:r>
              <a:rPr lang="it-IT" sz="1500" dirty="0"/>
              <a:t>Prof.ssa Maddalena Carli</a:t>
            </a:r>
          </a:p>
        </p:txBody>
      </p:sp>
      <p:pic>
        <p:nvPicPr>
          <p:cNvPr id="5" name="Immagine 4">
            <a:extLst>
              <a:ext uri="{FF2B5EF4-FFF2-40B4-BE49-F238E27FC236}">
                <a16:creationId xmlns:a16="http://schemas.microsoft.com/office/drawing/2014/main" id="{06A84D5F-22F6-B09A-81C6-ADDA8300476C}"/>
              </a:ext>
            </a:extLst>
          </p:cNvPr>
          <p:cNvPicPr>
            <a:picLocks noChangeAspect="1"/>
          </p:cNvPicPr>
          <p:nvPr/>
        </p:nvPicPr>
        <p:blipFill>
          <a:blip r:embed="rId3" cstate="screen">
            <a:duotone>
              <a:prstClr val="black"/>
              <a:schemeClr val="accent5">
                <a:tint val="45000"/>
                <a:satMod val="400000"/>
              </a:schemeClr>
            </a:duotone>
            <a:extLst>
              <a:ext uri="{BEBA8EAE-BF5A-486C-A8C5-ECC9F3942E4B}">
                <a14:imgProps xmlns:a14="http://schemas.microsoft.com/office/drawing/2010/main">
                  <a14:imgLayer r:embed="rId4">
                    <a14:imgEffect>
                      <a14:colorTemperature colorTemp="5300"/>
                    </a14:imgEffect>
                    <a14:imgEffect>
                      <a14:saturation sat="196000"/>
                    </a14:imgEffect>
                  </a14:imgLayer>
                </a14:imgProps>
              </a:ext>
              <a:ext uri="{28A0092B-C50C-407E-A947-70E740481C1C}">
                <a14:useLocalDpi xmlns:a14="http://schemas.microsoft.com/office/drawing/2010/main"/>
              </a:ext>
            </a:extLst>
          </a:blip>
          <a:stretch>
            <a:fillRect/>
          </a:stretch>
        </p:blipFill>
        <p:spPr>
          <a:xfrm>
            <a:off x="10164000" y="5342611"/>
            <a:ext cx="504000" cy="504000"/>
          </a:xfrm>
          <a:prstGeom prst="rect">
            <a:avLst/>
          </a:prstGeom>
          <a:solidFill>
            <a:srgbClr val="009051"/>
          </a:solidFill>
        </p:spPr>
      </p:pic>
    </p:spTree>
    <p:extLst>
      <p:ext uri="{BB962C8B-B14F-4D97-AF65-F5344CB8AC3E}">
        <p14:creationId xmlns:p14="http://schemas.microsoft.com/office/powerpoint/2010/main" val="35790540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AD9B314-B51F-247A-E61F-1E01786DF55E}"/>
              </a:ext>
            </a:extLst>
          </p:cNvPr>
          <p:cNvSpPr>
            <a:spLocks noGrp="1"/>
          </p:cNvSpPr>
          <p:nvPr>
            <p:ph sz="half" idx="1"/>
          </p:nvPr>
        </p:nvSpPr>
        <p:spPr>
          <a:ln w="12700">
            <a:solidFill>
              <a:srgbClr val="00FB92"/>
            </a:solidFill>
          </a:ln>
        </p:spPr>
        <p:txBody>
          <a:bodyPr>
            <a:normAutofit/>
          </a:bodyPr>
          <a:lstStyle/>
          <a:p>
            <a:pPr marL="0" indent="0">
              <a:lnSpc>
                <a:spcPct val="100000"/>
              </a:lnSpc>
              <a:spcBef>
                <a:spcPts val="0"/>
              </a:spcBef>
              <a:buClr>
                <a:srgbClr val="00FB92"/>
              </a:buClr>
              <a:buNone/>
            </a:pPr>
            <a:r>
              <a:rPr lang="it-IT" sz="2000" dirty="0">
                <a:solidFill>
                  <a:srgbClr val="4E8F00"/>
                </a:solidFill>
                <a:latin typeface="Times New Roman" panose="02020603050405020304" pitchFamily="18" charset="0"/>
                <a:cs typeface="Times New Roman" panose="02020603050405020304" pitchFamily="18" charset="0"/>
              </a:rPr>
              <a:t>Grande carestia </a:t>
            </a:r>
            <a:r>
              <a:rPr lang="it-IT" sz="2000" dirty="0">
                <a:latin typeface="Times New Roman" panose="02020603050405020304" pitchFamily="18" charset="0"/>
                <a:cs typeface="Times New Roman" panose="02020603050405020304" pitchFamily="18" charset="0"/>
              </a:rPr>
              <a:t>(1845-1850) &gt; episodio centrale nella formazione dell’Irlanda contemporanea</a:t>
            </a:r>
          </a:p>
          <a:p>
            <a:pPr marL="457200" indent="-457200">
              <a:lnSpc>
                <a:spcPct val="100000"/>
              </a:lnSpc>
              <a:spcBef>
                <a:spcPts val="0"/>
              </a:spcBef>
              <a:buClr>
                <a:srgbClr val="00FB92"/>
              </a:buClr>
              <a:buFont typeface="+mj-lt"/>
              <a:buAutoNum type="alphaLcPeriod"/>
            </a:pPr>
            <a:r>
              <a:rPr lang="it-IT" sz="2000" dirty="0">
                <a:latin typeface="Times New Roman" panose="02020603050405020304" pitchFamily="18" charset="0"/>
                <a:cs typeface="Times New Roman" panose="02020603050405020304" pitchFamily="18" charset="0"/>
              </a:rPr>
              <a:t>conseguenze sociali, economiche e politiche interne</a:t>
            </a:r>
          </a:p>
          <a:p>
            <a:pPr marL="457200" indent="-457200">
              <a:lnSpc>
                <a:spcPct val="100000"/>
              </a:lnSpc>
              <a:spcBef>
                <a:spcPts val="0"/>
              </a:spcBef>
              <a:buClr>
                <a:srgbClr val="00FB92"/>
              </a:buClr>
              <a:buFont typeface="+mj-lt"/>
              <a:buAutoNum type="alphaLcPeriod"/>
            </a:pPr>
            <a:r>
              <a:rPr lang="it-IT" sz="2000" dirty="0">
                <a:latin typeface="Times New Roman" panose="02020603050405020304" pitchFamily="18" charset="0"/>
                <a:cs typeface="Times New Roman" panose="02020603050405020304" pitchFamily="18" charset="0"/>
              </a:rPr>
              <a:t>formazione di comunità diasporiche irlandesi in America, Canada, Australia e Gran Bretagna</a:t>
            </a:r>
          </a:p>
          <a:p>
            <a:pPr marL="0" indent="0">
              <a:lnSpc>
                <a:spcPct val="100000"/>
              </a:lnSpc>
              <a:spcBef>
                <a:spcPts val="0"/>
              </a:spcBef>
              <a:buClr>
                <a:srgbClr val="00FB92"/>
              </a:buClr>
              <a:buNone/>
            </a:pPr>
            <a:endParaRPr lang="it-IT" sz="2400" dirty="0">
              <a:latin typeface="Times New Roman" panose="02020603050405020304" pitchFamily="18" charset="0"/>
              <a:cs typeface="Times New Roman" panose="02020603050405020304" pitchFamily="18" charset="0"/>
            </a:endParaRPr>
          </a:p>
        </p:txBody>
      </p:sp>
      <p:sp>
        <p:nvSpPr>
          <p:cNvPr id="4" name="Segnaposto contenuto 3">
            <a:extLst>
              <a:ext uri="{FF2B5EF4-FFF2-40B4-BE49-F238E27FC236}">
                <a16:creationId xmlns:a16="http://schemas.microsoft.com/office/drawing/2014/main" id="{FCD40D36-97CB-DA85-5F16-38764225C684}"/>
              </a:ext>
            </a:extLst>
          </p:cNvPr>
          <p:cNvSpPr>
            <a:spLocks noGrp="1"/>
          </p:cNvSpPr>
          <p:nvPr>
            <p:ph sz="half" idx="2"/>
          </p:nvPr>
        </p:nvSpPr>
        <p:spPr>
          <a:ln w="12700">
            <a:solidFill>
              <a:srgbClr val="00FB92"/>
            </a:solidFill>
          </a:ln>
        </p:spPr>
        <p:txBody>
          <a:bodyPr>
            <a:noAutofit/>
          </a:bodyPr>
          <a:lstStyle/>
          <a:p>
            <a:pPr>
              <a:lnSpc>
                <a:spcPct val="120000"/>
              </a:lnSpc>
              <a:spcBef>
                <a:spcPts val="0"/>
              </a:spcBef>
              <a:buClr>
                <a:srgbClr val="00FB92"/>
              </a:buClr>
            </a:pPr>
            <a:r>
              <a:rPr lang="it-IT" sz="1800" dirty="0">
                <a:latin typeface="Times New Roman" panose="02020603050405020304" pitchFamily="18" charset="0"/>
                <a:cs typeface="Times New Roman" panose="02020603050405020304" pitchFamily="18" charset="0"/>
              </a:rPr>
              <a:t>interpretazioni:</a:t>
            </a:r>
          </a:p>
          <a:p>
            <a:pPr>
              <a:lnSpc>
                <a:spcPct val="120000"/>
              </a:lnSpc>
              <a:spcBef>
                <a:spcPts val="0"/>
              </a:spcBef>
              <a:buClr>
                <a:srgbClr val="00FB92"/>
              </a:buClr>
              <a:buFont typeface="Wingdings" pitchFamily="2" charset="2"/>
              <a:buChar char="q"/>
            </a:pPr>
            <a:r>
              <a:rPr lang="it-IT" sz="1800" dirty="0">
                <a:latin typeface="Times New Roman" panose="02020603050405020304" pitchFamily="18" charset="0"/>
                <a:cs typeface="Times New Roman" panose="02020603050405020304" pitchFamily="18" charset="0"/>
              </a:rPr>
              <a:t> nazionalista: crudeltà del governo e inefficacia delle operazioni di soccorso. «Colpa» inglese</a:t>
            </a:r>
          </a:p>
          <a:p>
            <a:pPr>
              <a:lnSpc>
                <a:spcPct val="120000"/>
              </a:lnSpc>
              <a:spcBef>
                <a:spcPts val="0"/>
              </a:spcBef>
              <a:buClr>
                <a:srgbClr val="00FB92"/>
              </a:buClr>
              <a:buFont typeface="Wingdings" pitchFamily="2" charset="2"/>
              <a:buChar char="q"/>
            </a:pPr>
            <a:r>
              <a:rPr lang="it-IT" sz="1800" dirty="0">
                <a:latin typeface="Times New Roman" panose="02020603050405020304" pitchFamily="18" charset="0"/>
                <a:cs typeface="Times New Roman" panose="02020603050405020304" pitchFamily="18" charset="0"/>
              </a:rPr>
              <a:t>revisionista: approccio strutturale di lungo periodo. Fattori di lungo termine che tendevano a destabilizzare l’economia irlandese già prima della carestia e vincoli culturali e tecnologici che limitarono la risposta del governo</a:t>
            </a:r>
          </a:p>
          <a:p>
            <a:pPr>
              <a:lnSpc>
                <a:spcPct val="120000"/>
              </a:lnSpc>
              <a:spcBef>
                <a:spcPts val="0"/>
              </a:spcBef>
              <a:buClr>
                <a:srgbClr val="00FB92"/>
              </a:buClr>
              <a:buFont typeface="Wingdings" pitchFamily="2" charset="2"/>
              <a:buChar char="q"/>
            </a:pPr>
            <a:endParaRPr lang="it-IT" sz="1800" dirty="0">
              <a:latin typeface="Times New Roman" panose="02020603050405020304" pitchFamily="18" charset="0"/>
              <a:cs typeface="Times New Roman" panose="02020603050405020304" pitchFamily="18" charset="0"/>
            </a:endParaRPr>
          </a:p>
          <a:p>
            <a:pPr>
              <a:lnSpc>
                <a:spcPct val="120000"/>
              </a:lnSpc>
              <a:spcBef>
                <a:spcPts val="0"/>
              </a:spcBef>
              <a:buClr>
                <a:srgbClr val="00FB92"/>
              </a:buClr>
              <a:buFont typeface="Wingdings" pitchFamily="2" charset="2"/>
              <a:buChar char="v"/>
            </a:pPr>
            <a:r>
              <a:rPr lang="it-IT" sz="1800" dirty="0">
                <a:latin typeface="Times New Roman" panose="02020603050405020304" pitchFamily="18" charset="0"/>
                <a:cs typeface="Times New Roman" panose="02020603050405020304" pitchFamily="18" charset="0"/>
              </a:rPr>
              <a:t>natura regionale dell’impatto della carestia</a:t>
            </a:r>
          </a:p>
          <a:p>
            <a:pPr>
              <a:lnSpc>
                <a:spcPct val="120000"/>
              </a:lnSpc>
              <a:spcBef>
                <a:spcPts val="0"/>
              </a:spcBef>
              <a:buClr>
                <a:srgbClr val="00FB92"/>
              </a:buClr>
              <a:buFont typeface="Wingdings" pitchFamily="2" charset="2"/>
              <a:buChar char="v"/>
            </a:pPr>
            <a:r>
              <a:rPr lang="it-IT" sz="1800" dirty="0">
                <a:latin typeface="Times New Roman" panose="02020603050405020304" pitchFamily="18" charset="0"/>
                <a:cs typeface="Times New Roman" panose="02020603050405020304" pitchFamily="18" charset="0"/>
              </a:rPr>
              <a:t>crisi economica</a:t>
            </a:r>
          </a:p>
        </p:txBody>
      </p:sp>
    </p:spTree>
    <p:extLst>
      <p:ext uri="{BB962C8B-B14F-4D97-AF65-F5344CB8AC3E}">
        <p14:creationId xmlns:p14="http://schemas.microsoft.com/office/powerpoint/2010/main" val="289311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AD9B314-B51F-247A-E61F-1E01786DF55E}"/>
              </a:ext>
            </a:extLst>
          </p:cNvPr>
          <p:cNvSpPr>
            <a:spLocks noGrp="1"/>
          </p:cNvSpPr>
          <p:nvPr>
            <p:ph sz="half" idx="1"/>
          </p:nvPr>
        </p:nvSpPr>
        <p:spPr>
          <a:ln w="12700">
            <a:solidFill>
              <a:srgbClr val="00FB92"/>
            </a:solidFill>
          </a:ln>
        </p:spPr>
        <p:txBody>
          <a:bodyPr>
            <a:noAutofit/>
          </a:bodyPr>
          <a:lstStyle/>
          <a:p>
            <a:pPr>
              <a:lnSpc>
                <a:spcPct val="120000"/>
              </a:lnSpc>
              <a:spcBef>
                <a:spcPts val="0"/>
              </a:spcBef>
              <a:buClr>
                <a:srgbClr val="00FB92"/>
              </a:buClr>
              <a:buFont typeface="Wingdings" pitchFamily="2" charset="2"/>
              <a:buChar char="§"/>
            </a:pPr>
            <a:r>
              <a:rPr lang="it-IT" sz="1400" dirty="0">
                <a:solidFill>
                  <a:srgbClr val="4E8F00"/>
                </a:solidFill>
                <a:latin typeface="Times New Roman" panose="02020603050405020304" pitchFamily="18" charset="0"/>
                <a:cs typeface="Times New Roman" panose="02020603050405020304" pitchFamily="18" charset="0"/>
              </a:rPr>
              <a:t>settembre 1914 </a:t>
            </a:r>
            <a:r>
              <a:rPr lang="it-IT" sz="1400" dirty="0">
                <a:latin typeface="Times New Roman" panose="02020603050405020304" pitchFamily="18" charset="0"/>
                <a:cs typeface="Times New Roman" panose="02020603050405020304" pitchFamily="18" charset="0"/>
              </a:rPr>
              <a:t>(governo </a:t>
            </a:r>
            <a:r>
              <a:rPr lang="it-IT" sz="1400" dirty="0" err="1">
                <a:latin typeface="Times New Roman" panose="02020603050405020304" pitchFamily="18" charset="0"/>
                <a:cs typeface="Times New Roman" panose="02020603050405020304" pitchFamily="18" charset="0"/>
              </a:rPr>
              <a:t>Asquit</a:t>
            </a:r>
            <a:r>
              <a:rPr lang="it-IT" sz="1400" dirty="0">
                <a:latin typeface="Times New Roman" panose="02020603050405020304" pitchFamily="18" charset="0"/>
                <a:cs typeface="Times New Roman" panose="02020603050405020304" pitchFamily="18" charset="0"/>
              </a:rPr>
              <a:t>): </a:t>
            </a:r>
            <a:r>
              <a:rPr lang="it-IT" sz="1400" b="1" i="1" dirty="0">
                <a:latin typeface="Times New Roman" panose="02020603050405020304" pitchFamily="18" charset="0"/>
                <a:cs typeface="Times New Roman" panose="02020603050405020304" pitchFamily="18" charset="0"/>
              </a:rPr>
              <a:t>Home Rule </a:t>
            </a:r>
            <a:r>
              <a:rPr lang="it-IT" sz="1400" dirty="0">
                <a:latin typeface="Times New Roman" panose="02020603050405020304" pitchFamily="18" charset="0"/>
                <a:cs typeface="Times New Roman" panose="02020603050405020304" pitchFamily="18" charset="0"/>
              </a:rPr>
              <a:t>dell’Irlanda (governo e parlamento propri; legame con la corona britannica), e diritto dell’Ulster di restare parte integrante del Regno Unito. Non applicato a causa dello scoppio del primo conflitto mondiale</a:t>
            </a:r>
          </a:p>
          <a:p>
            <a:pPr>
              <a:lnSpc>
                <a:spcPct val="120000"/>
              </a:lnSpc>
              <a:spcBef>
                <a:spcPts val="0"/>
              </a:spcBef>
              <a:buClr>
                <a:srgbClr val="00FB92"/>
              </a:buClr>
              <a:buFont typeface="Wingdings" pitchFamily="2" charset="2"/>
              <a:buChar char="§"/>
            </a:pPr>
            <a:r>
              <a:rPr lang="it-IT" sz="1400" dirty="0">
                <a:latin typeface="Times New Roman" panose="02020603050405020304" pitchFamily="18" charset="0"/>
                <a:cs typeface="Times New Roman" panose="02020603050405020304" pitchFamily="18" charset="0"/>
              </a:rPr>
              <a:t>partecipazione degli irlandesi e dell’Ulster alla prima guerra mondiale</a:t>
            </a:r>
          </a:p>
          <a:p>
            <a:pPr>
              <a:lnSpc>
                <a:spcPct val="120000"/>
              </a:lnSpc>
              <a:spcBef>
                <a:spcPts val="0"/>
              </a:spcBef>
              <a:buClr>
                <a:srgbClr val="00FB92"/>
              </a:buClr>
              <a:buFont typeface="Wingdings" pitchFamily="2" charset="2"/>
              <a:buChar char="§"/>
            </a:pPr>
            <a:r>
              <a:rPr lang="it-IT" sz="1400" dirty="0">
                <a:latin typeface="Times New Roman" panose="02020603050405020304" pitchFamily="18" charset="0"/>
                <a:cs typeface="Times New Roman" panose="02020603050405020304" pitchFamily="18" charset="0"/>
              </a:rPr>
              <a:t>inizio dei moti nazionalisti. </a:t>
            </a:r>
            <a:r>
              <a:rPr lang="it-IT" sz="1400" i="1" dirty="0">
                <a:solidFill>
                  <a:srgbClr val="4E8F00"/>
                </a:solidFill>
                <a:latin typeface="Times New Roman" panose="02020603050405020304" pitchFamily="18" charset="0"/>
                <a:cs typeface="Times New Roman" panose="02020603050405020304" pitchFamily="18" charset="0"/>
              </a:rPr>
              <a:t>lunedì di Pasqua </a:t>
            </a:r>
            <a:r>
              <a:rPr lang="it-IT" sz="1400" dirty="0">
                <a:solidFill>
                  <a:srgbClr val="4E8F00"/>
                </a:solidFill>
                <a:latin typeface="Times New Roman" panose="02020603050405020304" pitchFamily="18" charset="0"/>
                <a:cs typeface="Times New Roman" panose="02020603050405020304" pitchFamily="18" charset="0"/>
              </a:rPr>
              <a:t>1916 </a:t>
            </a:r>
            <a:r>
              <a:rPr lang="it-IT" sz="1400" dirty="0">
                <a:latin typeface="Times New Roman" panose="02020603050405020304" pitchFamily="18" charset="0"/>
                <a:cs typeface="Times New Roman" panose="02020603050405020304" pitchFamily="18" charset="0"/>
              </a:rPr>
              <a:t>–</a:t>
            </a:r>
            <a:r>
              <a:rPr lang="it-IT" sz="1400" dirty="0">
                <a:solidFill>
                  <a:srgbClr val="4E8F00"/>
                </a:solidFill>
                <a:latin typeface="Times New Roman" panose="02020603050405020304" pitchFamily="18" charset="0"/>
                <a:cs typeface="Times New Roman" panose="02020603050405020304" pitchFamily="18" charset="0"/>
              </a:rPr>
              <a:t> </a:t>
            </a:r>
            <a:r>
              <a:rPr lang="it-IT" sz="1400" dirty="0">
                <a:latin typeface="Times New Roman" panose="02020603050405020304" pitchFamily="18" charset="0"/>
                <a:cs typeface="Times New Roman" panose="02020603050405020304" pitchFamily="18" charset="0"/>
              </a:rPr>
              <a:t>repressione inglese</a:t>
            </a:r>
          </a:p>
          <a:p>
            <a:pPr>
              <a:lnSpc>
                <a:spcPct val="120000"/>
              </a:lnSpc>
              <a:spcBef>
                <a:spcPts val="0"/>
              </a:spcBef>
              <a:buClr>
                <a:srgbClr val="00FB92"/>
              </a:buClr>
              <a:buFont typeface="Wingdings" pitchFamily="2" charset="2"/>
              <a:buChar char="§"/>
            </a:pPr>
            <a:r>
              <a:rPr lang="it-IT" sz="1400" dirty="0">
                <a:solidFill>
                  <a:srgbClr val="4E8F00"/>
                </a:solidFill>
                <a:latin typeface="Times New Roman" panose="02020603050405020304" pitchFamily="18" charset="0"/>
                <a:cs typeface="Times New Roman" panose="02020603050405020304" pitchFamily="18" charset="0"/>
              </a:rPr>
              <a:t>dicembre 1918</a:t>
            </a:r>
            <a:r>
              <a:rPr lang="it-IT" sz="1400" dirty="0">
                <a:latin typeface="Times New Roman" panose="02020603050405020304" pitchFamily="18" charset="0"/>
                <a:cs typeface="Times New Roman" panose="02020603050405020304" pitchFamily="18" charset="0"/>
              </a:rPr>
              <a:t>: elezioni e proclamazione dell’</a:t>
            </a:r>
            <a:r>
              <a:rPr lang="it-IT" sz="1400" dirty="0">
                <a:solidFill>
                  <a:srgbClr val="4E8F00"/>
                </a:solidFill>
                <a:latin typeface="Times New Roman" panose="02020603050405020304" pitchFamily="18" charset="0"/>
                <a:cs typeface="Times New Roman" panose="02020603050405020304" pitchFamily="18" charset="0"/>
              </a:rPr>
              <a:t>indipendenza</a:t>
            </a:r>
            <a:r>
              <a:rPr lang="it-IT" sz="1400" dirty="0">
                <a:latin typeface="Times New Roman" panose="02020603050405020304" pitchFamily="18" charset="0"/>
                <a:cs typeface="Times New Roman" panose="02020603050405020304" pitchFamily="18" charset="0"/>
              </a:rPr>
              <a:t> dell’Irlanda (Assemblea nazionale irlandese) </a:t>
            </a:r>
          </a:p>
          <a:p>
            <a:pPr>
              <a:lnSpc>
                <a:spcPct val="120000"/>
              </a:lnSpc>
              <a:spcBef>
                <a:spcPts val="0"/>
              </a:spcBef>
              <a:buClr>
                <a:srgbClr val="00FB92"/>
              </a:buClr>
              <a:buFont typeface="Wingdings" pitchFamily="2" charset="2"/>
              <a:buChar char="§"/>
            </a:pPr>
            <a:r>
              <a:rPr lang="it-IT" sz="1400" dirty="0">
                <a:solidFill>
                  <a:srgbClr val="4E8F00"/>
                </a:solidFill>
                <a:latin typeface="Times New Roman" panose="02020603050405020304" pitchFamily="18" charset="0"/>
                <a:cs typeface="Times New Roman" panose="02020603050405020304" pitchFamily="18" charset="0"/>
              </a:rPr>
              <a:t>1919-1921</a:t>
            </a:r>
            <a:r>
              <a:rPr lang="it-IT" sz="1400" dirty="0">
                <a:latin typeface="Times New Roman" panose="02020603050405020304" pitchFamily="18" charset="0"/>
                <a:cs typeface="Times New Roman" panose="02020603050405020304" pitchFamily="18" charset="0"/>
              </a:rPr>
              <a:t>: </a:t>
            </a:r>
            <a:r>
              <a:rPr lang="it-IT" sz="1400" b="1" dirty="0">
                <a:latin typeface="Times New Roman" panose="02020603050405020304" pitchFamily="18" charset="0"/>
                <a:cs typeface="Times New Roman" panose="02020603050405020304" pitchFamily="18" charset="0"/>
              </a:rPr>
              <a:t>guerra</a:t>
            </a:r>
          </a:p>
          <a:p>
            <a:pPr>
              <a:lnSpc>
                <a:spcPct val="120000"/>
              </a:lnSpc>
              <a:spcBef>
                <a:spcPts val="0"/>
              </a:spcBef>
              <a:buClr>
                <a:srgbClr val="00FB92"/>
              </a:buClr>
              <a:buFont typeface="Wingdings" pitchFamily="2" charset="2"/>
              <a:buChar char="§"/>
            </a:pPr>
            <a:r>
              <a:rPr lang="it-IT" sz="1400" dirty="0">
                <a:solidFill>
                  <a:srgbClr val="4E8F00"/>
                </a:solidFill>
                <a:latin typeface="Times New Roman" panose="02020603050405020304" pitchFamily="18" charset="0"/>
                <a:cs typeface="Times New Roman" panose="02020603050405020304" pitchFamily="18" charset="0"/>
              </a:rPr>
              <a:t>6 dicembre 1921</a:t>
            </a:r>
            <a:r>
              <a:rPr lang="it-IT" sz="1400" dirty="0">
                <a:latin typeface="Times New Roman" panose="02020603050405020304" pitchFamily="18" charset="0"/>
                <a:cs typeface="Times New Roman" panose="02020603050405020304" pitchFamily="18" charset="0"/>
              </a:rPr>
              <a:t>: trattato anglo-irlandese (Lloyd George – Michael Collins) e nascita dello Stato libero d’Irlanda (a eccezione dell’Ulster)</a:t>
            </a:r>
          </a:p>
        </p:txBody>
      </p:sp>
      <p:sp>
        <p:nvSpPr>
          <p:cNvPr id="4" name="Segnaposto contenuto 3">
            <a:extLst>
              <a:ext uri="{FF2B5EF4-FFF2-40B4-BE49-F238E27FC236}">
                <a16:creationId xmlns:a16="http://schemas.microsoft.com/office/drawing/2014/main" id="{FCD40D36-97CB-DA85-5F16-38764225C684}"/>
              </a:ext>
            </a:extLst>
          </p:cNvPr>
          <p:cNvSpPr>
            <a:spLocks noGrp="1"/>
          </p:cNvSpPr>
          <p:nvPr>
            <p:ph sz="half" idx="2"/>
          </p:nvPr>
        </p:nvSpPr>
        <p:spPr>
          <a:ln w="12700">
            <a:solidFill>
              <a:srgbClr val="00FB92"/>
            </a:solidFill>
          </a:ln>
        </p:spPr>
        <p:txBody>
          <a:bodyPr>
            <a:noAutofit/>
          </a:bodyPr>
          <a:lstStyle/>
          <a:p>
            <a:pPr>
              <a:lnSpc>
                <a:spcPct val="100000"/>
              </a:lnSpc>
              <a:spcBef>
                <a:spcPts val="0"/>
              </a:spcBef>
              <a:buClr>
                <a:srgbClr val="00FB92"/>
              </a:buClr>
              <a:buFont typeface="Wingdings" pitchFamily="2" charset="2"/>
              <a:buChar char="§"/>
            </a:pPr>
            <a:r>
              <a:rPr lang="it-IT" sz="1800" dirty="0">
                <a:solidFill>
                  <a:srgbClr val="4E8F00"/>
                </a:solidFill>
                <a:latin typeface="Times New Roman" panose="02020603050405020304" pitchFamily="18" charset="0"/>
                <a:cs typeface="Times New Roman" panose="02020603050405020304" pitchFamily="18" charset="0"/>
              </a:rPr>
              <a:t>1922-1923</a:t>
            </a:r>
            <a:r>
              <a:rPr lang="it-IT" sz="1800" dirty="0">
                <a:latin typeface="Times New Roman" panose="02020603050405020304" pitchFamily="18" charset="0"/>
                <a:cs typeface="Times New Roman" panose="02020603050405020304" pitchFamily="18" charset="0"/>
              </a:rPr>
              <a:t>: </a:t>
            </a:r>
            <a:r>
              <a:rPr lang="it-IT" sz="1800" b="1" dirty="0">
                <a:latin typeface="Times New Roman" panose="02020603050405020304" pitchFamily="18" charset="0"/>
                <a:cs typeface="Times New Roman" panose="02020603050405020304" pitchFamily="18" charset="0"/>
              </a:rPr>
              <a:t>guerra civile</a:t>
            </a:r>
            <a:r>
              <a:rPr lang="it-IT" sz="1800" dirty="0">
                <a:latin typeface="Times New Roman" panose="02020603050405020304" pitchFamily="18" charset="0"/>
                <a:cs typeface="Times New Roman" panose="02020603050405020304" pitchFamily="18" charset="0"/>
              </a:rPr>
              <a:t>:</a:t>
            </a:r>
          </a:p>
          <a:p>
            <a:pPr>
              <a:lnSpc>
                <a:spcPct val="100000"/>
              </a:lnSpc>
              <a:spcBef>
                <a:spcPts val="0"/>
              </a:spcBef>
              <a:buClr>
                <a:srgbClr val="00FB92"/>
              </a:buClr>
              <a:buFont typeface="Wingdings" pitchFamily="2" charset="2"/>
              <a:buChar char="Ø"/>
            </a:pPr>
            <a:r>
              <a:rPr lang="it-IT" sz="1800" dirty="0">
                <a:latin typeface="Times New Roman" panose="02020603050405020304" pitchFamily="18" charset="0"/>
                <a:cs typeface="Times New Roman" panose="02020603050405020304" pitchFamily="18" charset="0"/>
              </a:rPr>
              <a:t>a. nazionalisti favorevoli alla costituzione di uno Stato autonomo</a:t>
            </a:r>
          </a:p>
          <a:p>
            <a:pPr>
              <a:lnSpc>
                <a:spcPct val="100000"/>
              </a:lnSpc>
              <a:spcBef>
                <a:spcPts val="0"/>
              </a:spcBef>
              <a:buClr>
                <a:srgbClr val="00FB92"/>
              </a:buClr>
              <a:buFont typeface="Wingdings" pitchFamily="2" charset="2"/>
              <a:buChar char="Ø"/>
            </a:pPr>
            <a:r>
              <a:rPr lang="it-IT" sz="1800" dirty="0">
                <a:latin typeface="Times New Roman" panose="02020603050405020304" pitchFamily="18" charset="0"/>
                <a:cs typeface="Times New Roman" panose="02020603050405020304" pitchFamily="18" charset="0"/>
              </a:rPr>
              <a:t>b. nazionalisti favorevoli alla prosecuzione della guerra contro il Regno Unito in vista della costituzione di una Repubblica irlandese indipendente</a:t>
            </a:r>
          </a:p>
          <a:p>
            <a:pPr>
              <a:lnSpc>
                <a:spcPct val="100000"/>
              </a:lnSpc>
              <a:spcBef>
                <a:spcPts val="0"/>
              </a:spcBef>
              <a:buClr>
                <a:srgbClr val="00FB92"/>
              </a:buClr>
              <a:buFont typeface="Wingdings" pitchFamily="2" charset="2"/>
              <a:buChar char="v"/>
            </a:pPr>
            <a:r>
              <a:rPr lang="it-IT" sz="1800" dirty="0">
                <a:latin typeface="Times New Roman" panose="02020603050405020304" pitchFamily="18" charset="0"/>
                <a:cs typeface="Times New Roman" panose="02020603050405020304" pitchFamily="18" charset="0"/>
              </a:rPr>
              <a:t>Irlanda dominio autonomo, a eccezione dell’Ulster</a:t>
            </a:r>
          </a:p>
          <a:p>
            <a:pPr>
              <a:lnSpc>
                <a:spcPct val="100000"/>
              </a:lnSpc>
              <a:spcBef>
                <a:spcPts val="0"/>
              </a:spcBef>
              <a:buClr>
                <a:srgbClr val="00FB92"/>
              </a:buClr>
              <a:buFont typeface="Wingdings" pitchFamily="2" charset="2"/>
              <a:buChar char="v"/>
            </a:pPr>
            <a:r>
              <a:rPr lang="it-IT" sz="1800" dirty="0">
                <a:latin typeface="Times New Roman" panose="02020603050405020304" pitchFamily="18" charset="0"/>
                <a:cs typeface="Times New Roman" panose="02020603050405020304" pitchFamily="18" charset="0"/>
              </a:rPr>
              <a:t>vita politica caratterizzata dalla conflittualità tra i partiti che accettano lo Stato libero d’Irlanda e quelli che lottano per la costituzione di una Repubblica di Irlanda</a:t>
            </a:r>
          </a:p>
          <a:p>
            <a:pPr>
              <a:lnSpc>
                <a:spcPct val="100000"/>
              </a:lnSpc>
              <a:spcBef>
                <a:spcPts val="0"/>
              </a:spcBef>
              <a:buClr>
                <a:srgbClr val="00FB92"/>
              </a:buClr>
              <a:buFont typeface="Wingdings" pitchFamily="2" charset="2"/>
              <a:buChar char="v"/>
            </a:pPr>
            <a:r>
              <a:rPr lang="it-IT" sz="1800" dirty="0">
                <a:latin typeface="Times New Roman" panose="02020603050405020304" pitchFamily="18" charset="0"/>
                <a:cs typeface="Times New Roman" panose="02020603050405020304" pitchFamily="18" charset="0"/>
              </a:rPr>
              <a:t>gruppi paramilitari</a:t>
            </a:r>
          </a:p>
          <a:p>
            <a:pPr>
              <a:lnSpc>
                <a:spcPct val="100000"/>
              </a:lnSpc>
              <a:spcBef>
                <a:spcPts val="0"/>
              </a:spcBef>
              <a:buClr>
                <a:srgbClr val="00FB92"/>
              </a:buClr>
              <a:buFont typeface="Wingdings" pitchFamily="2" charset="2"/>
              <a:buChar char="v"/>
            </a:pPr>
            <a:r>
              <a:rPr lang="it-IT" sz="1800" dirty="0">
                <a:latin typeface="Times New Roman" panose="02020603050405020304" pitchFamily="18" charset="0"/>
                <a:cs typeface="Times New Roman" panose="02020603050405020304" pitchFamily="18" charset="0"/>
              </a:rPr>
              <a:t>evoluzione ‘separata’ dell’Ulster e «problema» della minoranza cattolica</a:t>
            </a:r>
          </a:p>
          <a:p>
            <a:pPr>
              <a:lnSpc>
                <a:spcPct val="100000"/>
              </a:lnSpc>
              <a:spcBef>
                <a:spcPts val="0"/>
              </a:spcBef>
              <a:buClr>
                <a:srgbClr val="00FB92"/>
              </a:buClr>
              <a:buFont typeface="Wingdings" pitchFamily="2" charset="2"/>
              <a:buChar char="v"/>
            </a:pPr>
            <a:endParaRPr lang="it-IT" sz="1800" dirty="0">
              <a:latin typeface="Times New Roman" panose="02020603050405020304" pitchFamily="18" charset="0"/>
              <a:cs typeface="Times New Roman" panose="02020603050405020304" pitchFamily="18" charset="0"/>
            </a:endParaRPr>
          </a:p>
          <a:p>
            <a:pPr>
              <a:lnSpc>
                <a:spcPct val="120000"/>
              </a:lnSpc>
              <a:spcBef>
                <a:spcPts val="0"/>
              </a:spcBef>
              <a:buClr>
                <a:srgbClr val="00FB92"/>
              </a:buClr>
              <a:buFont typeface="Wingdings" pitchFamily="2" charset="2"/>
              <a:buChar char="v"/>
            </a:pPr>
            <a:endParaRPr lang="it-IT" sz="1800" dirty="0">
              <a:latin typeface="Times New Roman" panose="02020603050405020304" pitchFamily="18" charset="0"/>
              <a:cs typeface="Times New Roman" panose="02020603050405020304" pitchFamily="18" charset="0"/>
            </a:endParaRPr>
          </a:p>
          <a:p>
            <a:pPr>
              <a:lnSpc>
                <a:spcPct val="120000"/>
              </a:lnSpc>
              <a:spcBef>
                <a:spcPts val="0"/>
              </a:spcBef>
              <a:buClr>
                <a:srgbClr val="00FB92"/>
              </a:buClr>
            </a:pPr>
            <a:endParaRPr lang="it-IT"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3921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AD9B314-B51F-247A-E61F-1E01786DF55E}"/>
              </a:ext>
            </a:extLst>
          </p:cNvPr>
          <p:cNvSpPr>
            <a:spLocks noGrp="1"/>
          </p:cNvSpPr>
          <p:nvPr>
            <p:ph sz="half" idx="1"/>
          </p:nvPr>
        </p:nvSpPr>
        <p:spPr>
          <a:ln w="12700">
            <a:solidFill>
              <a:srgbClr val="00FB92"/>
            </a:solidFill>
          </a:ln>
        </p:spPr>
        <p:txBody>
          <a:bodyPr>
            <a:noAutofit/>
          </a:bodyPr>
          <a:lstStyle/>
          <a:p>
            <a:pPr>
              <a:lnSpc>
                <a:spcPct val="100000"/>
              </a:lnSpc>
              <a:spcBef>
                <a:spcPts val="0"/>
              </a:spcBef>
              <a:buClr>
                <a:srgbClr val="00FB92"/>
              </a:buClr>
              <a:buFont typeface="Wingdings" pitchFamily="2" charset="2"/>
              <a:buChar char="§"/>
            </a:pPr>
            <a:r>
              <a:rPr lang="it-IT" sz="1400" i="1" dirty="0">
                <a:latin typeface="Times New Roman" panose="02020603050405020304" pitchFamily="18" charset="0"/>
                <a:cs typeface="Times New Roman" panose="02020603050405020304" pitchFamily="18" charset="0"/>
              </a:rPr>
              <a:t>Ulster </a:t>
            </a:r>
            <a:r>
              <a:rPr lang="it-IT" sz="1400" i="1" dirty="0" err="1">
                <a:latin typeface="Times New Roman" panose="02020603050405020304" pitchFamily="18" charset="0"/>
                <a:cs typeface="Times New Roman" panose="02020603050405020304" pitchFamily="18" charset="0"/>
              </a:rPr>
              <a:t>Volunteer</a:t>
            </a:r>
            <a:r>
              <a:rPr lang="it-IT" sz="1400" i="1" dirty="0">
                <a:latin typeface="Times New Roman" panose="02020603050405020304" pitchFamily="18" charset="0"/>
                <a:cs typeface="Times New Roman" panose="02020603050405020304" pitchFamily="18" charset="0"/>
              </a:rPr>
              <a:t> Force </a:t>
            </a:r>
            <a:r>
              <a:rPr lang="it-IT" sz="1400" dirty="0">
                <a:latin typeface="Times New Roman" panose="02020603050405020304" pitchFamily="18" charset="0"/>
                <a:cs typeface="Times New Roman" panose="02020603050405020304" pitchFamily="18" charset="0"/>
              </a:rPr>
              <a:t>(1966)</a:t>
            </a:r>
          </a:p>
          <a:p>
            <a:pPr>
              <a:lnSpc>
                <a:spcPct val="100000"/>
              </a:lnSpc>
              <a:spcBef>
                <a:spcPts val="0"/>
              </a:spcBef>
              <a:buClr>
                <a:srgbClr val="00FB92"/>
              </a:buClr>
              <a:buFont typeface="Wingdings" pitchFamily="2" charset="2"/>
              <a:buChar char="§"/>
            </a:pPr>
            <a:r>
              <a:rPr lang="it-IT" sz="1400" i="1" dirty="0">
                <a:latin typeface="Times New Roman" panose="02020603050405020304" pitchFamily="18" charset="0"/>
                <a:cs typeface="Times New Roman" panose="02020603050405020304" pitchFamily="18" charset="0"/>
              </a:rPr>
              <a:t>Northern </a:t>
            </a:r>
            <a:r>
              <a:rPr lang="it-IT" sz="1400" i="1" dirty="0" err="1">
                <a:latin typeface="Times New Roman" panose="02020603050405020304" pitchFamily="18" charset="0"/>
                <a:cs typeface="Times New Roman" panose="02020603050405020304" pitchFamily="18" charset="0"/>
              </a:rPr>
              <a:t>Ireland</a:t>
            </a:r>
            <a:r>
              <a:rPr lang="it-IT" sz="1400" i="1" dirty="0">
                <a:latin typeface="Times New Roman" panose="02020603050405020304" pitchFamily="18" charset="0"/>
                <a:cs typeface="Times New Roman" panose="02020603050405020304" pitchFamily="18" charset="0"/>
              </a:rPr>
              <a:t> </a:t>
            </a:r>
            <a:r>
              <a:rPr lang="it-IT" sz="1400" i="1" dirty="0" err="1">
                <a:latin typeface="Times New Roman" panose="02020603050405020304" pitchFamily="18" charset="0"/>
                <a:cs typeface="Times New Roman" panose="02020603050405020304" pitchFamily="18" charset="0"/>
              </a:rPr>
              <a:t>Civil</a:t>
            </a:r>
            <a:r>
              <a:rPr lang="it-IT" sz="1400" i="1" dirty="0">
                <a:latin typeface="Times New Roman" panose="02020603050405020304" pitchFamily="18" charset="0"/>
                <a:cs typeface="Times New Roman" panose="02020603050405020304" pitchFamily="18" charset="0"/>
              </a:rPr>
              <a:t> </a:t>
            </a:r>
            <a:r>
              <a:rPr lang="it-IT" sz="1400" i="1" dirty="0" err="1">
                <a:latin typeface="Times New Roman" panose="02020603050405020304" pitchFamily="18" charset="0"/>
                <a:cs typeface="Times New Roman" panose="02020603050405020304" pitchFamily="18" charset="0"/>
              </a:rPr>
              <a:t>Rights</a:t>
            </a:r>
            <a:r>
              <a:rPr lang="it-IT" sz="1400" i="1" dirty="0">
                <a:latin typeface="Times New Roman" panose="02020603050405020304" pitchFamily="18" charset="0"/>
                <a:cs typeface="Times New Roman" panose="02020603050405020304" pitchFamily="18" charset="0"/>
              </a:rPr>
              <a:t> Association</a:t>
            </a:r>
            <a:r>
              <a:rPr lang="it-IT" sz="1400" dirty="0">
                <a:latin typeface="Times New Roman" panose="02020603050405020304" pitchFamily="18" charset="0"/>
                <a:cs typeface="Times New Roman" panose="02020603050405020304" pitchFamily="18" charset="0"/>
              </a:rPr>
              <a:t> (1966)</a:t>
            </a:r>
          </a:p>
          <a:p>
            <a:pPr>
              <a:lnSpc>
                <a:spcPct val="100000"/>
              </a:lnSpc>
              <a:spcBef>
                <a:spcPts val="0"/>
              </a:spcBef>
              <a:buClr>
                <a:srgbClr val="00FB92"/>
              </a:buClr>
              <a:buFont typeface="Wingdings" pitchFamily="2" charset="2"/>
              <a:buChar char="§"/>
            </a:pPr>
            <a:r>
              <a:rPr lang="it-IT" sz="1400" i="1" dirty="0">
                <a:latin typeface="Times New Roman" panose="02020603050405020304" pitchFamily="18" charset="0"/>
                <a:cs typeface="Times New Roman" panose="02020603050405020304" pitchFamily="18" charset="0"/>
              </a:rPr>
              <a:t>Irish </a:t>
            </a:r>
            <a:r>
              <a:rPr lang="it-IT" sz="1400" i="1" dirty="0" err="1">
                <a:latin typeface="Times New Roman" panose="02020603050405020304" pitchFamily="18" charset="0"/>
                <a:cs typeface="Times New Roman" panose="02020603050405020304" pitchFamily="18" charset="0"/>
              </a:rPr>
              <a:t>Republican</a:t>
            </a:r>
            <a:r>
              <a:rPr lang="it-IT" sz="1400" i="1" dirty="0">
                <a:latin typeface="Times New Roman" panose="02020603050405020304" pitchFamily="18" charset="0"/>
                <a:cs typeface="Times New Roman" panose="02020603050405020304" pitchFamily="18" charset="0"/>
              </a:rPr>
              <a:t> Army – Sinn </a:t>
            </a:r>
            <a:r>
              <a:rPr lang="it-IT" sz="1400" i="1" dirty="0" err="1">
                <a:latin typeface="Times New Roman" panose="02020603050405020304" pitchFamily="18" charset="0"/>
                <a:cs typeface="Times New Roman" panose="02020603050405020304" pitchFamily="18" charset="0"/>
              </a:rPr>
              <a:t>Fein</a:t>
            </a:r>
            <a:r>
              <a:rPr lang="it-IT" sz="1400" i="1" dirty="0">
                <a:latin typeface="Times New Roman" panose="02020603050405020304" pitchFamily="18" charset="0"/>
                <a:cs typeface="Times New Roman" panose="02020603050405020304" pitchFamily="18" charset="0"/>
              </a:rPr>
              <a:t> </a:t>
            </a:r>
            <a:r>
              <a:rPr lang="it-IT" sz="1400" dirty="0">
                <a:latin typeface="Times New Roman" panose="02020603050405020304" pitchFamily="18" charset="0"/>
                <a:cs typeface="Times New Roman" panose="02020603050405020304" pitchFamily="18" charset="0"/>
              </a:rPr>
              <a:t>(anni ‘70)</a:t>
            </a:r>
          </a:p>
          <a:p>
            <a:pPr>
              <a:lnSpc>
                <a:spcPct val="100000"/>
              </a:lnSpc>
              <a:spcBef>
                <a:spcPts val="0"/>
              </a:spcBef>
              <a:buClr>
                <a:srgbClr val="00FB92"/>
              </a:buClr>
              <a:buFont typeface="Wingdings" pitchFamily="2" charset="2"/>
              <a:buChar char="§"/>
            </a:pPr>
            <a:r>
              <a:rPr lang="it-IT" sz="1400" dirty="0">
                <a:latin typeface="Times New Roman" panose="02020603050405020304" pitchFamily="18" charset="0"/>
                <a:cs typeface="Times New Roman" panose="02020603050405020304" pitchFamily="18" charset="0"/>
              </a:rPr>
              <a:t>reparti militari britannici</a:t>
            </a:r>
          </a:p>
          <a:p>
            <a:pPr>
              <a:lnSpc>
                <a:spcPct val="100000"/>
              </a:lnSpc>
              <a:spcBef>
                <a:spcPts val="0"/>
              </a:spcBef>
              <a:buClr>
                <a:srgbClr val="00FB92"/>
              </a:buClr>
              <a:buFont typeface="Wingdings" pitchFamily="2" charset="2"/>
              <a:buChar char="§"/>
            </a:pPr>
            <a:endParaRPr lang="it-IT" sz="1400" dirty="0">
              <a:latin typeface="Times New Roman" panose="02020603050405020304" pitchFamily="18" charset="0"/>
              <a:cs typeface="Times New Roman" panose="02020603050405020304" pitchFamily="18" charset="0"/>
            </a:endParaRPr>
          </a:p>
          <a:p>
            <a:pPr>
              <a:lnSpc>
                <a:spcPct val="100000"/>
              </a:lnSpc>
              <a:spcBef>
                <a:spcPts val="0"/>
              </a:spcBef>
              <a:buClr>
                <a:srgbClr val="00FB92"/>
              </a:buClr>
              <a:buFont typeface="Wingdings" pitchFamily="2" charset="2"/>
              <a:buChar char="§"/>
            </a:pPr>
            <a:r>
              <a:rPr lang="it-IT" sz="1400" i="1" dirty="0" err="1">
                <a:latin typeface="Times New Roman" panose="02020603050405020304" pitchFamily="18" charset="0"/>
                <a:cs typeface="Times New Roman" panose="02020603050405020304" pitchFamily="18" charset="0"/>
              </a:rPr>
              <a:t>Troubles</a:t>
            </a:r>
            <a:r>
              <a:rPr lang="it-IT" sz="1400" dirty="0">
                <a:latin typeface="Times New Roman" panose="02020603050405020304" pitchFamily="18" charset="0"/>
                <a:cs typeface="Times New Roman" panose="02020603050405020304" pitchFamily="18" charset="0"/>
              </a:rPr>
              <a:t> (1968-1998)</a:t>
            </a:r>
          </a:p>
          <a:p>
            <a:pPr marL="0" indent="0">
              <a:lnSpc>
                <a:spcPct val="100000"/>
              </a:lnSpc>
              <a:spcBef>
                <a:spcPts val="0"/>
              </a:spcBef>
              <a:buClr>
                <a:srgbClr val="00FB92"/>
              </a:buClr>
              <a:buNone/>
            </a:pPr>
            <a:r>
              <a:rPr lang="it-IT" sz="1400" dirty="0">
                <a:latin typeface="Times New Roman" panose="02020603050405020304" pitchFamily="18" charset="0"/>
                <a:cs typeface="Times New Roman" panose="02020603050405020304" pitchFamily="18" charset="0"/>
              </a:rPr>
              <a:t>     (Belfast, Derry-Londonderry)</a:t>
            </a:r>
          </a:p>
          <a:p>
            <a:pPr>
              <a:lnSpc>
                <a:spcPct val="100000"/>
              </a:lnSpc>
              <a:spcBef>
                <a:spcPts val="0"/>
              </a:spcBef>
              <a:buClr>
                <a:srgbClr val="00FB92"/>
              </a:buClr>
              <a:buFont typeface="Wingdings" pitchFamily="2" charset="2"/>
              <a:buChar char="ü"/>
            </a:pPr>
            <a:r>
              <a:rPr lang="it-IT" sz="1400" dirty="0">
                <a:latin typeface="Times New Roman" panose="02020603050405020304" pitchFamily="18" charset="0"/>
                <a:cs typeface="Times New Roman" panose="02020603050405020304" pitchFamily="18" charset="0"/>
              </a:rPr>
              <a:t> </a:t>
            </a:r>
            <a:r>
              <a:rPr lang="it-IT" sz="1400" dirty="0">
                <a:solidFill>
                  <a:srgbClr val="4E8F00"/>
                </a:solidFill>
                <a:latin typeface="Times New Roman" panose="02020603050405020304" pitchFamily="18" charset="0"/>
                <a:cs typeface="Times New Roman" panose="02020603050405020304" pitchFamily="18" charset="0"/>
              </a:rPr>
              <a:t>30 gennaio 1972</a:t>
            </a:r>
            <a:r>
              <a:rPr lang="it-IT" sz="1400" dirty="0">
                <a:latin typeface="Times New Roman" panose="02020603050405020304" pitchFamily="18" charset="0"/>
                <a:cs typeface="Times New Roman" panose="02020603050405020304" pitchFamily="18" charset="0"/>
              </a:rPr>
              <a:t>: </a:t>
            </a:r>
            <a:r>
              <a:rPr lang="it-IT" sz="1400" b="1" i="1" dirty="0" err="1">
                <a:latin typeface="Times New Roman" panose="02020603050405020304" pitchFamily="18" charset="0"/>
                <a:cs typeface="Times New Roman" panose="02020603050405020304" pitchFamily="18" charset="0"/>
              </a:rPr>
              <a:t>Bloody</a:t>
            </a:r>
            <a:r>
              <a:rPr lang="it-IT" sz="1400" b="1" i="1" dirty="0">
                <a:latin typeface="Times New Roman" panose="02020603050405020304" pitchFamily="18" charset="0"/>
                <a:cs typeface="Times New Roman" panose="02020603050405020304" pitchFamily="18" charset="0"/>
              </a:rPr>
              <a:t> Sunday</a:t>
            </a:r>
          </a:p>
          <a:p>
            <a:pPr>
              <a:lnSpc>
                <a:spcPct val="100000"/>
              </a:lnSpc>
              <a:spcBef>
                <a:spcPts val="0"/>
              </a:spcBef>
              <a:buClr>
                <a:srgbClr val="00FB92"/>
              </a:buClr>
              <a:buFont typeface="Wingdings" pitchFamily="2" charset="2"/>
              <a:buChar char="ü"/>
            </a:pPr>
            <a:r>
              <a:rPr lang="it-IT" sz="1400" dirty="0">
                <a:latin typeface="Times New Roman" panose="02020603050405020304" pitchFamily="18" charset="0"/>
                <a:cs typeface="Times New Roman" panose="02020603050405020304" pitchFamily="18" charset="0"/>
              </a:rPr>
              <a:t>progressivo mutamento di dirigenza del nazionalismo irlandese (Gerry Adams)</a:t>
            </a:r>
          </a:p>
          <a:p>
            <a:pPr>
              <a:lnSpc>
                <a:spcPct val="100000"/>
              </a:lnSpc>
              <a:spcBef>
                <a:spcPts val="0"/>
              </a:spcBef>
              <a:buClr>
                <a:srgbClr val="00FB92"/>
              </a:buClr>
              <a:buFont typeface="Wingdings" pitchFamily="2" charset="2"/>
              <a:buChar char="ü"/>
            </a:pPr>
            <a:r>
              <a:rPr lang="it-IT" sz="1400" dirty="0">
                <a:latin typeface="Times New Roman" panose="02020603050405020304" pitchFamily="18" charset="0"/>
                <a:cs typeface="Times New Roman" panose="02020603050405020304" pitchFamily="18" charset="0"/>
              </a:rPr>
              <a:t>internazionalizzazione della questione irlandese</a:t>
            </a:r>
          </a:p>
          <a:p>
            <a:pPr>
              <a:lnSpc>
                <a:spcPct val="100000"/>
              </a:lnSpc>
              <a:spcBef>
                <a:spcPts val="0"/>
              </a:spcBef>
              <a:buClr>
                <a:srgbClr val="00FB92"/>
              </a:buClr>
              <a:buFont typeface="Wingdings" pitchFamily="2" charset="2"/>
              <a:buChar char="ü"/>
            </a:pPr>
            <a:endParaRPr lang="it-IT" sz="1400" dirty="0">
              <a:latin typeface="Times New Roman" panose="02020603050405020304" pitchFamily="18" charset="0"/>
              <a:cs typeface="Times New Roman" panose="02020603050405020304" pitchFamily="18" charset="0"/>
            </a:endParaRPr>
          </a:p>
          <a:p>
            <a:pPr>
              <a:lnSpc>
                <a:spcPct val="100000"/>
              </a:lnSpc>
              <a:spcBef>
                <a:spcPts val="0"/>
              </a:spcBef>
              <a:buClr>
                <a:srgbClr val="00FB92"/>
              </a:buClr>
              <a:buFont typeface="Wingdings" pitchFamily="2" charset="2"/>
              <a:buChar char="§"/>
            </a:pPr>
            <a:r>
              <a:rPr lang="it-IT" sz="1400" dirty="0">
                <a:solidFill>
                  <a:srgbClr val="4E8F00"/>
                </a:solidFill>
                <a:latin typeface="Times New Roman" panose="02020603050405020304" pitchFamily="18" charset="0"/>
                <a:cs typeface="Times New Roman" panose="02020603050405020304" pitchFamily="18" charset="0"/>
              </a:rPr>
              <a:t>1998</a:t>
            </a:r>
            <a:r>
              <a:rPr lang="it-IT" sz="1400" dirty="0">
                <a:latin typeface="Times New Roman" panose="02020603050405020304" pitchFamily="18" charset="0"/>
                <a:cs typeface="Times New Roman" panose="02020603050405020304" pitchFamily="18" charset="0"/>
              </a:rPr>
              <a:t>: accordo tra Repubblica d’Irlanda, Regno Unito, dirigenti dei partiti e dei movimenti dell’Ulster (</a:t>
            </a:r>
            <a:r>
              <a:rPr lang="it-IT" sz="1400" b="1" i="1" dirty="0">
                <a:latin typeface="Times New Roman" panose="02020603050405020304" pitchFamily="18" charset="0"/>
                <a:cs typeface="Times New Roman" panose="02020603050405020304" pitchFamily="18" charset="0"/>
              </a:rPr>
              <a:t>Good </a:t>
            </a:r>
            <a:r>
              <a:rPr lang="it-IT" sz="1400" b="1" i="1" dirty="0" err="1">
                <a:latin typeface="Times New Roman" panose="02020603050405020304" pitchFamily="18" charset="0"/>
                <a:cs typeface="Times New Roman" panose="02020603050405020304" pitchFamily="18" charset="0"/>
              </a:rPr>
              <a:t>Friday</a:t>
            </a:r>
            <a:r>
              <a:rPr lang="it-IT" sz="1400" b="1" i="1" dirty="0">
                <a:latin typeface="Times New Roman" panose="02020603050405020304" pitchFamily="18" charset="0"/>
                <a:cs typeface="Times New Roman" panose="02020603050405020304" pitchFamily="18" charset="0"/>
              </a:rPr>
              <a:t> Agreement</a:t>
            </a:r>
            <a:r>
              <a:rPr lang="it-IT" sz="1400" i="1" dirty="0">
                <a:latin typeface="Times New Roman" panose="02020603050405020304" pitchFamily="18" charset="0"/>
                <a:cs typeface="Times New Roman" panose="02020603050405020304" pitchFamily="18" charset="0"/>
              </a:rPr>
              <a:t>)</a:t>
            </a:r>
            <a:endParaRPr lang="it-IT" sz="1400" dirty="0">
              <a:latin typeface="Times New Roman" panose="02020603050405020304" pitchFamily="18" charset="0"/>
              <a:cs typeface="Times New Roman" panose="02020603050405020304" pitchFamily="18" charset="0"/>
            </a:endParaRPr>
          </a:p>
          <a:p>
            <a:pPr>
              <a:lnSpc>
                <a:spcPct val="120000"/>
              </a:lnSpc>
              <a:spcBef>
                <a:spcPts val="0"/>
              </a:spcBef>
              <a:buClr>
                <a:srgbClr val="00FB92"/>
              </a:buClr>
              <a:buFont typeface="Wingdings" pitchFamily="2" charset="2"/>
              <a:buChar char="ü"/>
            </a:pPr>
            <a:r>
              <a:rPr lang="it-IT" sz="1400" dirty="0">
                <a:solidFill>
                  <a:srgbClr val="4E8F00"/>
                </a:solidFill>
                <a:latin typeface="Times New Roman" panose="02020603050405020304" pitchFamily="18" charset="0"/>
                <a:cs typeface="Times New Roman" panose="02020603050405020304" pitchFamily="18" charset="0"/>
              </a:rPr>
              <a:t>2005</a:t>
            </a:r>
            <a:r>
              <a:rPr lang="it-IT" sz="1400" dirty="0">
                <a:latin typeface="Times New Roman" panose="02020603050405020304" pitchFamily="18" charset="0"/>
                <a:cs typeface="Times New Roman" panose="02020603050405020304" pitchFamily="18" charset="0"/>
              </a:rPr>
              <a:t>: cessate il fuoco dell’IRA</a:t>
            </a:r>
          </a:p>
          <a:p>
            <a:pPr>
              <a:lnSpc>
                <a:spcPct val="120000"/>
              </a:lnSpc>
              <a:spcBef>
                <a:spcPts val="0"/>
              </a:spcBef>
              <a:buClr>
                <a:srgbClr val="00FB92"/>
              </a:buClr>
              <a:buFont typeface="Wingdings" pitchFamily="2" charset="2"/>
              <a:buChar char="ü"/>
            </a:pPr>
            <a:r>
              <a:rPr lang="it-IT" sz="1400" dirty="0">
                <a:solidFill>
                  <a:srgbClr val="4E8F00"/>
                </a:solidFill>
                <a:latin typeface="Times New Roman" panose="02020603050405020304" pitchFamily="18" charset="0"/>
                <a:cs typeface="Times New Roman" panose="02020603050405020304" pitchFamily="18" charset="0"/>
              </a:rPr>
              <a:t>2007</a:t>
            </a:r>
            <a:r>
              <a:rPr lang="it-IT" sz="1400" dirty="0">
                <a:latin typeface="Times New Roman" panose="02020603050405020304" pitchFamily="18" charset="0"/>
                <a:cs typeface="Times New Roman" panose="02020603050405020304" pitchFamily="18" charset="0"/>
              </a:rPr>
              <a:t>: l’esercito britannico lascia l’Ulster e inizio del processo di pacificazione</a:t>
            </a:r>
          </a:p>
          <a:p>
            <a:pPr>
              <a:lnSpc>
                <a:spcPct val="120000"/>
              </a:lnSpc>
              <a:spcBef>
                <a:spcPts val="0"/>
              </a:spcBef>
              <a:buClr>
                <a:srgbClr val="00FB92"/>
              </a:buClr>
              <a:buFont typeface="Wingdings" pitchFamily="2" charset="2"/>
              <a:buChar char="ü"/>
            </a:pPr>
            <a:r>
              <a:rPr lang="it-IT" sz="1400" b="1" i="1" dirty="0">
                <a:solidFill>
                  <a:srgbClr val="4E8F00"/>
                </a:solidFill>
                <a:latin typeface="Times New Roman" panose="02020603050405020304" pitchFamily="18" charset="0"/>
                <a:cs typeface="Times New Roman" panose="02020603050405020304" pitchFamily="18" charset="0"/>
              </a:rPr>
              <a:t>power-sharing</a:t>
            </a:r>
          </a:p>
        </p:txBody>
      </p:sp>
      <p:pic>
        <p:nvPicPr>
          <p:cNvPr id="2050" name="Picture 2">
            <a:extLst>
              <a:ext uri="{FF2B5EF4-FFF2-40B4-BE49-F238E27FC236}">
                <a16:creationId xmlns:a16="http://schemas.microsoft.com/office/drawing/2014/main" id="{3EA552B2-314D-5EA3-F8B6-FE5151FDC2E8}"/>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8198315" y="1323000"/>
            <a:ext cx="2632500" cy="4212000"/>
          </a:xfrm>
          <a:prstGeom prst="rect">
            <a:avLst/>
          </a:prstGeom>
          <a:noFill/>
          <a:ln w="19050">
            <a:solidFill>
              <a:srgbClr val="00FB92"/>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5995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AA96C5-985A-4B0F-48A0-871CD3E4BC18}"/>
              </a:ext>
            </a:extLst>
          </p:cNvPr>
          <p:cNvSpPr>
            <a:spLocks noGrp="1"/>
          </p:cNvSpPr>
          <p:nvPr>
            <p:ph type="title"/>
          </p:nvPr>
        </p:nvSpPr>
        <p:spPr/>
        <p:txBody>
          <a:bodyPr>
            <a:normAutofit/>
          </a:bodyPr>
          <a:lstStyle/>
          <a:p>
            <a:pPr algn="ctr"/>
            <a:r>
              <a:rPr lang="it-IT" sz="3600" dirty="0">
                <a:solidFill>
                  <a:srgbClr val="4E8F00"/>
                </a:solidFill>
                <a:latin typeface="Times New Roman" panose="02020603050405020304" pitchFamily="18" charset="0"/>
                <a:cs typeface="Times New Roman" panose="02020603050405020304" pitchFamily="18" charset="0"/>
              </a:rPr>
              <a:t>nazioni/nazionalismo</a:t>
            </a:r>
          </a:p>
        </p:txBody>
      </p:sp>
      <p:pic>
        <p:nvPicPr>
          <p:cNvPr id="7" name="Segnaposto contenuto 6">
            <a:extLst>
              <a:ext uri="{FF2B5EF4-FFF2-40B4-BE49-F238E27FC236}">
                <a16:creationId xmlns:a16="http://schemas.microsoft.com/office/drawing/2014/main" id="{8B3C1AEF-77F3-ED1D-4AD8-63F7BF6F27E1}"/>
              </a:ext>
            </a:extLst>
          </p:cNvPr>
          <p:cNvPicPr>
            <a:picLocks noGrp="1" noChangeAspect="1"/>
          </p:cNvPicPr>
          <p:nvPr>
            <p:ph sz="half" idx="1"/>
          </p:nvPr>
        </p:nvPicPr>
        <p:blipFill>
          <a:blip r:embed="rId3"/>
          <a:stretch>
            <a:fillRect/>
          </a:stretch>
        </p:blipFill>
        <p:spPr>
          <a:xfrm>
            <a:off x="228600" y="1996971"/>
            <a:ext cx="2534692" cy="3816000"/>
          </a:xfrm>
          <a:solidFill>
            <a:schemeClr val="bg1">
              <a:lumMod val="85000"/>
            </a:schemeClr>
          </a:solidFill>
          <a:ln w="19050">
            <a:solidFill>
              <a:srgbClr val="00FB92"/>
            </a:solidFill>
          </a:ln>
        </p:spPr>
      </p:pic>
      <p:pic>
        <p:nvPicPr>
          <p:cNvPr id="9" name="Segnaposto contenuto 8">
            <a:extLst>
              <a:ext uri="{FF2B5EF4-FFF2-40B4-BE49-F238E27FC236}">
                <a16:creationId xmlns:a16="http://schemas.microsoft.com/office/drawing/2014/main" id="{AF1D1359-EDC2-0593-EA58-A1B0932E7601}"/>
              </a:ext>
            </a:extLst>
          </p:cNvPr>
          <p:cNvPicPr>
            <a:picLocks noGrp="1" noChangeAspect="1"/>
          </p:cNvPicPr>
          <p:nvPr>
            <p:ph sz="half" idx="2"/>
          </p:nvPr>
        </p:nvPicPr>
        <p:blipFill>
          <a:blip r:embed="rId4"/>
          <a:stretch>
            <a:fillRect/>
          </a:stretch>
        </p:blipFill>
        <p:spPr>
          <a:xfrm>
            <a:off x="3301218" y="2676875"/>
            <a:ext cx="2516340" cy="3816000"/>
          </a:xfrm>
          <a:ln w="19050">
            <a:solidFill>
              <a:srgbClr val="00FB92"/>
            </a:solidFill>
          </a:ln>
        </p:spPr>
      </p:pic>
      <p:pic>
        <p:nvPicPr>
          <p:cNvPr id="10" name="Segnaposto contenuto 9">
            <a:extLst>
              <a:ext uri="{FF2B5EF4-FFF2-40B4-BE49-F238E27FC236}">
                <a16:creationId xmlns:a16="http://schemas.microsoft.com/office/drawing/2014/main" id="{76A69547-63AA-8EE3-74D1-D2AC4A1CB5A1}"/>
              </a:ext>
            </a:extLst>
          </p:cNvPr>
          <p:cNvPicPr>
            <a:picLocks noChangeAspect="1"/>
          </p:cNvPicPr>
          <p:nvPr/>
        </p:nvPicPr>
        <p:blipFill>
          <a:blip r:embed="rId5"/>
          <a:stretch>
            <a:fillRect/>
          </a:stretch>
        </p:blipFill>
        <p:spPr>
          <a:xfrm>
            <a:off x="6245736" y="2356971"/>
            <a:ext cx="2141753" cy="3456000"/>
          </a:xfrm>
          <a:prstGeom prst="rect">
            <a:avLst/>
          </a:prstGeom>
          <a:ln w="19050">
            <a:solidFill>
              <a:srgbClr val="00FB92"/>
            </a:solidFill>
          </a:ln>
        </p:spPr>
      </p:pic>
      <p:pic>
        <p:nvPicPr>
          <p:cNvPr id="12" name="Segnaposto contenuto 11">
            <a:extLst>
              <a:ext uri="{FF2B5EF4-FFF2-40B4-BE49-F238E27FC236}">
                <a16:creationId xmlns:a16="http://schemas.microsoft.com/office/drawing/2014/main" id="{4D274C5C-1DA3-FDFC-A270-1183EA6E2234}"/>
              </a:ext>
            </a:extLst>
          </p:cNvPr>
          <p:cNvPicPr>
            <a:picLocks noChangeAspect="1"/>
          </p:cNvPicPr>
          <p:nvPr/>
        </p:nvPicPr>
        <p:blipFill>
          <a:blip r:embed="rId6"/>
          <a:stretch>
            <a:fillRect/>
          </a:stretch>
        </p:blipFill>
        <p:spPr>
          <a:xfrm>
            <a:off x="8906387" y="3206058"/>
            <a:ext cx="2197042" cy="3456000"/>
          </a:xfrm>
          <a:prstGeom prst="rect">
            <a:avLst/>
          </a:prstGeom>
          <a:ln w="19050">
            <a:solidFill>
              <a:srgbClr val="00FB92"/>
            </a:solidFill>
          </a:ln>
        </p:spPr>
      </p:pic>
    </p:spTree>
    <p:extLst>
      <p:ext uri="{BB962C8B-B14F-4D97-AF65-F5344CB8AC3E}">
        <p14:creationId xmlns:p14="http://schemas.microsoft.com/office/powerpoint/2010/main" val="2283201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AD9B314-B51F-247A-E61F-1E01786DF55E}"/>
              </a:ext>
            </a:extLst>
          </p:cNvPr>
          <p:cNvSpPr>
            <a:spLocks noGrp="1"/>
          </p:cNvSpPr>
          <p:nvPr>
            <p:ph sz="half" idx="1"/>
          </p:nvPr>
        </p:nvSpPr>
        <p:spPr>
          <a:ln w="12700">
            <a:solidFill>
              <a:srgbClr val="00FB92"/>
            </a:solidFill>
          </a:ln>
        </p:spPr>
        <p:txBody>
          <a:bodyPr>
            <a:normAutofit fontScale="92500" lnSpcReduction="10000"/>
          </a:bodyPr>
          <a:lstStyle/>
          <a:p>
            <a:pPr marL="0">
              <a:lnSpc>
                <a:spcPct val="100000"/>
              </a:lnSpc>
              <a:spcBef>
                <a:spcPts val="0"/>
              </a:spcBef>
              <a:buClr>
                <a:srgbClr val="00FB92"/>
              </a:buClr>
              <a:buFont typeface="Wingdings" pitchFamily="2" charset="2"/>
              <a:buChar char="ü"/>
            </a:pPr>
            <a:r>
              <a:rPr lang="it-IT" sz="2400" dirty="0">
                <a:latin typeface="Times New Roman" panose="02020603050405020304" pitchFamily="18" charset="0"/>
                <a:cs typeface="Times New Roman" panose="02020603050405020304" pitchFamily="18" charset="0"/>
              </a:rPr>
              <a:t>oggetto di studio «tardivo» e novecentesco:</a:t>
            </a:r>
          </a:p>
          <a:p>
            <a:pPr marL="0" indent="0">
              <a:lnSpc>
                <a:spcPct val="100000"/>
              </a:lnSpc>
              <a:spcBef>
                <a:spcPts val="0"/>
              </a:spcBef>
              <a:buClr>
                <a:srgbClr val="00FB92"/>
              </a:buClr>
              <a:buNone/>
            </a:pPr>
            <a:r>
              <a:rPr lang="it-IT" sz="2400" i="1" dirty="0">
                <a:latin typeface="Times New Roman" panose="02020603050405020304" pitchFamily="18" charset="0"/>
                <a:cs typeface="Times New Roman" panose="02020603050405020304" pitchFamily="18" charset="0"/>
              </a:rPr>
              <a:t>naturalizzazione/</a:t>
            </a:r>
            <a:r>
              <a:rPr lang="it-IT" sz="2400" i="1" dirty="0" err="1">
                <a:latin typeface="Times New Roman" panose="02020603050405020304" pitchFamily="18" charset="0"/>
                <a:cs typeface="Times New Roman" panose="02020603050405020304" pitchFamily="18" charset="0"/>
              </a:rPr>
              <a:t>biologizzazione</a:t>
            </a:r>
            <a:r>
              <a:rPr lang="it-IT" sz="2400" dirty="0">
                <a:latin typeface="Times New Roman" panose="02020603050405020304" pitchFamily="18" charset="0"/>
                <a:cs typeface="Times New Roman" panose="02020603050405020304" pitchFamily="18" charset="0"/>
              </a:rPr>
              <a:t> ottocentesca [autoevidenza della nazione]</a:t>
            </a:r>
          </a:p>
          <a:p>
            <a:pPr marL="0" indent="0">
              <a:lnSpc>
                <a:spcPct val="100000"/>
              </a:lnSpc>
              <a:spcBef>
                <a:spcPts val="0"/>
              </a:spcBef>
              <a:buClr>
                <a:srgbClr val="00FB92"/>
              </a:buClr>
              <a:buNone/>
            </a:pPr>
            <a:endParaRPr lang="it-IT" sz="2400" dirty="0">
              <a:latin typeface="Times New Roman" panose="02020603050405020304" pitchFamily="18" charset="0"/>
              <a:cs typeface="Times New Roman" panose="02020603050405020304" pitchFamily="18" charset="0"/>
            </a:endParaRPr>
          </a:p>
          <a:p>
            <a:pPr>
              <a:lnSpc>
                <a:spcPct val="100000"/>
              </a:lnSpc>
              <a:spcBef>
                <a:spcPts val="0"/>
              </a:spcBef>
              <a:buClr>
                <a:srgbClr val="00FB92"/>
              </a:buClr>
              <a:buFont typeface="Wingdings" pitchFamily="2" charset="2"/>
              <a:buChar char="ü"/>
            </a:pPr>
            <a:r>
              <a:rPr lang="it-IT" sz="2400" dirty="0">
                <a:latin typeface="Times New Roman" panose="02020603050405020304" pitchFamily="18" charset="0"/>
                <a:cs typeface="Times New Roman" panose="02020603050405020304" pitchFamily="18" charset="0"/>
              </a:rPr>
              <a:t>metà del Novecento:</a:t>
            </a:r>
          </a:p>
          <a:p>
            <a:pPr marL="0" indent="0">
              <a:lnSpc>
                <a:spcPct val="100000"/>
              </a:lnSpc>
              <a:spcBef>
                <a:spcPts val="0"/>
              </a:spcBef>
              <a:buClr>
                <a:srgbClr val="00FB92"/>
              </a:buClr>
              <a:buNone/>
            </a:pPr>
            <a:r>
              <a:rPr lang="it-IT" sz="2400" dirty="0">
                <a:latin typeface="Times New Roman" panose="02020603050405020304" pitchFamily="18" charset="0"/>
                <a:cs typeface="Times New Roman" panose="02020603050405020304" pitchFamily="18" charset="0"/>
              </a:rPr>
              <a:t>ripensamento del </a:t>
            </a:r>
            <a:r>
              <a:rPr lang="it-IT" sz="2400" i="1" dirty="0">
                <a:latin typeface="Times New Roman" panose="02020603050405020304" pitchFamily="18" charset="0"/>
                <a:cs typeface="Times New Roman" panose="02020603050405020304" pitchFamily="18" charset="0"/>
              </a:rPr>
              <a:t>nazionalismo </a:t>
            </a:r>
            <a:r>
              <a:rPr lang="it-IT" sz="2400" dirty="0">
                <a:latin typeface="Times New Roman" panose="02020603050405020304" pitchFamily="18" charset="0"/>
                <a:cs typeface="Times New Roman" panose="02020603050405020304" pitchFamily="18" charset="0"/>
              </a:rPr>
              <a:t>&gt; indagini sulla </a:t>
            </a:r>
            <a:r>
              <a:rPr lang="it-IT" sz="2400" i="1" dirty="0">
                <a:latin typeface="Times New Roman" panose="02020603050405020304" pitchFamily="18" charset="0"/>
                <a:cs typeface="Times New Roman" panose="02020603050405020304" pitchFamily="18" charset="0"/>
              </a:rPr>
              <a:t>nazione</a:t>
            </a:r>
            <a:endParaRPr lang="it-IT" sz="2400" dirty="0">
              <a:latin typeface="Times New Roman" panose="02020603050405020304" pitchFamily="18" charset="0"/>
              <a:cs typeface="Times New Roman" panose="02020603050405020304" pitchFamily="18" charset="0"/>
            </a:endParaRPr>
          </a:p>
        </p:txBody>
      </p:sp>
      <p:sp>
        <p:nvSpPr>
          <p:cNvPr id="4" name="Segnaposto contenuto 3">
            <a:extLst>
              <a:ext uri="{FF2B5EF4-FFF2-40B4-BE49-F238E27FC236}">
                <a16:creationId xmlns:a16="http://schemas.microsoft.com/office/drawing/2014/main" id="{FCD40D36-97CB-DA85-5F16-38764225C684}"/>
              </a:ext>
            </a:extLst>
          </p:cNvPr>
          <p:cNvSpPr>
            <a:spLocks noGrp="1"/>
          </p:cNvSpPr>
          <p:nvPr>
            <p:ph sz="half" idx="2"/>
          </p:nvPr>
        </p:nvSpPr>
        <p:spPr>
          <a:ln w="12700">
            <a:solidFill>
              <a:srgbClr val="00FB92"/>
            </a:solidFill>
          </a:ln>
        </p:spPr>
        <p:txBody>
          <a:bodyPr>
            <a:normAutofit fontScale="92500" lnSpcReduction="10000"/>
          </a:bodyPr>
          <a:lstStyle/>
          <a:p>
            <a:pPr marL="0" indent="0">
              <a:lnSpc>
                <a:spcPct val="100000"/>
              </a:lnSpc>
              <a:spcBef>
                <a:spcPts val="0"/>
              </a:spcBef>
              <a:buNone/>
            </a:pPr>
            <a:r>
              <a:rPr lang="it-IT" sz="2400" dirty="0">
                <a:solidFill>
                  <a:srgbClr val="4E8F00"/>
                </a:solidFill>
                <a:latin typeface="Times New Roman" panose="02020603050405020304" pitchFamily="18" charset="0"/>
                <a:cs typeface="Times New Roman" panose="02020603050405020304" pitchFamily="18" charset="0"/>
              </a:rPr>
              <a:t>Hans Kohn, </a:t>
            </a:r>
            <a:r>
              <a:rPr lang="it-IT" sz="2400" i="1" dirty="0">
                <a:solidFill>
                  <a:srgbClr val="4E8F00"/>
                </a:solidFill>
                <a:latin typeface="Times New Roman" panose="02020603050405020304" pitchFamily="18" charset="0"/>
                <a:cs typeface="Times New Roman" panose="02020603050405020304" pitchFamily="18" charset="0"/>
              </a:rPr>
              <a:t>The Idea of </a:t>
            </a:r>
            <a:r>
              <a:rPr lang="it-IT" sz="2400" i="1" dirty="0" err="1">
                <a:solidFill>
                  <a:srgbClr val="4E8F00"/>
                </a:solidFill>
                <a:latin typeface="Times New Roman" panose="02020603050405020304" pitchFamily="18" charset="0"/>
                <a:cs typeface="Times New Roman" panose="02020603050405020304" pitchFamily="18" charset="0"/>
              </a:rPr>
              <a:t>Nationalism</a:t>
            </a:r>
            <a:r>
              <a:rPr lang="it-IT" sz="2400" dirty="0">
                <a:solidFill>
                  <a:srgbClr val="4E8F00"/>
                </a:solidFill>
                <a:latin typeface="Times New Roman" panose="02020603050405020304" pitchFamily="18" charset="0"/>
                <a:cs typeface="Times New Roman" panose="02020603050405020304" pitchFamily="18" charset="0"/>
              </a:rPr>
              <a:t>, 1944</a:t>
            </a:r>
          </a:p>
          <a:p>
            <a:pPr marL="0" indent="0">
              <a:lnSpc>
                <a:spcPct val="100000"/>
              </a:lnSpc>
              <a:spcBef>
                <a:spcPts val="0"/>
              </a:spcBef>
              <a:buNone/>
            </a:pPr>
            <a:r>
              <a:rPr lang="it-IT" sz="2400" dirty="0">
                <a:latin typeface="Times New Roman" panose="02020603050405020304" pitchFamily="18" charset="0"/>
                <a:cs typeface="Times New Roman" panose="02020603050405020304" pitchFamily="18" charset="0"/>
              </a:rPr>
              <a:t>- nazionalismo ‘</a:t>
            </a:r>
            <a:r>
              <a:rPr lang="it-IT" sz="2400" dirty="0">
                <a:solidFill>
                  <a:srgbClr val="009051"/>
                </a:solidFill>
                <a:latin typeface="Times New Roman" panose="02020603050405020304" pitchFamily="18" charset="0"/>
                <a:cs typeface="Times New Roman" panose="02020603050405020304" pitchFamily="18" charset="0"/>
              </a:rPr>
              <a:t>occidentale</a:t>
            </a:r>
            <a:r>
              <a:rPr lang="it-IT" sz="2400" dirty="0">
                <a:latin typeface="Times New Roman" panose="02020603050405020304" pitchFamily="18" charset="0"/>
                <a:cs typeface="Times New Roman" panose="02020603050405020304" pitchFamily="18" charset="0"/>
              </a:rPr>
              <a:t>’ (i diritti civili e politici dei membri dello Stato-nazione)</a:t>
            </a:r>
          </a:p>
          <a:p>
            <a:pPr marL="0" indent="0">
              <a:lnSpc>
                <a:spcPct val="100000"/>
              </a:lnSpc>
              <a:spcBef>
                <a:spcPts val="0"/>
              </a:spcBef>
              <a:buNone/>
            </a:pPr>
            <a:r>
              <a:rPr lang="it-IT" sz="2400" dirty="0">
                <a:latin typeface="Times New Roman" panose="02020603050405020304" pitchFamily="18" charset="0"/>
                <a:cs typeface="Times New Roman" panose="02020603050405020304" pitchFamily="18" charset="0"/>
              </a:rPr>
              <a:t>- nazionalismo ‘</a:t>
            </a:r>
            <a:r>
              <a:rPr lang="it-IT" sz="2400" dirty="0">
                <a:solidFill>
                  <a:srgbClr val="009051"/>
                </a:solidFill>
                <a:latin typeface="Times New Roman" panose="02020603050405020304" pitchFamily="18" charset="0"/>
                <a:cs typeface="Times New Roman" panose="02020603050405020304" pitchFamily="18" charset="0"/>
              </a:rPr>
              <a:t>orientale</a:t>
            </a:r>
            <a:r>
              <a:rPr lang="it-IT" sz="2400" dirty="0">
                <a:latin typeface="Times New Roman" panose="02020603050405020304" pitchFamily="18" charset="0"/>
                <a:cs typeface="Times New Roman" panose="02020603050405020304" pitchFamily="18" charset="0"/>
              </a:rPr>
              <a:t>’ (i tratti </a:t>
            </a:r>
            <a:r>
              <a:rPr lang="it-IT" sz="2400" dirty="0" err="1">
                <a:latin typeface="Times New Roman" panose="02020603050405020304" pitchFamily="18" charset="0"/>
                <a:cs typeface="Times New Roman" panose="02020603050405020304" pitchFamily="18" charset="0"/>
              </a:rPr>
              <a:t>etno</a:t>
            </a:r>
            <a:r>
              <a:rPr lang="it-IT" sz="2400" dirty="0">
                <a:latin typeface="Times New Roman" panose="02020603050405020304" pitchFamily="18" charset="0"/>
                <a:cs typeface="Times New Roman" panose="02020603050405020304" pitchFamily="18" charset="0"/>
              </a:rPr>
              <a:t>-culturali che determinano l’appartenenza)</a:t>
            </a:r>
          </a:p>
          <a:p>
            <a:pPr marL="0" indent="0">
              <a:lnSpc>
                <a:spcPct val="100000"/>
              </a:lnSpc>
              <a:spcBef>
                <a:spcPts val="0"/>
              </a:spcBef>
              <a:buNone/>
            </a:pPr>
            <a:endParaRPr lang="it-IT" sz="24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it-IT" sz="2400" dirty="0">
                <a:solidFill>
                  <a:srgbClr val="4E8F00"/>
                </a:solidFill>
                <a:latin typeface="Times New Roman" panose="02020603050405020304" pitchFamily="18" charset="0"/>
                <a:cs typeface="Times New Roman" panose="02020603050405020304" pitchFamily="18" charset="0"/>
              </a:rPr>
              <a:t>Federico </a:t>
            </a:r>
            <a:r>
              <a:rPr lang="it-IT" sz="2400" dirty="0" err="1">
                <a:solidFill>
                  <a:srgbClr val="4E8F00"/>
                </a:solidFill>
                <a:latin typeface="Times New Roman" panose="02020603050405020304" pitchFamily="18" charset="0"/>
                <a:cs typeface="Times New Roman" panose="02020603050405020304" pitchFamily="18" charset="0"/>
              </a:rPr>
              <a:t>Chabod</a:t>
            </a:r>
            <a:r>
              <a:rPr lang="it-IT" sz="2400" dirty="0">
                <a:solidFill>
                  <a:srgbClr val="4E8F00"/>
                </a:solidFill>
                <a:latin typeface="Times New Roman" panose="02020603050405020304" pitchFamily="18" charset="0"/>
                <a:cs typeface="Times New Roman" panose="02020603050405020304" pitchFamily="18" charset="0"/>
              </a:rPr>
              <a:t>, </a:t>
            </a:r>
            <a:r>
              <a:rPr lang="it-IT" sz="2400" i="1" dirty="0">
                <a:solidFill>
                  <a:srgbClr val="4E8F00"/>
                </a:solidFill>
                <a:latin typeface="Times New Roman" panose="02020603050405020304" pitchFamily="18" charset="0"/>
                <a:cs typeface="Times New Roman" panose="02020603050405020304" pitchFamily="18" charset="0"/>
              </a:rPr>
              <a:t>L’idea di nazione, </a:t>
            </a:r>
            <a:r>
              <a:rPr lang="it-IT" sz="2400" dirty="0">
                <a:solidFill>
                  <a:srgbClr val="4E8F00"/>
                </a:solidFill>
                <a:latin typeface="Times New Roman" panose="02020603050405020304" pitchFamily="18" charset="0"/>
                <a:cs typeface="Times New Roman" panose="02020603050405020304" pitchFamily="18" charset="0"/>
              </a:rPr>
              <a:t>1961</a:t>
            </a:r>
          </a:p>
          <a:p>
            <a:pPr marL="0" indent="0">
              <a:lnSpc>
                <a:spcPct val="100000"/>
              </a:lnSpc>
              <a:spcBef>
                <a:spcPts val="0"/>
              </a:spcBef>
              <a:buNone/>
            </a:pPr>
            <a:r>
              <a:rPr lang="it-IT" sz="2400" dirty="0">
                <a:latin typeface="Times New Roman" panose="02020603050405020304" pitchFamily="18" charset="0"/>
                <a:cs typeface="Times New Roman" panose="02020603050405020304" pitchFamily="18" charset="0"/>
              </a:rPr>
              <a:t>- accezione ‘</a:t>
            </a:r>
            <a:r>
              <a:rPr lang="it-IT" sz="2400" dirty="0">
                <a:solidFill>
                  <a:srgbClr val="009051"/>
                </a:solidFill>
                <a:latin typeface="Times New Roman" panose="02020603050405020304" pitchFamily="18" charset="0"/>
                <a:cs typeface="Times New Roman" panose="02020603050405020304" pitchFamily="18" charset="0"/>
              </a:rPr>
              <a:t>naturalistica</a:t>
            </a:r>
            <a:r>
              <a:rPr lang="it-IT" sz="2400" dirty="0">
                <a:latin typeface="Times New Roman" panose="02020603050405020304" pitchFamily="18" charset="0"/>
                <a:cs typeface="Times New Roman" panose="02020603050405020304" pitchFamily="18" charset="0"/>
              </a:rPr>
              <a:t>’ dell’idea di nazione (fattori naturali: discendenza, sangue, terra)</a:t>
            </a:r>
          </a:p>
          <a:p>
            <a:pPr marL="0" indent="0">
              <a:lnSpc>
                <a:spcPct val="100000"/>
              </a:lnSpc>
              <a:spcBef>
                <a:spcPts val="0"/>
              </a:spcBef>
              <a:buNone/>
            </a:pPr>
            <a:r>
              <a:rPr lang="it-IT" sz="2400" dirty="0">
                <a:latin typeface="Times New Roman" panose="02020603050405020304" pitchFamily="18" charset="0"/>
                <a:cs typeface="Times New Roman" panose="02020603050405020304" pitchFamily="18" charset="0"/>
              </a:rPr>
              <a:t>- accezione ‘</a:t>
            </a:r>
            <a:r>
              <a:rPr lang="it-IT" sz="2400" dirty="0">
                <a:solidFill>
                  <a:srgbClr val="009051"/>
                </a:solidFill>
                <a:latin typeface="Times New Roman" panose="02020603050405020304" pitchFamily="18" charset="0"/>
                <a:cs typeface="Times New Roman" panose="02020603050405020304" pitchFamily="18" charset="0"/>
              </a:rPr>
              <a:t>volontaristica</a:t>
            </a:r>
            <a:r>
              <a:rPr lang="it-IT" sz="2400" dirty="0">
                <a:latin typeface="Times New Roman" panose="02020603050405020304" pitchFamily="18" charset="0"/>
                <a:cs typeface="Times New Roman" panose="02020603050405020304" pitchFamily="18" charset="0"/>
              </a:rPr>
              <a:t>’ dell’idea di nazione (esercizio di volontà individuale/scelta consapevole)</a:t>
            </a:r>
          </a:p>
          <a:p>
            <a:pPr marL="0" indent="0">
              <a:lnSpc>
                <a:spcPct val="100000"/>
              </a:lnSpc>
              <a:spcBef>
                <a:spcPts val="0"/>
              </a:spcBef>
              <a:buNone/>
            </a:pP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3113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AD9B314-B51F-247A-E61F-1E01786DF55E}"/>
              </a:ext>
            </a:extLst>
          </p:cNvPr>
          <p:cNvSpPr>
            <a:spLocks noGrp="1"/>
          </p:cNvSpPr>
          <p:nvPr>
            <p:ph sz="half" idx="1"/>
          </p:nvPr>
        </p:nvSpPr>
        <p:spPr>
          <a:ln w="12700">
            <a:solidFill>
              <a:srgbClr val="00FB92"/>
            </a:solidFill>
          </a:ln>
        </p:spPr>
        <p:txBody>
          <a:bodyPr>
            <a:normAutofit/>
          </a:bodyPr>
          <a:lstStyle/>
          <a:p>
            <a:pPr>
              <a:lnSpc>
                <a:spcPct val="100000"/>
              </a:lnSpc>
              <a:spcBef>
                <a:spcPts val="0"/>
              </a:spcBef>
              <a:buClr>
                <a:srgbClr val="00FB92"/>
              </a:buClr>
              <a:buFont typeface="Wingdings" pitchFamily="2" charset="2"/>
              <a:buChar char="Ø"/>
            </a:pPr>
            <a:r>
              <a:rPr lang="it-IT" sz="2400" dirty="0">
                <a:latin typeface="Times New Roman" panose="02020603050405020304" pitchFamily="18" charset="0"/>
                <a:cs typeface="Times New Roman" panose="02020603050405020304" pitchFamily="18" charset="0"/>
              </a:rPr>
              <a:t>fino agli anni ‘70 del Novecento: dopo la caduta del nazi-fascismo e l’emergere di organizzazioni sovranazionali, i nazionalismi diventano forze politiche ‘residuali’</a:t>
            </a:r>
          </a:p>
          <a:p>
            <a:pPr>
              <a:lnSpc>
                <a:spcPct val="100000"/>
              </a:lnSpc>
              <a:spcBef>
                <a:spcPts val="0"/>
              </a:spcBef>
              <a:buClr>
                <a:srgbClr val="00FB92"/>
              </a:buClr>
              <a:buFont typeface="Wingdings" pitchFamily="2" charset="2"/>
              <a:buChar char="Ø"/>
            </a:pPr>
            <a:endParaRPr lang="it-IT" sz="2400" dirty="0">
              <a:latin typeface="Times New Roman" panose="02020603050405020304" pitchFamily="18" charset="0"/>
              <a:cs typeface="Times New Roman" panose="02020603050405020304" pitchFamily="18" charset="0"/>
            </a:endParaRPr>
          </a:p>
          <a:p>
            <a:pPr>
              <a:lnSpc>
                <a:spcPct val="100000"/>
              </a:lnSpc>
              <a:spcBef>
                <a:spcPts val="0"/>
              </a:spcBef>
              <a:buClr>
                <a:srgbClr val="00FB92"/>
              </a:buClr>
              <a:buFont typeface="Wingdings" pitchFamily="2" charset="2"/>
              <a:buChar char="Ø"/>
            </a:pPr>
            <a:r>
              <a:rPr lang="it-IT" sz="2400" dirty="0">
                <a:latin typeface="Times New Roman" panose="02020603050405020304" pitchFamily="18" charset="0"/>
                <a:cs typeface="Times New Roman" panose="02020603050405020304" pitchFamily="18" charset="0"/>
              </a:rPr>
              <a:t>dagli anni ‘70 del Novecento: rinascita dei nazionalismi e nuove interpretazioni della nazione </a:t>
            </a:r>
          </a:p>
        </p:txBody>
      </p:sp>
      <p:sp>
        <p:nvSpPr>
          <p:cNvPr id="4" name="Segnaposto contenuto 3">
            <a:extLst>
              <a:ext uri="{FF2B5EF4-FFF2-40B4-BE49-F238E27FC236}">
                <a16:creationId xmlns:a16="http://schemas.microsoft.com/office/drawing/2014/main" id="{FCD40D36-97CB-DA85-5F16-38764225C684}"/>
              </a:ext>
            </a:extLst>
          </p:cNvPr>
          <p:cNvSpPr>
            <a:spLocks noGrp="1"/>
          </p:cNvSpPr>
          <p:nvPr>
            <p:ph sz="half" idx="2"/>
          </p:nvPr>
        </p:nvSpPr>
        <p:spPr>
          <a:ln w="12700">
            <a:solidFill>
              <a:srgbClr val="00FB92"/>
            </a:solidFill>
          </a:ln>
        </p:spPr>
        <p:txBody>
          <a:bodyPr/>
          <a:lstStyle/>
          <a:p>
            <a:pPr marL="514350" indent="-514350">
              <a:lnSpc>
                <a:spcPct val="100000"/>
              </a:lnSpc>
              <a:spcBef>
                <a:spcPts val="0"/>
              </a:spcBef>
              <a:buClr>
                <a:srgbClr val="00FB92"/>
              </a:buClr>
              <a:buFont typeface="+mj-lt"/>
              <a:buAutoNum type="alphaLcPeriod"/>
            </a:pPr>
            <a:r>
              <a:rPr lang="it-IT" sz="2400" dirty="0">
                <a:latin typeface="Times New Roman" panose="02020603050405020304" pitchFamily="18" charset="0"/>
                <a:cs typeface="Times New Roman" panose="02020603050405020304" pitchFamily="18" charset="0"/>
              </a:rPr>
              <a:t>interpretazione </a:t>
            </a:r>
            <a:r>
              <a:rPr lang="it-IT" sz="2400" i="1" dirty="0" err="1">
                <a:latin typeface="Times New Roman" panose="02020603050405020304" pitchFamily="18" charset="0"/>
                <a:cs typeface="Times New Roman" panose="02020603050405020304" pitchFamily="18" charset="0"/>
              </a:rPr>
              <a:t>etnicista</a:t>
            </a:r>
            <a:endParaRPr lang="it-IT" sz="2400" i="1" dirty="0">
              <a:latin typeface="Times New Roman" panose="02020603050405020304" pitchFamily="18" charset="0"/>
              <a:cs typeface="Times New Roman" panose="02020603050405020304" pitchFamily="18" charset="0"/>
            </a:endParaRPr>
          </a:p>
          <a:p>
            <a:pPr marL="514350" indent="-514350">
              <a:lnSpc>
                <a:spcPct val="100000"/>
              </a:lnSpc>
              <a:spcBef>
                <a:spcPts val="0"/>
              </a:spcBef>
              <a:buClr>
                <a:srgbClr val="00FB92"/>
              </a:buClr>
              <a:buFont typeface="+mj-lt"/>
              <a:buAutoNum type="alphaLcPeriod"/>
            </a:pPr>
            <a:endParaRPr lang="it-IT" sz="2400" i="1" dirty="0">
              <a:latin typeface="Times New Roman" panose="02020603050405020304" pitchFamily="18" charset="0"/>
              <a:cs typeface="Times New Roman" panose="02020603050405020304" pitchFamily="18" charset="0"/>
            </a:endParaRPr>
          </a:p>
          <a:p>
            <a:pPr marL="514350" indent="-514350">
              <a:lnSpc>
                <a:spcPct val="100000"/>
              </a:lnSpc>
              <a:spcBef>
                <a:spcPts val="0"/>
              </a:spcBef>
              <a:buClr>
                <a:srgbClr val="00FB92"/>
              </a:buClr>
              <a:buFont typeface="+mj-lt"/>
              <a:buAutoNum type="alphaLcPeriod"/>
            </a:pPr>
            <a:r>
              <a:rPr lang="it-IT" sz="2400" dirty="0">
                <a:latin typeface="Times New Roman" panose="02020603050405020304" pitchFamily="18" charset="0"/>
                <a:cs typeface="Times New Roman" panose="02020603050405020304" pitchFamily="18" charset="0"/>
              </a:rPr>
              <a:t>interpretazione </a:t>
            </a:r>
            <a:r>
              <a:rPr lang="it-IT" sz="2400" i="1" dirty="0">
                <a:latin typeface="Times New Roman" panose="02020603050405020304" pitchFamily="18" charset="0"/>
                <a:cs typeface="Times New Roman" panose="02020603050405020304" pitchFamily="18" charset="0"/>
              </a:rPr>
              <a:t>materialista</a:t>
            </a:r>
          </a:p>
          <a:p>
            <a:pPr marL="514350" indent="-514350">
              <a:lnSpc>
                <a:spcPct val="100000"/>
              </a:lnSpc>
              <a:spcBef>
                <a:spcPts val="0"/>
              </a:spcBef>
              <a:buClr>
                <a:srgbClr val="00FB92"/>
              </a:buClr>
              <a:buFont typeface="+mj-lt"/>
              <a:buAutoNum type="alphaLcPeriod"/>
            </a:pPr>
            <a:endParaRPr lang="it-IT" sz="2400" i="1" dirty="0">
              <a:latin typeface="Times New Roman" panose="02020603050405020304" pitchFamily="18" charset="0"/>
              <a:cs typeface="Times New Roman" panose="02020603050405020304" pitchFamily="18" charset="0"/>
            </a:endParaRPr>
          </a:p>
          <a:p>
            <a:pPr marL="514350" indent="-514350">
              <a:lnSpc>
                <a:spcPct val="100000"/>
              </a:lnSpc>
              <a:spcBef>
                <a:spcPts val="0"/>
              </a:spcBef>
              <a:buClr>
                <a:srgbClr val="00FB92"/>
              </a:buClr>
              <a:buFont typeface="+mj-lt"/>
              <a:buAutoNum type="alphaLcPeriod"/>
            </a:pPr>
            <a:r>
              <a:rPr lang="it-IT" sz="2400" dirty="0">
                <a:latin typeface="Times New Roman" panose="02020603050405020304" pitchFamily="18" charset="0"/>
                <a:cs typeface="Times New Roman" panose="02020603050405020304" pitchFamily="18" charset="0"/>
              </a:rPr>
              <a:t>interpretazione </a:t>
            </a:r>
            <a:r>
              <a:rPr lang="it-IT" sz="2400" i="1" dirty="0">
                <a:latin typeface="Times New Roman" panose="02020603050405020304" pitchFamily="18" charset="0"/>
                <a:cs typeface="Times New Roman" panose="02020603050405020304" pitchFamily="18" charset="0"/>
              </a:rPr>
              <a:t>culturalista</a:t>
            </a:r>
            <a:endParaRPr lang="it-IT"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5130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AD9B314-B51F-247A-E61F-1E01786DF55E}"/>
              </a:ext>
            </a:extLst>
          </p:cNvPr>
          <p:cNvSpPr>
            <a:spLocks noGrp="1"/>
          </p:cNvSpPr>
          <p:nvPr>
            <p:ph sz="half" idx="1"/>
          </p:nvPr>
        </p:nvSpPr>
        <p:spPr>
          <a:ln w="12700">
            <a:solidFill>
              <a:srgbClr val="00FB92"/>
            </a:solidFill>
          </a:ln>
        </p:spPr>
        <p:txBody>
          <a:bodyPr>
            <a:normAutofit fontScale="62500" lnSpcReduction="20000"/>
          </a:bodyPr>
          <a:lstStyle/>
          <a:p>
            <a:pPr marL="0" indent="-514350">
              <a:lnSpc>
                <a:spcPct val="120000"/>
              </a:lnSpc>
              <a:spcBef>
                <a:spcPts val="0"/>
              </a:spcBef>
              <a:buClr>
                <a:srgbClr val="00FB92"/>
              </a:buClr>
              <a:buAutoNum type="alphaLcPeriod"/>
            </a:pPr>
            <a:r>
              <a:rPr lang="it-IT" sz="2400" b="1" dirty="0">
                <a:latin typeface="Times New Roman" panose="02020603050405020304" pitchFamily="18" charset="0"/>
                <a:cs typeface="Times New Roman" panose="02020603050405020304" pitchFamily="18" charset="0"/>
              </a:rPr>
              <a:t>interpretazione </a:t>
            </a:r>
            <a:r>
              <a:rPr lang="it-IT" sz="2400" b="1" i="1" dirty="0" err="1">
                <a:latin typeface="Times New Roman" panose="02020603050405020304" pitchFamily="18" charset="0"/>
                <a:cs typeface="Times New Roman" panose="02020603050405020304" pitchFamily="18" charset="0"/>
              </a:rPr>
              <a:t>etnicista</a:t>
            </a:r>
            <a:endParaRPr lang="it-IT" sz="2400" b="1" i="1" dirty="0">
              <a:latin typeface="Times New Roman" panose="02020603050405020304" pitchFamily="18" charset="0"/>
              <a:cs typeface="Times New Roman" panose="02020603050405020304" pitchFamily="18" charset="0"/>
            </a:endParaRPr>
          </a:p>
          <a:p>
            <a:pPr marL="0" indent="-514350">
              <a:lnSpc>
                <a:spcPct val="120000"/>
              </a:lnSpc>
              <a:spcBef>
                <a:spcPts val="0"/>
              </a:spcBef>
              <a:buClr>
                <a:srgbClr val="00FB92"/>
              </a:buClr>
              <a:buAutoNum type="alphaLcPeriod"/>
            </a:pPr>
            <a:endParaRPr lang="it-IT" sz="2400" dirty="0">
              <a:latin typeface="Times New Roman" panose="02020603050405020304" pitchFamily="18" charset="0"/>
              <a:cs typeface="Times New Roman" panose="02020603050405020304" pitchFamily="18" charset="0"/>
            </a:endParaRPr>
          </a:p>
          <a:p>
            <a:pPr marL="0" indent="0">
              <a:lnSpc>
                <a:spcPct val="120000"/>
              </a:lnSpc>
              <a:spcBef>
                <a:spcPts val="0"/>
              </a:spcBef>
              <a:buClr>
                <a:srgbClr val="00FB92"/>
              </a:buClr>
              <a:buNone/>
            </a:pPr>
            <a:r>
              <a:rPr lang="it-IT" sz="2400" dirty="0">
                <a:solidFill>
                  <a:srgbClr val="4E8F00"/>
                </a:solidFill>
                <a:latin typeface="Times New Roman" panose="02020603050405020304" pitchFamily="18" charset="0"/>
                <a:cs typeface="Times New Roman" panose="02020603050405020304" pitchFamily="18" charset="0"/>
              </a:rPr>
              <a:t>Anthony D. Smith</a:t>
            </a:r>
            <a:r>
              <a:rPr lang="it-IT" sz="2400" dirty="0">
                <a:latin typeface="Times New Roman" panose="02020603050405020304" pitchFamily="18" charset="0"/>
                <a:cs typeface="Times New Roman" panose="02020603050405020304" pitchFamily="18" charset="0"/>
              </a:rPr>
              <a:t>, </a:t>
            </a:r>
            <a:r>
              <a:rPr lang="it-IT" sz="2400" i="1" dirty="0">
                <a:latin typeface="Times New Roman" panose="02020603050405020304" pitchFamily="18" charset="0"/>
                <a:cs typeface="Times New Roman" panose="02020603050405020304" pitchFamily="18" charset="0"/>
              </a:rPr>
              <a:t>The </a:t>
            </a:r>
            <a:r>
              <a:rPr lang="it-IT" sz="2400" i="1" dirty="0" err="1">
                <a:latin typeface="Times New Roman" panose="02020603050405020304" pitchFamily="18" charset="0"/>
                <a:cs typeface="Times New Roman" panose="02020603050405020304" pitchFamily="18" charset="0"/>
              </a:rPr>
              <a:t>Ethnic</a:t>
            </a:r>
            <a:r>
              <a:rPr lang="it-IT" sz="2400" i="1" dirty="0">
                <a:latin typeface="Times New Roman" panose="02020603050405020304" pitchFamily="18" charset="0"/>
                <a:cs typeface="Times New Roman" panose="02020603050405020304" pitchFamily="18" charset="0"/>
              </a:rPr>
              <a:t> </a:t>
            </a:r>
            <a:r>
              <a:rPr lang="it-IT" sz="2400" i="1" dirty="0" err="1">
                <a:latin typeface="Times New Roman" panose="02020603050405020304" pitchFamily="18" charset="0"/>
                <a:cs typeface="Times New Roman" panose="02020603050405020304" pitchFamily="18" charset="0"/>
              </a:rPr>
              <a:t>Origins</a:t>
            </a:r>
            <a:r>
              <a:rPr lang="it-IT" sz="2400" i="1" dirty="0">
                <a:latin typeface="Times New Roman" panose="02020603050405020304" pitchFamily="18" charset="0"/>
                <a:cs typeface="Times New Roman" panose="02020603050405020304" pitchFamily="18" charset="0"/>
              </a:rPr>
              <a:t> of Nations</a:t>
            </a:r>
            <a:r>
              <a:rPr lang="it-IT" sz="2400" dirty="0">
                <a:latin typeface="Times New Roman" panose="02020603050405020304" pitchFamily="18" charset="0"/>
                <a:cs typeface="Times New Roman" panose="02020603050405020304" pitchFamily="18" charset="0"/>
              </a:rPr>
              <a:t>, 1988</a:t>
            </a:r>
          </a:p>
          <a:p>
            <a:pPr marL="0" indent="0">
              <a:lnSpc>
                <a:spcPct val="120000"/>
              </a:lnSpc>
              <a:spcBef>
                <a:spcPts val="0"/>
              </a:spcBef>
              <a:buClr>
                <a:srgbClr val="00FB92"/>
              </a:buClr>
              <a:buNone/>
            </a:pPr>
            <a:endParaRPr lang="it-IT" sz="2400" dirty="0">
              <a:latin typeface="Times New Roman" panose="02020603050405020304" pitchFamily="18" charset="0"/>
              <a:cs typeface="Times New Roman" panose="02020603050405020304" pitchFamily="18" charset="0"/>
            </a:endParaRPr>
          </a:p>
          <a:p>
            <a:pPr marL="0">
              <a:lnSpc>
                <a:spcPct val="120000"/>
              </a:lnSpc>
              <a:spcBef>
                <a:spcPts val="0"/>
              </a:spcBef>
              <a:buClr>
                <a:srgbClr val="00FB92"/>
              </a:buClr>
              <a:buFont typeface="Wingdings" pitchFamily="2" charset="2"/>
              <a:buChar char="§"/>
            </a:pPr>
            <a:r>
              <a:rPr lang="it-IT" sz="2400" dirty="0">
                <a:latin typeface="Times New Roman" panose="02020603050405020304" pitchFamily="18" charset="0"/>
                <a:cs typeface="Times New Roman" panose="02020603050405020304" pitchFamily="18" charset="0"/>
              </a:rPr>
              <a:t>l’</a:t>
            </a:r>
            <a:r>
              <a:rPr lang="it-IT" sz="2400" dirty="0">
                <a:solidFill>
                  <a:srgbClr val="009051"/>
                </a:solidFill>
                <a:latin typeface="Times New Roman" panose="02020603050405020304" pitchFamily="18" charset="0"/>
                <a:cs typeface="Times New Roman" panose="02020603050405020304" pitchFamily="18" charset="0"/>
              </a:rPr>
              <a:t>etnia</a:t>
            </a:r>
            <a:r>
              <a:rPr lang="it-IT" sz="2400" dirty="0">
                <a:latin typeface="Times New Roman" panose="02020603050405020304" pitchFamily="18" charset="0"/>
                <a:cs typeface="Times New Roman" panose="02020603050405020304" pitchFamily="18" charset="0"/>
              </a:rPr>
              <a:t> (comunanza di cultura, di memorie e di discendenza) precede la consapevolezza dell’</a:t>
            </a:r>
            <a:r>
              <a:rPr lang="it-IT" sz="2400" dirty="0">
                <a:solidFill>
                  <a:srgbClr val="009051"/>
                </a:solidFill>
                <a:latin typeface="Times New Roman" panose="02020603050405020304" pitchFamily="18" charset="0"/>
                <a:cs typeface="Times New Roman" panose="02020603050405020304" pitchFamily="18" charset="0"/>
              </a:rPr>
              <a:t>appartenenza</a:t>
            </a:r>
          </a:p>
          <a:p>
            <a:pPr marL="0" indent="0">
              <a:lnSpc>
                <a:spcPct val="120000"/>
              </a:lnSpc>
              <a:spcBef>
                <a:spcPts val="0"/>
              </a:spcBef>
              <a:buClr>
                <a:srgbClr val="00FB92"/>
              </a:buClr>
              <a:buNone/>
            </a:pPr>
            <a:endParaRPr lang="it-IT" sz="2400" dirty="0">
              <a:latin typeface="Times New Roman" panose="02020603050405020304" pitchFamily="18" charset="0"/>
              <a:cs typeface="Times New Roman" panose="02020603050405020304" pitchFamily="18" charset="0"/>
            </a:endParaRPr>
          </a:p>
          <a:p>
            <a:pPr marL="0">
              <a:lnSpc>
                <a:spcPct val="120000"/>
              </a:lnSpc>
              <a:spcBef>
                <a:spcPts val="0"/>
              </a:spcBef>
              <a:buClr>
                <a:srgbClr val="00FB92"/>
              </a:buClr>
            </a:pPr>
            <a:r>
              <a:rPr lang="it-IT" sz="2400" dirty="0">
                <a:latin typeface="Times New Roman" panose="02020603050405020304" pitchFamily="18" charset="0"/>
                <a:cs typeface="Times New Roman" panose="02020603050405020304" pitchFamily="18" charset="0"/>
              </a:rPr>
              <a:t>Le nazioni ottocentesche si costituiscono appoggiandosi a etnie preesistenti, che formano la premessa originaria per la loro nascita</a:t>
            </a:r>
          </a:p>
          <a:p>
            <a:pPr marL="0">
              <a:lnSpc>
                <a:spcPct val="120000"/>
              </a:lnSpc>
              <a:spcBef>
                <a:spcPts val="0"/>
              </a:spcBef>
              <a:buClr>
                <a:srgbClr val="00FB92"/>
              </a:buClr>
            </a:pPr>
            <a:endParaRPr lang="it-IT" sz="2400" dirty="0">
              <a:latin typeface="Times New Roman" panose="02020603050405020304" pitchFamily="18" charset="0"/>
              <a:cs typeface="Times New Roman" panose="02020603050405020304" pitchFamily="18" charset="0"/>
            </a:endParaRPr>
          </a:p>
          <a:p>
            <a:pPr marL="0">
              <a:lnSpc>
                <a:spcPct val="120000"/>
              </a:lnSpc>
              <a:spcBef>
                <a:spcPts val="0"/>
              </a:spcBef>
              <a:buClr>
                <a:srgbClr val="00FB92"/>
              </a:buClr>
            </a:pPr>
            <a:r>
              <a:rPr lang="it-IT" sz="2400" dirty="0">
                <a:latin typeface="Times New Roman" panose="02020603050405020304" pitchFamily="18" charset="0"/>
                <a:cs typeface="Times New Roman" panose="02020603050405020304" pitchFamily="18" charset="0"/>
              </a:rPr>
              <a:t>Elementi costitutivi delle etnie </a:t>
            </a:r>
            <a:r>
              <a:rPr lang="it-IT" sz="2400" dirty="0" err="1">
                <a:latin typeface="Times New Roman" panose="02020603050405020304" pitchFamily="18" charset="0"/>
                <a:cs typeface="Times New Roman" panose="02020603050405020304" pitchFamily="18" charset="0"/>
              </a:rPr>
              <a:t>pre</a:t>
            </a:r>
            <a:r>
              <a:rPr lang="it-IT" sz="2400" dirty="0">
                <a:latin typeface="Times New Roman" panose="02020603050405020304" pitchFamily="18" charset="0"/>
                <a:cs typeface="Times New Roman" panose="02020603050405020304" pitchFamily="18" charset="0"/>
              </a:rPr>
              <a:t>-nazionali:</a:t>
            </a:r>
          </a:p>
          <a:p>
            <a:pPr marL="0">
              <a:lnSpc>
                <a:spcPct val="120000"/>
              </a:lnSpc>
              <a:spcBef>
                <a:spcPts val="0"/>
              </a:spcBef>
              <a:buClr>
                <a:srgbClr val="00FB92"/>
              </a:buClr>
              <a:buFont typeface="Wingdings" pitchFamily="2" charset="2"/>
              <a:buChar char="ü"/>
            </a:pPr>
            <a:r>
              <a:rPr lang="it-IT" sz="2400" dirty="0">
                <a:latin typeface="Times New Roman" panose="02020603050405020304" pitchFamily="18" charset="0"/>
                <a:cs typeface="Times New Roman" panose="02020603050405020304" pitchFamily="18" charset="0"/>
              </a:rPr>
              <a:t>nome collettivo</a:t>
            </a:r>
          </a:p>
          <a:p>
            <a:pPr marL="0">
              <a:lnSpc>
                <a:spcPct val="120000"/>
              </a:lnSpc>
              <a:spcBef>
                <a:spcPts val="0"/>
              </a:spcBef>
              <a:buClr>
                <a:srgbClr val="00FB92"/>
              </a:buClr>
              <a:buFont typeface="Wingdings" pitchFamily="2" charset="2"/>
              <a:buChar char="ü"/>
            </a:pPr>
            <a:r>
              <a:rPr lang="it-IT" sz="2400" dirty="0">
                <a:latin typeface="Times New Roman" panose="02020603050405020304" pitchFamily="18" charset="0"/>
                <a:cs typeface="Times New Roman" panose="02020603050405020304" pitchFamily="18" charset="0"/>
              </a:rPr>
              <a:t>mito di discendenza comune</a:t>
            </a:r>
          </a:p>
          <a:p>
            <a:pPr marL="0">
              <a:lnSpc>
                <a:spcPct val="120000"/>
              </a:lnSpc>
              <a:spcBef>
                <a:spcPts val="0"/>
              </a:spcBef>
              <a:buClr>
                <a:srgbClr val="00FB92"/>
              </a:buClr>
              <a:buFont typeface="Wingdings" pitchFamily="2" charset="2"/>
              <a:buChar char="ü"/>
            </a:pPr>
            <a:r>
              <a:rPr lang="it-IT" sz="2400" dirty="0">
                <a:latin typeface="Times New Roman" panose="02020603050405020304" pitchFamily="18" charset="0"/>
                <a:cs typeface="Times New Roman" panose="02020603050405020304" pitchFamily="18" charset="0"/>
              </a:rPr>
              <a:t>storia condivisa</a:t>
            </a:r>
          </a:p>
          <a:p>
            <a:pPr marL="0">
              <a:lnSpc>
                <a:spcPct val="120000"/>
              </a:lnSpc>
              <a:spcBef>
                <a:spcPts val="0"/>
              </a:spcBef>
              <a:buClr>
                <a:srgbClr val="00FB92"/>
              </a:buClr>
              <a:buFont typeface="Wingdings" pitchFamily="2" charset="2"/>
              <a:buChar char="ü"/>
            </a:pPr>
            <a:r>
              <a:rPr lang="it-IT" sz="2400" dirty="0">
                <a:latin typeface="Times New Roman" panose="02020603050405020304" pitchFamily="18" charset="0"/>
                <a:cs typeface="Times New Roman" panose="02020603050405020304" pitchFamily="18" charset="0"/>
              </a:rPr>
              <a:t>cultura condivisa</a:t>
            </a:r>
          </a:p>
          <a:p>
            <a:pPr marL="0">
              <a:lnSpc>
                <a:spcPct val="120000"/>
              </a:lnSpc>
              <a:spcBef>
                <a:spcPts val="0"/>
              </a:spcBef>
              <a:buClr>
                <a:srgbClr val="00FB92"/>
              </a:buClr>
              <a:buFont typeface="Wingdings" pitchFamily="2" charset="2"/>
              <a:buChar char="ü"/>
            </a:pPr>
            <a:r>
              <a:rPr lang="it-IT" sz="2400" dirty="0">
                <a:latin typeface="Times New Roman" panose="02020603050405020304" pitchFamily="18" charset="0"/>
                <a:cs typeface="Times New Roman" panose="02020603050405020304" pitchFamily="18" charset="0"/>
              </a:rPr>
              <a:t>territorio condiviso</a:t>
            </a:r>
          </a:p>
          <a:p>
            <a:pPr marL="0">
              <a:lnSpc>
                <a:spcPct val="120000"/>
              </a:lnSpc>
              <a:spcBef>
                <a:spcPts val="0"/>
              </a:spcBef>
              <a:buClr>
                <a:srgbClr val="00FB92"/>
              </a:buClr>
              <a:buFont typeface="Wingdings" pitchFamily="2" charset="2"/>
              <a:buChar char="ü"/>
            </a:pPr>
            <a:r>
              <a:rPr lang="it-IT" sz="2400" dirty="0">
                <a:latin typeface="Times New Roman" panose="02020603050405020304" pitchFamily="18" charset="0"/>
                <a:cs typeface="Times New Roman" panose="02020603050405020304" pitchFamily="18" charset="0"/>
              </a:rPr>
              <a:t>«una qualche» forma di identità</a:t>
            </a:r>
          </a:p>
        </p:txBody>
      </p:sp>
      <p:sp>
        <p:nvSpPr>
          <p:cNvPr id="4" name="Segnaposto contenuto 3">
            <a:extLst>
              <a:ext uri="{FF2B5EF4-FFF2-40B4-BE49-F238E27FC236}">
                <a16:creationId xmlns:a16="http://schemas.microsoft.com/office/drawing/2014/main" id="{FCD40D36-97CB-DA85-5F16-38764225C684}"/>
              </a:ext>
            </a:extLst>
          </p:cNvPr>
          <p:cNvSpPr>
            <a:spLocks noGrp="1"/>
          </p:cNvSpPr>
          <p:nvPr>
            <p:ph sz="half" idx="2"/>
          </p:nvPr>
        </p:nvSpPr>
        <p:spPr>
          <a:ln w="12700">
            <a:solidFill>
              <a:srgbClr val="00FB92"/>
            </a:solidFill>
          </a:ln>
        </p:spPr>
        <p:txBody>
          <a:bodyPr>
            <a:noAutofit/>
          </a:bodyPr>
          <a:lstStyle/>
          <a:p>
            <a:pPr>
              <a:lnSpc>
                <a:spcPct val="100000"/>
              </a:lnSpc>
              <a:spcBef>
                <a:spcPts val="0"/>
              </a:spcBef>
              <a:buClr>
                <a:srgbClr val="00FB92"/>
              </a:buClr>
            </a:pPr>
            <a:r>
              <a:rPr lang="it-IT" sz="1600" dirty="0">
                <a:latin typeface="Times New Roman" panose="02020603050405020304" pitchFamily="18" charset="0"/>
                <a:cs typeface="Times New Roman" panose="02020603050405020304" pitchFamily="18" charset="0"/>
              </a:rPr>
              <a:t>un’</a:t>
            </a:r>
            <a:r>
              <a:rPr lang="it-IT" sz="1600" dirty="0">
                <a:solidFill>
                  <a:srgbClr val="009051"/>
                </a:solidFill>
                <a:latin typeface="Times New Roman" panose="02020603050405020304" pitchFamily="18" charset="0"/>
                <a:cs typeface="Times New Roman" panose="02020603050405020304" pitchFamily="18" charset="0"/>
              </a:rPr>
              <a:t>etnia</a:t>
            </a:r>
            <a:r>
              <a:rPr lang="it-IT" sz="1600" dirty="0">
                <a:latin typeface="Times New Roman" panose="02020603050405020304" pitchFamily="18" charset="0"/>
                <a:cs typeface="Times New Roman" panose="02020603050405020304" pitchFamily="18" charset="0"/>
              </a:rPr>
              <a:t> si trasforma in </a:t>
            </a:r>
            <a:r>
              <a:rPr lang="it-IT" sz="1600" dirty="0">
                <a:solidFill>
                  <a:srgbClr val="009051"/>
                </a:solidFill>
                <a:latin typeface="Times New Roman" panose="02020603050405020304" pitchFamily="18" charset="0"/>
                <a:cs typeface="Times New Roman" panose="02020603050405020304" pitchFamily="18" charset="0"/>
              </a:rPr>
              <a:t>nazione</a:t>
            </a:r>
            <a:r>
              <a:rPr lang="it-IT" sz="1600" dirty="0">
                <a:latin typeface="Times New Roman" panose="02020603050405020304" pitchFamily="18" charset="0"/>
                <a:cs typeface="Times New Roman" panose="02020603050405020304" pitchFamily="18" charset="0"/>
              </a:rPr>
              <a:t> quando tutti i suoi membri acquistano piena consapevolezza della propria appartenenza </a:t>
            </a:r>
            <a:r>
              <a:rPr lang="it-IT" sz="1600" dirty="0" err="1">
                <a:latin typeface="Times New Roman" panose="02020603050405020304" pitchFamily="18" charset="0"/>
                <a:cs typeface="Times New Roman" panose="02020603050405020304" pitchFamily="18" charset="0"/>
              </a:rPr>
              <a:t>etno</a:t>
            </a:r>
            <a:r>
              <a:rPr lang="it-IT" sz="1600" dirty="0">
                <a:latin typeface="Times New Roman" panose="02020603050405020304" pitchFamily="18" charset="0"/>
                <a:cs typeface="Times New Roman" panose="02020603050405020304" pitchFamily="18" charset="0"/>
              </a:rPr>
              <a:t>-nazionale, conoscendo e interiorizzando i miti di fondazione che già strutturavano l’etnia</a:t>
            </a:r>
          </a:p>
          <a:p>
            <a:pPr marL="0" indent="0">
              <a:lnSpc>
                <a:spcPct val="100000"/>
              </a:lnSpc>
              <a:spcBef>
                <a:spcPts val="0"/>
              </a:spcBef>
              <a:buClr>
                <a:srgbClr val="00FB92"/>
              </a:buClr>
              <a:buNone/>
            </a:pPr>
            <a:endParaRPr lang="it-IT" sz="1600" dirty="0">
              <a:latin typeface="Times New Roman" panose="02020603050405020304" pitchFamily="18" charset="0"/>
              <a:cs typeface="Times New Roman" panose="02020603050405020304" pitchFamily="18" charset="0"/>
            </a:endParaRPr>
          </a:p>
          <a:p>
            <a:pPr>
              <a:lnSpc>
                <a:spcPct val="100000"/>
              </a:lnSpc>
              <a:spcBef>
                <a:spcPts val="0"/>
              </a:spcBef>
              <a:buClr>
                <a:srgbClr val="00FB92"/>
              </a:buClr>
            </a:pPr>
            <a:r>
              <a:rPr lang="it-IT" sz="1600" dirty="0">
                <a:latin typeface="Times New Roman" panose="02020603050405020304" pitchFamily="18" charset="0"/>
                <a:cs typeface="Times New Roman" panose="02020603050405020304" pitchFamily="18" charset="0"/>
              </a:rPr>
              <a:t>ma: </a:t>
            </a:r>
          </a:p>
          <a:p>
            <a:pPr>
              <a:lnSpc>
                <a:spcPct val="100000"/>
              </a:lnSpc>
              <a:spcBef>
                <a:spcPts val="0"/>
              </a:spcBef>
              <a:buClr>
                <a:srgbClr val="00FB92"/>
              </a:buClr>
            </a:pPr>
            <a:endParaRPr lang="it-IT" sz="1600" dirty="0">
              <a:latin typeface="Times New Roman" panose="02020603050405020304" pitchFamily="18" charset="0"/>
              <a:cs typeface="Times New Roman" panose="02020603050405020304" pitchFamily="18" charset="0"/>
            </a:endParaRPr>
          </a:p>
          <a:p>
            <a:pPr marL="514350" indent="-514350">
              <a:lnSpc>
                <a:spcPct val="100000"/>
              </a:lnSpc>
              <a:spcBef>
                <a:spcPts val="0"/>
              </a:spcBef>
              <a:buClr>
                <a:srgbClr val="00FB92"/>
              </a:buClr>
              <a:buFont typeface="+mj-lt"/>
              <a:buAutoNum type="alphaLcParenR"/>
            </a:pPr>
            <a:r>
              <a:rPr lang="it-IT" sz="1600" dirty="0">
                <a:latin typeface="Times New Roman" panose="02020603050405020304" pitchFamily="18" charset="0"/>
                <a:cs typeface="Times New Roman" panose="02020603050405020304" pitchFamily="18" charset="0"/>
              </a:rPr>
              <a:t>alla collettività nazionale si attribuiscono </a:t>
            </a:r>
            <a:r>
              <a:rPr lang="it-IT" sz="1600" dirty="0">
                <a:solidFill>
                  <a:srgbClr val="009051"/>
                </a:solidFill>
                <a:latin typeface="Times New Roman" panose="02020603050405020304" pitchFamily="18" charset="0"/>
                <a:cs typeface="Times New Roman" panose="02020603050405020304" pitchFamily="18" charset="0"/>
              </a:rPr>
              <a:t>caratteri e ruoli politici </a:t>
            </a:r>
            <a:r>
              <a:rPr lang="it-IT" sz="1600" dirty="0">
                <a:latin typeface="Times New Roman" panose="02020603050405020304" pitchFamily="18" charset="0"/>
                <a:cs typeface="Times New Roman" panose="02020603050405020304" pitchFamily="18" charset="0"/>
              </a:rPr>
              <a:t>(</a:t>
            </a:r>
            <a:r>
              <a:rPr lang="it-IT" sz="1600" i="1" dirty="0">
                <a:latin typeface="Times New Roman" panose="02020603050405020304" pitchFamily="18" charset="0"/>
                <a:cs typeface="Times New Roman" panose="02020603050405020304" pitchFamily="18" charset="0"/>
              </a:rPr>
              <a:t>in primis</a:t>
            </a:r>
            <a:r>
              <a:rPr lang="it-IT" sz="1600" dirty="0">
                <a:latin typeface="Times New Roman" panose="02020603050405020304" pitchFamily="18" charset="0"/>
                <a:cs typeface="Times New Roman" panose="02020603050405020304" pitchFamily="18" charset="0"/>
              </a:rPr>
              <a:t>, il possesso della sovranità) che l’etnia non possedeva</a:t>
            </a:r>
          </a:p>
          <a:p>
            <a:pPr marL="514350" indent="-514350">
              <a:lnSpc>
                <a:spcPct val="100000"/>
              </a:lnSpc>
              <a:spcBef>
                <a:spcPts val="0"/>
              </a:spcBef>
              <a:buClr>
                <a:srgbClr val="00FB92"/>
              </a:buClr>
              <a:buFont typeface="+mj-lt"/>
              <a:buAutoNum type="alphaLcParenR"/>
            </a:pPr>
            <a:endParaRPr lang="it-IT" sz="1600" dirty="0">
              <a:latin typeface="Times New Roman" panose="02020603050405020304" pitchFamily="18" charset="0"/>
              <a:cs typeface="Times New Roman" panose="02020603050405020304" pitchFamily="18" charset="0"/>
            </a:endParaRPr>
          </a:p>
          <a:p>
            <a:pPr marL="514350" indent="-514350">
              <a:lnSpc>
                <a:spcPct val="100000"/>
              </a:lnSpc>
              <a:spcBef>
                <a:spcPts val="0"/>
              </a:spcBef>
              <a:buClr>
                <a:srgbClr val="00FB92"/>
              </a:buClr>
              <a:buFont typeface="+mj-lt"/>
              <a:buAutoNum type="alphaLcParenR"/>
            </a:pPr>
            <a:r>
              <a:rPr lang="it-IT" sz="1600" dirty="0">
                <a:latin typeface="Times New Roman" panose="02020603050405020304" pitchFamily="18" charset="0"/>
                <a:cs typeface="Times New Roman" panose="02020603050405020304" pitchFamily="18" charset="0"/>
              </a:rPr>
              <a:t>la nazione moderna è una </a:t>
            </a:r>
            <a:r>
              <a:rPr lang="it-IT" sz="1600" dirty="0">
                <a:solidFill>
                  <a:srgbClr val="009051"/>
                </a:solidFill>
                <a:latin typeface="Times New Roman" panose="02020603050405020304" pitchFamily="18" charset="0"/>
                <a:cs typeface="Times New Roman" panose="02020603050405020304" pitchFamily="18" charset="0"/>
              </a:rPr>
              <a:t>nazione di massa</a:t>
            </a:r>
          </a:p>
          <a:p>
            <a:pPr marL="514350" indent="-514350">
              <a:lnSpc>
                <a:spcPct val="100000"/>
              </a:lnSpc>
              <a:spcBef>
                <a:spcPts val="0"/>
              </a:spcBef>
              <a:buClr>
                <a:srgbClr val="00FB92"/>
              </a:buClr>
              <a:buFont typeface="+mj-lt"/>
              <a:buAutoNum type="alphaLcParenR"/>
            </a:pPr>
            <a:endParaRPr lang="it-IT" sz="1600" dirty="0">
              <a:solidFill>
                <a:srgbClr val="009051"/>
              </a:solidFill>
              <a:latin typeface="Times New Roman" panose="02020603050405020304" pitchFamily="18" charset="0"/>
              <a:cs typeface="Times New Roman" panose="02020603050405020304" pitchFamily="18" charset="0"/>
            </a:endParaRPr>
          </a:p>
          <a:p>
            <a:pPr marL="514350" indent="-514350">
              <a:lnSpc>
                <a:spcPct val="100000"/>
              </a:lnSpc>
              <a:spcBef>
                <a:spcPts val="0"/>
              </a:spcBef>
              <a:buClr>
                <a:srgbClr val="00FB92"/>
              </a:buClr>
              <a:buFont typeface="+mj-lt"/>
              <a:buAutoNum type="alphaLcParenR"/>
            </a:pPr>
            <a:r>
              <a:rPr lang="it-IT" sz="1600" dirty="0">
                <a:latin typeface="Times New Roman" panose="02020603050405020304" pitchFamily="18" charset="0"/>
                <a:cs typeface="Times New Roman" panose="02020603050405020304" pitchFamily="18" charset="0"/>
              </a:rPr>
              <a:t>ruolo,</a:t>
            </a:r>
            <a:r>
              <a:rPr lang="it-IT" sz="1600" dirty="0">
                <a:solidFill>
                  <a:srgbClr val="009051"/>
                </a:solidFill>
                <a:latin typeface="Times New Roman" panose="02020603050405020304" pitchFamily="18" charset="0"/>
                <a:cs typeface="Times New Roman" panose="02020603050405020304" pitchFamily="18" charset="0"/>
              </a:rPr>
              <a:t> nel passaggio da etnia a nazione, </a:t>
            </a:r>
            <a:r>
              <a:rPr lang="it-IT" sz="1600" dirty="0">
                <a:latin typeface="Times New Roman" panose="02020603050405020304" pitchFamily="18" charset="0"/>
                <a:cs typeface="Times New Roman" panose="02020603050405020304" pitchFamily="18" charset="0"/>
              </a:rPr>
              <a:t>del</a:t>
            </a:r>
            <a:r>
              <a:rPr lang="it-IT" sz="1600" dirty="0">
                <a:solidFill>
                  <a:srgbClr val="009051"/>
                </a:solidFill>
                <a:latin typeface="Times New Roman" panose="02020603050405020304" pitchFamily="18" charset="0"/>
                <a:cs typeface="Times New Roman" panose="02020603050405020304" pitchFamily="18" charset="0"/>
              </a:rPr>
              <a:t> nazionalismo</a:t>
            </a:r>
          </a:p>
        </p:txBody>
      </p:sp>
    </p:spTree>
    <p:extLst>
      <p:ext uri="{BB962C8B-B14F-4D97-AF65-F5344CB8AC3E}">
        <p14:creationId xmlns:p14="http://schemas.microsoft.com/office/powerpoint/2010/main" val="2276999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AD9B314-B51F-247A-E61F-1E01786DF55E}"/>
              </a:ext>
            </a:extLst>
          </p:cNvPr>
          <p:cNvSpPr>
            <a:spLocks noGrp="1"/>
          </p:cNvSpPr>
          <p:nvPr>
            <p:ph sz="half" idx="1"/>
          </p:nvPr>
        </p:nvSpPr>
        <p:spPr>
          <a:ln w="12700">
            <a:solidFill>
              <a:srgbClr val="00FB92"/>
            </a:solidFill>
          </a:ln>
        </p:spPr>
        <p:txBody>
          <a:bodyPr>
            <a:noAutofit/>
          </a:bodyPr>
          <a:lstStyle/>
          <a:p>
            <a:pPr marL="457200" indent="-457200">
              <a:lnSpc>
                <a:spcPct val="100000"/>
              </a:lnSpc>
              <a:spcBef>
                <a:spcPts val="0"/>
              </a:spcBef>
              <a:buClr>
                <a:srgbClr val="00FB92"/>
              </a:buClr>
              <a:buFont typeface="+mj-lt"/>
              <a:buAutoNum type="alphaLcPeriod" startAt="2"/>
            </a:pPr>
            <a:r>
              <a:rPr lang="it-IT" sz="1800" b="1" dirty="0">
                <a:latin typeface="Times New Roman" panose="02020603050405020304" pitchFamily="18" charset="0"/>
                <a:cs typeface="Times New Roman" panose="02020603050405020304" pitchFamily="18" charset="0"/>
              </a:rPr>
              <a:t>interpretazione </a:t>
            </a:r>
            <a:r>
              <a:rPr lang="it-IT" sz="1800" b="1" i="1" dirty="0">
                <a:latin typeface="Times New Roman" panose="02020603050405020304" pitchFamily="18" charset="0"/>
                <a:cs typeface="Times New Roman" panose="02020603050405020304" pitchFamily="18" charset="0"/>
              </a:rPr>
              <a:t>materialista</a:t>
            </a:r>
          </a:p>
          <a:p>
            <a:pPr marL="457200" indent="-457200">
              <a:lnSpc>
                <a:spcPct val="100000"/>
              </a:lnSpc>
              <a:spcBef>
                <a:spcPts val="0"/>
              </a:spcBef>
              <a:buClr>
                <a:srgbClr val="00FB92"/>
              </a:buClr>
              <a:buFont typeface="+mj-lt"/>
              <a:buAutoNum type="alphaLcPeriod" startAt="2"/>
            </a:pPr>
            <a:endParaRPr lang="it-IT" sz="1800" dirty="0">
              <a:latin typeface="Times New Roman" panose="02020603050405020304" pitchFamily="18" charset="0"/>
              <a:cs typeface="Times New Roman" panose="02020603050405020304" pitchFamily="18" charset="0"/>
            </a:endParaRPr>
          </a:p>
          <a:p>
            <a:pPr marL="0" indent="0">
              <a:lnSpc>
                <a:spcPct val="100000"/>
              </a:lnSpc>
              <a:spcBef>
                <a:spcPts val="0"/>
              </a:spcBef>
              <a:buClr>
                <a:srgbClr val="00FB92"/>
              </a:buClr>
              <a:buNone/>
            </a:pPr>
            <a:r>
              <a:rPr lang="it-IT" sz="1800" dirty="0">
                <a:solidFill>
                  <a:srgbClr val="4E8F00"/>
                </a:solidFill>
                <a:latin typeface="Times New Roman" panose="02020603050405020304" pitchFamily="18" charset="0"/>
                <a:cs typeface="Times New Roman" panose="02020603050405020304" pitchFamily="18" charset="0"/>
              </a:rPr>
              <a:t>Miroslav </a:t>
            </a:r>
            <a:r>
              <a:rPr lang="it-IT" sz="1800" dirty="0" err="1">
                <a:solidFill>
                  <a:srgbClr val="4E8F00"/>
                </a:solidFill>
                <a:latin typeface="Times New Roman" panose="02020603050405020304" pitchFamily="18" charset="0"/>
                <a:cs typeface="Times New Roman" panose="02020603050405020304" pitchFamily="18" charset="0"/>
              </a:rPr>
              <a:t>Hroch</a:t>
            </a:r>
            <a:r>
              <a:rPr lang="it-IT" sz="1800" dirty="0">
                <a:latin typeface="Times New Roman" panose="02020603050405020304" pitchFamily="18" charset="0"/>
                <a:cs typeface="Times New Roman" panose="02020603050405020304" pitchFamily="18" charset="0"/>
              </a:rPr>
              <a:t>, </a:t>
            </a:r>
            <a:r>
              <a:rPr lang="it-IT" sz="1800" i="1" dirty="0">
                <a:latin typeface="Times New Roman" panose="02020603050405020304" pitchFamily="18" charset="0"/>
                <a:cs typeface="Times New Roman" panose="02020603050405020304" pitchFamily="18" charset="0"/>
              </a:rPr>
              <a:t>Social </a:t>
            </a:r>
            <a:r>
              <a:rPr lang="it-IT" sz="1800" i="1" dirty="0" err="1">
                <a:latin typeface="Times New Roman" panose="02020603050405020304" pitchFamily="18" charset="0"/>
                <a:cs typeface="Times New Roman" panose="02020603050405020304" pitchFamily="18" charset="0"/>
              </a:rPr>
              <a:t>Preconditions</a:t>
            </a:r>
            <a:r>
              <a:rPr lang="it-IT" sz="1800" i="1" dirty="0">
                <a:latin typeface="Times New Roman" panose="02020603050405020304" pitchFamily="18" charset="0"/>
                <a:cs typeface="Times New Roman" panose="02020603050405020304" pitchFamily="18" charset="0"/>
              </a:rPr>
              <a:t> of National Revival in Europe</a:t>
            </a:r>
            <a:r>
              <a:rPr lang="it-IT" sz="1800" dirty="0">
                <a:latin typeface="Times New Roman" panose="02020603050405020304" pitchFamily="18" charset="0"/>
                <a:cs typeface="Times New Roman" panose="02020603050405020304" pitchFamily="18" charset="0"/>
              </a:rPr>
              <a:t>. </a:t>
            </a:r>
            <a:r>
              <a:rPr lang="it-IT" sz="1800" i="1" dirty="0">
                <a:latin typeface="Times New Roman" panose="02020603050405020304" pitchFamily="18" charset="0"/>
                <a:cs typeface="Times New Roman" panose="02020603050405020304" pitchFamily="18" charset="0"/>
              </a:rPr>
              <a:t>A Comparative Analysis of the Social </a:t>
            </a:r>
            <a:r>
              <a:rPr lang="it-IT" sz="1800" i="1" dirty="0" err="1">
                <a:latin typeface="Times New Roman" panose="02020603050405020304" pitchFamily="18" charset="0"/>
                <a:cs typeface="Times New Roman" panose="02020603050405020304" pitchFamily="18" charset="0"/>
              </a:rPr>
              <a:t>Composition</a:t>
            </a:r>
            <a:r>
              <a:rPr lang="it-IT" sz="1800" i="1" dirty="0">
                <a:latin typeface="Times New Roman" panose="02020603050405020304" pitchFamily="18" charset="0"/>
                <a:cs typeface="Times New Roman" panose="02020603050405020304" pitchFamily="18" charset="0"/>
              </a:rPr>
              <a:t> of </a:t>
            </a:r>
            <a:r>
              <a:rPr lang="it-IT" sz="1800" i="1" dirty="0" err="1">
                <a:latin typeface="Times New Roman" panose="02020603050405020304" pitchFamily="18" charset="0"/>
                <a:cs typeface="Times New Roman" panose="02020603050405020304" pitchFamily="18" charset="0"/>
              </a:rPr>
              <a:t>Patriotic</a:t>
            </a:r>
            <a:r>
              <a:rPr lang="it-IT" sz="1800" i="1" dirty="0">
                <a:latin typeface="Times New Roman" panose="02020603050405020304" pitchFamily="18" charset="0"/>
                <a:cs typeface="Times New Roman" panose="02020603050405020304" pitchFamily="18" charset="0"/>
              </a:rPr>
              <a:t> Groups </a:t>
            </a:r>
            <a:r>
              <a:rPr lang="it-IT" sz="1800" i="1" dirty="0" err="1">
                <a:latin typeface="Times New Roman" panose="02020603050405020304" pitchFamily="18" charset="0"/>
                <a:cs typeface="Times New Roman" panose="02020603050405020304" pitchFamily="18" charset="0"/>
              </a:rPr>
              <a:t>among</a:t>
            </a:r>
            <a:r>
              <a:rPr lang="it-IT" sz="1800" i="1" dirty="0">
                <a:latin typeface="Times New Roman" panose="02020603050405020304" pitchFamily="18" charset="0"/>
                <a:cs typeface="Times New Roman" panose="02020603050405020304" pitchFamily="18" charset="0"/>
              </a:rPr>
              <a:t> the </a:t>
            </a:r>
            <a:r>
              <a:rPr lang="it-IT" sz="1800" i="1" dirty="0" err="1">
                <a:latin typeface="Times New Roman" panose="02020603050405020304" pitchFamily="18" charset="0"/>
                <a:cs typeface="Times New Roman" panose="02020603050405020304" pitchFamily="18" charset="0"/>
              </a:rPr>
              <a:t>Smaller</a:t>
            </a:r>
            <a:r>
              <a:rPr lang="it-IT" sz="1800" i="1" dirty="0">
                <a:latin typeface="Times New Roman" panose="02020603050405020304" pitchFamily="18" charset="0"/>
                <a:cs typeface="Times New Roman" panose="02020603050405020304" pitchFamily="18" charset="0"/>
              </a:rPr>
              <a:t> </a:t>
            </a:r>
            <a:r>
              <a:rPr lang="it-IT" sz="1800" i="1" dirty="0" err="1">
                <a:latin typeface="Times New Roman" panose="02020603050405020304" pitchFamily="18" charset="0"/>
                <a:cs typeface="Times New Roman" panose="02020603050405020304" pitchFamily="18" charset="0"/>
              </a:rPr>
              <a:t>European</a:t>
            </a:r>
            <a:r>
              <a:rPr lang="it-IT" sz="1800" i="1" dirty="0">
                <a:latin typeface="Times New Roman" panose="02020603050405020304" pitchFamily="18" charset="0"/>
                <a:cs typeface="Times New Roman" panose="02020603050405020304" pitchFamily="18" charset="0"/>
              </a:rPr>
              <a:t> Nations</a:t>
            </a:r>
            <a:r>
              <a:rPr lang="it-IT" sz="1800" dirty="0">
                <a:latin typeface="Times New Roman" panose="02020603050405020304" pitchFamily="18" charset="0"/>
                <a:cs typeface="Times New Roman" panose="02020603050405020304" pitchFamily="18" charset="0"/>
              </a:rPr>
              <a:t>, 1971</a:t>
            </a:r>
          </a:p>
          <a:p>
            <a:pPr marL="0" indent="0">
              <a:lnSpc>
                <a:spcPct val="100000"/>
              </a:lnSpc>
              <a:spcBef>
                <a:spcPts val="0"/>
              </a:spcBef>
              <a:buClr>
                <a:srgbClr val="00FB92"/>
              </a:buClr>
              <a:buNone/>
            </a:pPr>
            <a:endParaRPr lang="it-IT" sz="1800" dirty="0">
              <a:latin typeface="Times New Roman" panose="02020603050405020304" pitchFamily="18" charset="0"/>
              <a:cs typeface="Times New Roman" panose="02020603050405020304" pitchFamily="18" charset="0"/>
            </a:endParaRPr>
          </a:p>
          <a:p>
            <a:pPr>
              <a:lnSpc>
                <a:spcPct val="100000"/>
              </a:lnSpc>
              <a:spcBef>
                <a:spcPts val="0"/>
              </a:spcBef>
              <a:buClr>
                <a:srgbClr val="00FB92"/>
              </a:buClr>
            </a:pPr>
            <a:r>
              <a:rPr lang="it-IT" sz="1800" dirty="0">
                <a:latin typeface="Times New Roman" panose="02020603050405020304" pitchFamily="18" charset="0"/>
                <a:cs typeface="Times New Roman" panose="02020603050405020304" pitchFamily="18" charset="0"/>
              </a:rPr>
              <a:t>la formazione di un movimento nazionale deriva dall’esistenza di </a:t>
            </a:r>
            <a:r>
              <a:rPr lang="it-IT" sz="1800" dirty="0">
                <a:solidFill>
                  <a:srgbClr val="009051"/>
                </a:solidFill>
                <a:latin typeface="Times New Roman" panose="02020603050405020304" pitchFamily="18" charset="0"/>
                <a:cs typeface="Times New Roman" panose="02020603050405020304" pitchFamily="18" charset="0"/>
              </a:rPr>
              <a:t>gruppi sociali </a:t>
            </a:r>
            <a:r>
              <a:rPr lang="it-IT" sz="1800" dirty="0">
                <a:latin typeface="Times New Roman" panose="02020603050405020304" pitchFamily="18" charset="0"/>
                <a:cs typeface="Times New Roman" panose="02020603050405020304" pitchFamily="18" charset="0"/>
              </a:rPr>
              <a:t>che sostengono l’ideologia nazionale, poiché essa consente loro di meglio difendere i propri </a:t>
            </a:r>
            <a:r>
              <a:rPr lang="it-IT" sz="1800" dirty="0">
                <a:solidFill>
                  <a:srgbClr val="009051"/>
                </a:solidFill>
                <a:latin typeface="Times New Roman" panose="02020603050405020304" pitchFamily="18" charset="0"/>
                <a:cs typeface="Times New Roman" panose="02020603050405020304" pitchFamily="18" charset="0"/>
              </a:rPr>
              <a:t>interessi di classe</a:t>
            </a:r>
          </a:p>
          <a:p>
            <a:pPr>
              <a:lnSpc>
                <a:spcPct val="100000"/>
              </a:lnSpc>
              <a:spcBef>
                <a:spcPts val="0"/>
              </a:spcBef>
              <a:buClr>
                <a:srgbClr val="00FB92"/>
              </a:buClr>
            </a:pPr>
            <a:endParaRPr lang="it-IT" sz="1800" dirty="0">
              <a:latin typeface="Times New Roman" panose="02020603050405020304" pitchFamily="18" charset="0"/>
              <a:cs typeface="Times New Roman" panose="02020603050405020304" pitchFamily="18" charset="0"/>
            </a:endParaRPr>
          </a:p>
          <a:p>
            <a:pPr>
              <a:lnSpc>
                <a:spcPct val="100000"/>
              </a:lnSpc>
              <a:spcBef>
                <a:spcPts val="0"/>
              </a:spcBef>
              <a:buClr>
                <a:srgbClr val="00FB92"/>
              </a:buClr>
            </a:pPr>
            <a:r>
              <a:rPr lang="it-IT" sz="1800" dirty="0">
                <a:latin typeface="Times New Roman" panose="02020603050405020304" pitchFamily="18" charset="0"/>
                <a:cs typeface="Times New Roman" panose="02020603050405020304" pitchFamily="18" charset="0"/>
              </a:rPr>
              <a:t>Analisi della composizione di classe (e socio-professionale) dei movimenti nazionali </a:t>
            </a:r>
          </a:p>
        </p:txBody>
      </p:sp>
      <p:sp>
        <p:nvSpPr>
          <p:cNvPr id="4" name="Segnaposto contenuto 3">
            <a:extLst>
              <a:ext uri="{FF2B5EF4-FFF2-40B4-BE49-F238E27FC236}">
                <a16:creationId xmlns:a16="http://schemas.microsoft.com/office/drawing/2014/main" id="{FCD40D36-97CB-DA85-5F16-38764225C684}"/>
              </a:ext>
            </a:extLst>
          </p:cNvPr>
          <p:cNvSpPr>
            <a:spLocks noGrp="1"/>
          </p:cNvSpPr>
          <p:nvPr>
            <p:ph sz="half" idx="2"/>
          </p:nvPr>
        </p:nvSpPr>
        <p:spPr>
          <a:ln w="12700">
            <a:solidFill>
              <a:srgbClr val="00FB92"/>
            </a:solidFill>
          </a:ln>
        </p:spPr>
        <p:txBody>
          <a:bodyPr>
            <a:normAutofit/>
          </a:bodyPr>
          <a:lstStyle/>
          <a:p>
            <a:pPr>
              <a:lnSpc>
                <a:spcPct val="100000"/>
              </a:lnSpc>
              <a:spcBef>
                <a:spcPts val="0"/>
              </a:spcBef>
              <a:buClr>
                <a:srgbClr val="00FB92"/>
              </a:buClr>
            </a:pPr>
            <a:r>
              <a:rPr lang="it-IT" sz="1800" dirty="0">
                <a:latin typeface="Times New Roman" panose="02020603050405020304" pitchFamily="18" charset="0"/>
                <a:cs typeface="Times New Roman" panose="02020603050405020304" pitchFamily="18" charset="0"/>
              </a:rPr>
              <a:t>modello in tre fasi del </a:t>
            </a:r>
            <a:r>
              <a:rPr lang="it-IT" sz="1800" dirty="0">
                <a:solidFill>
                  <a:srgbClr val="009051"/>
                </a:solidFill>
                <a:latin typeface="Times New Roman" panose="02020603050405020304" pitchFamily="18" charset="0"/>
                <a:cs typeface="Times New Roman" panose="02020603050405020304" pitchFamily="18" charset="0"/>
              </a:rPr>
              <a:t>revival nazionale ottocentesco</a:t>
            </a:r>
          </a:p>
          <a:p>
            <a:pPr>
              <a:lnSpc>
                <a:spcPct val="100000"/>
              </a:lnSpc>
              <a:spcBef>
                <a:spcPts val="0"/>
              </a:spcBef>
              <a:buClr>
                <a:srgbClr val="00FB92"/>
              </a:buClr>
            </a:pPr>
            <a:endParaRPr lang="it-IT" sz="1800" dirty="0">
              <a:latin typeface="Times New Roman" panose="02020603050405020304" pitchFamily="18" charset="0"/>
              <a:cs typeface="Times New Roman" panose="02020603050405020304" pitchFamily="18" charset="0"/>
            </a:endParaRPr>
          </a:p>
          <a:p>
            <a:pPr>
              <a:lnSpc>
                <a:spcPct val="100000"/>
              </a:lnSpc>
              <a:spcBef>
                <a:spcPts val="0"/>
              </a:spcBef>
              <a:buClr>
                <a:srgbClr val="00FB92"/>
              </a:buClr>
              <a:buFont typeface="Wingdings" pitchFamily="2" charset="2"/>
              <a:buChar char="q"/>
            </a:pPr>
            <a:r>
              <a:rPr lang="it-IT" sz="1800" dirty="0">
                <a:latin typeface="Times New Roman" panose="02020603050405020304" pitchFamily="18" charset="0"/>
                <a:cs typeface="Times New Roman" panose="02020603050405020304" pitchFamily="18" charset="0"/>
              </a:rPr>
              <a:t>Fase A: identificazione culturale e folklorica della nazione</a:t>
            </a:r>
          </a:p>
          <a:p>
            <a:pPr>
              <a:lnSpc>
                <a:spcPct val="100000"/>
              </a:lnSpc>
              <a:spcBef>
                <a:spcPts val="0"/>
              </a:spcBef>
              <a:buClr>
                <a:srgbClr val="00FB92"/>
              </a:buClr>
              <a:buFont typeface="Wingdings" pitchFamily="2" charset="2"/>
              <a:buChar char="q"/>
            </a:pPr>
            <a:r>
              <a:rPr lang="it-IT" sz="1800" dirty="0">
                <a:latin typeface="Times New Roman" panose="02020603050405020304" pitchFamily="18" charset="0"/>
                <a:cs typeface="Times New Roman" panose="02020603050405020304" pitchFamily="18" charset="0"/>
              </a:rPr>
              <a:t>Fase B: movimento politico di propaganda patriottica</a:t>
            </a:r>
          </a:p>
          <a:p>
            <a:pPr>
              <a:lnSpc>
                <a:spcPct val="100000"/>
              </a:lnSpc>
              <a:spcBef>
                <a:spcPts val="0"/>
              </a:spcBef>
              <a:buClr>
                <a:srgbClr val="00FB92"/>
              </a:buClr>
              <a:buFont typeface="Wingdings" pitchFamily="2" charset="2"/>
              <a:buChar char="q"/>
            </a:pPr>
            <a:r>
              <a:rPr lang="it-IT" sz="1800" dirty="0">
                <a:latin typeface="Times New Roman" panose="02020603050405020304" pitchFamily="18" charset="0"/>
                <a:cs typeface="Times New Roman" panose="02020603050405020304" pitchFamily="18" charset="0"/>
              </a:rPr>
              <a:t>Fase C: coscienza nazionale di massa e movimento politico con una solida struttura organizzativa che si estende su tutto il territorio</a:t>
            </a:r>
          </a:p>
          <a:p>
            <a:pPr>
              <a:lnSpc>
                <a:spcPct val="100000"/>
              </a:lnSpc>
              <a:spcBef>
                <a:spcPts val="0"/>
              </a:spcBef>
              <a:buClr>
                <a:srgbClr val="00FB92"/>
              </a:buClr>
              <a:buFont typeface="Wingdings" pitchFamily="2" charset="2"/>
              <a:buChar char="q"/>
            </a:pPr>
            <a:endParaRPr lang="it-IT" sz="1800" dirty="0">
              <a:latin typeface="Times New Roman" panose="02020603050405020304" pitchFamily="18" charset="0"/>
              <a:cs typeface="Times New Roman" panose="02020603050405020304" pitchFamily="18" charset="0"/>
            </a:endParaRPr>
          </a:p>
          <a:p>
            <a:pPr>
              <a:lnSpc>
                <a:spcPct val="100000"/>
              </a:lnSpc>
              <a:spcBef>
                <a:spcPts val="0"/>
              </a:spcBef>
              <a:buClr>
                <a:srgbClr val="00FB92"/>
              </a:buClr>
              <a:buFont typeface="Wingdings" pitchFamily="2" charset="2"/>
              <a:buChar char="v"/>
            </a:pPr>
            <a:r>
              <a:rPr lang="it-IT" sz="1800" dirty="0">
                <a:latin typeface="Times New Roman" panose="02020603050405020304" pitchFamily="18" charset="0"/>
                <a:cs typeface="Times New Roman" panose="02020603050405020304" pitchFamily="18" charset="0"/>
              </a:rPr>
              <a:t>assenza di analisi dei contenuti specifici dell’identità nazionale</a:t>
            </a:r>
          </a:p>
          <a:p>
            <a:pPr>
              <a:lnSpc>
                <a:spcPct val="100000"/>
              </a:lnSpc>
              <a:spcBef>
                <a:spcPts val="0"/>
              </a:spcBef>
              <a:buClr>
                <a:srgbClr val="00FB92"/>
              </a:buClr>
              <a:buFont typeface="Wingdings" pitchFamily="2" charset="2"/>
              <a:buChar char="v"/>
            </a:pPr>
            <a:r>
              <a:rPr lang="it-IT" sz="1800" dirty="0">
                <a:latin typeface="Times New Roman" panose="02020603050405020304" pitchFamily="18" charset="0"/>
                <a:cs typeface="Times New Roman" panose="02020603050405020304" pitchFamily="18" charset="0"/>
              </a:rPr>
              <a:t>natura composita delle classi di provenienza dei protagonisti dei movimenti nazionali</a:t>
            </a:r>
          </a:p>
        </p:txBody>
      </p:sp>
    </p:spTree>
    <p:extLst>
      <p:ext uri="{BB962C8B-B14F-4D97-AF65-F5344CB8AC3E}">
        <p14:creationId xmlns:p14="http://schemas.microsoft.com/office/powerpoint/2010/main" val="472659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AD9B314-B51F-247A-E61F-1E01786DF55E}"/>
              </a:ext>
            </a:extLst>
          </p:cNvPr>
          <p:cNvSpPr>
            <a:spLocks noGrp="1"/>
          </p:cNvSpPr>
          <p:nvPr>
            <p:ph sz="half" idx="1"/>
          </p:nvPr>
        </p:nvSpPr>
        <p:spPr>
          <a:ln w="12700">
            <a:solidFill>
              <a:srgbClr val="00FB92"/>
            </a:solidFill>
          </a:ln>
        </p:spPr>
        <p:txBody>
          <a:bodyPr>
            <a:normAutofit fontScale="62500" lnSpcReduction="20000"/>
          </a:bodyPr>
          <a:lstStyle/>
          <a:p>
            <a:pPr marL="514350" indent="-514350">
              <a:lnSpc>
                <a:spcPct val="120000"/>
              </a:lnSpc>
              <a:spcBef>
                <a:spcPts val="0"/>
              </a:spcBef>
              <a:buClr>
                <a:srgbClr val="00FB92"/>
              </a:buClr>
              <a:buFont typeface="+mj-lt"/>
              <a:buAutoNum type="alphaLcPeriod" startAt="3"/>
            </a:pPr>
            <a:r>
              <a:rPr lang="it-IT" sz="2400" b="1" dirty="0">
                <a:latin typeface="Times New Roman" panose="02020603050405020304" pitchFamily="18" charset="0"/>
                <a:cs typeface="Times New Roman" panose="02020603050405020304" pitchFamily="18" charset="0"/>
              </a:rPr>
              <a:t>interpretazione </a:t>
            </a:r>
            <a:r>
              <a:rPr lang="it-IT" sz="2400" b="1" i="1" dirty="0">
                <a:latin typeface="Times New Roman" panose="02020603050405020304" pitchFamily="18" charset="0"/>
                <a:cs typeface="Times New Roman" panose="02020603050405020304" pitchFamily="18" charset="0"/>
              </a:rPr>
              <a:t>culturalista</a:t>
            </a:r>
          </a:p>
          <a:p>
            <a:pPr marL="514350" indent="-514350">
              <a:lnSpc>
                <a:spcPct val="120000"/>
              </a:lnSpc>
              <a:spcBef>
                <a:spcPts val="0"/>
              </a:spcBef>
              <a:buClr>
                <a:srgbClr val="00FB92"/>
              </a:buClr>
              <a:buAutoNum type="alphaLcPeriod" startAt="3"/>
            </a:pPr>
            <a:endParaRPr lang="it-IT" sz="2400" dirty="0">
              <a:latin typeface="Times New Roman" panose="02020603050405020304" pitchFamily="18" charset="0"/>
              <a:cs typeface="Times New Roman" panose="02020603050405020304" pitchFamily="18" charset="0"/>
            </a:endParaRPr>
          </a:p>
          <a:p>
            <a:pPr marL="0" indent="0">
              <a:lnSpc>
                <a:spcPct val="120000"/>
              </a:lnSpc>
              <a:spcBef>
                <a:spcPts val="0"/>
              </a:spcBef>
              <a:buClr>
                <a:srgbClr val="00FB92"/>
              </a:buClr>
              <a:buNone/>
            </a:pPr>
            <a:r>
              <a:rPr lang="it-IT" sz="2400" dirty="0">
                <a:solidFill>
                  <a:srgbClr val="4E8F00"/>
                </a:solidFill>
                <a:latin typeface="Times New Roman" panose="02020603050405020304" pitchFamily="18" charset="0"/>
                <a:cs typeface="Times New Roman" panose="02020603050405020304" pitchFamily="18" charset="0"/>
              </a:rPr>
              <a:t>Ernest </a:t>
            </a:r>
            <a:r>
              <a:rPr lang="it-IT" sz="2400" dirty="0" err="1">
                <a:solidFill>
                  <a:srgbClr val="4E8F00"/>
                </a:solidFill>
                <a:latin typeface="Times New Roman" panose="02020603050405020304" pitchFamily="18" charset="0"/>
                <a:cs typeface="Times New Roman" panose="02020603050405020304" pitchFamily="18" charset="0"/>
              </a:rPr>
              <a:t>Gellner</a:t>
            </a:r>
            <a:r>
              <a:rPr lang="it-IT" sz="2400" dirty="0">
                <a:latin typeface="Times New Roman" panose="02020603050405020304" pitchFamily="18" charset="0"/>
                <a:cs typeface="Times New Roman" panose="02020603050405020304" pitchFamily="18" charset="0"/>
              </a:rPr>
              <a:t>, </a:t>
            </a:r>
            <a:r>
              <a:rPr lang="it-IT" sz="2400" i="1" dirty="0">
                <a:latin typeface="Times New Roman" panose="02020603050405020304" pitchFamily="18" charset="0"/>
                <a:cs typeface="Times New Roman" panose="02020603050405020304" pitchFamily="18" charset="0"/>
              </a:rPr>
              <a:t>Nations and </a:t>
            </a:r>
            <a:r>
              <a:rPr lang="it-IT" sz="2400" i="1" dirty="0" err="1">
                <a:latin typeface="Times New Roman" panose="02020603050405020304" pitchFamily="18" charset="0"/>
                <a:cs typeface="Times New Roman" panose="02020603050405020304" pitchFamily="18" charset="0"/>
              </a:rPr>
              <a:t>nationalism</a:t>
            </a:r>
            <a:r>
              <a:rPr lang="it-IT" sz="2400" i="1" dirty="0">
                <a:latin typeface="Times New Roman" panose="02020603050405020304" pitchFamily="18" charset="0"/>
                <a:cs typeface="Times New Roman" panose="02020603050405020304" pitchFamily="18" charset="0"/>
              </a:rPr>
              <a:t>,</a:t>
            </a:r>
            <a:r>
              <a:rPr lang="it-IT" sz="2400" dirty="0">
                <a:latin typeface="Times New Roman" panose="02020603050405020304" pitchFamily="18" charset="0"/>
                <a:cs typeface="Times New Roman" panose="02020603050405020304" pitchFamily="18" charset="0"/>
              </a:rPr>
              <a:t> 1983</a:t>
            </a:r>
          </a:p>
          <a:p>
            <a:pPr marL="0" indent="0">
              <a:lnSpc>
                <a:spcPct val="120000"/>
              </a:lnSpc>
              <a:spcBef>
                <a:spcPts val="0"/>
              </a:spcBef>
              <a:buClr>
                <a:srgbClr val="00FB92"/>
              </a:buClr>
              <a:buNone/>
            </a:pPr>
            <a:r>
              <a:rPr lang="it-IT" sz="2400" dirty="0">
                <a:solidFill>
                  <a:srgbClr val="4E8F00"/>
                </a:solidFill>
                <a:latin typeface="Times New Roman" panose="02020603050405020304" pitchFamily="18" charset="0"/>
                <a:cs typeface="Times New Roman" panose="02020603050405020304" pitchFamily="18" charset="0"/>
              </a:rPr>
              <a:t>Benedict Anderson</a:t>
            </a:r>
            <a:r>
              <a:rPr lang="it-IT" sz="2400" dirty="0">
                <a:latin typeface="Times New Roman" panose="02020603050405020304" pitchFamily="18" charset="0"/>
                <a:cs typeface="Times New Roman" panose="02020603050405020304" pitchFamily="18" charset="0"/>
              </a:rPr>
              <a:t>, </a:t>
            </a:r>
            <a:r>
              <a:rPr lang="it-IT" sz="2400" i="1" dirty="0" err="1">
                <a:latin typeface="Times New Roman" panose="02020603050405020304" pitchFamily="18" charset="0"/>
                <a:cs typeface="Times New Roman" panose="02020603050405020304" pitchFamily="18" charset="0"/>
              </a:rPr>
              <a:t>Imaged</a:t>
            </a:r>
            <a:r>
              <a:rPr lang="it-IT" sz="2400" i="1" dirty="0">
                <a:latin typeface="Times New Roman" panose="02020603050405020304" pitchFamily="18" charset="0"/>
                <a:cs typeface="Times New Roman" panose="02020603050405020304" pitchFamily="18" charset="0"/>
              </a:rPr>
              <a:t> Communities, </a:t>
            </a:r>
            <a:r>
              <a:rPr lang="it-IT" sz="2400" dirty="0">
                <a:latin typeface="Times New Roman" panose="02020603050405020304" pitchFamily="18" charset="0"/>
                <a:cs typeface="Times New Roman" panose="02020603050405020304" pitchFamily="18" charset="0"/>
              </a:rPr>
              <a:t>1983</a:t>
            </a:r>
          </a:p>
          <a:p>
            <a:pPr marL="0" indent="0">
              <a:lnSpc>
                <a:spcPct val="120000"/>
              </a:lnSpc>
              <a:spcBef>
                <a:spcPts val="0"/>
              </a:spcBef>
              <a:buClr>
                <a:srgbClr val="00FB92"/>
              </a:buClr>
              <a:buNone/>
            </a:pPr>
            <a:r>
              <a:rPr lang="it-IT" sz="2400" dirty="0">
                <a:solidFill>
                  <a:srgbClr val="4E8F00"/>
                </a:solidFill>
                <a:latin typeface="Times New Roman" panose="02020603050405020304" pitchFamily="18" charset="0"/>
                <a:cs typeface="Times New Roman" panose="02020603050405020304" pitchFamily="18" charset="0"/>
              </a:rPr>
              <a:t>Eric </a:t>
            </a:r>
            <a:r>
              <a:rPr lang="it-IT" sz="2400" dirty="0" err="1">
                <a:solidFill>
                  <a:srgbClr val="4E8F00"/>
                </a:solidFill>
                <a:latin typeface="Times New Roman" panose="02020603050405020304" pitchFamily="18" charset="0"/>
                <a:cs typeface="Times New Roman" panose="02020603050405020304" pitchFamily="18" charset="0"/>
              </a:rPr>
              <a:t>J</a:t>
            </a:r>
            <a:r>
              <a:rPr lang="it-IT" sz="2400" dirty="0">
                <a:solidFill>
                  <a:srgbClr val="4E8F00"/>
                </a:solidFill>
                <a:latin typeface="Times New Roman" panose="02020603050405020304" pitchFamily="18" charset="0"/>
                <a:cs typeface="Times New Roman" panose="02020603050405020304" pitchFamily="18" charset="0"/>
              </a:rPr>
              <a:t>. </a:t>
            </a:r>
            <a:r>
              <a:rPr lang="it-IT" sz="2400" dirty="0" err="1">
                <a:solidFill>
                  <a:srgbClr val="4E8F00"/>
                </a:solidFill>
                <a:latin typeface="Times New Roman" panose="02020603050405020304" pitchFamily="18" charset="0"/>
                <a:cs typeface="Times New Roman" panose="02020603050405020304" pitchFamily="18" charset="0"/>
              </a:rPr>
              <a:t>Hobsbawm</a:t>
            </a:r>
            <a:r>
              <a:rPr lang="it-IT" sz="2400" dirty="0">
                <a:latin typeface="Times New Roman" panose="02020603050405020304" pitchFamily="18" charset="0"/>
                <a:cs typeface="Times New Roman" panose="02020603050405020304" pitchFamily="18" charset="0"/>
              </a:rPr>
              <a:t>, </a:t>
            </a:r>
            <a:r>
              <a:rPr lang="it-IT" sz="2400" i="1" dirty="0">
                <a:latin typeface="Times New Roman" panose="02020603050405020304" pitchFamily="18" charset="0"/>
                <a:cs typeface="Times New Roman" panose="02020603050405020304" pitchFamily="18" charset="0"/>
              </a:rPr>
              <a:t>Nations and </a:t>
            </a:r>
            <a:r>
              <a:rPr lang="it-IT" sz="2400" i="1" dirty="0" err="1">
                <a:latin typeface="Times New Roman" panose="02020603050405020304" pitchFamily="18" charset="0"/>
                <a:cs typeface="Times New Roman" panose="02020603050405020304" pitchFamily="18" charset="0"/>
              </a:rPr>
              <a:t>Nationalism</a:t>
            </a:r>
            <a:r>
              <a:rPr lang="it-IT" sz="2400" i="1" dirty="0">
                <a:latin typeface="Times New Roman" panose="02020603050405020304" pitchFamily="18" charset="0"/>
                <a:cs typeface="Times New Roman" panose="02020603050405020304" pitchFamily="18" charset="0"/>
              </a:rPr>
              <a:t> from 1780</a:t>
            </a:r>
            <a:r>
              <a:rPr lang="it-IT" sz="2400" dirty="0">
                <a:latin typeface="Times New Roman" panose="02020603050405020304" pitchFamily="18" charset="0"/>
                <a:cs typeface="Times New Roman" panose="02020603050405020304" pitchFamily="18" charset="0"/>
              </a:rPr>
              <a:t>, 1990; </a:t>
            </a:r>
            <a:r>
              <a:rPr lang="it-IT" sz="2400" dirty="0">
                <a:solidFill>
                  <a:srgbClr val="4E8F00"/>
                </a:solidFill>
                <a:latin typeface="Times New Roman" panose="02020603050405020304" pitchFamily="18" charset="0"/>
                <a:cs typeface="Times New Roman" panose="02020603050405020304" pitchFamily="18" charset="0"/>
              </a:rPr>
              <a:t>Eric. </a:t>
            </a:r>
            <a:r>
              <a:rPr lang="it-IT" sz="2400" dirty="0" err="1">
                <a:solidFill>
                  <a:srgbClr val="4E8F00"/>
                </a:solidFill>
                <a:latin typeface="Times New Roman" panose="02020603050405020304" pitchFamily="18" charset="0"/>
                <a:cs typeface="Times New Roman" panose="02020603050405020304" pitchFamily="18" charset="0"/>
              </a:rPr>
              <a:t>J</a:t>
            </a:r>
            <a:r>
              <a:rPr lang="it-IT" sz="2400" dirty="0">
                <a:solidFill>
                  <a:srgbClr val="4E8F00"/>
                </a:solidFill>
                <a:latin typeface="Times New Roman" panose="02020603050405020304" pitchFamily="18" charset="0"/>
                <a:cs typeface="Times New Roman" panose="02020603050405020304" pitchFamily="18" charset="0"/>
              </a:rPr>
              <a:t>. </a:t>
            </a:r>
            <a:r>
              <a:rPr lang="it-IT" sz="2400" dirty="0" err="1">
                <a:solidFill>
                  <a:srgbClr val="4E8F00"/>
                </a:solidFill>
                <a:latin typeface="Times New Roman" panose="02020603050405020304" pitchFamily="18" charset="0"/>
                <a:cs typeface="Times New Roman" panose="02020603050405020304" pitchFamily="18" charset="0"/>
              </a:rPr>
              <a:t>Hobsbawm</a:t>
            </a:r>
            <a:r>
              <a:rPr lang="it-IT" sz="2400" dirty="0">
                <a:solidFill>
                  <a:srgbClr val="4E8F00"/>
                </a:solidFill>
                <a:latin typeface="Times New Roman" panose="02020603050405020304" pitchFamily="18" charset="0"/>
                <a:cs typeface="Times New Roman" panose="02020603050405020304" pitchFamily="18" charset="0"/>
              </a:rPr>
              <a:t>-Terence Ranger</a:t>
            </a:r>
            <a:r>
              <a:rPr lang="it-IT" sz="2400" dirty="0">
                <a:latin typeface="Times New Roman" panose="02020603050405020304" pitchFamily="18" charset="0"/>
                <a:cs typeface="Times New Roman" panose="02020603050405020304" pitchFamily="18" charset="0"/>
              </a:rPr>
              <a:t>, </a:t>
            </a:r>
            <a:r>
              <a:rPr lang="it-IT" sz="2400" i="1" dirty="0">
                <a:latin typeface="Times New Roman" panose="02020603050405020304" pitchFamily="18" charset="0"/>
                <a:cs typeface="Times New Roman" panose="02020603050405020304" pitchFamily="18" charset="0"/>
              </a:rPr>
              <a:t>The </a:t>
            </a:r>
            <a:r>
              <a:rPr lang="it-IT" sz="2400" i="1" dirty="0" err="1">
                <a:latin typeface="Times New Roman" panose="02020603050405020304" pitchFamily="18" charset="0"/>
                <a:cs typeface="Times New Roman" panose="02020603050405020304" pitchFamily="18" charset="0"/>
              </a:rPr>
              <a:t>Invention</a:t>
            </a:r>
            <a:r>
              <a:rPr lang="it-IT" sz="2400" i="1" dirty="0">
                <a:latin typeface="Times New Roman" panose="02020603050405020304" pitchFamily="18" charset="0"/>
                <a:cs typeface="Times New Roman" panose="02020603050405020304" pitchFamily="18" charset="0"/>
              </a:rPr>
              <a:t> of </a:t>
            </a:r>
            <a:r>
              <a:rPr lang="it-IT" sz="2400" i="1" dirty="0" err="1">
                <a:latin typeface="Times New Roman" panose="02020603050405020304" pitchFamily="18" charset="0"/>
                <a:cs typeface="Times New Roman" panose="02020603050405020304" pitchFamily="18" charset="0"/>
              </a:rPr>
              <a:t>Tradition</a:t>
            </a:r>
            <a:r>
              <a:rPr lang="it-IT" sz="2400" dirty="0">
                <a:latin typeface="Times New Roman" panose="02020603050405020304" pitchFamily="18" charset="0"/>
                <a:cs typeface="Times New Roman" panose="02020603050405020304" pitchFamily="18" charset="0"/>
              </a:rPr>
              <a:t>, 1983</a:t>
            </a:r>
          </a:p>
          <a:p>
            <a:pPr marL="0" indent="0">
              <a:lnSpc>
                <a:spcPct val="120000"/>
              </a:lnSpc>
              <a:spcBef>
                <a:spcPts val="0"/>
              </a:spcBef>
              <a:buClr>
                <a:srgbClr val="00FB92"/>
              </a:buClr>
              <a:buNone/>
            </a:pPr>
            <a:endParaRPr lang="it-IT" sz="2400" dirty="0">
              <a:latin typeface="Times New Roman" panose="02020603050405020304" pitchFamily="18" charset="0"/>
              <a:cs typeface="Times New Roman" panose="02020603050405020304" pitchFamily="18" charset="0"/>
            </a:endParaRPr>
          </a:p>
          <a:p>
            <a:pPr>
              <a:lnSpc>
                <a:spcPct val="120000"/>
              </a:lnSpc>
              <a:spcBef>
                <a:spcPts val="0"/>
              </a:spcBef>
              <a:buClr>
                <a:srgbClr val="00FB92"/>
              </a:buClr>
            </a:pPr>
            <a:r>
              <a:rPr lang="it-IT" sz="2400" dirty="0">
                <a:latin typeface="Times New Roman" panose="02020603050405020304" pitchFamily="18" charset="0"/>
                <a:cs typeface="Times New Roman" panose="02020603050405020304" pitchFamily="18" charset="0"/>
              </a:rPr>
              <a:t>nazione </a:t>
            </a:r>
            <a:r>
              <a:rPr lang="it-IT" sz="2400" dirty="0">
                <a:solidFill>
                  <a:srgbClr val="009051"/>
                </a:solidFill>
                <a:latin typeface="Times New Roman" panose="02020603050405020304" pitchFamily="18" charset="0"/>
                <a:cs typeface="Times New Roman" panose="02020603050405020304" pitchFamily="18" charset="0"/>
              </a:rPr>
              <a:t>costrutto concettuale</a:t>
            </a:r>
            <a:r>
              <a:rPr lang="it-IT" sz="2400" dirty="0">
                <a:latin typeface="Times New Roman" panose="02020603050405020304" pitchFamily="18" charset="0"/>
                <a:cs typeface="Times New Roman" panose="02020603050405020304" pitchFamily="18" charset="0"/>
              </a:rPr>
              <a:t>, </a:t>
            </a:r>
            <a:r>
              <a:rPr lang="it-IT" sz="2400" dirty="0">
                <a:solidFill>
                  <a:srgbClr val="009051"/>
                </a:solidFill>
                <a:latin typeface="Times New Roman" panose="02020603050405020304" pitchFamily="18" charset="0"/>
                <a:cs typeface="Times New Roman" panose="02020603050405020304" pitchFamily="18" charset="0"/>
              </a:rPr>
              <a:t>manufatto ideale artificiale</a:t>
            </a:r>
            <a:r>
              <a:rPr lang="it-IT" sz="2400" dirty="0">
                <a:latin typeface="Times New Roman" panose="02020603050405020304" pitchFamily="18" charset="0"/>
                <a:cs typeface="Times New Roman" panose="02020603050405020304" pitchFamily="18" charset="0"/>
              </a:rPr>
              <a:t>, effetto di un’</a:t>
            </a:r>
            <a:r>
              <a:rPr lang="it-IT" sz="2400" dirty="0">
                <a:solidFill>
                  <a:srgbClr val="009051"/>
                </a:solidFill>
                <a:latin typeface="Times New Roman" panose="02020603050405020304" pitchFamily="18" charset="0"/>
                <a:cs typeface="Times New Roman" panose="02020603050405020304" pitchFamily="18" charset="0"/>
              </a:rPr>
              <a:t>incessante invenzione di simboli, tradizioni e memorie </a:t>
            </a:r>
            <a:r>
              <a:rPr lang="it-IT" sz="2400" dirty="0">
                <a:latin typeface="Times New Roman" panose="02020603050405020304" pitchFamily="18" charset="0"/>
                <a:cs typeface="Times New Roman" panose="02020603050405020304" pitchFamily="18" charset="0"/>
              </a:rPr>
              <a:t>che hanno avuto un impatto travolgente </a:t>
            </a:r>
          </a:p>
          <a:p>
            <a:pPr>
              <a:lnSpc>
                <a:spcPct val="120000"/>
              </a:lnSpc>
              <a:spcBef>
                <a:spcPts val="0"/>
              </a:spcBef>
              <a:buClr>
                <a:srgbClr val="00FB92"/>
              </a:buClr>
            </a:pPr>
            <a:endParaRPr lang="it-IT" sz="2400" dirty="0">
              <a:latin typeface="Times New Roman" panose="02020603050405020304" pitchFamily="18" charset="0"/>
              <a:cs typeface="Times New Roman" panose="02020603050405020304" pitchFamily="18" charset="0"/>
            </a:endParaRPr>
          </a:p>
          <a:p>
            <a:pPr>
              <a:lnSpc>
                <a:spcPct val="120000"/>
              </a:lnSpc>
              <a:spcBef>
                <a:spcPts val="0"/>
              </a:spcBef>
              <a:buClr>
                <a:srgbClr val="00FB92"/>
              </a:buClr>
            </a:pPr>
            <a:r>
              <a:rPr lang="it-IT" sz="2400" b="1" dirty="0">
                <a:solidFill>
                  <a:srgbClr val="009051"/>
                </a:solidFill>
                <a:latin typeface="Times New Roman" panose="02020603050405020304" pitchFamily="18" charset="0"/>
                <a:cs typeface="Times New Roman" panose="02020603050405020304" pitchFamily="18" charset="0"/>
              </a:rPr>
              <a:t>prima il movimento nazionale, poi la nazione</a:t>
            </a:r>
          </a:p>
          <a:p>
            <a:pPr>
              <a:lnSpc>
                <a:spcPct val="120000"/>
              </a:lnSpc>
              <a:spcBef>
                <a:spcPts val="0"/>
              </a:spcBef>
              <a:buClr>
                <a:srgbClr val="00FB92"/>
              </a:buClr>
            </a:pPr>
            <a:endParaRPr lang="it-IT" sz="2400" dirty="0">
              <a:latin typeface="Times New Roman" panose="02020603050405020304" pitchFamily="18" charset="0"/>
              <a:cs typeface="Times New Roman" panose="02020603050405020304" pitchFamily="18" charset="0"/>
            </a:endParaRPr>
          </a:p>
          <a:p>
            <a:pPr>
              <a:lnSpc>
                <a:spcPct val="120000"/>
              </a:lnSpc>
              <a:spcBef>
                <a:spcPts val="0"/>
              </a:spcBef>
              <a:buClr>
                <a:srgbClr val="00FB92"/>
              </a:buClr>
            </a:pPr>
            <a:r>
              <a:rPr lang="it-IT" sz="2400" dirty="0">
                <a:latin typeface="Times New Roman" panose="02020603050405020304" pitchFamily="18" charset="0"/>
                <a:cs typeface="Times New Roman" panose="02020603050405020304" pitchFamily="18" charset="0"/>
              </a:rPr>
              <a:t>nazionalismi: ideologie che non poggiano su assunti veri, ma su assunti verosimili; non su descrizioni fondate, ma su affermazioni plausibili (</a:t>
            </a:r>
            <a:r>
              <a:rPr lang="it-IT" sz="2400" i="1" dirty="0">
                <a:solidFill>
                  <a:srgbClr val="009051"/>
                </a:solidFill>
                <a:latin typeface="Times New Roman" panose="02020603050405020304" pitchFamily="18" charset="0"/>
                <a:cs typeface="Times New Roman" panose="02020603050405020304" pitchFamily="18" charset="0"/>
              </a:rPr>
              <a:t>comunità immaginate</a:t>
            </a:r>
            <a:r>
              <a:rPr lang="it-IT" sz="2400" dirty="0">
                <a:latin typeface="Times New Roman" panose="02020603050405020304" pitchFamily="18" charset="0"/>
                <a:cs typeface="Times New Roman" panose="02020603050405020304" pitchFamily="18" charset="0"/>
              </a:rPr>
              <a:t>)</a:t>
            </a:r>
          </a:p>
          <a:p>
            <a:pPr>
              <a:lnSpc>
                <a:spcPct val="120000"/>
              </a:lnSpc>
              <a:spcBef>
                <a:spcPts val="0"/>
              </a:spcBef>
              <a:buClr>
                <a:srgbClr val="00FB92"/>
              </a:buClr>
            </a:pPr>
            <a:endParaRPr lang="it-IT" sz="2400" dirty="0">
              <a:latin typeface="Times New Roman" panose="02020603050405020304" pitchFamily="18" charset="0"/>
              <a:cs typeface="Times New Roman" panose="02020603050405020304" pitchFamily="18" charset="0"/>
            </a:endParaRPr>
          </a:p>
          <a:p>
            <a:pPr>
              <a:lnSpc>
                <a:spcPct val="100000"/>
              </a:lnSpc>
              <a:spcBef>
                <a:spcPts val="0"/>
              </a:spcBef>
              <a:buClr>
                <a:srgbClr val="00FB92"/>
              </a:buClr>
              <a:buFont typeface="Wingdings" pitchFamily="2" charset="2"/>
              <a:buChar char="§"/>
            </a:pPr>
            <a:endParaRPr lang="it-IT" sz="2400" dirty="0">
              <a:latin typeface="Times New Roman" panose="02020603050405020304" pitchFamily="18" charset="0"/>
              <a:cs typeface="Times New Roman" panose="02020603050405020304" pitchFamily="18" charset="0"/>
            </a:endParaRPr>
          </a:p>
          <a:p>
            <a:pPr>
              <a:lnSpc>
                <a:spcPct val="100000"/>
              </a:lnSpc>
              <a:spcBef>
                <a:spcPts val="0"/>
              </a:spcBef>
              <a:buClr>
                <a:srgbClr val="00FB92"/>
              </a:buClr>
              <a:buFont typeface="Wingdings" pitchFamily="2" charset="2"/>
              <a:buChar char="§"/>
            </a:pPr>
            <a:endParaRPr lang="it-IT" sz="2400" dirty="0">
              <a:latin typeface="Times New Roman" panose="02020603050405020304" pitchFamily="18" charset="0"/>
              <a:cs typeface="Times New Roman" panose="02020603050405020304" pitchFamily="18" charset="0"/>
            </a:endParaRPr>
          </a:p>
        </p:txBody>
      </p:sp>
      <p:sp>
        <p:nvSpPr>
          <p:cNvPr id="4" name="Segnaposto contenuto 3">
            <a:extLst>
              <a:ext uri="{FF2B5EF4-FFF2-40B4-BE49-F238E27FC236}">
                <a16:creationId xmlns:a16="http://schemas.microsoft.com/office/drawing/2014/main" id="{FCD40D36-97CB-DA85-5F16-38764225C684}"/>
              </a:ext>
            </a:extLst>
          </p:cNvPr>
          <p:cNvSpPr>
            <a:spLocks noGrp="1"/>
          </p:cNvSpPr>
          <p:nvPr>
            <p:ph sz="half" idx="2"/>
          </p:nvPr>
        </p:nvSpPr>
        <p:spPr>
          <a:ln w="12700">
            <a:solidFill>
              <a:srgbClr val="00FB92"/>
            </a:solidFill>
          </a:ln>
        </p:spPr>
        <p:txBody>
          <a:bodyPr>
            <a:noAutofit/>
          </a:bodyPr>
          <a:lstStyle/>
          <a:p>
            <a:pPr>
              <a:lnSpc>
                <a:spcPct val="120000"/>
              </a:lnSpc>
              <a:spcBef>
                <a:spcPts val="0"/>
              </a:spcBef>
              <a:buClr>
                <a:srgbClr val="00FB92"/>
              </a:buClr>
            </a:pPr>
            <a:r>
              <a:rPr lang="it-IT" sz="1800" dirty="0">
                <a:latin typeface="Times New Roman" panose="02020603050405020304" pitchFamily="18" charset="0"/>
                <a:cs typeface="Times New Roman" panose="02020603050405020304" pitchFamily="18" charset="0"/>
              </a:rPr>
              <a:t>le </a:t>
            </a:r>
            <a:r>
              <a:rPr lang="it-IT" sz="1800" dirty="0">
                <a:solidFill>
                  <a:srgbClr val="009051"/>
                </a:solidFill>
                <a:latin typeface="Times New Roman" panose="02020603050405020304" pitchFamily="18" charset="0"/>
                <a:cs typeface="Times New Roman" panose="02020603050405020304" pitchFamily="18" charset="0"/>
              </a:rPr>
              <a:t>precondizioni</a:t>
            </a:r>
            <a:r>
              <a:rPr lang="it-IT" sz="1800" dirty="0">
                <a:latin typeface="Times New Roman" panose="02020603050405020304" pitchFamily="18" charset="0"/>
                <a:cs typeface="Times New Roman" panose="02020603050405020304" pitchFamily="18" charset="0"/>
              </a:rPr>
              <a:t> della diffusione del fenomeno:</a:t>
            </a:r>
          </a:p>
          <a:p>
            <a:pPr>
              <a:lnSpc>
                <a:spcPct val="120000"/>
              </a:lnSpc>
              <a:spcBef>
                <a:spcPts val="0"/>
              </a:spcBef>
              <a:buClr>
                <a:srgbClr val="00FB92"/>
              </a:buClr>
            </a:pPr>
            <a:endParaRPr lang="it-IT" sz="1800" dirty="0">
              <a:latin typeface="Times New Roman" panose="02020603050405020304" pitchFamily="18" charset="0"/>
              <a:cs typeface="Times New Roman" panose="02020603050405020304" pitchFamily="18" charset="0"/>
            </a:endParaRPr>
          </a:p>
          <a:p>
            <a:pPr>
              <a:lnSpc>
                <a:spcPct val="120000"/>
              </a:lnSpc>
              <a:spcBef>
                <a:spcPts val="0"/>
              </a:spcBef>
              <a:buClr>
                <a:srgbClr val="00FB92"/>
              </a:buClr>
              <a:buFont typeface="Wingdings" pitchFamily="2" charset="2"/>
              <a:buChar char="ü"/>
            </a:pPr>
            <a:r>
              <a:rPr lang="it-IT" sz="1800" dirty="0">
                <a:solidFill>
                  <a:srgbClr val="009051"/>
                </a:solidFill>
                <a:latin typeface="Times New Roman" panose="02020603050405020304" pitchFamily="18" charset="0"/>
                <a:cs typeface="Times New Roman" panose="02020603050405020304" pitchFamily="18" charset="0"/>
              </a:rPr>
              <a:t>monarchie nazionali </a:t>
            </a:r>
            <a:r>
              <a:rPr lang="it-IT" sz="1800" dirty="0">
                <a:latin typeface="Times New Roman" panose="02020603050405020304" pitchFamily="18" charset="0"/>
                <a:cs typeface="Times New Roman" panose="02020603050405020304" pitchFamily="18" charset="0"/>
              </a:rPr>
              <a:t>(stati territoriali che esercitano sovranità politica su ampi territori e che funzionano da modello per la formazione degli Stati nazione)</a:t>
            </a:r>
          </a:p>
          <a:p>
            <a:pPr>
              <a:lnSpc>
                <a:spcPct val="120000"/>
              </a:lnSpc>
              <a:spcBef>
                <a:spcPts val="0"/>
              </a:spcBef>
              <a:buClr>
                <a:srgbClr val="00FB92"/>
              </a:buClr>
              <a:buFont typeface="Wingdings" pitchFamily="2" charset="2"/>
              <a:buChar char="ü"/>
            </a:pPr>
            <a:r>
              <a:rPr lang="it-IT" sz="1800" dirty="0">
                <a:solidFill>
                  <a:srgbClr val="009051"/>
                </a:solidFill>
                <a:latin typeface="Times New Roman" panose="02020603050405020304" pitchFamily="18" charset="0"/>
                <a:cs typeface="Times New Roman" panose="02020603050405020304" pitchFamily="18" charset="0"/>
              </a:rPr>
              <a:t>tradizione cristiana</a:t>
            </a:r>
          </a:p>
          <a:p>
            <a:pPr>
              <a:lnSpc>
                <a:spcPct val="120000"/>
              </a:lnSpc>
              <a:spcBef>
                <a:spcPts val="0"/>
              </a:spcBef>
              <a:buClr>
                <a:srgbClr val="00FB92"/>
              </a:buClr>
              <a:buFont typeface="Wingdings" pitchFamily="2" charset="2"/>
              <a:buChar char="ü"/>
            </a:pPr>
            <a:r>
              <a:rPr lang="it-IT" sz="1800" dirty="0">
                <a:latin typeface="Times New Roman" panose="02020603050405020304" pitchFamily="18" charset="0"/>
                <a:cs typeface="Times New Roman" panose="02020603050405020304" pitchFamily="18" charset="0"/>
              </a:rPr>
              <a:t>trasformazione economica sollecitata dalla </a:t>
            </a:r>
            <a:r>
              <a:rPr lang="it-IT" sz="1800" dirty="0">
                <a:solidFill>
                  <a:srgbClr val="009051"/>
                </a:solidFill>
                <a:latin typeface="Times New Roman" panose="02020603050405020304" pitchFamily="18" charset="0"/>
                <a:cs typeface="Times New Roman" panose="02020603050405020304" pitchFamily="18" charset="0"/>
              </a:rPr>
              <a:t>rivoluzione industriale </a:t>
            </a:r>
            <a:r>
              <a:rPr lang="it-IT" sz="1800" dirty="0">
                <a:latin typeface="Times New Roman" panose="02020603050405020304" pitchFamily="18" charset="0"/>
                <a:cs typeface="Times New Roman" panose="02020603050405020304" pitchFamily="18" charset="0"/>
              </a:rPr>
              <a:t>(</a:t>
            </a:r>
            <a:r>
              <a:rPr lang="it-IT" sz="1800" i="1" dirty="0" err="1">
                <a:latin typeface="Times New Roman" panose="02020603050405020304" pitchFamily="18" charset="0"/>
                <a:cs typeface="Times New Roman" panose="02020603050405020304" pitchFamily="18" charset="0"/>
              </a:rPr>
              <a:t>print-capitalism</a:t>
            </a:r>
            <a:r>
              <a:rPr lang="it-IT" sz="1800" dirty="0">
                <a:latin typeface="Times New Roman" panose="02020603050405020304" pitchFamily="18" charset="0"/>
                <a:cs typeface="Times New Roman" panose="02020603050405020304" pitchFamily="18" charset="0"/>
              </a:rPr>
              <a:t>; coesione socio-politica funzionale alle esigenze di stabilizzazione delle élite economiche)</a:t>
            </a:r>
            <a:endParaRPr lang="it-IT" sz="1800" i="1" dirty="0">
              <a:latin typeface="Times New Roman" panose="02020603050405020304" pitchFamily="18" charset="0"/>
              <a:cs typeface="Times New Roman" panose="02020603050405020304" pitchFamily="18" charset="0"/>
            </a:endParaRPr>
          </a:p>
          <a:p>
            <a:pPr>
              <a:lnSpc>
                <a:spcPct val="120000"/>
              </a:lnSpc>
              <a:spcBef>
                <a:spcPts val="0"/>
              </a:spcBef>
              <a:buClr>
                <a:srgbClr val="00FB92"/>
              </a:buClr>
              <a:buFont typeface="Wingdings" pitchFamily="2" charset="2"/>
              <a:buChar char="ü"/>
            </a:pPr>
            <a:r>
              <a:rPr lang="it-IT" sz="1800" dirty="0">
                <a:solidFill>
                  <a:srgbClr val="009051"/>
                </a:solidFill>
                <a:latin typeface="Times New Roman" panose="02020603050405020304" pitchFamily="18" charset="0"/>
                <a:cs typeface="Times New Roman" panose="02020603050405020304" pitchFamily="18" charset="0"/>
              </a:rPr>
              <a:t>Rivoluzione francese </a:t>
            </a:r>
            <a:r>
              <a:rPr lang="it-IT" sz="1800" dirty="0">
                <a:latin typeface="Times New Roman" panose="02020603050405020304" pitchFamily="18" charset="0"/>
                <a:cs typeface="Times New Roman" panose="02020603050405020304" pitchFamily="18" charset="0"/>
              </a:rPr>
              <a:t>(nazione soggetto che costituisce il monarca nel possesso e nell’esercizio della sovranità)</a:t>
            </a:r>
          </a:p>
        </p:txBody>
      </p:sp>
    </p:spTree>
    <p:extLst>
      <p:ext uri="{BB962C8B-B14F-4D97-AF65-F5344CB8AC3E}">
        <p14:creationId xmlns:p14="http://schemas.microsoft.com/office/powerpoint/2010/main" val="842901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AD9B314-B51F-247A-E61F-1E01786DF55E}"/>
              </a:ext>
            </a:extLst>
          </p:cNvPr>
          <p:cNvSpPr>
            <a:spLocks noGrp="1"/>
          </p:cNvSpPr>
          <p:nvPr>
            <p:ph sz="half" idx="1"/>
          </p:nvPr>
        </p:nvSpPr>
        <p:spPr>
          <a:ln w="12700">
            <a:solidFill>
              <a:srgbClr val="00FB92"/>
            </a:solidFill>
          </a:ln>
        </p:spPr>
        <p:txBody>
          <a:bodyPr>
            <a:normAutofit fontScale="62500" lnSpcReduction="20000"/>
          </a:bodyPr>
          <a:lstStyle/>
          <a:p>
            <a:pPr>
              <a:lnSpc>
                <a:spcPct val="120000"/>
              </a:lnSpc>
              <a:spcBef>
                <a:spcPts val="0"/>
              </a:spcBef>
              <a:buClr>
                <a:srgbClr val="00FB92"/>
              </a:buClr>
            </a:pPr>
            <a:r>
              <a:rPr lang="it-IT" sz="2400" dirty="0">
                <a:latin typeface="Times New Roman" panose="02020603050405020304" pitchFamily="18" charset="0"/>
                <a:cs typeface="Times New Roman" panose="02020603050405020304" pitchFamily="18" charset="0"/>
              </a:rPr>
              <a:t>i </a:t>
            </a:r>
            <a:r>
              <a:rPr lang="it-IT" sz="2400" dirty="0">
                <a:solidFill>
                  <a:srgbClr val="009051"/>
                </a:solidFill>
                <a:latin typeface="Times New Roman" panose="02020603050405020304" pitchFamily="18" charset="0"/>
                <a:cs typeface="Times New Roman" panose="02020603050405020304" pitchFamily="18" charset="0"/>
              </a:rPr>
              <a:t>caratteri</a:t>
            </a:r>
            <a:r>
              <a:rPr lang="it-IT" sz="2400" dirty="0">
                <a:latin typeface="Times New Roman" panose="02020603050405020304" pitchFamily="18" charset="0"/>
                <a:cs typeface="Times New Roman" panose="02020603050405020304" pitchFamily="18" charset="0"/>
              </a:rPr>
              <a:t> del nazionalismo contemporaneo:</a:t>
            </a:r>
          </a:p>
          <a:p>
            <a:pPr>
              <a:lnSpc>
                <a:spcPct val="120000"/>
              </a:lnSpc>
              <a:spcBef>
                <a:spcPts val="0"/>
              </a:spcBef>
              <a:buClr>
                <a:srgbClr val="00FB92"/>
              </a:buClr>
            </a:pPr>
            <a:endParaRPr lang="it-IT" sz="2400" dirty="0">
              <a:latin typeface="Times New Roman" panose="02020603050405020304" pitchFamily="18" charset="0"/>
              <a:cs typeface="Times New Roman" panose="02020603050405020304" pitchFamily="18" charset="0"/>
            </a:endParaRPr>
          </a:p>
          <a:p>
            <a:pPr>
              <a:lnSpc>
                <a:spcPct val="120000"/>
              </a:lnSpc>
              <a:spcBef>
                <a:spcPts val="0"/>
              </a:spcBef>
              <a:buClr>
                <a:srgbClr val="00FB92"/>
              </a:buClr>
              <a:buFont typeface="Wingdings" pitchFamily="2" charset="2"/>
              <a:buChar char="ü"/>
            </a:pPr>
            <a:r>
              <a:rPr lang="it-IT" sz="2400" dirty="0">
                <a:latin typeface="Times New Roman" panose="02020603050405020304" pitchFamily="18" charset="0"/>
                <a:cs typeface="Times New Roman" panose="02020603050405020304" pitchFamily="18" charset="0"/>
              </a:rPr>
              <a:t>strumento di </a:t>
            </a:r>
            <a:r>
              <a:rPr lang="it-IT" sz="2400" dirty="0">
                <a:solidFill>
                  <a:srgbClr val="009051"/>
                </a:solidFill>
                <a:latin typeface="Times New Roman" panose="02020603050405020304" pitchFamily="18" charset="0"/>
                <a:cs typeface="Times New Roman" panose="02020603050405020304" pitchFamily="18" charset="0"/>
              </a:rPr>
              <a:t>legittimazione politica</a:t>
            </a:r>
            <a:r>
              <a:rPr lang="it-IT" sz="2400" dirty="0">
                <a:latin typeface="Times New Roman" panose="02020603050405020304" pitchFamily="18" charset="0"/>
                <a:cs typeface="Times New Roman" panose="02020603050405020304" pitchFamily="18" charset="0"/>
              </a:rPr>
              <a:t>: </a:t>
            </a:r>
          </a:p>
          <a:p>
            <a:pPr>
              <a:lnSpc>
                <a:spcPct val="120000"/>
              </a:lnSpc>
              <a:spcBef>
                <a:spcPts val="0"/>
              </a:spcBef>
              <a:buClr>
                <a:srgbClr val="00FB92"/>
              </a:buClr>
              <a:buFont typeface="Wingdings" pitchFamily="2" charset="2"/>
              <a:buChar char="§"/>
            </a:pPr>
            <a:r>
              <a:rPr lang="it-IT" sz="2400" dirty="0">
                <a:latin typeface="Times New Roman" panose="02020603050405020304" pitchFamily="18" charset="0"/>
                <a:cs typeface="Times New Roman" panose="02020603050405020304" pitchFamily="18" charset="0"/>
              </a:rPr>
              <a:t>simboli, rituali, liturgia; </a:t>
            </a:r>
          </a:p>
          <a:p>
            <a:pPr>
              <a:lnSpc>
                <a:spcPct val="120000"/>
              </a:lnSpc>
              <a:spcBef>
                <a:spcPts val="0"/>
              </a:spcBef>
              <a:buClr>
                <a:srgbClr val="00FB92"/>
              </a:buClr>
              <a:buFont typeface="Wingdings" pitchFamily="2" charset="2"/>
              <a:buChar char="§"/>
            </a:pPr>
            <a:r>
              <a:rPr lang="it-IT" sz="2400" dirty="0">
                <a:latin typeface="Times New Roman" panose="02020603050405020304" pitchFamily="18" charset="0"/>
                <a:cs typeface="Times New Roman" panose="02020603050405020304" pitchFamily="18" charset="0"/>
              </a:rPr>
              <a:t>accreditamento della nazione come un fenomeno ‘naturale’ (e annullamento di qualsiasi discussione intorno a essa)</a:t>
            </a:r>
          </a:p>
          <a:p>
            <a:pPr>
              <a:lnSpc>
                <a:spcPct val="120000"/>
              </a:lnSpc>
              <a:spcBef>
                <a:spcPts val="0"/>
              </a:spcBef>
              <a:buClr>
                <a:srgbClr val="00FB92"/>
              </a:buClr>
              <a:buFont typeface="Wingdings" pitchFamily="2" charset="2"/>
              <a:buChar char="ü"/>
            </a:pPr>
            <a:endParaRPr lang="it-IT" sz="2400" dirty="0">
              <a:latin typeface="Times New Roman" panose="02020603050405020304" pitchFamily="18" charset="0"/>
              <a:cs typeface="Times New Roman" panose="02020603050405020304" pitchFamily="18" charset="0"/>
            </a:endParaRPr>
          </a:p>
          <a:p>
            <a:pPr>
              <a:lnSpc>
                <a:spcPct val="100000"/>
              </a:lnSpc>
              <a:spcBef>
                <a:spcPts val="0"/>
              </a:spcBef>
              <a:buClr>
                <a:srgbClr val="00FB92"/>
              </a:buClr>
              <a:buFont typeface="Wingdings" pitchFamily="2" charset="2"/>
              <a:buChar char="§"/>
            </a:pPr>
            <a:endParaRPr lang="it-IT" sz="2400" dirty="0">
              <a:latin typeface="Times New Roman" panose="02020603050405020304" pitchFamily="18" charset="0"/>
              <a:cs typeface="Times New Roman" panose="02020603050405020304" pitchFamily="18" charset="0"/>
            </a:endParaRPr>
          </a:p>
          <a:p>
            <a:pPr>
              <a:lnSpc>
                <a:spcPct val="100000"/>
              </a:lnSpc>
              <a:spcBef>
                <a:spcPts val="0"/>
              </a:spcBef>
              <a:buClr>
                <a:srgbClr val="00FB92"/>
              </a:buClr>
              <a:buFont typeface="Wingdings" pitchFamily="2" charset="2"/>
              <a:buChar char="§"/>
            </a:pPr>
            <a:endParaRPr lang="it-IT" sz="2400" dirty="0">
              <a:latin typeface="Times New Roman" panose="02020603050405020304" pitchFamily="18" charset="0"/>
              <a:cs typeface="Times New Roman" panose="02020603050405020304" pitchFamily="18" charset="0"/>
            </a:endParaRPr>
          </a:p>
        </p:txBody>
      </p:sp>
      <p:sp>
        <p:nvSpPr>
          <p:cNvPr id="4" name="Segnaposto contenuto 3">
            <a:extLst>
              <a:ext uri="{FF2B5EF4-FFF2-40B4-BE49-F238E27FC236}">
                <a16:creationId xmlns:a16="http://schemas.microsoft.com/office/drawing/2014/main" id="{FCD40D36-97CB-DA85-5F16-38764225C684}"/>
              </a:ext>
            </a:extLst>
          </p:cNvPr>
          <p:cNvSpPr>
            <a:spLocks noGrp="1"/>
          </p:cNvSpPr>
          <p:nvPr>
            <p:ph sz="half" idx="2"/>
          </p:nvPr>
        </p:nvSpPr>
        <p:spPr>
          <a:ln w="12700">
            <a:solidFill>
              <a:srgbClr val="00FB92"/>
            </a:solidFill>
          </a:ln>
        </p:spPr>
        <p:txBody>
          <a:bodyPr>
            <a:normAutofit fontScale="62500" lnSpcReduction="20000"/>
          </a:bodyPr>
          <a:lstStyle/>
          <a:p>
            <a:pPr marL="0" indent="0">
              <a:lnSpc>
                <a:spcPct val="100000"/>
              </a:lnSpc>
              <a:spcBef>
                <a:spcPts val="0"/>
              </a:spcBef>
              <a:buClr>
                <a:srgbClr val="00FB92"/>
              </a:buClr>
              <a:buNone/>
            </a:pPr>
            <a:r>
              <a:rPr lang="it-IT" dirty="0">
                <a:latin typeface="Times New Roman" panose="02020603050405020304" pitchFamily="18" charset="0"/>
                <a:cs typeface="Times New Roman" panose="02020603050405020304" pitchFamily="18" charset="0"/>
              </a:rPr>
              <a:t>B. Anderson: </a:t>
            </a:r>
          </a:p>
          <a:p>
            <a:pPr marL="0" indent="0">
              <a:lnSpc>
                <a:spcPct val="100000"/>
              </a:lnSpc>
              <a:spcBef>
                <a:spcPts val="0"/>
              </a:spcBef>
              <a:buClr>
                <a:srgbClr val="00FB92"/>
              </a:buClr>
              <a:buNone/>
            </a:pPr>
            <a:r>
              <a:rPr lang="it-IT" dirty="0">
                <a:latin typeface="Times New Roman" panose="02020603050405020304" pitchFamily="18" charset="0"/>
                <a:cs typeface="Times New Roman" panose="02020603050405020304" pitchFamily="18" charset="0"/>
              </a:rPr>
              <a:t>«Possiamo scoprire qualcosa sulla natura di quest’amore ‘politico’ per la patria dal modo in cui le lingue stesse descrivono il proprio oggetto: sia dai vocaboli riferiti alla parentela (</a:t>
            </a:r>
            <a:r>
              <a:rPr lang="it-IT" dirty="0" err="1">
                <a:latin typeface="Times New Roman" panose="02020603050405020304" pitchFamily="18" charset="0"/>
                <a:cs typeface="Times New Roman" panose="02020603050405020304" pitchFamily="18" charset="0"/>
              </a:rPr>
              <a:t>motherland</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Vaterland</a:t>
            </a:r>
            <a:r>
              <a:rPr lang="it-IT" dirty="0">
                <a:latin typeface="Times New Roman" panose="02020603050405020304" pitchFamily="18" charset="0"/>
                <a:cs typeface="Times New Roman" panose="02020603050405020304" pitchFamily="18" charset="0"/>
              </a:rPr>
              <a:t>, patria), che da quelli riferiti alla terra natale (</a:t>
            </a:r>
            <a:r>
              <a:rPr lang="it-IT" dirty="0" err="1">
                <a:latin typeface="Times New Roman" panose="02020603050405020304" pitchFamily="18" charset="0"/>
                <a:cs typeface="Times New Roman" panose="02020603050405020304" pitchFamily="18" charset="0"/>
              </a:rPr>
              <a:t>Heimat</a:t>
            </a:r>
            <a:r>
              <a:rPr lang="it-IT" dirty="0">
                <a:latin typeface="Times New Roman" panose="02020603050405020304" pitchFamily="18" charset="0"/>
                <a:cs typeface="Times New Roman" panose="02020603050405020304" pitchFamily="18" charset="0"/>
              </a:rPr>
              <a:t>, o </a:t>
            </a:r>
            <a:r>
              <a:rPr lang="it-IT" dirty="0" err="1">
                <a:latin typeface="Times New Roman" panose="02020603050405020304" pitchFamily="18" charset="0"/>
                <a:cs typeface="Times New Roman" panose="02020603050405020304" pitchFamily="18" charset="0"/>
              </a:rPr>
              <a:t>tanah</a:t>
            </a:r>
            <a:r>
              <a:rPr lang="it-IT" dirty="0">
                <a:latin typeface="Times New Roman" panose="02020603050405020304" pitchFamily="18" charset="0"/>
                <a:cs typeface="Times New Roman" panose="02020603050405020304" pitchFamily="18" charset="0"/>
              </a:rPr>
              <a:t> air, terra e aria, la frase con cui gli indonesiani chiamano il proprio arcipelago natale). Entrambe le espressioni denotano qualcosa a cui si è ‘naturalmente’ legati. Come già detto, in tutto ciò che è ‘naturale’ c’è sempre qualcosa che trascende la nostra volontà di scegliere. Così, la nazionalità risulta sempre legata al colore della pelle, al sesso, alle parentele e al periodo della nascita, tutte cose, cioè, che non dipendono da noi. In questi ‘legami naturali’ s’intravede quella che può essere definita la ‘bellezza della comunità’. In altre parole, proprio perché non possono essere scelti, questi legami suscitano attorno a sé un alone di amore disinteressato».</a:t>
            </a:r>
          </a:p>
        </p:txBody>
      </p:sp>
    </p:spTree>
    <p:extLst>
      <p:ext uri="{BB962C8B-B14F-4D97-AF65-F5344CB8AC3E}">
        <p14:creationId xmlns:p14="http://schemas.microsoft.com/office/powerpoint/2010/main" val="2893593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10" name="Titolo 9">
            <a:extLst>
              <a:ext uri="{FF2B5EF4-FFF2-40B4-BE49-F238E27FC236}">
                <a16:creationId xmlns:a16="http://schemas.microsoft.com/office/drawing/2014/main" id="{E8A6C844-8035-8B90-3AEE-80B1A3725A18}"/>
              </a:ext>
            </a:extLst>
          </p:cNvPr>
          <p:cNvSpPr>
            <a:spLocks noGrp="1"/>
          </p:cNvSpPr>
          <p:nvPr>
            <p:ph type="title"/>
          </p:nvPr>
        </p:nvSpPr>
        <p:spPr/>
        <p:txBody>
          <a:bodyPr>
            <a:normAutofit/>
          </a:bodyPr>
          <a:lstStyle/>
          <a:p>
            <a:pPr algn="ctr"/>
            <a:r>
              <a:rPr lang="it-IT" sz="3600" dirty="0">
                <a:solidFill>
                  <a:srgbClr val="4E8F00"/>
                </a:solidFill>
                <a:latin typeface="Times New Roman" panose="02020603050405020304" pitchFamily="18" charset="0"/>
                <a:cs typeface="Times New Roman" panose="02020603050405020304" pitchFamily="18" charset="0"/>
              </a:rPr>
              <a:t>La «questione irlandese»</a:t>
            </a:r>
          </a:p>
        </p:txBody>
      </p:sp>
      <p:pic>
        <p:nvPicPr>
          <p:cNvPr id="1028" name="Picture 4" descr="Irlanda - Enciclopedia - Treccani">
            <a:extLst>
              <a:ext uri="{FF2B5EF4-FFF2-40B4-BE49-F238E27FC236}">
                <a16:creationId xmlns:a16="http://schemas.microsoft.com/office/drawing/2014/main" id="{51505BF5-8957-FE0B-B9AF-E2F690E972E2}"/>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bwMode="auto">
          <a:xfrm>
            <a:off x="1834478" y="1825625"/>
            <a:ext cx="3189044" cy="4351338"/>
          </a:xfrm>
          <a:prstGeom prst="rect">
            <a:avLst/>
          </a:prstGeom>
          <a:noFill/>
          <a:ln w="19050">
            <a:solidFill>
              <a:srgbClr val="00FB92"/>
            </a:solidFill>
          </a:ln>
          <a:extLst>
            <a:ext uri="{909E8E84-426E-40DD-AFC4-6F175D3DCCD1}">
              <a14:hiddenFill xmlns:a14="http://schemas.microsoft.com/office/drawing/2010/main">
                <a:solidFill>
                  <a:srgbClr val="FFFFFF"/>
                </a:solidFill>
              </a14:hiddenFill>
            </a:ext>
          </a:extLst>
        </p:spPr>
      </p:pic>
      <p:pic>
        <p:nvPicPr>
          <p:cNvPr id="1030" name="Picture 6" descr="La Brexit s'incaglia lungo il confine irlandese - Gwynne Dyer -  Internazionale">
            <a:extLst>
              <a:ext uri="{FF2B5EF4-FFF2-40B4-BE49-F238E27FC236}">
                <a16:creationId xmlns:a16="http://schemas.microsoft.com/office/drawing/2014/main" id="{1E717AD6-84E6-E1F5-975B-A21565739525}"/>
              </a:ext>
            </a:extLst>
          </p:cNvPr>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tretch>
            <a:fillRect/>
          </a:stretch>
        </p:blipFill>
        <p:spPr bwMode="auto">
          <a:xfrm>
            <a:off x="6731000" y="1975644"/>
            <a:ext cx="4064000" cy="4051300"/>
          </a:xfrm>
          <a:prstGeom prst="rect">
            <a:avLst/>
          </a:prstGeom>
          <a:noFill/>
          <a:ln w="22225">
            <a:solidFill>
              <a:srgbClr val="00FB92"/>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363487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3409</TotalTime>
  <Words>1234</Words>
  <Application>Microsoft Macintosh PowerPoint</Application>
  <PresentationFormat>Widescreen</PresentationFormat>
  <Paragraphs>134</Paragraphs>
  <Slides>12</Slides>
  <Notes>3</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12</vt:i4>
      </vt:variant>
    </vt:vector>
  </HeadingPairs>
  <TitlesOfParts>
    <vt:vector size="18" baseType="lpstr">
      <vt:lpstr>Arial</vt:lpstr>
      <vt:lpstr>Calibri</vt:lpstr>
      <vt:lpstr>Calibri Light</vt:lpstr>
      <vt:lpstr>Times New Roman</vt:lpstr>
      <vt:lpstr>Wingdings</vt:lpstr>
      <vt:lpstr>Tema di Office</vt:lpstr>
      <vt:lpstr>a. Identità nazionale</vt:lpstr>
      <vt:lpstr>nazioni/nazionalismo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La «questione irlandese»</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maddalena carli</dc:creator>
  <cp:lastModifiedBy>maddalena carli</cp:lastModifiedBy>
  <cp:revision>92</cp:revision>
  <cp:lastPrinted>2025-10-24T06:47:05Z</cp:lastPrinted>
  <dcterms:created xsi:type="dcterms:W3CDTF">2025-05-28T06:59:09Z</dcterms:created>
  <dcterms:modified xsi:type="dcterms:W3CDTF">2025-10-24T10:03:21Z</dcterms:modified>
</cp:coreProperties>
</file>