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7" r:id="rId2"/>
    <p:sldId id="260" r:id="rId3"/>
    <p:sldId id="261" r:id="rId4"/>
    <p:sldId id="264" r:id="rId5"/>
    <p:sldId id="265" r:id="rId6"/>
    <p:sldId id="266" r:id="rId7"/>
    <p:sldId id="271" r:id="rId8"/>
    <p:sldId id="272" r:id="rId9"/>
    <p:sldId id="279" r:id="rId10"/>
    <p:sldId id="273" r:id="rId11"/>
    <p:sldId id="280" r:id="rId12"/>
    <p:sldId id="281" r:id="rId13"/>
    <p:sldId id="283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197"/>
  </p:normalViewPr>
  <p:slideViewPr>
    <p:cSldViewPr snapToGrid="0">
      <p:cViewPr>
        <p:scale>
          <a:sx n="63" d="100"/>
          <a:sy n="63" d="100"/>
        </p:scale>
        <p:origin x="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95140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284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9035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149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25356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569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382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568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932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032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8197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9005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F03F0E-EA32-1511-9E7D-43007C2DDD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4960137"/>
            <a:ext cx="7897558" cy="1463040"/>
          </a:xfrm>
        </p:spPr>
        <p:txBody>
          <a:bodyPr>
            <a:normAutofit/>
          </a:bodyPr>
          <a:lstStyle/>
          <a:p>
            <a:r>
              <a:rPr lang="it-IT" sz="3600" b="1" dirty="0">
                <a:solidFill>
                  <a:schemeClr val="accent6"/>
                </a:solidFill>
                <a:latin typeface="Trebuchet MS" panose="020B0703020202090204" pitchFamily="34" charset="0"/>
              </a:rPr>
              <a:t>LEZIONE 4</a:t>
            </a:r>
            <a:br>
              <a:rPr lang="it-IT" sz="2800" b="1" dirty="0">
                <a:solidFill>
                  <a:schemeClr val="accent6"/>
                </a:solidFill>
                <a:latin typeface="Trebuchet MS" panose="020B0703020202090204" pitchFamily="34" charset="0"/>
              </a:rPr>
            </a:br>
            <a:br>
              <a:rPr lang="it-IT" sz="2800" b="1" dirty="0">
                <a:solidFill>
                  <a:schemeClr val="accent6">
                    <a:lumMod val="75000"/>
                  </a:schemeClr>
                </a:solidFill>
                <a:latin typeface="Trebuchet MS" panose="020B0703020202090204" pitchFamily="34" charset="0"/>
              </a:rPr>
            </a:br>
            <a:r>
              <a:rPr lang="it-IT" sz="2200" b="1" dirty="0">
                <a:solidFill>
                  <a:schemeClr val="accent6">
                    <a:lumMod val="75000"/>
                  </a:schemeClr>
                </a:solidFill>
                <a:latin typeface="Trebuchet MS" panose="020B0703020202090204" pitchFamily="34" charset="0"/>
              </a:rPr>
              <a:t>Identità di marca e segni di riconoscimento </a:t>
            </a:r>
            <a:endParaRPr lang="it-IT" sz="2800" b="1" dirty="0">
              <a:solidFill>
                <a:schemeClr val="accent6">
                  <a:lumMod val="75000"/>
                </a:schemeClr>
              </a:solidFill>
              <a:latin typeface="Trebuchet MS" panose="020B070302020209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64C1BAC-BE05-610F-AB38-2F4DEC0670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8EF07F00-1517-223A-696E-5DE8285429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4579" y="4792307"/>
            <a:ext cx="3532442" cy="1798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220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4B0B6B96-BA49-C325-35E9-B2647CE9E6D7}"/>
              </a:ext>
            </a:extLst>
          </p:cNvPr>
          <p:cNvSpPr txBox="1"/>
          <p:nvPr/>
        </p:nvSpPr>
        <p:spPr>
          <a:xfrm>
            <a:off x="7721600" y="1293693"/>
            <a:ext cx="4106226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300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Possono verificarsi </a:t>
            </a:r>
            <a:r>
              <a:rPr lang="it-IT" sz="2300" b="1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errori</a:t>
            </a:r>
            <a:r>
              <a:rPr lang="it-IT" sz="2300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 tali da ingenerare un divario fra identità e immagine.</a:t>
            </a:r>
          </a:p>
          <a:p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98B1C3F-7BFF-0594-2B6B-C2AEAE55639A}"/>
              </a:ext>
            </a:extLst>
          </p:cNvPr>
          <p:cNvSpPr txBox="1"/>
          <p:nvPr/>
        </p:nvSpPr>
        <p:spPr>
          <a:xfrm flipH="1">
            <a:off x="5612605" y="2038112"/>
            <a:ext cx="96678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5400" dirty="0"/>
              <a:t>⚠️</a:t>
            </a:r>
          </a:p>
        </p:txBody>
      </p:sp>
      <p:pic>
        <p:nvPicPr>
          <p:cNvPr id="1026" name="Picture 2" descr="Errore o Complicanza? - Doctor Os">
            <a:extLst>
              <a:ext uri="{FF2B5EF4-FFF2-40B4-BE49-F238E27FC236}">
                <a16:creationId xmlns:a16="http://schemas.microsoft.com/office/drawing/2014/main" id="{C1C69070-6E99-410A-5674-AC803790FF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" y="81280"/>
            <a:ext cx="7426960" cy="4351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59D6ADED-5F7D-5E64-EB3C-4B00311ECF4D}"/>
              </a:ext>
            </a:extLst>
          </p:cNvPr>
          <p:cNvSpPr txBox="1"/>
          <p:nvPr/>
        </p:nvSpPr>
        <p:spPr>
          <a:xfrm>
            <a:off x="1494155" y="4614902"/>
            <a:ext cx="1044384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300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Questo accade per esempio quando:</a:t>
            </a:r>
          </a:p>
          <a:p>
            <a:endParaRPr lang="it-IT" sz="2300" dirty="0">
              <a:solidFill>
                <a:srgbClr val="C00000"/>
              </a:solidFill>
              <a:effectLst/>
              <a:latin typeface="Trebuchet MS" panose="020B0703020202090204" pitchFamily="34" charset="0"/>
            </a:endParaRP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it-IT" sz="2300" b="1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la marca </a:t>
            </a:r>
            <a:r>
              <a:rPr lang="it-IT" sz="2300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manca, </a:t>
            </a:r>
            <a:r>
              <a:rPr lang="it-IT" sz="2300" i="1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de facto</a:t>
            </a:r>
            <a:r>
              <a:rPr lang="it-IT" sz="2300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, di una propria identità, come avviene nel caso in cui il management si limiti a perseguire strategie imitative</a:t>
            </a:r>
            <a:r>
              <a:rPr lang="it-IT" sz="2300" dirty="0">
                <a:solidFill>
                  <a:srgbClr val="C00000"/>
                </a:solidFill>
                <a:latin typeface="Trebuchet MS" panose="020B0703020202090204" pitchFamily="34" charset="0"/>
              </a:rPr>
              <a:t>.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3D819706-0D31-9F84-011A-D5BA4761367B}"/>
              </a:ext>
            </a:extLst>
          </p:cNvPr>
          <p:cNvSpPr/>
          <p:nvPr/>
        </p:nvSpPr>
        <p:spPr>
          <a:xfrm>
            <a:off x="8107680" y="2854960"/>
            <a:ext cx="426720" cy="9347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highlight>
                <a:srgbClr val="80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761186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6">
            <a:extLst>
              <a:ext uri="{FF2B5EF4-FFF2-40B4-BE49-F238E27FC236}">
                <a16:creationId xmlns:a16="http://schemas.microsoft.com/office/drawing/2014/main" id="{D654DB25-410A-44B7-8058-3193D21EAF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AFEBEB-E7DF-4119-99EC-3C2C5F3C7A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7" y="321731"/>
            <a:ext cx="5688020" cy="6214535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E25F227-C9F5-44BC-8ECE-188763D85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76434" y="321732"/>
            <a:ext cx="5693835" cy="62145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5C0AA310-7A29-3001-EEF0-5979E6A963F9}"/>
              </a:ext>
            </a:extLst>
          </p:cNvPr>
          <p:cNvSpPr txBox="1"/>
          <p:nvPr/>
        </p:nvSpPr>
        <p:spPr>
          <a:xfrm>
            <a:off x="6661065" y="974875"/>
            <a:ext cx="4724573" cy="4852362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b="1" dirty="0" err="1">
                <a:solidFill>
                  <a:srgbClr val="FFFFFF"/>
                </a:solidFill>
                <a:effectLst/>
              </a:rPr>
              <a:t>L'essenza</a:t>
            </a:r>
            <a:r>
              <a:rPr lang="en-US" sz="23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b="1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23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b="1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3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racchiude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i="1" dirty="0">
                <a:solidFill>
                  <a:srgbClr val="FFFFFF"/>
                </a:solidFill>
                <a:effectLst/>
              </a:rPr>
              <a:t>«</a:t>
            </a:r>
            <a:r>
              <a:rPr lang="en-US" sz="2300" i="1" dirty="0" err="1">
                <a:solidFill>
                  <a:srgbClr val="FFFFFF"/>
                </a:solidFill>
                <a:effectLst/>
              </a:rPr>
              <a:t>l'anima</a:t>
            </a:r>
            <a:r>
              <a:rPr lang="en-US" sz="2300" i="1" dirty="0">
                <a:solidFill>
                  <a:srgbClr val="FFFFFF"/>
                </a:solidFill>
                <a:effectLst/>
              </a:rPr>
              <a:t> vera e propria </a:t>
            </a:r>
            <a:r>
              <a:rPr lang="en-US" sz="2300" i="1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2300" i="1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i="1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300" i="1" dirty="0">
                <a:solidFill>
                  <a:srgbClr val="FFFFFF"/>
                </a:solidFill>
                <a:effectLst/>
              </a:rPr>
              <a:t>».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300" dirty="0">
              <a:solidFill>
                <a:srgbClr val="FFFFFF"/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dirty="0">
                <a:solidFill>
                  <a:srgbClr val="FFFFFF"/>
                </a:solidFill>
                <a:effectLst/>
              </a:rPr>
              <a:t>Si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tratta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cioè</a:t>
            </a:r>
            <a:r>
              <a:rPr lang="en-US" sz="2300" dirty="0">
                <a:solidFill>
                  <a:srgbClr val="FFFFFF"/>
                </a:solidFill>
                <a:effectLst/>
              </a:rPr>
              <a:t> di un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singolo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concetto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unificante</a:t>
            </a:r>
            <a:r>
              <a:rPr lang="en-US" sz="2300" dirty="0">
                <a:solidFill>
                  <a:srgbClr val="FFFFFF"/>
                </a:solidFill>
                <a:effectLst/>
              </a:rPr>
              <a:t> in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grado</a:t>
            </a:r>
            <a:r>
              <a:rPr lang="en-US" sz="23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esprimere</a:t>
            </a:r>
            <a:r>
              <a:rPr lang="en-US" sz="2300" dirty="0">
                <a:solidFill>
                  <a:srgbClr val="FFFFFF"/>
                </a:solidFill>
                <a:effectLst/>
              </a:rPr>
              <a:t> buona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parte</a:t>
            </a:r>
            <a:r>
              <a:rPr lang="en-US" sz="23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quanto</a:t>
            </a:r>
            <a:r>
              <a:rPr lang="en-US" sz="2300" dirty="0">
                <a:solidFill>
                  <a:srgbClr val="FFFFFF"/>
                </a:solidFill>
                <a:effectLst/>
              </a:rPr>
              <a:t> la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intende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rappresentare</a:t>
            </a:r>
            <a:r>
              <a:rPr lang="en-US" sz="2300" dirty="0">
                <a:solidFill>
                  <a:srgbClr val="FFFFFF"/>
                </a:solidFill>
                <a:effectLst/>
              </a:rPr>
              <a:t> per il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mercato</a:t>
            </a:r>
            <a:r>
              <a:rPr lang="en-US" sz="2300" dirty="0">
                <a:solidFill>
                  <a:srgbClr val="FFFFFF"/>
                </a:solidFill>
                <a:effectLst/>
              </a:rPr>
              <a:t>, la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sua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promessa</a:t>
            </a:r>
            <a:r>
              <a:rPr lang="en-US" sz="23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fondo</a:t>
            </a:r>
            <a:r>
              <a:rPr lang="en-US" sz="2300" dirty="0">
                <a:solidFill>
                  <a:srgbClr val="FFFFFF"/>
                </a:solidFill>
                <a:effectLst/>
              </a:rPr>
              <a:t>. In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molti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casi</a:t>
            </a:r>
            <a:r>
              <a:rPr lang="en-US" sz="2300" dirty="0">
                <a:solidFill>
                  <a:srgbClr val="FFFFFF"/>
                </a:solidFill>
                <a:effectLst/>
              </a:rPr>
              <a:t>, coincide con la </a:t>
            </a:r>
            <a:r>
              <a:rPr lang="en-US" sz="2300" i="1" dirty="0">
                <a:solidFill>
                  <a:srgbClr val="FFFFFF"/>
                </a:solidFill>
                <a:effectLst/>
              </a:rPr>
              <a:t>mission</a:t>
            </a:r>
            <a:r>
              <a:rPr lang="en-US" sz="2300" dirty="0">
                <a:solidFill>
                  <a:srgbClr val="FFFFFF"/>
                </a:solidFill>
                <a:effectLst/>
              </a:rPr>
              <a:t> o la </a:t>
            </a:r>
            <a:r>
              <a:rPr lang="en-US" sz="2300" i="1" dirty="0">
                <a:solidFill>
                  <a:srgbClr val="FFFFFF"/>
                </a:solidFill>
                <a:effectLst/>
              </a:rPr>
              <a:t>vision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aziendale</a:t>
            </a:r>
            <a:r>
              <a:rPr lang="en-US" sz="2300" dirty="0">
                <a:solidFill>
                  <a:srgbClr val="FFFFFF"/>
                </a:solidFill>
                <a:effectLst/>
              </a:rPr>
              <a:t>, sempre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queste</a:t>
            </a:r>
            <a:r>
              <a:rPr lang="en-US" sz="2300" dirty="0">
                <a:solidFill>
                  <a:srgbClr val="FFFFFF"/>
                </a:solidFill>
                <a:effectLst/>
              </a:rPr>
              <a:t> non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siano</a:t>
            </a:r>
            <a:r>
              <a:rPr lang="en-US" sz="2300" dirty="0">
                <a:solidFill>
                  <a:srgbClr val="FFFFFF"/>
                </a:solidFill>
                <a:effectLst/>
              </a:rPr>
              <a:t> state definite in termini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simili</a:t>
            </a:r>
            <a:r>
              <a:rPr lang="en-US" sz="2300" dirty="0">
                <a:solidFill>
                  <a:srgbClr val="FFFFFF"/>
                </a:solidFill>
                <a:effectLst/>
              </a:rPr>
              <a:t> a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quelli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impiegati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dai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concorrenti</a:t>
            </a:r>
            <a:r>
              <a:rPr lang="en-US" sz="2300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5575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58D3741-4ACF-4DA5-ABD5-0C432115C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32DC26D-8B9B-4CC1-B3CC-D3EA0FB16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3D3813-4F7F-40B2-EC73-DF4E859B83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35000"/>
          </a:blip>
          <a:srcRect l="25"/>
          <a:stretch/>
        </p:blipFill>
        <p:spPr>
          <a:xfrm>
            <a:off x="20" y="-1"/>
            <a:ext cx="12188932" cy="685800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BB7ADC3-53A0-44F2-914A-78CADAF33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49645" y="1828800"/>
            <a:ext cx="0" cy="3200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4FB3C5E-190E-CF05-BB3D-B1845AA15D84}"/>
              </a:ext>
            </a:extLst>
          </p:cNvPr>
          <p:cNvSpPr txBox="1"/>
          <p:nvPr/>
        </p:nvSpPr>
        <p:spPr>
          <a:xfrm>
            <a:off x="4971371" y="643467"/>
            <a:ext cx="6574112" cy="5571066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b="1" dirty="0" err="1">
                <a:effectLst/>
              </a:rPr>
              <a:t>L'identità</a:t>
            </a:r>
            <a:r>
              <a:rPr lang="en-US" b="1" dirty="0">
                <a:effectLst/>
              </a:rPr>
              <a:t> di </a:t>
            </a:r>
            <a:r>
              <a:rPr lang="en-US" b="1" dirty="0" err="1">
                <a:effectLst/>
              </a:rPr>
              <a:t>fondo</a:t>
            </a:r>
            <a:r>
              <a:rPr lang="en-US" b="1" dirty="0">
                <a:effectLst/>
              </a:rPr>
              <a:t> </a:t>
            </a:r>
            <a:r>
              <a:rPr lang="en-US" dirty="0">
                <a:effectLst/>
              </a:rPr>
              <a:t>è </a:t>
            </a:r>
            <a:r>
              <a:rPr lang="en-US" dirty="0" err="1">
                <a:effectLst/>
              </a:rPr>
              <a:t>costituita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dalla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declinazione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della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sintetica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essenza</a:t>
            </a:r>
            <a:r>
              <a:rPr lang="en-US" dirty="0">
                <a:effectLst/>
              </a:rPr>
              <a:t> di </a:t>
            </a:r>
            <a:r>
              <a:rPr lang="en-US" dirty="0" err="1">
                <a:effectLst/>
              </a:rPr>
              <a:t>marca</a:t>
            </a:r>
            <a:r>
              <a:rPr lang="en-US" dirty="0">
                <a:effectLst/>
              </a:rPr>
              <a:t> in </a:t>
            </a:r>
            <a:r>
              <a:rPr lang="en-US" dirty="0" err="1">
                <a:effectLst/>
              </a:rPr>
              <a:t>una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serie</a:t>
            </a:r>
            <a:r>
              <a:rPr lang="en-US" dirty="0">
                <a:effectLst/>
              </a:rPr>
              <a:t> di </a:t>
            </a:r>
            <a:r>
              <a:rPr lang="en-US" dirty="0" err="1">
                <a:effectLst/>
              </a:rPr>
              <a:t>punti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cardinali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che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l'impresa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si</a:t>
            </a:r>
            <a:r>
              <a:rPr lang="en-US" dirty="0">
                <a:effectLst/>
              </a:rPr>
              <a:t> da per </a:t>
            </a:r>
            <a:r>
              <a:rPr lang="en-US" dirty="0" err="1">
                <a:effectLst/>
              </a:rPr>
              <a:t>orientare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propri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comportamenti</a:t>
            </a:r>
            <a:r>
              <a:rPr lang="en-US" dirty="0">
                <a:effectLst/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/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b="1" dirty="0"/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it-IT" b="1" dirty="0"/>
              <a:t>Tali punti dovrebbero rispecchiare la strategia e i valori dell'organizzazione e almeno una parte di essi dovrebbe essere tale da differenziare la marca da quelle della concorrenza e avere risonanza presso i clienti.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/>
          </a:p>
        </p:txBody>
      </p:sp>
      <p:sp>
        <p:nvSpPr>
          <p:cNvPr id="3" name="Freccia in giù 2">
            <a:extLst>
              <a:ext uri="{FF2B5EF4-FFF2-40B4-BE49-F238E27FC236}">
                <a16:creationId xmlns:a16="http://schemas.microsoft.com/office/drawing/2014/main" id="{55F57D83-356F-0CE8-A298-575405D34E84}"/>
              </a:ext>
            </a:extLst>
          </p:cNvPr>
          <p:cNvSpPr/>
          <p:nvPr/>
        </p:nvSpPr>
        <p:spPr>
          <a:xfrm>
            <a:off x="8666480" y="2661920"/>
            <a:ext cx="416560" cy="5486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87990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55" name="Straight Connector 2054">
            <a:extLst>
              <a:ext uri="{FF2B5EF4-FFF2-40B4-BE49-F238E27FC236}">
                <a16:creationId xmlns:a16="http://schemas.microsoft.com/office/drawing/2014/main" id="{358D3741-4ACF-4DA5-ABD5-0C432115C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CC5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Take Note Icon #211486 - Free Icons Library">
            <a:extLst>
              <a:ext uri="{FF2B5EF4-FFF2-40B4-BE49-F238E27FC236}">
                <a16:creationId xmlns:a16="http://schemas.microsoft.com/office/drawing/2014/main" id="{011F2A80-55A1-2427-8876-FF727ADAE3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08" r="1" b="12055"/>
          <a:stretch/>
        </p:blipFill>
        <p:spPr bwMode="auto">
          <a:xfrm>
            <a:off x="327547" y="321733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9" name="Rectangle 2058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00B25CDA-B674-D7BE-81D8-533313DB47A7}"/>
              </a:ext>
            </a:extLst>
          </p:cNvPr>
          <p:cNvSpPr txBox="1"/>
          <p:nvPr/>
        </p:nvSpPr>
        <p:spPr>
          <a:xfrm>
            <a:off x="8029319" y="917725"/>
            <a:ext cx="3424739" cy="4852362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b="1">
                <a:solidFill>
                  <a:srgbClr val="FFFFFF"/>
                </a:solidFill>
                <a:effectLst/>
              </a:rPr>
              <a:t>L'identità centrale </a:t>
            </a:r>
            <a:r>
              <a:rPr lang="en-US">
                <a:solidFill>
                  <a:srgbClr val="FFFFFF"/>
                </a:solidFill>
                <a:effectLst/>
              </a:rPr>
              <a:t>dovrebbe poter restare immutata anche se la marca passa ad altri prodotti e si espande in nuovi mercati.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665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>
            <a:extLst>
              <a:ext uri="{FF2B5EF4-FFF2-40B4-BE49-F238E27FC236}">
                <a16:creationId xmlns:a16="http://schemas.microsoft.com/office/drawing/2014/main" id="{44B3F5F5-166C-4694-B20A-3F8218AF7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9E67A204-FB90-4B26-B155-3FA8064AD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 w="22225">
            <a:solidFill>
              <a:srgbClr val="0000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magine 2" descr="Immagine che contiene cerchio&#10;&#10;Descrizione generata automaticamente">
            <a:extLst>
              <a:ext uri="{FF2B5EF4-FFF2-40B4-BE49-F238E27FC236}">
                <a16:creationId xmlns:a16="http://schemas.microsoft.com/office/drawing/2014/main" id="{7CD76CE2-C603-660D-7A71-1E0D6FF195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098" r="17327"/>
          <a:stretch/>
        </p:blipFill>
        <p:spPr>
          <a:xfrm>
            <a:off x="643467" y="643467"/>
            <a:ext cx="1090506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178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58D3741-4ACF-4DA5-ABD5-0C432115C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3B51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magine 1" descr="Immagine che contiene diagramma&#10;&#10;Descrizione generata automaticamente">
            <a:extLst>
              <a:ext uri="{FF2B5EF4-FFF2-40B4-BE49-F238E27FC236}">
                <a16:creationId xmlns:a16="http://schemas.microsoft.com/office/drawing/2014/main" id="{6500D7C1-917C-7BA9-501D-63ADA727D6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173" r="1" b="6321"/>
          <a:stretch/>
        </p:blipFill>
        <p:spPr>
          <a:xfrm>
            <a:off x="346697" y="192352"/>
            <a:ext cx="7058306" cy="4187296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BF526094-7C88-E614-987F-3D432D1DA519}"/>
              </a:ext>
            </a:extLst>
          </p:cNvPr>
          <p:cNvSpPr txBox="1"/>
          <p:nvPr/>
        </p:nvSpPr>
        <p:spPr>
          <a:xfrm>
            <a:off x="8029319" y="917725"/>
            <a:ext cx="3424739" cy="4852362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200" b="1" dirty="0">
                <a:solidFill>
                  <a:srgbClr val="FFFFFF"/>
                </a:solidFill>
                <a:effectLst/>
              </a:rPr>
              <a:t>Il </a:t>
            </a:r>
            <a:r>
              <a:rPr lang="en-US" sz="2200" b="1" dirty="0" err="1">
                <a:solidFill>
                  <a:srgbClr val="FFFFFF"/>
                </a:solidFill>
                <a:effectLst/>
              </a:rPr>
              <a:t>modello</a:t>
            </a:r>
            <a:r>
              <a:rPr lang="en-US" sz="2200" b="1" dirty="0">
                <a:solidFill>
                  <a:srgbClr val="FFFFFF"/>
                </a:solidFill>
                <a:effectLst/>
              </a:rPr>
              <a:t> in </a:t>
            </a:r>
            <a:r>
              <a:rPr lang="en-US" sz="2200" b="1" dirty="0" err="1">
                <a:solidFill>
                  <a:srgbClr val="FFFFFF"/>
                </a:solidFill>
                <a:effectLst/>
              </a:rPr>
              <a:t>esame</a:t>
            </a:r>
            <a:r>
              <a:rPr lang="en-US" sz="2200" dirty="0">
                <a:solidFill>
                  <a:srgbClr val="FFFFFF"/>
                </a:solidFill>
                <a:effectLst/>
              </a:rPr>
              <a:t>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sintetizza</a:t>
            </a:r>
            <a:r>
              <a:rPr lang="en-US" sz="2200" dirty="0">
                <a:solidFill>
                  <a:srgbClr val="FFFFFF"/>
                </a:solidFill>
                <a:effectLst/>
              </a:rPr>
              <a:t> il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processo</a:t>
            </a:r>
            <a:r>
              <a:rPr lang="en-US" sz="22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costruzione</a:t>
            </a:r>
            <a:r>
              <a:rPr lang="en-US" sz="2200" dirty="0">
                <a:solidFill>
                  <a:srgbClr val="FFFFFF"/>
                </a:solidFill>
                <a:effectLst/>
              </a:rPr>
              <a:t> del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valore</a:t>
            </a:r>
            <a:r>
              <a:rPr lang="en-US" sz="22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una</a:t>
            </a:r>
            <a:r>
              <a:rPr lang="en-US" sz="2200" dirty="0">
                <a:solidFill>
                  <a:srgbClr val="FFFFFF"/>
                </a:solidFill>
                <a:effectLst/>
              </a:rPr>
              <a:t>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200" dirty="0">
                <a:solidFill>
                  <a:srgbClr val="FFFFFF"/>
                </a:solidFill>
                <a:effectLst/>
              </a:rPr>
              <a:t>,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proponendo</a:t>
            </a:r>
            <a:r>
              <a:rPr lang="en-US" sz="2200" dirty="0">
                <a:solidFill>
                  <a:srgbClr val="FFFFFF"/>
                </a:solidFill>
                <a:effectLst/>
              </a:rPr>
              <a:t>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una</a:t>
            </a:r>
            <a:r>
              <a:rPr lang="en-US" sz="2200" dirty="0">
                <a:solidFill>
                  <a:srgbClr val="FFFFFF"/>
                </a:solidFill>
                <a:effectLst/>
              </a:rPr>
              <a:t>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serie</a:t>
            </a:r>
            <a:r>
              <a:rPr lang="en-US" sz="2200" dirty="0">
                <a:solidFill>
                  <a:srgbClr val="FFFFFF"/>
                </a:solidFill>
                <a:effectLst/>
              </a:rPr>
              <a:t>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ascendente</a:t>
            </a:r>
            <a:r>
              <a:rPr lang="en-US" sz="22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fasi</a:t>
            </a:r>
            <a:r>
              <a:rPr lang="en-US" sz="2200" dirty="0">
                <a:solidFill>
                  <a:srgbClr val="FFFFFF"/>
                </a:solidFill>
                <a:effectLst/>
              </a:rPr>
              <a:t>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sequenziali</a:t>
            </a:r>
            <a:r>
              <a:rPr lang="en-US" sz="2200" dirty="0">
                <a:solidFill>
                  <a:srgbClr val="FFFFFF"/>
                </a:solidFill>
                <a:effectLst/>
              </a:rPr>
              <a:t>, a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ciascuna</a:t>
            </a:r>
            <a:r>
              <a:rPr lang="en-US" sz="2200" dirty="0">
                <a:solidFill>
                  <a:srgbClr val="FFFFFF"/>
                </a:solidFill>
                <a:effectLst/>
              </a:rPr>
              <a:t>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delle</a:t>
            </a:r>
            <a:r>
              <a:rPr lang="en-US" sz="2200" dirty="0">
                <a:solidFill>
                  <a:srgbClr val="FFFFFF"/>
                </a:solidFill>
                <a:effectLst/>
              </a:rPr>
              <a:t>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quali</a:t>
            </a:r>
            <a:r>
              <a:rPr lang="en-US" sz="2200" dirty="0">
                <a:solidFill>
                  <a:srgbClr val="FFFFFF"/>
                </a:solidFill>
                <a:effectLst/>
              </a:rPr>
              <a:t>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corrisponde</a:t>
            </a:r>
            <a:r>
              <a:rPr lang="en-US" sz="2200" dirty="0">
                <a:solidFill>
                  <a:srgbClr val="FFFFFF"/>
                </a:solidFill>
                <a:effectLst/>
              </a:rPr>
              <a:t> un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diverso</a:t>
            </a:r>
            <a:r>
              <a:rPr lang="en-US" sz="2200" dirty="0">
                <a:solidFill>
                  <a:srgbClr val="FFFFFF"/>
                </a:solidFill>
                <a:effectLst/>
              </a:rPr>
              <a:t>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grado</a:t>
            </a:r>
            <a:r>
              <a:rPr lang="en-US" sz="22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coinvolgimento</a:t>
            </a:r>
            <a:r>
              <a:rPr lang="en-US" sz="2200" dirty="0">
                <a:solidFill>
                  <a:srgbClr val="FFFFFF"/>
                </a:solidFill>
                <a:effectLst/>
              </a:rPr>
              <a:t> del </a:t>
            </a:r>
            <a:r>
              <a:rPr lang="en-US" sz="2200" dirty="0" err="1">
                <a:solidFill>
                  <a:srgbClr val="FFFFFF"/>
                </a:solidFill>
                <a:effectLst/>
              </a:rPr>
              <a:t>consumatore</a:t>
            </a:r>
            <a:r>
              <a:rPr lang="en-US" sz="2200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solidFill>
                <a:srgbClr val="FFFFFF"/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solidFill>
                <a:srgbClr val="FFFFFF"/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AA51D71-E535-578A-E20B-B99356BDB523}"/>
              </a:ext>
            </a:extLst>
          </p:cNvPr>
          <p:cNvSpPr txBox="1"/>
          <p:nvPr/>
        </p:nvSpPr>
        <p:spPr>
          <a:xfrm>
            <a:off x="7613108" y="594559"/>
            <a:ext cx="38409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703020202090204" pitchFamily="34" charset="0"/>
              </a:rPr>
              <a:t>LA PIRAMIDE DEL VALORE </a:t>
            </a:r>
          </a:p>
          <a:p>
            <a:pPr algn="ctr"/>
            <a:r>
              <a:rPr lang="it-IT" sz="1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703020202090204" pitchFamily="34" charset="0"/>
              </a:rPr>
              <a:t>DELLA MARCA</a:t>
            </a:r>
          </a:p>
        </p:txBody>
      </p:sp>
    </p:spTree>
    <p:extLst>
      <p:ext uri="{BB962C8B-B14F-4D97-AF65-F5344CB8AC3E}">
        <p14:creationId xmlns:p14="http://schemas.microsoft.com/office/powerpoint/2010/main" val="1233507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9E779DFC-B559-A2D5-B1B7-614BF1EDE2DA}"/>
              </a:ext>
            </a:extLst>
          </p:cNvPr>
          <p:cNvSpPr txBox="1"/>
          <p:nvPr/>
        </p:nvSpPr>
        <p:spPr>
          <a:xfrm>
            <a:off x="160020" y="505123"/>
            <a:ext cx="11201400" cy="7094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300" dirty="0"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it-IT" sz="2300" dirty="0"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lla base della piramide risiede: </a:t>
            </a:r>
          </a:p>
          <a:p>
            <a:endParaRPr lang="it-IT" sz="2300" dirty="0">
              <a:latin typeface="Trebuchet MS" panose="020B070302020209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it-IT" sz="2300" b="1" dirty="0">
                <a:solidFill>
                  <a:srgbClr val="92D050"/>
                </a:solidFill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PROMINENZA DELLA MARCA</a:t>
            </a:r>
            <a:r>
              <a:rPr lang="it-IT" sz="2300" dirty="0"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la quale fa riferimento alla consapevolezza che i consumatori ne hanno, ossia alla capacità di richiamarla alla mente in situazioni opportune.</a:t>
            </a:r>
          </a:p>
          <a:p>
            <a:pPr algn="ctr"/>
            <a:endParaRPr lang="it-IT" sz="2300" dirty="0">
              <a:effectLst/>
              <a:latin typeface="Trebuchet MS" panose="020B070302020209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it-IT" sz="2400" b="1" dirty="0">
                <a:solidFill>
                  <a:srgbClr val="92D050"/>
                </a:solidFill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it-IT" sz="2400" b="1" dirty="0">
                <a:solidFill>
                  <a:srgbClr val="92D050"/>
                </a:solidFill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CONSAPEVOLEZZA </a:t>
            </a:r>
            <a:r>
              <a:rPr lang="it-IT" sz="2400" dirty="0"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notorietà può essere descritta secondo due dimensioni: la profondità e l'ampiezza. La prima attiene alla rapidità con cui la marca viene richiamata alla memoria dal consumatore rispetto a marche concorrenti. </a:t>
            </a:r>
            <a:r>
              <a:rPr lang="it-IT" sz="2400" dirty="0"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it-IT" sz="2400" dirty="0"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 quindi sinonimo di notorietà spontanea della marca. 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it-IT" sz="2400" dirty="0">
              <a:effectLst/>
              <a:latin typeface="Trebuchet MS" panose="020B070302020209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it-IT" sz="2400" b="1" dirty="0">
                <a:solidFill>
                  <a:srgbClr val="92D050"/>
                </a:solidFill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it-IT" sz="2400" b="1" dirty="0">
                <a:solidFill>
                  <a:srgbClr val="92D050"/>
                </a:solidFill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’AMPIEZZA</a:t>
            </a:r>
            <a:r>
              <a:rPr lang="it-IT" sz="2400" dirty="0"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identifica invece la varietà di contesti a cui la marca è associata. Questo primo mattone della costruzione del brand è essenziale e risponde idealmente al quesito &lt;&lt; </a:t>
            </a:r>
            <a:r>
              <a:rPr lang="it-IT" sz="2400" dirty="0"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it-IT" sz="2400" dirty="0"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 sei? &gt;&gt;, poiché è indicativo solamente del fatto che il consumatore è a conoscenza dell'esistenza della marca, a prescindere dai significati che le associa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it-IT" sz="2300" dirty="0">
              <a:effectLst/>
              <a:latin typeface="Trebuchet MS" panose="020B070302020209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sz="3600" dirty="0">
              <a:latin typeface="Trebuchet MS" panose="020B070302020209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110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E33A3DC2-523A-78CA-B88C-528739882CAD}"/>
              </a:ext>
            </a:extLst>
          </p:cNvPr>
          <p:cNvSpPr txBox="1"/>
          <p:nvPr/>
        </p:nvSpPr>
        <p:spPr>
          <a:xfrm>
            <a:off x="784577" y="1028343"/>
            <a:ext cx="10622845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300" dirty="0">
                <a:effectLst/>
                <a:latin typeface="Trebuchet MS" panose="020B0703020202090204" pitchFamily="34" charset="0"/>
              </a:rPr>
              <a:t>Scalando la piramide, si arriva al secondo livello di coinvolgimento del consumatore, in cui questi è chiamato a qualificare la marca ascrivendole un significato, rispondendo così idealmente al quesito «Che cosa sei?». La marca comincia dunque a prendere forma nella mente del soggetto, mediante il riferimento alle </a:t>
            </a:r>
            <a:r>
              <a:rPr lang="it-IT" sz="2300" b="1" dirty="0">
                <a:solidFill>
                  <a:srgbClr val="92D050"/>
                </a:solidFill>
                <a:effectLst/>
                <a:latin typeface="Trebuchet MS" panose="020B0703020202090204" pitchFamily="34" charset="0"/>
              </a:rPr>
              <a:t>prestazioni</a:t>
            </a:r>
            <a:r>
              <a:rPr lang="it-IT" sz="2300" dirty="0">
                <a:solidFill>
                  <a:srgbClr val="FF0000"/>
                </a:solidFill>
                <a:effectLst/>
                <a:latin typeface="Trebuchet MS" panose="020B0703020202090204" pitchFamily="34" charset="0"/>
              </a:rPr>
              <a:t> </a:t>
            </a:r>
            <a:r>
              <a:rPr lang="it-IT" sz="2300" dirty="0">
                <a:effectLst/>
                <a:latin typeface="Trebuchet MS" panose="020B0703020202090204" pitchFamily="34" charset="0"/>
              </a:rPr>
              <a:t>e all'</a:t>
            </a:r>
            <a:r>
              <a:rPr lang="it-IT" sz="2300" b="1" dirty="0">
                <a:solidFill>
                  <a:srgbClr val="92D050"/>
                </a:solidFill>
                <a:effectLst/>
                <a:latin typeface="Trebuchet MS" panose="020B0703020202090204" pitchFamily="34" charset="0"/>
              </a:rPr>
              <a:t>immaginario</a:t>
            </a:r>
            <a:r>
              <a:rPr lang="it-IT" sz="2300" dirty="0">
                <a:effectLst/>
                <a:latin typeface="Trebuchet MS" panose="020B0703020202090204" pitchFamily="34" charset="0"/>
              </a:rPr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38072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184645E-2C69-D726-5F86-661E299CBB87}"/>
              </a:ext>
            </a:extLst>
          </p:cNvPr>
          <p:cNvSpPr txBox="1"/>
          <p:nvPr/>
        </p:nvSpPr>
        <p:spPr>
          <a:xfrm>
            <a:off x="1266825" y="1859339"/>
            <a:ext cx="965835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>
                <a:solidFill>
                  <a:srgbClr val="92D050"/>
                </a:solidFill>
                <a:effectLst/>
                <a:latin typeface="Trebuchet MS" panose="020B0703020202090204" pitchFamily="34" charset="0"/>
              </a:rPr>
              <a:t>Le prime </a:t>
            </a:r>
            <a:r>
              <a:rPr lang="it-IT" sz="3600" dirty="0">
                <a:effectLst/>
                <a:latin typeface="Trebuchet MS" panose="020B0703020202090204" pitchFamily="34" charset="0"/>
              </a:rPr>
              <a:t>si riferiscono alla capacità del prodotto identificato dalla marca di soddisfare i bisogni di natura funzionale dei consumatori e dunque sono collocate sul versante ra</a:t>
            </a:r>
            <a:r>
              <a:rPr lang="it-IT" sz="3600" dirty="0">
                <a:latin typeface="Trebuchet MS" panose="020B0703020202090204" pitchFamily="34" charset="0"/>
              </a:rPr>
              <a:t>z</a:t>
            </a:r>
            <a:r>
              <a:rPr lang="it-IT" sz="3600" dirty="0">
                <a:effectLst/>
                <a:latin typeface="Trebuchet MS" panose="020B0703020202090204" pitchFamily="34" charset="0"/>
              </a:rPr>
              <a:t>ionale della piramide.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0232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06718A59-E65B-6F8D-C94B-33D3956A12ED}"/>
              </a:ext>
            </a:extLst>
          </p:cNvPr>
          <p:cNvSpPr txBox="1"/>
          <p:nvPr/>
        </p:nvSpPr>
        <p:spPr>
          <a:xfrm>
            <a:off x="1038225" y="1582340"/>
            <a:ext cx="1011555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effectLst/>
                <a:latin typeface="Trebuchet MS" panose="020B0703020202090204" pitchFamily="34" charset="0"/>
              </a:rPr>
              <a:t>Sul versante emotivo del secondo livello si trova, invece, il blocco dell'</a:t>
            </a:r>
            <a:r>
              <a:rPr lang="it-IT" sz="3600" b="1" dirty="0">
                <a:solidFill>
                  <a:srgbClr val="92D050"/>
                </a:solidFill>
                <a:effectLst/>
                <a:latin typeface="Trebuchet MS" panose="020B0703020202090204" pitchFamily="34" charset="0"/>
              </a:rPr>
              <a:t>immaginario</a:t>
            </a:r>
            <a:r>
              <a:rPr lang="it-IT" sz="3600" dirty="0">
                <a:effectLst/>
                <a:latin typeface="Trebuchet MS" panose="020B0703020202090204" pitchFamily="34" charset="0"/>
              </a:rPr>
              <a:t>, inteso come insieme di significati intangibili che il consumatore associa mentalmente alla marca, incluso il modo in cui essa cerca di soddisfare i suoi bisogni psico-sociali.</a:t>
            </a: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6492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31" name="Straight Connector 1030">
            <a:extLst>
              <a:ext uri="{FF2B5EF4-FFF2-40B4-BE49-F238E27FC236}">
                <a16:creationId xmlns:a16="http://schemas.microsoft.com/office/drawing/2014/main" id="{358D3741-4ACF-4DA5-ABD5-0C432115C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4E3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NTESTAZIONE DELLE IMMAGINI HERO PER L'IDENTITÀ DEL MARCHIO MOCKUP ...">
            <a:extLst>
              <a:ext uri="{FF2B5EF4-FFF2-40B4-BE49-F238E27FC236}">
                <a16:creationId xmlns:a16="http://schemas.microsoft.com/office/drawing/2014/main" id="{E6D4220B-5660-2CA2-F431-EAB32C3D34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57" r="1" b="9065"/>
          <a:stretch/>
        </p:blipFill>
        <p:spPr bwMode="auto">
          <a:xfrm>
            <a:off x="327547" y="321733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5" name="Rectangle 1034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87207CDC-CA04-3B6A-734B-84C1F64C9042}"/>
              </a:ext>
            </a:extLst>
          </p:cNvPr>
          <p:cNvSpPr txBox="1"/>
          <p:nvPr/>
        </p:nvSpPr>
        <p:spPr>
          <a:xfrm>
            <a:off x="8029319" y="917725"/>
            <a:ext cx="3424739" cy="4852362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dirty="0" err="1">
                <a:solidFill>
                  <a:srgbClr val="FFFFFF"/>
                </a:solidFill>
                <a:effectLst/>
              </a:rPr>
              <a:t>L'</a:t>
            </a:r>
            <a:r>
              <a:rPr lang="en-US" sz="2300" b="1" dirty="0" err="1">
                <a:solidFill>
                  <a:srgbClr val="FFFFFF"/>
                </a:solidFill>
                <a:effectLst/>
              </a:rPr>
              <a:t>identità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racchiude</a:t>
            </a:r>
            <a:r>
              <a:rPr lang="en-US" sz="2300" dirty="0">
                <a:solidFill>
                  <a:srgbClr val="FFFFFF"/>
                </a:solidFill>
                <a:effectLst/>
              </a:rPr>
              <a:t> la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visione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300" dirty="0">
                <a:solidFill>
                  <a:srgbClr val="FFFFFF"/>
                </a:solidFill>
                <a:effectLst/>
              </a:rPr>
              <a:t> e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guida</a:t>
            </a:r>
            <a:r>
              <a:rPr lang="en-US" sz="2300" dirty="0">
                <a:solidFill>
                  <a:srgbClr val="FFFFFF"/>
                </a:solidFill>
                <a:effectLst/>
              </a:rPr>
              <a:t> la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creazione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dei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prodotti</a:t>
            </a:r>
            <a:r>
              <a:rPr lang="en-US" sz="2300" dirty="0">
                <a:solidFill>
                  <a:srgbClr val="FFFFFF"/>
                </a:solidFill>
                <a:effectLst/>
              </a:rPr>
              <a:t> da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offrire</a:t>
            </a:r>
            <a:r>
              <a:rPr lang="en-US" sz="2300" dirty="0">
                <a:solidFill>
                  <a:srgbClr val="FFFFFF"/>
                </a:solidFill>
                <a:effectLst/>
              </a:rPr>
              <a:t> al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mercato</a:t>
            </a:r>
            <a:r>
              <a:rPr lang="en-US" sz="2300" dirty="0">
                <a:solidFill>
                  <a:srgbClr val="FFFFFF"/>
                </a:solidFill>
                <a:effectLst/>
              </a:rPr>
              <a:t>, la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scelta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dei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segni</a:t>
            </a:r>
            <a:r>
              <a:rPr lang="en-US" sz="23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riconoscimento</a:t>
            </a:r>
            <a:r>
              <a:rPr lang="en-US" sz="2300" dirty="0">
                <a:solidFill>
                  <a:srgbClr val="FFFFFF"/>
                </a:solidFill>
                <a:effectLst/>
              </a:rPr>
              <a:t>,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nonché</a:t>
            </a:r>
            <a:r>
              <a:rPr lang="en-US" sz="2300" dirty="0">
                <a:solidFill>
                  <a:srgbClr val="FFFFFF"/>
                </a:solidFill>
                <a:effectLst/>
              </a:rPr>
              <a:t> la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comunicazione</a:t>
            </a:r>
            <a:r>
              <a:rPr lang="en-US" sz="2300" dirty="0">
                <a:solidFill>
                  <a:srgbClr val="FFFFFF"/>
                </a:solidFill>
                <a:effectLst/>
              </a:rPr>
              <a:t> e le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altre</a:t>
            </a:r>
            <a:r>
              <a:rPr lang="en-US" sz="2300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dirty="0" err="1">
                <a:solidFill>
                  <a:srgbClr val="FFFFFF"/>
                </a:solidFill>
                <a:effectLst/>
              </a:rPr>
              <a:t>scelte</a:t>
            </a:r>
            <a:r>
              <a:rPr lang="en-US" sz="2300" dirty="0">
                <a:solidFill>
                  <a:srgbClr val="FFFFFF"/>
                </a:solidFill>
                <a:effectLst/>
              </a:rPr>
              <a:t> di brand management.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307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060BECDB-15E4-8E5A-D7B8-B545F4664192}"/>
              </a:ext>
            </a:extLst>
          </p:cNvPr>
          <p:cNvSpPr txBox="1"/>
          <p:nvPr/>
        </p:nvSpPr>
        <p:spPr>
          <a:xfrm>
            <a:off x="4219802" y="965864"/>
            <a:ext cx="7006998" cy="1584295"/>
          </a:xfrm>
          <a:prstGeom prst="rect">
            <a:avLst/>
          </a:prstGeom>
        </p:spPr>
        <p:txBody>
          <a:bodyPr vert="horz" lIns="45720" tIns="45720" rIns="45720" bIns="4572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dirty="0" err="1">
                <a:solidFill>
                  <a:srgbClr val="FFFFFF"/>
                </a:solidFill>
                <a:effectLst/>
              </a:rPr>
              <a:t>L'identità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000" dirty="0">
                <a:solidFill>
                  <a:srgbClr val="FFFFFF"/>
                </a:solidFill>
                <a:effectLst/>
              </a:rPr>
              <a:t>,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infatti</a:t>
            </a:r>
            <a:r>
              <a:rPr lang="en-US" sz="2000" dirty="0">
                <a:solidFill>
                  <a:srgbClr val="FFFFFF"/>
                </a:solidFill>
                <a:effectLst/>
              </a:rPr>
              <a:t>,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oltre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sintetizzare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la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storia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dell'azienda</a:t>
            </a:r>
            <a:r>
              <a:rPr lang="en-US" sz="2000" dirty="0">
                <a:solidFill>
                  <a:srgbClr val="FFFFFF"/>
                </a:solidFill>
                <a:effectLst/>
              </a:rPr>
              <a:t>, la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sua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cultura</a:t>
            </a:r>
            <a:r>
              <a:rPr lang="en-US" sz="2000" dirty="0">
                <a:solidFill>
                  <a:srgbClr val="FFFFFF"/>
                </a:solidFill>
                <a:effectLst/>
              </a:rPr>
              <a:t> 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suoi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valori</a:t>
            </a:r>
            <a:r>
              <a:rPr lang="en-US" sz="2000" dirty="0">
                <a:solidFill>
                  <a:srgbClr val="FFFFFF"/>
                </a:solidFill>
                <a:effectLst/>
              </a:rPr>
              <a:t>,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deve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anche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poter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dar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conto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personalità</a:t>
            </a:r>
            <a:r>
              <a:rPr lang="en-US" sz="2000" dirty="0">
                <a:solidFill>
                  <a:srgbClr val="FFFFFF"/>
                </a:solidFill>
                <a:effectLst/>
              </a:rPr>
              <a:t> del brand,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suoi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attributi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benefici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sz="2000" dirty="0">
                <a:solidFill>
                  <a:srgbClr val="FFFFFF"/>
                </a:solidFill>
                <a:effectLst/>
              </a:rPr>
              <a:t> è in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grado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fornire</a:t>
            </a:r>
            <a:r>
              <a:rPr lang="en-US" sz="2000" dirty="0">
                <a:solidFill>
                  <a:srgbClr val="FFFFFF"/>
                </a:solidFill>
                <a:effectLst/>
              </a:rPr>
              <a:t>, in modo da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evidenziarne</a:t>
            </a:r>
            <a:r>
              <a:rPr lang="en-US" sz="2000" dirty="0">
                <a:solidFill>
                  <a:srgbClr val="FFFFFF"/>
                </a:solidFill>
                <a:effectLst/>
              </a:rPr>
              <a:t> la performance.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7230A99-2609-FD13-F8A6-00D01CC96170}"/>
              </a:ext>
            </a:extLst>
          </p:cNvPr>
          <p:cNvSpPr txBox="1"/>
          <p:nvPr/>
        </p:nvSpPr>
        <p:spPr>
          <a:xfrm>
            <a:off x="5398054" y="4844157"/>
            <a:ext cx="6096000" cy="1047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i="1" dirty="0">
                <a:solidFill>
                  <a:srgbClr val="FFFFFF"/>
                </a:solidFill>
                <a:effectLst/>
              </a:rPr>
              <a:t>La brand identity è il </a:t>
            </a:r>
            <a:r>
              <a:rPr lang="en-US" sz="2300" i="1" dirty="0" err="1">
                <a:solidFill>
                  <a:srgbClr val="FFFFFF"/>
                </a:solidFill>
                <a:effectLst/>
              </a:rPr>
              <a:t>frutto</a:t>
            </a:r>
            <a:r>
              <a:rPr lang="en-US" sz="2300" i="1" dirty="0">
                <a:solidFill>
                  <a:srgbClr val="FFFFFF"/>
                </a:solidFill>
                <a:effectLst/>
              </a:rPr>
              <a:t> di </a:t>
            </a:r>
            <a:r>
              <a:rPr lang="en-US" sz="2300" i="1" dirty="0" err="1">
                <a:solidFill>
                  <a:srgbClr val="FFFFFF"/>
                </a:solidFill>
                <a:effectLst/>
              </a:rPr>
              <a:t>un'intelligente</a:t>
            </a:r>
            <a:r>
              <a:rPr lang="en-US" sz="2300" i="1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i="1" dirty="0" err="1">
                <a:solidFill>
                  <a:srgbClr val="FFFFFF"/>
                </a:solidFill>
                <a:effectLst/>
              </a:rPr>
              <a:t>combinazione</a:t>
            </a:r>
            <a:r>
              <a:rPr lang="en-US" sz="2300" i="1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i="1" dirty="0" err="1">
                <a:solidFill>
                  <a:srgbClr val="FFFFFF"/>
                </a:solidFill>
                <a:effectLst/>
              </a:rPr>
              <a:t>fra</a:t>
            </a:r>
            <a:r>
              <a:rPr lang="en-US" sz="2300" i="1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i="1" dirty="0" err="1">
                <a:solidFill>
                  <a:srgbClr val="FFFFFF"/>
                </a:solidFill>
                <a:effectLst/>
              </a:rPr>
              <a:t>prestazioni</a:t>
            </a:r>
            <a:r>
              <a:rPr lang="en-US" sz="2300" i="1" dirty="0">
                <a:solidFill>
                  <a:srgbClr val="FFFFFF"/>
                </a:solidFill>
                <a:effectLst/>
              </a:rPr>
              <a:t> del </a:t>
            </a:r>
            <a:r>
              <a:rPr lang="en-US" sz="2300" i="1" dirty="0" err="1">
                <a:solidFill>
                  <a:srgbClr val="FFFFFF"/>
                </a:solidFill>
                <a:effectLst/>
              </a:rPr>
              <a:t>prodotto</a:t>
            </a:r>
            <a:r>
              <a:rPr lang="en-US" sz="2300" i="1" dirty="0">
                <a:solidFill>
                  <a:srgbClr val="FFFFFF"/>
                </a:solidFill>
                <a:effectLst/>
              </a:rPr>
              <a:t>, </a:t>
            </a:r>
            <a:r>
              <a:rPr lang="en-US" sz="2300" i="1" dirty="0" err="1">
                <a:solidFill>
                  <a:srgbClr val="FFFFFF"/>
                </a:solidFill>
                <a:effectLst/>
              </a:rPr>
              <a:t>contenuti</a:t>
            </a:r>
            <a:r>
              <a:rPr lang="en-US" sz="2300" i="1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i="1" dirty="0" err="1">
                <a:solidFill>
                  <a:srgbClr val="FFFFFF"/>
                </a:solidFill>
                <a:effectLst/>
              </a:rPr>
              <a:t>emotivi</a:t>
            </a:r>
            <a:r>
              <a:rPr lang="en-US" sz="2300" i="1" dirty="0">
                <a:solidFill>
                  <a:srgbClr val="FFFFFF"/>
                </a:solidFill>
                <a:effectLst/>
              </a:rPr>
              <a:t>, </a:t>
            </a:r>
            <a:r>
              <a:rPr lang="en-US" sz="2300" i="1" dirty="0" err="1">
                <a:solidFill>
                  <a:srgbClr val="FFFFFF"/>
                </a:solidFill>
                <a:effectLst/>
              </a:rPr>
              <a:t>valori</a:t>
            </a:r>
            <a:r>
              <a:rPr lang="en-US" sz="2300" i="1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i="1" dirty="0" err="1">
                <a:solidFill>
                  <a:srgbClr val="FFFFFF"/>
                </a:solidFill>
                <a:effectLst/>
              </a:rPr>
              <a:t>sociali</a:t>
            </a:r>
            <a:r>
              <a:rPr lang="en-US" sz="2300" i="1" dirty="0">
                <a:solidFill>
                  <a:srgbClr val="FFFFFF"/>
                </a:solidFill>
                <a:effectLst/>
              </a:rPr>
              <a:t> e </a:t>
            </a:r>
            <a:r>
              <a:rPr lang="en-US" sz="2300" i="1" dirty="0" err="1">
                <a:solidFill>
                  <a:srgbClr val="FFFFFF"/>
                </a:solidFill>
                <a:effectLst/>
              </a:rPr>
              <a:t>cultura</a:t>
            </a:r>
            <a:r>
              <a:rPr lang="en-US" sz="2300" i="1" dirty="0">
                <a:solidFill>
                  <a:srgbClr val="FFFFFF"/>
                </a:solidFill>
                <a:effectLst/>
              </a:rPr>
              <a:t> </a:t>
            </a:r>
            <a:r>
              <a:rPr lang="en-US" sz="2300" i="1" dirty="0" err="1">
                <a:solidFill>
                  <a:srgbClr val="FFFFFF"/>
                </a:solidFill>
                <a:effectLst/>
              </a:rPr>
              <a:t>aziendale</a:t>
            </a:r>
            <a:r>
              <a:rPr lang="en-US" sz="2300" i="1" dirty="0">
                <a:solidFill>
                  <a:srgbClr val="FFFFFF"/>
                </a:solidFill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07212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7ECA51C-D370-FA06-7BA8-BDFC8EA6F093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>
                <a:solidFill>
                  <a:srgbClr val="FFFFFF"/>
                </a:solidFill>
                <a:effectLst/>
              </a:rPr>
              <a:t>Attraverso l'</a:t>
            </a:r>
            <a:r>
              <a:rPr lang="en-US" sz="2000" b="1">
                <a:solidFill>
                  <a:srgbClr val="FFFFFF"/>
                </a:solidFill>
                <a:effectLst/>
              </a:rPr>
              <a:t>identità</a:t>
            </a:r>
            <a:r>
              <a:rPr lang="en-US" sz="2000">
                <a:solidFill>
                  <a:srgbClr val="FFFFFF"/>
                </a:solidFill>
                <a:effectLst/>
              </a:rPr>
              <a:t>, la marca cerca dunque di esprimere la propria individualità e unicità nei confronti di tutti gli stakeholder rilevanti. L'</a:t>
            </a:r>
            <a:r>
              <a:rPr lang="en-US" sz="2000" b="1">
                <a:solidFill>
                  <a:srgbClr val="FFFFFF"/>
                </a:solidFill>
                <a:effectLst/>
              </a:rPr>
              <a:t>identità</a:t>
            </a:r>
            <a:r>
              <a:rPr lang="en-US" sz="2000">
                <a:solidFill>
                  <a:srgbClr val="FFFFFF"/>
                </a:solidFill>
                <a:effectLst/>
              </a:rPr>
              <a:t>, però, non può essere solo il risultato di un'operazione commerciale: essa deve trovare il suo fondamento nella cultura aziendale della marca.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7699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Blu verde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{CD46270D-758E-B641-8D33-F0388FBDA082}tf10001061</Template>
  <TotalTime>268</TotalTime>
  <Words>677</Words>
  <Application>Microsoft Office PowerPoint</Application>
  <PresentationFormat>Widescreen</PresentationFormat>
  <Paragraphs>33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0" baseType="lpstr">
      <vt:lpstr>Arial</vt:lpstr>
      <vt:lpstr>Trebuchet MS</vt:lpstr>
      <vt:lpstr>Tw Cen MT</vt:lpstr>
      <vt:lpstr>Tw Cen MT Condensed</vt:lpstr>
      <vt:lpstr>Wingdings 3</vt:lpstr>
      <vt:lpstr>Integrale</vt:lpstr>
      <vt:lpstr>LEZIONE 4  Identità di marca e segni di riconoscimento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GIANFRANCO SKOWRONEK</dc:creator>
  <cp:lastModifiedBy>Rossana Piccolo</cp:lastModifiedBy>
  <cp:revision>10</cp:revision>
  <dcterms:created xsi:type="dcterms:W3CDTF">2023-03-30T21:12:37Z</dcterms:created>
  <dcterms:modified xsi:type="dcterms:W3CDTF">2023-04-27T20:51:03Z</dcterms:modified>
</cp:coreProperties>
</file>