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9" r:id="rId2"/>
    <p:sldId id="286" r:id="rId3"/>
    <p:sldId id="263" r:id="rId4"/>
    <p:sldId id="272" r:id="rId5"/>
    <p:sldId id="273" r:id="rId6"/>
    <p:sldId id="392" r:id="rId7"/>
    <p:sldId id="287" r:id="rId8"/>
    <p:sldId id="28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7"/>
  </p:normalViewPr>
  <p:slideViewPr>
    <p:cSldViewPr snapToGrid="0" snapToObjects="1">
      <p:cViewPr varScale="1">
        <p:scale>
          <a:sx n="104" d="100"/>
          <a:sy n="104" d="100"/>
        </p:scale>
        <p:origin x="1880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46E42-B2DB-354E-96F0-8595854241A3}" type="datetimeFigureOut">
              <a:rPr lang="en-US" smtClean="0"/>
              <a:t>2/22/24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E30BB-EF3E-2C4C-B544-DA22E26653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694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473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1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22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51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9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5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2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2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9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993E8-F89B-3548-A9A2-88FC941DE6D2}" type="datetimeFigureOut">
              <a:rPr lang="en-US" smtClean="0"/>
              <a:t>2/22/24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Nuovo Testamento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/>
              <a:t>Vangeli di Marco, Matteo, Luca, Giovanni</a:t>
            </a:r>
          </a:p>
          <a:p>
            <a:r>
              <a:rPr lang="it-IT" dirty="0"/>
              <a:t>Lettere di Paolo di Tarso</a:t>
            </a:r>
          </a:p>
          <a:p>
            <a:r>
              <a:rPr lang="it-IT" dirty="0"/>
              <a:t>Apocalisse di Giovanni</a:t>
            </a:r>
          </a:p>
          <a:p>
            <a:r>
              <a:rPr lang="it-IT" dirty="0"/>
              <a:t>Atti degli Apostoli</a:t>
            </a:r>
          </a:p>
          <a:p>
            <a:r>
              <a:rPr lang="it-IT" dirty="0"/>
              <a:t>Completamento Bibbia: messia; annuncio del Regno di Dio; superamento legge</a:t>
            </a:r>
          </a:p>
        </p:txBody>
      </p:sp>
    </p:spTree>
    <p:extLst>
      <p:ext uri="{BB962C8B-B14F-4D97-AF65-F5344CB8AC3E}">
        <p14:creationId xmlns:p14="http://schemas.microsoft.com/office/powerpoint/2010/main" val="409789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Slide Background Fill">
            <a:extLst>
              <a:ext uri="{FF2B5EF4-FFF2-40B4-BE49-F238E27FC236}">
                <a16:creationId xmlns:a16="http://schemas.microsoft.com/office/drawing/2014/main" id="{913AE63C-D5B4-45D1-ACFC-648CFFCF9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01C064A-E6E4-44D2-B345-2BB7514A7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1714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DB12EA1C-AD22-49E2-9660-D9CDC6B61C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67CE115B-4A96-4B14-8520-5C5FC624E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Color">
            <a:extLst>
              <a:ext uri="{FF2B5EF4-FFF2-40B4-BE49-F238E27FC236}">
                <a16:creationId xmlns:a16="http://schemas.microsoft.com/office/drawing/2014/main" id="{D1945E2A-ABF1-415C-B37A-BD0A5C199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603" y="598259"/>
            <a:ext cx="8167081" cy="5680742"/>
          </a:xfrm>
          <a:prstGeom prst="rect">
            <a:avLst/>
          </a:prstGeom>
          <a:solidFill>
            <a:srgbClr val="C19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Content Placeholder 3" descr="315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54" r="16341" b="-2"/>
          <a:stretch/>
        </p:blipFill>
        <p:spPr>
          <a:xfrm>
            <a:off x="3560479" y="653615"/>
            <a:ext cx="5026459" cy="554000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BCCEE623-F22A-4681-990C-036558C13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1717" cy="6858000"/>
            <a:chOff x="0" y="0"/>
            <a:chExt cx="12188952" cy="68580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9928A56-DDFB-4B12-BB34-20833166BD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B3765F0-85F4-4EB3-93DA-59F421CD49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8E03A00-A562-4753-8BA0-93F8B05DE9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F5D032-1BA8-410D-B68E-0DD597582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BA3FCDE-79E0-49F5-A381-232AB935D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E27297F-31E8-46C6-8569-1FD12C6533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374C063-2A46-4D9F-A085-0FB2F194C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788" y="841249"/>
            <a:ext cx="2821282" cy="3018870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it-IT" sz="4200">
                <a:solidFill>
                  <a:schemeClr val="tx2"/>
                </a:solidFill>
              </a:rPr>
              <a:t>Paolo di Tarso (5/10-64/67). Graffito del IV secolo</a:t>
            </a:r>
          </a:p>
        </p:txBody>
      </p:sp>
    </p:spTree>
    <p:extLst>
      <p:ext uri="{BB962C8B-B14F-4D97-AF65-F5344CB8AC3E}">
        <p14:creationId xmlns:p14="http://schemas.microsoft.com/office/powerpoint/2010/main" val="4209107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47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God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946" y="643467"/>
            <a:ext cx="383010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323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Gesù e le donne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“Gesù se ne andava per le città e i villaggi, predicando e annunziando la buona novella del regno di Dio. C’erano con lui i Dodici e alcune donne che erano state guarite da spiriti cattivi e da infermità: Maria di Magdala, dalla quale erano usciti sette demoni, Giovanna, moglie di </a:t>
            </a:r>
            <a:r>
              <a:rPr lang="it-IT" dirty="0" err="1"/>
              <a:t>Cusa</a:t>
            </a:r>
            <a:r>
              <a:rPr lang="it-IT" dirty="0"/>
              <a:t>, amministratore di Erode, Susanna e molte altre, che li assistevano con i loro beni.” (Luca, 8, 1-3)</a:t>
            </a:r>
          </a:p>
        </p:txBody>
      </p:sp>
    </p:spTree>
    <p:extLst>
      <p:ext uri="{BB962C8B-B14F-4D97-AF65-F5344CB8AC3E}">
        <p14:creationId xmlns:p14="http://schemas.microsoft.com/office/powerpoint/2010/main" val="19027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352"/>
            <a:ext cx="8229600" cy="5798812"/>
          </a:xfrm>
        </p:spPr>
        <p:txBody>
          <a:bodyPr>
            <a:normAutofit lnSpcReduction="10000"/>
          </a:bodyPr>
          <a:lstStyle/>
          <a:p>
            <a:r>
              <a:rPr lang="it-IT" dirty="0"/>
              <a:t>“Mentre erano in cammino, entrò in un villaggio e una donna, di nome Marta, lo accolse nella sua casa. Essa aveva una sorella, di nome Maria, la quale, sedutasi ai piedi di Gesù, ascoltava la sua parola; Marta invece era tutta presa dai molti servizi. Pertanto, fattasi avanti, disse: &lt;&lt;Signore, non ti curi che mia sorella mi ha lasciata sola a servire? Dille dunque che mi aiuti&gt;&gt;. Ma Gesù le rispose: &lt;&lt;Marta, Marta, tu ti preoccupi e ti agiti per molte cose, ma una sola è la cosa di cui c'è bisogno. Maria si è scelta la parte migliore, che non le sarà tolta&gt;&gt;</a:t>
            </a:r>
            <a:r>
              <a:rPr lang="en-US" dirty="0"/>
              <a:t> (</a:t>
            </a:r>
            <a:r>
              <a:rPr lang="it-IT" dirty="0"/>
              <a:t>Luca, 10, 38-42)</a:t>
            </a:r>
          </a:p>
        </p:txBody>
      </p:sp>
    </p:spTree>
    <p:extLst>
      <p:ext uri="{BB962C8B-B14F-4D97-AF65-F5344CB8AC3E}">
        <p14:creationId xmlns:p14="http://schemas.microsoft.com/office/powerpoint/2010/main" val="892678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56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Messaggio di Gesù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0300"/>
            <a:ext cx="8229600" cy="49958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it-IT" b="1" dirty="0"/>
              <a:t>Avvento del Regno di Dio:</a:t>
            </a:r>
            <a:endParaRPr lang="en-US" b="1" dirty="0"/>
          </a:p>
          <a:p>
            <a:pPr>
              <a:buFont typeface="Wingdings" charset="0"/>
              <a:buChar char="Ø"/>
            </a:pPr>
            <a:r>
              <a:rPr lang="it-IT" u="sng" dirty="0"/>
              <a:t>Regno dei cieli</a:t>
            </a:r>
            <a:r>
              <a:rPr lang="it-IT" dirty="0"/>
              <a:t>: </a:t>
            </a:r>
            <a:r>
              <a:rPr lang="it-IT" dirty="0">
                <a:solidFill>
                  <a:srgbClr val="FF0000"/>
                </a:solidFill>
              </a:rPr>
              <a:t>vittoria sulla </a:t>
            </a:r>
            <a:r>
              <a:rPr lang="it-IT" dirty="0"/>
              <a:t>morte, salvezza per i </a:t>
            </a:r>
            <a:r>
              <a:rPr lang="it-IT" dirty="0">
                <a:solidFill>
                  <a:srgbClr val="FF0000"/>
                </a:solidFill>
              </a:rPr>
              <a:t>meritevoli</a:t>
            </a:r>
            <a:endParaRPr lang="en-US" dirty="0"/>
          </a:p>
          <a:p>
            <a:pPr>
              <a:buFont typeface="Wingdings" charset="0"/>
              <a:buChar char="Ø"/>
            </a:pPr>
            <a:r>
              <a:rPr lang="it-IT" u="sng" dirty="0"/>
              <a:t>Regno di Dio sulla terra</a:t>
            </a:r>
            <a:r>
              <a:rPr lang="it-IT" dirty="0"/>
              <a:t>: </a:t>
            </a:r>
            <a:r>
              <a:rPr lang="it-IT" dirty="0">
                <a:solidFill>
                  <a:srgbClr val="FF0000"/>
                </a:solidFill>
              </a:rPr>
              <a:t>superamento</a:t>
            </a:r>
            <a:r>
              <a:rPr lang="it-IT" dirty="0"/>
              <a:t> Legge; </a:t>
            </a:r>
            <a:r>
              <a:rPr lang="it-IT" dirty="0">
                <a:solidFill>
                  <a:srgbClr val="FF0000"/>
                </a:solidFill>
              </a:rPr>
              <a:t>amare</a:t>
            </a:r>
            <a:r>
              <a:rPr lang="it-IT" dirty="0"/>
              <a:t> Dio e il prossimo</a:t>
            </a:r>
            <a:r>
              <a:rPr lang="it-IT" dirty="0">
                <a:solidFill>
                  <a:srgbClr val="FF0000"/>
                </a:solidFill>
              </a:rPr>
              <a:t>; rinunciare </a:t>
            </a:r>
            <a:r>
              <a:rPr lang="it-IT" dirty="0"/>
              <a:t>a se stessi per amare di prossimo; non imporre un potere </a:t>
            </a:r>
            <a:r>
              <a:rPr lang="it-IT" dirty="0">
                <a:solidFill>
                  <a:srgbClr val="FF0000"/>
                </a:solidFill>
              </a:rPr>
              <a:t>sugli altri</a:t>
            </a:r>
            <a:r>
              <a:rPr lang="it-IT" dirty="0"/>
              <a:t>; i riti </a:t>
            </a:r>
            <a:r>
              <a:rPr lang="it-IT" dirty="0">
                <a:solidFill>
                  <a:srgbClr val="FF0000"/>
                </a:solidFill>
              </a:rPr>
              <a:t>non servono</a:t>
            </a:r>
            <a:r>
              <a:rPr lang="it-IT" dirty="0"/>
              <a:t>; religione </a:t>
            </a:r>
            <a:r>
              <a:rPr lang="it-IT" dirty="0">
                <a:solidFill>
                  <a:srgbClr val="FF0000"/>
                </a:solidFill>
              </a:rPr>
              <a:t>individuale</a:t>
            </a:r>
            <a:r>
              <a:rPr lang="it-IT" dirty="0"/>
              <a:t> e non collettiva; è importante la </a:t>
            </a:r>
            <a:r>
              <a:rPr lang="it-IT" dirty="0">
                <a:solidFill>
                  <a:srgbClr val="FF0000"/>
                </a:solidFill>
              </a:rPr>
              <a:t>conversione cuore </a:t>
            </a:r>
            <a:r>
              <a:rPr lang="it-IT" dirty="0"/>
              <a:t>non eseguire un rituale (non conta </a:t>
            </a:r>
            <a:r>
              <a:rPr lang="it-IT" i="1" dirty="0"/>
              <a:t>apparire</a:t>
            </a:r>
            <a:r>
              <a:rPr lang="it-IT" dirty="0"/>
              <a:t> “santo” ma </a:t>
            </a:r>
            <a:r>
              <a:rPr lang="it-IT" i="1" dirty="0"/>
              <a:t>essere</a:t>
            </a:r>
            <a:r>
              <a:rPr lang="it-IT" dirty="0"/>
              <a:t>); </a:t>
            </a:r>
            <a:r>
              <a:rPr lang="it-IT" dirty="0">
                <a:solidFill>
                  <a:srgbClr val="FF0000"/>
                </a:solidFill>
              </a:rPr>
              <a:t>uguaglianza</a:t>
            </a:r>
            <a:r>
              <a:rPr lang="it-IT" dirty="0"/>
              <a:t> donne e uomini; </a:t>
            </a:r>
            <a:r>
              <a:rPr lang="it-IT" dirty="0">
                <a:solidFill>
                  <a:srgbClr val="FF0000"/>
                </a:solidFill>
              </a:rPr>
              <a:t>contesta</a:t>
            </a:r>
            <a:r>
              <a:rPr lang="it-IT" dirty="0"/>
              <a:t> i tabù riguardanti la </a:t>
            </a:r>
            <a:r>
              <a:rPr lang="it-IT" dirty="0">
                <a:solidFill>
                  <a:srgbClr val="FF0000"/>
                </a:solidFill>
              </a:rPr>
              <a:t>sessualità femminile</a:t>
            </a:r>
            <a:r>
              <a:rPr lang="it-IT" dirty="0"/>
              <a:t>.</a:t>
            </a:r>
          </a:p>
          <a:p>
            <a:pPr>
              <a:buFont typeface="Wingdings" charset="0"/>
              <a:buChar char="Ø"/>
            </a:pPr>
            <a:r>
              <a:rPr lang="it-IT" dirty="0"/>
              <a:t>Cristianesimo religione “umana”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7745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56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Messaggio di Gesù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0300"/>
            <a:ext cx="8229600" cy="49958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b="1" dirty="0"/>
              <a:t>Avvento del Regno di Dio:</a:t>
            </a:r>
            <a:endParaRPr lang="en-US" b="1" dirty="0"/>
          </a:p>
          <a:p>
            <a:pPr>
              <a:buFont typeface="Wingdings" charset="0"/>
              <a:buChar char="Ø"/>
            </a:pPr>
            <a:r>
              <a:rPr lang="it-IT" u="sng" dirty="0"/>
              <a:t>Regno dei cieli</a:t>
            </a:r>
            <a:r>
              <a:rPr lang="it-IT" dirty="0"/>
              <a:t>: morte, salvezza</a:t>
            </a:r>
            <a:endParaRPr lang="en-US" dirty="0"/>
          </a:p>
          <a:p>
            <a:pPr>
              <a:buFont typeface="Wingdings" charset="0"/>
              <a:buChar char="Ø"/>
            </a:pPr>
            <a:r>
              <a:rPr lang="it-IT" u="sng" dirty="0"/>
              <a:t>Regno di Dio sulla terra</a:t>
            </a:r>
            <a:r>
              <a:rPr lang="it-IT" dirty="0"/>
              <a:t>: Legge; comandamenti; rinuncia; potere; rituali; individuale VS collettivo; conversione; donne e uomini; tabù.</a:t>
            </a:r>
          </a:p>
          <a:p>
            <a:pPr>
              <a:buFont typeface="Wingdings" charset="0"/>
              <a:buChar char="Ø"/>
            </a:pPr>
            <a:r>
              <a:rPr lang="it-IT" dirty="0"/>
              <a:t>Cristianesimo religione “umana”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9949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Discorso della montagna </a:t>
            </a:r>
            <a:r>
              <a:rPr lang="it-IT"/>
              <a:t>(Matteo, 5-7)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4903" b="1490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6049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15891</TotalTime>
  <Words>426</Words>
  <Application>Microsoft Macintosh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Nuovo Testamento</vt:lpstr>
      <vt:lpstr>Paolo di Tarso (5/10-64/67). Graffito del IV secolo</vt:lpstr>
      <vt:lpstr>PowerPoint Presentation</vt:lpstr>
      <vt:lpstr>Gesù e le donne</vt:lpstr>
      <vt:lpstr>PowerPoint Presentation</vt:lpstr>
      <vt:lpstr>Messaggio di Gesù</vt:lpstr>
      <vt:lpstr>Messaggio di Gesù</vt:lpstr>
      <vt:lpstr>Discorso della montagna (Matteo, 5-7)</vt:lpstr>
    </vt:vector>
  </TitlesOfParts>
  <Company>Università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Cristianesimo antico</dc:title>
  <dc:creator>Odoardo Mazzonis</dc:creator>
  <cp:lastModifiedBy>querciolo mazzonis</cp:lastModifiedBy>
  <cp:revision>79</cp:revision>
  <dcterms:created xsi:type="dcterms:W3CDTF">2013-10-01T09:52:47Z</dcterms:created>
  <dcterms:modified xsi:type="dcterms:W3CDTF">2024-02-22T08:17:33Z</dcterms:modified>
</cp:coreProperties>
</file>