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3" r:id="rId1"/>
  </p:sldMasterIdLst>
  <p:sldIdLst>
    <p:sldId id="256" r:id="rId2"/>
    <p:sldId id="258" r:id="rId3"/>
    <p:sldId id="262" r:id="rId4"/>
    <p:sldId id="265" r:id="rId5"/>
    <p:sldId id="263" r:id="rId6"/>
    <p:sldId id="269" r:id="rId7"/>
    <p:sldId id="322" r:id="rId8"/>
    <p:sldId id="270" r:id="rId9"/>
    <p:sldId id="271" r:id="rId10"/>
    <p:sldId id="278" r:id="rId11"/>
    <p:sldId id="279" r:id="rId12"/>
    <p:sldId id="326" r:id="rId13"/>
    <p:sldId id="280" r:id="rId14"/>
    <p:sldId id="281" r:id="rId15"/>
    <p:sldId id="301" r:id="rId16"/>
    <p:sldId id="303" r:id="rId17"/>
    <p:sldId id="302" r:id="rId18"/>
    <p:sldId id="30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0" autoAdjust="0"/>
    <p:restoredTop sz="94660"/>
  </p:normalViewPr>
  <p:slideViewPr>
    <p:cSldViewPr snapToGrid="0">
      <p:cViewPr>
        <p:scale>
          <a:sx n="63" d="100"/>
          <a:sy n="63" d="100"/>
        </p:scale>
        <p:origin x="6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644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44973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298CD5-6C1E-4009-B41F-6DF62E31D3BE}" type="datetimeFigureOut">
              <a:rPr lang="en-US" smtClean="0"/>
              <a:pPr/>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14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510281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smtClean="0"/>
              <a:t>4/16/2024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223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170629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4/16/2024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21601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4/16/2024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93879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4/16/2024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2940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92860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smtClean="0"/>
              <a:t>4/16/2024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84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4/16/2024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1758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ln>
            <a:solidFill>
              <a:schemeClr val="bg1"/>
            </a:solidFill>
          </a:ln>
        </p:spPr>
        <p:txBody>
          <a:bodyPr>
            <a:normAutofit fontScale="90000"/>
          </a:bodyPr>
          <a:lstStyle/>
          <a:p>
            <a:r>
              <a:rPr lang="it-IT" sz="1800" b="1" dirty="0">
                <a:solidFill>
                  <a:schemeClr val="accent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Testo consigliato</a:t>
            </a:r>
            <a:br>
              <a:rPr lang="it-IT" sz="1800" dirty="0">
                <a:solidFill>
                  <a:schemeClr val="accent2"/>
                </a:solidFill>
                <a:effectLst/>
                <a:latin typeface="Times New Roman" panose="02020603050405020304" pitchFamily="18" charset="0"/>
                <a:ea typeface="Times New Roman" panose="02020603050405020304" pitchFamily="18" charset="0"/>
              </a:rPr>
            </a:b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Bruno Busacca, Giuseppe Bertoli, Maria Carmela </a:t>
            </a:r>
            <a:r>
              <a:rPr lang="it-IT" sz="1800" dirty="0" err="1">
                <a:solidFill>
                  <a:schemeClr val="accent2"/>
                </a:solidFill>
                <a:effectLst/>
                <a:latin typeface="Times New Roman" panose="02020603050405020304" pitchFamily="18" charset="0"/>
                <a:ea typeface="Times New Roman" panose="02020603050405020304" pitchFamily="18" charset="0"/>
              </a:rPr>
              <a:t>Ostillio</a:t>
            </a:r>
            <a:r>
              <a:rPr lang="it-IT" sz="1800" dirty="0">
                <a:solidFill>
                  <a:schemeClr val="accent2"/>
                </a:solidFill>
                <a:effectLst/>
                <a:latin typeface="Times New Roman" panose="02020603050405020304" pitchFamily="18" charset="0"/>
                <a:ea typeface="Times New Roman" panose="02020603050405020304" pitchFamily="18" charset="0"/>
              </a:rPr>
              <a:t> (2022).</a:t>
            </a:r>
            <a:br>
              <a:rPr lang="it-IT" sz="1800" dirty="0">
                <a:solidFill>
                  <a:schemeClr val="accent2"/>
                </a:solidFill>
                <a:effectLst/>
                <a:latin typeface="Times New Roman" panose="02020603050405020304" pitchFamily="18" charset="0"/>
                <a:ea typeface="Times New Roman" panose="02020603050405020304" pitchFamily="18" charset="0"/>
              </a:rPr>
            </a:b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 La marca. Costruzione. Sviluppo. Valutazione. </a:t>
            </a:r>
            <a:br>
              <a:rPr lang="it-IT" sz="1800" dirty="0">
                <a:solidFill>
                  <a:schemeClr val="accent2"/>
                </a:solidFill>
                <a:effectLst/>
                <a:latin typeface="Times New Roman" panose="02020603050405020304" pitchFamily="18" charset="0"/>
                <a:ea typeface="Times New Roman" panose="02020603050405020304" pitchFamily="18" charset="0"/>
              </a:rPr>
            </a:br>
            <a:r>
              <a:rPr lang="it-IT" sz="1800" dirty="0">
                <a:solidFill>
                  <a:schemeClr val="accent2"/>
                </a:solidFill>
                <a:effectLst/>
                <a:latin typeface="Times New Roman" panose="02020603050405020304" pitchFamily="18" charset="0"/>
                <a:ea typeface="Times New Roman" panose="02020603050405020304" pitchFamily="18" charset="0"/>
              </a:rPr>
              <a:t>Egea</a:t>
            </a:r>
            <a:endParaRPr lang="it-IT" dirty="0">
              <a:solidFill>
                <a:schemeClr val="accent2"/>
              </a:solidFill>
            </a:endParaRPr>
          </a:p>
        </p:txBody>
      </p:sp>
      <p:pic>
        <p:nvPicPr>
          <p:cNvPr id="7" name="Immagine 6">
            <a:extLst>
              <a:ext uri="{FF2B5EF4-FFF2-40B4-BE49-F238E27FC236}">
                <a16:creationId xmlns:a16="http://schemas.microsoft.com/office/drawing/2014/main" id="{998E8F7A-920B-0331-0268-29DD771568EA}"/>
              </a:ext>
            </a:extLst>
          </p:cNvPr>
          <p:cNvPicPr>
            <a:picLocks noChangeAspect="1"/>
          </p:cNvPicPr>
          <p:nvPr/>
        </p:nvPicPr>
        <p:blipFill>
          <a:blip r:embed="rId2"/>
          <a:stretch>
            <a:fillRect/>
          </a:stretch>
        </p:blipFill>
        <p:spPr>
          <a:xfrm>
            <a:off x="0" y="0"/>
            <a:ext cx="3657599" cy="4584700"/>
          </a:xfrm>
          <a:prstGeom prst="rect">
            <a:avLst/>
          </a:prstGeom>
        </p:spPr>
      </p:pic>
    </p:spTree>
    <p:extLst>
      <p:ext uri="{BB962C8B-B14F-4D97-AF65-F5344CB8AC3E}">
        <p14:creationId xmlns:p14="http://schemas.microsoft.com/office/powerpoint/2010/main" val="969176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507999" y="701040"/>
            <a:ext cx="4572000" cy="4470400"/>
          </a:xfrm>
        </p:spPr>
        <p:txBody>
          <a:bodyPr>
            <a:noAutofit/>
          </a:bodyPr>
          <a:lstStyle/>
          <a:p>
            <a:pPr algn="ct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b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br>
            <a:r>
              <a:rPr lang="it-IT" sz="2600" cap="none" dirty="0">
                <a:solidFill>
                  <a:schemeClr val="accent6"/>
                </a:solidFill>
                <a:effectLst>
                  <a:outerShdw blurRad="38100" dist="38100" dir="2700000" algn="tl">
                    <a:srgbClr val="000000">
                      <a:alpha val="43137"/>
                    </a:srgbClr>
                  </a:outerShdw>
                </a:effectLst>
                <a:latin typeface="Trebuchet MS" panose="020B0603020202020204" pitchFamily="34" charset="0"/>
              </a:rPr>
              <a:t>La marca </a:t>
            </a:r>
            <a:r>
              <a:rPr lang="it-IT" sz="2600" cap="none" dirty="0">
                <a:solidFill>
                  <a:schemeClr val="accent6"/>
                </a:solidFill>
                <a:latin typeface="Trebuchet MS" panose="020B0603020202020204" pitchFamily="34" charset="0"/>
              </a:rPr>
              <a:t>è la promessa che si materializza agli occhi del consumatore, come essenza dei benefici che i consumatori possono aspettarsi di ricevere nello sperimentare i beni o servizi identificati dalla marca stessa.</a:t>
            </a:r>
            <a:br>
              <a:rPr lang="it-IT" sz="2600" cap="none" dirty="0">
                <a:latin typeface="Trebuchet MS" panose="020B0603020202020204" pitchFamily="34" charset="0"/>
              </a:rPr>
            </a:br>
            <a:br>
              <a:rPr lang="it-IT" sz="3200" cap="none" dirty="0">
                <a:latin typeface="Trebuchet MS" panose="020B0603020202020204" pitchFamily="34" charset="0"/>
              </a:rPr>
            </a:br>
            <a:br>
              <a:rPr lang="it-IT" sz="3200" cap="none" dirty="0">
                <a:latin typeface="Trebuchet MS" panose="020B0603020202020204" pitchFamily="34" charset="0"/>
              </a:rPr>
            </a:br>
            <a:r>
              <a:rPr lang="it-IT" sz="3200" cap="none" dirty="0">
                <a:latin typeface="Trebuchet MS" panose="020B0603020202020204" pitchFamily="34" charset="0"/>
              </a:rPr>
              <a:t> </a:t>
            </a:r>
          </a:p>
        </p:txBody>
      </p:sp>
      <p:sp>
        <p:nvSpPr>
          <p:cNvPr id="3" name="CasellaDiTesto 2">
            <a:extLst>
              <a:ext uri="{FF2B5EF4-FFF2-40B4-BE49-F238E27FC236}">
                <a16:creationId xmlns:a16="http://schemas.microsoft.com/office/drawing/2014/main" id="{5DED8B7B-9D84-C488-8230-F34EBC8077EE}"/>
              </a:ext>
            </a:extLst>
          </p:cNvPr>
          <p:cNvSpPr txBox="1"/>
          <p:nvPr/>
        </p:nvSpPr>
        <p:spPr>
          <a:xfrm>
            <a:off x="7112002" y="2794615"/>
            <a:ext cx="4785360" cy="2785378"/>
          </a:xfrm>
          <a:prstGeom prst="rect">
            <a:avLst/>
          </a:prstGeom>
          <a:noFill/>
        </p:spPr>
        <p:txBody>
          <a:bodyPr wrap="square">
            <a:spAutoFit/>
          </a:bodyPr>
          <a:lstStyle/>
          <a:p>
            <a:pPr algn="ctr"/>
            <a:r>
              <a:rPr lang="it-IT" sz="2500" cap="none" dirty="0">
                <a:solidFill>
                  <a:schemeClr val="accent2"/>
                </a:solidFill>
                <a:effectLst>
                  <a:outerShdw blurRad="38100" dist="38100" dir="2700000" algn="tl">
                    <a:srgbClr val="000000">
                      <a:alpha val="43137"/>
                    </a:srgbClr>
                  </a:outerShdw>
                </a:effectLst>
                <a:latin typeface="Trebuchet MS" panose="020B0603020202020204" pitchFamily="34" charset="0"/>
              </a:rPr>
              <a:t>Tale promessa dovrà distinguersi da quella dei concorrenti, agendo sulle differenze che potranno essere razionali e tangibili o simboliche, emotive e intangibili.</a:t>
            </a:r>
            <a:endParaRPr lang="it-IT" sz="2500" dirty="0">
              <a:solidFill>
                <a:schemeClr val="accent2"/>
              </a:solidFill>
              <a:effectLst>
                <a:outerShdw blurRad="38100" dist="38100" dir="2700000" algn="tl">
                  <a:srgbClr val="000000">
                    <a:alpha val="43137"/>
                  </a:srgbClr>
                </a:outerShdw>
              </a:effectLst>
            </a:endParaRPr>
          </a:p>
        </p:txBody>
      </p:sp>
      <p:sp>
        <p:nvSpPr>
          <p:cNvPr id="4" name="Freccia a destra 3">
            <a:extLst>
              <a:ext uri="{FF2B5EF4-FFF2-40B4-BE49-F238E27FC236}">
                <a16:creationId xmlns:a16="http://schemas.microsoft.com/office/drawing/2014/main" id="{D072E149-C9A9-7129-3875-8AA9A39A11AC}"/>
              </a:ext>
            </a:extLst>
          </p:cNvPr>
          <p:cNvSpPr/>
          <p:nvPr/>
        </p:nvSpPr>
        <p:spPr>
          <a:xfrm>
            <a:off x="5963920" y="2895600"/>
            <a:ext cx="965200" cy="396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15912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199" name="Straight Connector 8198">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201" name="Rectangle 8200">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203" name="Rectangle 8202">
            <a:extLst>
              <a:ext uri="{FF2B5EF4-FFF2-40B4-BE49-F238E27FC236}">
                <a16:creationId xmlns:a16="http://schemas.microsoft.com/office/drawing/2014/main" id="{09B43EBB-719F-4C01-AECE-1D876283B9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6805" y="640080"/>
            <a:ext cx="3378099" cy="3034857"/>
          </a:xfrm>
        </p:spPr>
        <p:txBody>
          <a:bodyPr vert="horz" lIns="91440" tIns="45720" rIns="91440" bIns="45720" rtlCol="0" anchor="b">
            <a:normAutofit fontScale="90000"/>
          </a:bodyPr>
          <a:lstStyle/>
          <a:p>
            <a:pPr algn="r"/>
            <a:r>
              <a:rPr lang="en-US" sz="3400" spc="200" dirty="0">
                <a:solidFill>
                  <a:schemeClr val="accent2"/>
                </a:solidFill>
              </a:rPr>
              <a:t>In </a:t>
            </a:r>
            <a:r>
              <a:rPr lang="en-US" sz="3400" spc="200" dirty="0" err="1">
                <a:solidFill>
                  <a:schemeClr val="accent2"/>
                </a:solidFill>
              </a:rPr>
              <a:t>particolare</a:t>
            </a:r>
            <a:r>
              <a:rPr lang="en-US" sz="3400" spc="200" dirty="0">
                <a:solidFill>
                  <a:schemeClr val="accent2"/>
                </a:solidFill>
              </a:rPr>
              <a:t>, il </a:t>
            </a:r>
            <a:r>
              <a:rPr lang="en-US" sz="3400" spc="200" dirty="0" err="1">
                <a:solidFill>
                  <a:schemeClr val="accent2"/>
                </a:solidFill>
              </a:rPr>
              <a:t>valore-potenzialità</a:t>
            </a:r>
            <a:r>
              <a:rPr lang="en-US" sz="3400" spc="200" dirty="0">
                <a:solidFill>
                  <a:schemeClr val="accent2"/>
                </a:solidFill>
              </a:rPr>
              <a:t> </a:t>
            </a:r>
            <a:br>
              <a:rPr lang="en-US" sz="3400" spc="200" dirty="0">
                <a:solidFill>
                  <a:schemeClr val="accent2"/>
                </a:solidFill>
              </a:rPr>
            </a:br>
            <a:r>
              <a:rPr lang="en-US" sz="3400" spc="200" dirty="0" err="1">
                <a:solidFill>
                  <a:schemeClr val="accent2"/>
                </a:solidFill>
              </a:rPr>
              <a:t>della</a:t>
            </a:r>
            <a:r>
              <a:rPr lang="en-US" sz="3400" spc="200" dirty="0">
                <a:solidFill>
                  <a:schemeClr val="accent2"/>
                </a:solidFill>
              </a:rPr>
              <a:t> </a:t>
            </a:r>
            <a:r>
              <a:rPr lang="en-US" sz="3400" spc="200" dirty="0" err="1">
                <a:solidFill>
                  <a:schemeClr val="accent2"/>
                </a:solidFill>
              </a:rPr>
              <a:t>marca</a:t>
            </a:r>
            <a:r>
              <a:rPr lang="en-US" sz="3400" spc="200" dirty="0">
                <a:solidFill>
                  <a:schemeClr val="accent2"/>
                </a:solidFill>
              </a:rPr>
              <a:t> </a:t>
            </a:r>
            <a:r>
              <a:rPr lang="en-US" sz="3400" spc="200" dirty="0" err="1">
                <a:solidFill>
                  <a:schemeClr val="accent2"/>
                </a:solidFill>
              </a:rPr>
              <a:t>può</a:t>
            </a:r>
            <a:r>
              <a:rPr lang="en-US" sz="3400" spc="200" dirty="0">
                <a:solidFill>
                  <a:schemeClr val="accent2"/>
                </a:solidFill>
              </a:rPr>
              <a:t> </a:t>
            </a:r>
            <a:r>
              <a:rPr lang="en-US" sz="3400" spc="200" dirty="0" err="1">
                <a:solidFill>
                  <a:schemeClr val="accent2"/>
                </a:solidFill>
              </a:rPr>
              <a:t>essere</a:t>
            </a:r>
            <a:r>
              <a:rPr lang="en-US" sz="3400" spc="200" dirty="0">
                <a:solidFill>
                  <a:schemeClr val="accent2"/>
                </a:solidFill>
              </a:rPr>
              <a:t> </a:t>
            </a:r>
            <a:r>
              <a:rPr lang="en-US" sz="3400" spc="200" dirty="0" err="1">
                <a:solidFill>
                  <a:schemeClr val="accent2"/>
                </a:solidFill>
              </a:rPr>
              <a:t>disaggregato</a:t>
            </a:r>
            <a:r>
              <a:rPr lang="en-US" sz="3400" spc="200" dirty="0">
                <a:solidFill>
                  <a:schemeClr val="accent2"/>
                </a:solidFill>
              </a:rPr>
              <a:t> in quattro </a:t>
            </a:r>
            <a:r>
              <a:rPr lang="en-US" sz="3400" spc="200" dirty="0" err="1">
                <a:solidFill>
                  <a:schemeClr val="accent2"/>
                </a:solidFill>
              </a:rPr>
              <a:t>livelli</a:t>
            </a:r>
            <a:r>
              <a:rPr lang="en-US" sz="3400" spc="200" dirty="0">
                <a:solidFill>
                  <a:schemeClr val="accent2"/>
                </a:solidFill>
              </a:rPr>
              <a:t>:</a:t>
            </a:r>
            <a:br>
              <a:rPr lang="en-US" sz="3400" spc="200" dirty="0"/>
            </a:br>
            <a:endParaRPr lang="en-US" sz="3400" spc="200" dirty="0"/>
          </a:p>
        </p:txBody>
      </p:sp>
      <p:cxnSp>
        <p:nvCxnSpPr>
          <p:cNvPr id="8205" name="Straight Connector 8204">
            <a:extLst>
              <a:ext uri="{FF2B5EF4-FFF2-40B4-BE49-F238E27FC236}">
                <a16:creationId xmlns:a16="http://schemas.microsoft.com/office/drawing/2014/main" id="{55B70B32-BD93-4B4F-B210-8956E300D2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194" name="Picture 2" descr="Risultato immagine per LIVELLI">
            <a:extLst>
              <a:ext uri="{FF2B5EF4-FFF2-40B4-BE49-F238E27FC236}">
                <a16:creationId xmlns:a16="http://schemas.microsoft.com/office/drawing/2014/main" id="{6CD27FEC-DAB6-F1B2-0E6B-00C9F08144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4044" y="640080"/>
            <a:ext cx="557881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317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9238970C-19DE-438D-80D2-5CF969055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4B1E3F6-167B-40F3-B303-9A931BAB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42569" y="679494"/>
            <a:ext cx="7020747" cy="5229630"/>
          </a:xfrm>
        </p:spPr>
        <p:txBody>
          <a:bodyPr vert="horz" lIns="91440" tIns="45720" rIns="91440" bIns="45720" rtlCol="0" anchor="ctr">
            <a:normAutofit/>
          </a:bodyPr>
          <a:lstStyle/>
          <a:p>
            <a:br>
              <a:rPr lang="en-US" sz="2000" spc="200" dirty="0">
                <a:solidFill>
                  <a:srgbClr val="FFFFFF"/>
                </a:solidFill>
              </a:rPr>
            </a:br>
            <a:br>
              <a:rPr lang="en-US" sz="2200" b="1" spc="200" dirty="0">
                <a:solidFill>
                  <a:srgbClr val="FFFFFF"/>
                </a:solidFill>
                <a:effectLst>
                  <a:outerShdw blurRad="38100" dist="38100" dir="2700000" algn="tl">
                    <a:srgbClr val="000000">
                      <a:alpha val="43137"/>
                    </a:srgbClr>
                  </a:outerShdw>
                </a:effectLst>
              </a:rPr>
            </a:br>
            <a:r>
              <a:rPr lang="en-US" sz="2200" b="1" spc="200" dirty="0">
                <a:solidFill>
                  <a:srgbClr val="FFFFFF"/>
                </a:solidFill>
                <a:effectLst>
                  <a:outerShdw blurRad="38100" dist="38100" dir="2700000" algn="tl">
                    <a:srgbClr val="000000">
                      <a:alpha val="43137"/>
                    </a:srgbClr>
                  </a:outerShdw>
                </a:effectLst>
              </a:rPr>
              <a:t>1.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orientamento</a:t>
            </a:r>
            <a:r>
              <a:rPr lang="en-US" sz="2200" b="1" spc="200" dirty="0">
                <a:solidFill>
                  <a:srgbClr val="FFFFFF"/>
                </a:solidFill>
                <a:effectLst>
                  <a:outerShdw blurRad="38100" dist="38100" dir="2700000" algn="tl">
                    <a:srgbClr val="000000">
                      <a:alpha val="43137"/>
                    </a:srgbClr>
                  </a:outerShdw>
                </a:effectLst>
              </a:rPr>
              <a:t>, </a:t>
            </a:r>
            <a:r>
              <a:rPr lang="en-US" sz="2000" spc="200" dirty="0">
                <a:solidFill>
                  <a:srgbClr val="FFFFFF"/>
                </a:solidFill>
              </a:rPr>
              <a:t>il quale </a:t>
            </a:r>
            <a:r>
              <a:rPr lang="en-US" sz="2000" spc="200" dirty="0" err="1">
                <a:solidFill>
                  <a:srgbClr val="FFFFFF"/>
                </a:solidFill>
              </a:rPr>
              <a:t>consente</a:t>
            </a:r>
            <a:r>
              <a:rPr lang="en-US" sz="2000" spc="200" dirty="0">
                <a:solidFill>
                  <a:srgbClr val="FFFFFF"/>
                </a:solidFill>
              </a:rPr>
              <a:t> di </a:t>
            </a:r>
            <a:r>
              <a:rPr lang="en-US" sz="2000" spc="200" dirty="0" err="1">
                <a:solidFill>
                  <a:srgbClr val="FFFFFF"/>
                </a:solidFill>
              </a:rPr>
              <a:t>indirizzare</a:t>
            </a:r>
            <a:r>
              <a:rPr lang="en-US" sz="2000" spc="200" dirty="0">
                <a:solidFill>
                  <a:srgbClr val="FFFFFF"/>
                </a:solidFill>
              </a:rPr>
              <a:t> il </a:t>
            </a:r>
            <a:r>
              <a:rPr lang="en-US" sz="2000" spc="200" dirty="0" err="1">
                <a:solidFill>
                  <a:srgbClr val="FFFFFF"/>
                </a:solidFill>
              </a:rPr>
              <a:t>processo</a:t>
            </a:r>
            <a:r>
              <a:rPr lang="en-US" sz="2000" spc="200" dirty="0">
                <a:solidFill>
                  <a:srgbClr val="FFFFFF"/>
                </a:solidFill>
              </a:rPr>
              <a:t> di </a:t>
            </a:r>
            <a:r>
              <a:rPr lang="en-US" sz="2000" spc="200" dirty="0" err="1">
                <a:solidFill>
                  <a:srgbClr val="FFFFFF"/>
                </a:solidFill>
              </a:rPr>
              <a:t>acquisto</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verso </a:t>
            </a:r>
            <a:r>
              <a:rPr lang="en-US" sz="2000" spc="200" dirty="0" err="1">
                <a:solidFill>
                  <a:srgbClr val="FFFFFF"/>
                </a:solidFill>
              </a:rPr>
              <a:t>l'offerta</a:t>
            </a:r>
            <a:r>
              <a:rPr lang="en-US" sz="2000" spc="200" dirty="0">
                <a:solidFill>
                  <a:srgbClr val="FFFFFF"/>
                </a:solidFill>
              </a:rPr>
              <a:t> </a:t>
            </a:r>
            <a:r>
              <a:rPr lang="en-US" sz="2000" spc="200" dirty="0" err="1">
                <a:solidFill>
                  <a:srgbClr val="FFFFFF"/>
                </a:solidFill>
              </a:rPr>
              <a:t>identificata</a:t>
            </a:r>
            <a:r>
              <a:rPr lang="en-US" sz="2000" spc="200" dirty="0">
                <a:solidFill>
                  <a:srgbClr val="FFFFFF"/>
                </a:solidFill>
              </a:rPr>
              <a:t> </a:t>
            </a:r>
            <a:r>
              <a:rPr lang="en-US" sz="2000" spc="200" dirty="0" err="1">
                <a:solidFill>
                  <a:srgbClr val="FFFFFF"/>
                </a:solidFill>
              </a:rPr>
              <a:t>dalla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favorendo</a:t>
            </a:r>
            <a:r>
              <a:rPr lang="en-US" sz="2000" spc="200" dirty="0">
                <a:solidFill>
                  <a:srgbClr val="FFFFFF"/>
                </a:solidFill>
              </a:rPr>
              <a:t> la </a:t>
            </a:r>
            <a:r>
              <a:rPr lang="en-US" sz="2000" spc="200" dirty="0" err="1">
                <a:solidFill>
                  <a:srgbClr val="FFFFFF"/>
                </a:solidFill>
              </a:rPr>
              <a:t>nascita</a:t>
            </a:r>
            <a:r>
              <a:rPr lang="en-US" sz="2000" spc="200" dirty="0">
                <a:solidFill>
                  <a:srgbClr val="FFFFFF"/>
                </a:solidFill>
              </a:rPr>
              <a:t> di </a:t>
            </a:r>
            <a:r>
              <a:rPr lang="en-US" sz="2000" spc="200" dirty="0" err="1">
                <a:solidFill>
                  <a:srgbClr val="FFFFFF"/>
                </a:solidFill>
              </a:rPr>
              <a:t>superiori</a:t>
            </a:r>
            <a:r>
              <a:rPr lang="en-US" sz="2000" spc="200" dirty="0">
                <a:solidFill>
                  <a:srgbClr val="FFFFFF"/>
                </a:solidFill>
              </a:rPr>
              <a:t> </a:t>
            </a:r>
            <a:r>
              <a:rPr lang="en-US" sz="2000" spc="200" dirty="0" err="1">
                <a:solidFill>
                  <a:srgbClr val="FFFFFF"/>
                </a:solidFill>
              </a:rPr>
              <a:t>aspettative</a:t>
            </a:r>
            <a:r>
              <a:rPr lang="en-US" sz="2000" spc="200" dirty="0">
                <a:solidFill>
                  <a:srgbClr val="FFFFFF"/>
                </a:solidFill>
              </a:rPr>
              <a:t> di </a:t>
            </a:r>
            <a:r>
              <a:rPr lang="en-US" sz="2000" spc="200" dirty="0" err="1">
                <a:solidFill>
                  <a:srgbClr val="FFFFFF"/>
                </a:solidFill>
              </a:rPr>
              <a:t>valore</a:t>
            </a:r>
            <a:r>
              <a:rPr lang="en-US" sz="2000" spc="200" dirty="0">
                <a:solidFill>
                  <a:srgbClr val="FFFFFF"/>
                </a:solidFill>
              </a:rPr>
              <a:t> rispetto alle alternative </a:t>
            </a:r>
            <a:r>
              <a:rPr lang="en-US" sz="2000" spc="200" dirty="0" err="1">
                <a:solidFill>
                  <a:srgbClr val="FFFFFF"/>
                </a:solidFill>
              </a:rPr>
              <a:t>concorrenti</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rPr>
              <a:t>2</a:t>
            </a:r>
            <a:r>
              <a:rPr lang="en-US" sz="2200" b="1" spc="200" dirty="0">
                <a:solidFill>
                  <a:srgbClr val="FFFFFF"/>
                </a:solidFill>
                <a:effectLst>
                  <a:outerShdw blurRad="38100" dist="38100" dir="2700000" algn="tl">
                    <a:srgbClr val="000000">
                      <a:alpha val="43137"/>
                    </a:srgbClr>
                  </a:outerShdw>
                </a:effectLst>
              </a:rPr>
              <a:t>.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differenziazione</a:t>
            </a:r>
            <a:r>
              <a:rPr lang="en-US" sz="2200" spc="200" dirty="0">
                <a:solidFill>
                  <a:srgbClr val="FFFFFF"/>
                </a:solidFill>
              </a:rPr>
              <a:t>, </a:t>
            </a:r>
            <a:r>
              <a:rPr lang="en-US" sz="2000" spc="200" dirty="0">
                <a:solidFill>
                  <a:srgbClr val="FFFFFF"/>
                </a:solidFill>
              </a:rPr>
              <a:t>in base al quale è </a:t>
            </a:r>
            <a:r>
              <a:rPr lang="en-US" sz="2000" spc="200" dirty="0" err="1">
                <a:solidFill>
                  <a:srgbClr val="FFFFFF"/>
                </a:solidFill>
              </a:rPr>
              <a:t>possibile</a:t>
            </a:r>
            <a:r>
              <a:rPr lang="en-US" sz="2000" spc="200" dirty="0">
                <a:solidFill>
                  <a:srgbClr val="FFFFFF"/>
                </a:solidFill>
              </a:rPr>
              <a:t> </a:t>
            </a:r>
            <a:r>
              <a:rPr lang="en-US" sz="2000" spc="200" dirty="0" err="1">
                <a:solidFill>
                  <a:srgbClr val="FFFFFF"/>
                </a:solidFill>
              </a:rPr>
              <a:t>rafforzare</a:t>
            </a:r>
            <a:r>
              <a:rPr lang="en-US" sz="2000" spc="200" dirty="0">
                <a:solidFill>
                  <a:srgbClr val="FFFFFF"/>
                </a:solidFill>
              </a:rPr>
              <a:t>, </a:t>
            </a:r>
            <a:r>
              <a:rPr lang="en-US" sz="2000" spc="200" dirty="0" err="1">
                <a:solidFill>
                  <a:srgbClr val="FFFFFF"/>
                </a:solidFill>
              </a:rPr>
              <a:t>nella</a:t>
            </a:r>
            <a:r>
              <a:rPr lang="en-US" sz="2000" spc="200" dirty="0">
                <a:solidFill>
                  <a:srgbClr val="FFFFFF"/>
                </a:solidFill>
              </a:rPr>
              <a:t> </a:t>
            </a:r>
            <a:r>
              <a:rPr lang="en-US" sz="2000" spc="200" dirty="0" err="1">
                <a:solidFill>
                  <a:srgbClr val="FFFFFF"/>
                </a:solidFill>
              </a:rPr>
              <a:t>mente</a:t>
            </a:r>
            <a:r>
              <a:rPr lang="en-US" sz="2000" spc="200" dirty="0">
                <a:solidFill>
                  <a:srgbClr val="FFFFFF"/>
                </a:solidFill>
              </a:rPr>
              <a:t> del </a:t>
            </a:r>
            <a:r>
              <a:rPr lang="en-US" sz="2000" spc="200" dirty="0" err="1">
                <a:solidFill>
                  <a:srgbClr val="FFFFFF"/>
                </a:solidFill>
              </a:rPr>
              <a:t>consumatore</a:t>
            </a:r>
            <a:r>
              <a:rPr lang="en-US" sz="2000" spc="200" dirty="0">
                <a:solidFill>
                  <a:srgbClr val="FFFFFF"/>
                </a:solidFill>
              </a:rPr>
              <a:t>, </a:t>
            </a:r>
            <a:r>
              <a:rPr lang="en-US" sz="2000" spc="200" dirty="0" err="1">
                <a:solidFill>
                  <a:srgbClr val="FFFFFF"/>
                </a:solidFill>
              </a:rPr>
              <a:t>gli</a:t>
            </a:r>
            <a:r>
              <a:rPr lang="en-US" sz="2000" spc="200" dirty="0">
                <a:solidFill>
                  <a:srgbClr val="FFFFFF"/>
                </a:solidFill>
              </a:rPr>
              <a:t> </a:t>
            </a:r>
            <a:r>
              <a:rPr lang="en-US" sz="2000" spc="200" dirty="0" err="1">
                <a:solidFill>
                  <a:srgbClr val="FFFFFF"/>
                </a:solidFill>
              </a:rPr>
              <a:t>elementi</a:t>
            </a:r>
            <a:r>
              <a:rPr lang="en-US" sz="2000" spc="200" dirty="0">
                <a:solidFill>
                  <a:srgbClr val="FFFFFF"/>
                </a:solidFill>
              </a:rPr>
              <a:t> di </a:t>
            </a:r>
            <a:r>
              <a:rPr lang="en-US" sz="2000" spc="200" dirty="0" err="1">
                <a:solidFill>
                  <a:srgbClr val="FFFFFF"/>
                </a:solidFill>
              </a:rPr>
              <a:t>distinzione</a:t>
            </a:r>
            <a:r>
              <a:rPr lang="en-US" sz="2000" spc="200" dirty="0">
                <a:solidFill>
                  <a:srgbClr val="FFFFFF"/>
                </a:solidFill>
              </a:rPr>
              <a:t> </a:t>
            </a:r>
            <a:r>
              <a:rPr lang="en-US" sz="2000" spc="200" dirty="0" err="1">
                <a:solidFill>
                  <a:srgbClr val="FFFFFF"/>
                </a:solidFill>
              </a:rPr>
              <a:t>sul</a:t>
            </a:r>
            <a:r>
              <a:rPr lang="en-US" sz="2000" spc="200" dirty="0">
                <a:solidFill>
                  <a:srgbClr val="FFFFFF"/>
                </a:solidFill>
              </a:rPr>
              <a:t> piano </a:t>
            </a:r>
            <a:r>
              <a:rPr lang="en-US" sz="2000" spc="200" dirty="0" err="1">
                <a:solidFill>
                  <a:srgbClr val="FFFFFF"/>
                </a:solidFill>
              </a:rPr>
              <a:t>competitivo</a:t>
            </a:r>
            <a:r>
              <a:rPr lang="en-US" sz="2000" spc="200" dirty="0">
                <a:solidFill>
                  <a:srgbClr val="FFFFFF"/>
                </a:solidFill>
              </a:rPr>
              <a:t>;</a:t>
            </a:r>
            <a:br>
              <a:rPr lang="en-US" sz="2000" spc="200" dirty="0">
                <a:solidFill>
                  <a:srgbClr val="FFFFFF"/>
                </a:solidFill>
              </a:rPr>
            </a:br>
            <a:br>
              <a:rPr lang="en-US" sz="2200" spc="200" dirty="0">
                <a:solidFill>
                  <a:srgbClr val="FFFFFF"/>
                </a:solidFill>
              </a:rPr>
            </a:br>
            <a:r>
              <a:rPr lang="en-US" sz="2200" b="1" spc="200" dirty="0">
                <a:solidFill>
                  <a:srgbClr val="FFFFFF"/>
                </a:solidFill>
                <a:effectLst>
                  <a:outerShdw blurRad="38100" dist="38100" dir="2700000" algn="tl">
                    <a:srgbClr val="000000">
                      <a:alpha val="43137"/>
                    </a:srgbClr>
                  </a:outerShdw>
                </a:effectLst>
              </a:rPr>
              <a:t>3.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estensione</a:t>
            </a:r>
            <a:r>
              <a:rPr lang="en-US" sz="2200" spc="200" dirty="0">
                <a:solidFill>
                  <a:srgbClr val="FFFFFF"/>
                </a:solidFill>
              </a:rPr>
              <a:t>, </a:t>
            </a:r>
            <a:r>
              <a:rPr lang="en-US" sz="2000" spc="200" dirty="0">
                <a:solidFill>
                  <a:srgbClr val="FFFFFF"/>
                </a:solidFill>
              </a:rPr>
              <a:t>il quale </a:t>
            </a:r>
            <a:r>
              <a:rPr lang="en-US" sz="2000" spc="200" dirty="0" err="1">
                <a:solidFill>
                  <a:srgbClr val="FFFFFF"/>
                </a:solidFill>
              </a:rPr>
              <a:t>favorisce</a:t>
            </a:r>
            <a:r>
              <a:rPr lang="en-US" sz="2000" spc="200" dirty="0">
                <a:solidFill>
                  <a:srgbClr val="FFFFFF"/>
                </a:solidFill>
              </a:rPr>
              <a:t> </a:t>
            </a:r>
            <a:r>
              <a:rPr lang="en-US" sz="2000" spc="200" dirty="0" err="1">
                <a:solidFill>
                  <a:srgbClr val="FFFFFF"/>
                </a:solidFill>
              </a:rPr>
              <a:t>l'ampliamento</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rete di </a:t>
            </a:r>
            <a:r>
              <a:rPr lang="en-US" sz="2000" spc="200" dirty="0" err="1">
                <a:solidFill>
                  <a:srgbClr val="FFFFFF"/>
                </a:solidFill>
              </a:rPr>
              <a:t>significati</a:t>
            </a:r>
            <a:r>
              <a:rPr lang="en-US" sz="2000" spc="200" dirty="0">
                <a:solidFill>
                  <a:srgbClr val="FFFFFF"/>
                </a:solidFill>
              </a:rPr>
              <a:t> </a:t>
            </a:r>
            <a:r>
              <a:rPr lang="en-US" sz="2000" spc="200" dirty="0" err="1">
                <a:solidFill>
                  <a:srgbClr val="FFFFFF"/>
                </a:solidFill>
              </a:rPr>
              <a:t>della</a:t>
            </a:r>
            <a:r>
              <a:rPr lang="en-US" sz="2000" spc="200" dirty="0">
                <a:solidFill>
                  <a:srgbClr val="FFFFFF"/>
                </a:solidFill>
              </a:rPr>
              <a:t> </a:t>
            </a:r>
            <a:r>
              <a:rPr lang="en-US" sz="2000" spc="200" dirty="0" err="1">
                <a:solidFill>
                  <a:srgbClr val="FFFFFF"/>
                </a:solidFill>
              </a:rPr>
              <a:t>marca</a:t>
            </a:r>
            <a:r>
              <a:rPr lang="en-US" sz="2000" spc="200" dirty="0">
                <a:solidFill>
                  <a:srgbClr val="FFFFFF"/>
                </a:solidFill>
              </a:rPr>
              <a:t>, </a:t>
            </a:r>
            <a:r>
              <a:rPr lang="en-US" sz="2000" spc="200" dirty="0" err="1">
                <a:solidFill>
                  <a:srgbClr val="FFFFFF"/>
                </a:solidFill>
              </a:rPr>
              <a:t>facilitando</a:t>
            </a:r>
            <a:r>
              <a:rPr lang="en-US" sz="2000" spc="200" dirty="0">
                <a:solidFill>
                  <a:srgbClr val="FFFFFF"/>
                </a:solidFill>
              </a:rPr>
              <a:t> </a:t>
            </a:r>
            <a:r>
              <a:rPr lang="en-US" sz="2000" spc="200" dirty="0" err="1">
                <a:solidFill>
                  <a:srgbClr val="FFFFFF"/>
                </a:solidFill>
              </a:rPr>
              <a:t>l'introduzione</a:t>
            </a:r>
            <a:r>
              <a:rPr lang="en-US" sz="2000" spc="200" dirty="0">
                <a:solidFill>
                  <a:srgbClr val="FFFFFF"/>
                </a:solidFill>
              </a:rPr>
              <a:t> di </a:t>
            </a:r>
            <a:r>
              <a:rPr lang="en-US" sz="2000" spc="200" dirty="0" err="1">
                <a:solidFill>
                  <a:srgbClr val="FFFFFF"/>
                </a:solidFill>
              </a:rPr>
              <a:t>innovazioni</a:t>
            </a:r>
            <a:r>
              <a:rPr lang="en-US" sz="2000" spc="200" dirty="0">
                <a:solidFill>
                  <a:srgbClr val="FFFFFF"/>
                </a:solidFill>
              </a:rPr>
              <a:t> </a:t>
            </a:r>
            <a:r>
              <a:rPr lang="en-US" sz="2000" spc="200" dirty="0" err="1">
                <a:solidFill>
                  <a:srgbClr val="FFFFFF"/>
                </a:solidFill>
              </a:rPr>
              <a:t>idonee</a:t>
            </a:r>
            <a:r>
              <a:rPr lang="en-US" sz="2000" spc="200" dirty="0">
                <a:solidFill>
                  <a:srgbClr val="FFFFFF"/>
                </a:solidFill>
              </a:rPr>
              <a:t> a </a:t>
            </a:r>
            <a:r>
              <a:rPr lang="en-US" sz="2000" spc="200" dirty="0" err="1">
                <a:solidFill>
                  <a:srgbClr val="FFFFFF"/>
                </a:solidFill>
              </a:rPr>
              <a:t>estenderne</a:t>
            </a:r>
            <a:r>
              <a:rPr lang="en-US" sz="2000" spc="200" dirty="0">
                <a:solidFill>
                  <a:srgbClr val="FFFFFF"/>
                </a:solidFill>
              </a:rPr>
              <a:t> il </a:t>
            </a:r>
            <a:r>
              <a:rPr lang="en-US" sz="2000" spc="200" dirty="0" err="1">
                <a:solidFill>
                  <a:srgbClr val="FFFFFF"/>
                </a:solidFill>
              </a:rPr>
              <a:t>raggio</a:t>
            </a:r>
            <a:r>
              <a:rPr lang="en-US" sz="2000" spc="200" dirty="0">
                <a:solidFill>
                  <a:srgbClr val="FFFFFF"/>
                </a:solidFill>
              </a:rPr>
              <a:t> </a:t>
            </a:r>
            <a:r>
              <a:rPr lang="en-US" sz="2000" spc="200" dirty="0" err="1">
                <a:solidFill>
                  <a:srgbClr val="FFFFFF"/>
                </a:solidFill>
              </a:rPr>
              <a:t>d'azione</a:t>
            </a:r>
            <a:r>
              <a:rPr lang="en-US" sz="2000" spc="200" dirty="0">
                <a:solidFill>
                  <a:srgbClr val="FFFFFF"/>
                </a:solidFill>
              </a:rPr>
              <a:t> </a:t>
            </a:r>
            <a:r>
              <a:rPr lang="en-US" sz="2000" spc="200" dirty="0" err="1">
                <a:solidFill>
                  <a:srgbClr val="FFFFFF"/>
                </a:solidFill>
              </a:rPr>
              <a:t>nel</a:t>
            </a:r>
            <a:r>
              <a:rPr lang="en-US" sz="2000" spc="200" dirty="0">
                <a:solidFill>
                  <a:srgbClr val="FFFFFF"/>
                </a:solidFill>
              </a:rPr>
              <a:t> business </a:t>
            </a:r>
            <a:r>
              <a:rPr lang="en-US" sz="2000" spc="200" dirty="0" err="1">
                <a:solidFill>
                  <a:srgbClr val="FFFFFF"/>
                </a:solidFill>
              </a:rPr>
              <a:t>attuale</a:t>
            </a:r>
            <a:r>
              <a:rPr lang="en-US" sz="2000" spc="200" dirty="0">
                <a:solidFill>
                  <a:srgbClr val="FFFFFF"/>
                </a:solidFill>
              </a:rPr>
              <a:t> e in </a:t>
            </a:r>
            <a:r>
              <a:rPr lang="en-US" sz="2000" spc="200" dirty="0" err="1">
                <a:solidFill>
                  <a:srgbClr val="FFFFFF"/>
                </a:solidFill>
              </a:rPr>
              <a:t>nuovi</a:t>
            </a:r>
            <a:r>
              <a:rPr lang="en-US" sz="2000" spc="200" dirty="0">
                <a:solidFill>
                  <a:srgbClr val="FFFFFF"/>
                </a:solidFill>
              </a:rPr>
              <a:t> business;</a:t>
            </a:r>
            <a:br>
              <a:rPr lang="en-US" sz="2000" spc="200" dirty="0">
                <a:solidFill>
                  <a:srgbClr val="FFFFFF"/>
                </a:solidFill>
              </a:rPr>
            </a:br>
            <a:br>
              <a:rPr lang="en-US" sz="2200" spc="200" dirty="0">
                <a:solidFill>
                  <a:srgbClr val="FFFFFF"/>
                </a:solidFill>
              </a:rPr>
            </a:br>
            <a:r>
              <a:rPr lang="en-US" sz="2200" b="1" spc="200" dirty="0">
                <a:solidFill>
                  <a:srgbClr val="FFFFFF"/>
                </a:solidFill>
              </a:rPr>
              <a:t>4. </a:t>
            </a:r>
            <a:r>
              <a:rPr lang="en-US" sz="2200" b="1" spc="200" dirty="0" err="1">
                <a:solidFill>
                  <a:srgbClr val="FFFFFF"/>
                </a:solidFill>
                <a:effectLst>
                  <a:outerShdw blurRad="38100" dist="38100" dir="2700000" algn="tl">
                    <a:srgbClr val="000000">
                      <a:alpha val="43137"/>
                    </a:srgbClr>
                  </a:outerShdw>
                </a:effectLst>
              </a:rPr>
              <a:t>Potenziale</a:t>
            </a:r>
            <a:r>
              <a:rPr lang="en-US" sz="2200" b="1" spc="200" dirty="0">
                <a:solidFill>
                  <a:srgbClr val="FFFFFF"/>
                </a:solidFill>
                <a:effectLst>
                  <a:outerShdw blurRad="38100" dist="38100" dir="2700000" algn="tl">
                    <a:srgbClr val="000000">
                      <a:alpha val="43137"/>
                    </a:srgbClr>
                  </a:outerShdw>
                </a:effectLst>
              </a:rPr>
              <a:t> di </a:t>
            </a:r>
            <a:r>
              <a:rPr lang="en-US" sz="2200" b="1" spc="200" dirty="0" err="1">
                <a:solidFill>
                  <a:srgbClr val="FFFFFF"/>
                </a:solidFill>
                <a:effectLst>
                  <a:outerShdw blurRad="38100" dist="38100" dir="2700000" algn="tl">
                    <a:srgbClr val="000000">
                      <a:alpha val="43137"/>
                    </a:srgbClr>
                  </a:outerShdw>
                </a:effectLst>
              </a:rPr>
              <a:t>apprendimento</a:t>
            </a:r>
            <a:r>
              <a:rPr lang="en-US" sz="2200" spc="200" dirty="0">
                <a:solidFill>
                  <a:srgbClr val="FFFFFF"/>
                </a:solidFill>
              </a:rPr>
              <a:t>, </a:t>
            </a:r>
            <a:r>
              <a:rPr lang="en-US" sz="2000" spc="200" dirty="0" err="1">
                <a:solidFill>
                  <a:srgbClr val="FFFFFF"/>
                </a:solidFill>
              </a:rPr>
              <a:t>che</a:t>
            </a:r>
            <a:r>
              <a:rPr lang="en-US" sz="2000" spc="200" dirty="0">
                <a:solidFill>
                  <a:srgbClr val="FFFFFF"/>
                </a:solidFill>
              </a:rPr>
              <a:t> </a:t>
            </a:r>
            <a:r>
              <a:rPr lang="en-US" sz="2000" spc="200" dirty="0" err="1">
                <a:solidFill>
                  <a:srgbClr val="FFFFFF"/>
                </a:solidFill>
              </a:rPr>
              <a:t>contribuisce</a:t>
            </a:r>
            <a:r>
              <a:rPr lang="en-US" sz="2000" spc="200" dirty="0">
                <a:solidFill>
                  <a:srgbClr val="FFFFFF"/>
                </a:solidFill>
              </a:rPr>
              <a:t> </a:t>
            </a:r>
            <a:r>
              <a:rPr lang="en-US" sz="2000" spc="200" dirty="0" err="1">
                <a:solidFill>
                  <a:srgbClr val="FFFFFF"/>
                </a:solidFill>
              </a:rPr>
              <a:t>allo</a:t>
            </a:r>
            <a:r>
              <a:rPr lang="en-US" sz="2000" spc="200" dirty="0">
                <a:solidFill>
                  <a:srgbClr val="FFFFFF"/>
                </a:solidFill>
              </a:rPr>
              <a:t> </a:t>
            </a:r>
            <a:r>
              <a:rPr lang="en-US" sz="2000" spc="200" dirty="0" err="1">
                <a:solidFill>
                  <a:srgbClr val="FFFFFF"/>
                </a:solidFill>
              </a:rPr>
              <a:t>sviluppo</a:t>
            </a:r>
            <a:r>
              <a:rPr lang="en-US" sz="2000" spc="200" dirty="0">
                <a:solidFill>
                  <a:srgbClr val="FFFFFF"/>
                </a:solidFill>
              </a:rPr>
              <a:t> del </a:t>
            </a:r>
            <a:r>
              <a:rPr lang="en-US" sz="2000" spc="200" dirty="0" err="1">
                <a:solidFill>
                  <a:srgbClr val="FFFFFF"/>
                </a:solidFill>
              </a:rPr>
              <a:t>patrimonio</a:t>
            </a:r>
            <a:r>
              <a:rPr lang="en-US" sz="2000" spc="200" dirty="0">
                <a:solidFill>
                  <a:srgbClr val="FFFFFF"/>
                </a:solidFill>
              </a:rPr>
              <a:t> </a:t>
            </a:r>
            <a:r>
              <a:rPr lang="en-US" sz="2000" spc="200" dirty="0" err="1">
                <a:solidFill>
                  <a:srgbClr val="FFFFFF"/>
                </a:solidFill>
              </a:rPr>
              <a:t>aziendale</a:t>
            </a:r>
            <a:r>
              <a:rPr lang="en-US" sz="2000" spc="200" dirty="0">
                <a:solidFill>
                  <a:srgbClr val="FFFFFF"/>
                </a:solidFill>
              </a:rPr>
              <a:t> di </a:t>
            </a:r>
            <a:r>
              <a:rPr lang="en-US" sz="2000" spc="200" dirty="0" err="1">
                <a:solidFill>
                  <a:srgbClr val="FFFFFF"/>
                </a:solidFill>
              </a:rPr>
              <a:t>conoscenze</a:t>
            </a:r>
            <a:r>
              <a:rPr lang="en-US" sz="2000" spc="200" dirty="0">
                <a:solidFill>
                  <a:srgbClr val="FFFFFF"/>
                </a:solidFill>
              </a:rPr>
              <a:t>, </a:t>
            </a:r>
            <a:r>
              <a:rPr lang="en-US" sz="2000" spc="200" dirty="0" err="1">
                <a:solidFill>
                  <a:srgbClr val="FFFFFF"/>
                </a:solidFill>
              </a:rPr>
              <a:t>attraverso</a:t>
            </a:r>
            <a:r>
              <a:rPr lang="en-US" sz="2000" spc="200" dirty="0">
                <a:solidFill>
                  <a:srgbClr val="FFFFFF"/>
                </a:solidFill>
              </a:rPr>
              <a:t> </a:t>
            </a:r>
            <a:r>
              <a:rPr lang="en-US" sz="2000" spc="200" dirty="0" err="1">
                <a:solidFill>
                  <a:srgbClr val="FFFFFF"/>
                </a:solidFill>
              </a:rPr>
              <a:t>processi</a:t>
            </a:r>
            <a:r>
              <a:rPr lang="en-US" sz="2000" spc="200" dirty="0">
                <a:solidFill>
                  <a:srgbClr val="FFFFFF"/>
                </a:solidFill>
              </a:rPr>
              <a:t> di </a:t>
            </a:r>
            <a:r>
              <a:rPr lang="en-US" sz="2000" spc="200" dirty="0" err="1">
                <a:solidFill>
                  <a:srgbClr val="FFFFFF"/>
                </a:solidFill>
              </a:rPr>
              <a:t>apprendimento</a:t>
            </a:r>
            <a:r>
              <a:rPr lang="en-US" sz="2000" spc="200" dirty="0">
                <a:solidFill>
                  <a:srgbClr val="FFFFFF"/>
                </a:solidFill>
              </a:rPr>
              <a:t> </a:t>
            </a:r>
            <a:r>
              <a:rPr lang="en-US" sz="2000" spc="200" dirty="0" err="1">
                <a:solidFill>
                  <a:srgbClr val="FFFFFF"/>
                </a:solidFill>
              </a:rPr>
              <a:t>basati</a:t>
            </a:r>
            <a:r>
              <a:rPr lang="en-US" sz="2000" spc="200" dirty="0">
                <a:solidFill>
                  <a:srgbClr val="FFFFFF"/>
                </a:solidFill>
              </a:rPr>
              <a:t> </a:t>
            </a:r>
            <a:r>
              <a:rPr lang="en-US" sz="2000" spc="200" dirty="0" err="1">
                <a:solidFill>
                  <a:srgbClr val="FFFFFF"/>
                </a:solidFill>
              </a:rPr>
              <a:t>sulla</a:t>
            </a:r>
            <a:r>
              <a:rPr lang="en-US" sz="2000" spc="200" dirty="0">
                <a:solidFill>
                  <a:srgbClr val="FFFFFF"/>
                </a:solidFill>
              </a:rPr>
              <a:t> </a:t>
            </a:r>
            <a:r>
              <a:rPr lang="en-US" sz="2000" spc="200" dirty="0" err="1">
                <a:solidFill>
                  <a:srgbClr val="FFFFFF"/>
                </a:solidFill>
              </a:rPr>
              <a:t>sperimentazione</a:t>
            </a:r>
            <a:r>
              <a:rPr lang="en-US" sz="2000" spc="200" dirty="0">
                <a:solidFill>
                  <a:srgbClr val="FFFFFF"/>
                </a:solidFill>
              </a:rPr>
              <a:t>.</a:t>
            </a:r>
          </a:p>
        </p:txBody>
      </p:sp>
      <p:cxnSp>
        <p:nvCxnSpPr>
          <p:cNvPr id="20" name="Straight Connector 19">
            <a:extLst>
              <a:ext uri="{FF2B5EF4-FFF2-40B4-BE49-F238E27FC236}">
                <a16:creationId xmlns:a16="http://schemas.microsoft.com/office/drawing/2014/main" id="{40465A9A-0B0E-4D7B-8150-D098AC71B3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596290"/>
            <a:ext cx="0" cy="3657600"/>
          </a:xfrm>
          <a:prstGeom prst="line">
            <a:avLst/>
          </a:prstGeom>
          <a:ln w="19050">
            <a:solidFill>
              <a:srgbClr val="FFFFFF">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040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9227" name="Rectangle 9226">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Diagramma Di Rete Gerarchico Della Maglia Di 3 Strati Illustrazione di ...">
            <a:extLst>
              <a:ext uri="{FF2B5EF4-FFF2-40B4-BE49-F238E27FC236}">
                <a16:creationId xmlns:a16="http://schemas.microsoft.com/office/drawing/2014/main" id="{FEA72810-10AE-249E-D57E-4A31E9B89EBF}"/>
              </a:ext>
            </a:extLst>
          </p:cNvPr>
          <p:cNvPicPr>
            <a:picLocks noChangeAspect="1" noChangeArrowheads="1"/>
          </p:cNvPicPr>
          <p:nvPr/>
        </p:nvPicPr>
        <p:blipFill rotWithShape="1">
          <a:blip r:embed="rId3">
            <a:alphaModFix amt="45000"/>
            <a:extLst>
              <a:ext uri="{28A0092B-C50C-407E-A947-70E740481C1C}">
                <a14:useLocalDpi xmlns:a14="http://schemas.microsoft.com/office/drawing/2010/main" val="0"/>
              </a:ext>
            </a:extLst>
          </a:blip>
          <a:srcRect t="32032" r="1" b="17752"/>
          <a:stretch/>
        </p:blipFill>
        <p:spPr bwMode="auto">
          <a:xfrm>
            <a:off x="20" y="-1"/>
            <a:ext cx="12188932"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a:r>
              <a:rPr lang="en-US" sz="2700" spc="200" dirty="0" err="1">
                <a:solidFill>
                  <a:schemeClr val="tx1"/>
                </a:solidFill>
              </a:rPr>
              <a:t>Questi</a:t>
            </a:r>
            <a:r>
              <a:rPr lang="en-US" sz="2700" spc="200" dirty="0">
                <a:solidFill>
                  <a:schemeClr val="tx1"/>
                </a:solidFill>
              </a:rPr>
              <a:t> </a:t>
            </a:r>
            <a:r>
              <a:rPr lang="en-US" sz="2700" spc="200" dirty="0" err="1">
                <a:solidFill>
                  <a:schemeClr val="tx1"/>
                </a:solidFill>
              </a:rPr>
              <a:t>livelli</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vengono</a:t>
            </a:r>
            <a:r>
              <a:rPr lang="en-US" sz="2700" spc="200" dirty="0">
                <a:solidFill>
                  <a:schemeClr val="tx1"/>
                </a:solidFill>
              </a:rPr>
              <a:t> </a:t>
            </a:r>
            <a:r>
              <a:rPr lang="en-US" sz="2700" spc="200" dirty="0" err="1">
                <a:solidFill>
                  <a:schemeClr val="tx1"/>
                </a:solidFill>
              </a:rPr>
              <a:t>generati</a:t>
            </a:r>
            <a:r>
              <a:rPr lang="en-US" sz="2700" spc="200" dirty="0">
                <a:solidFill>
                  <a:schemeClr val="tx1"/>
                </a:solidFill>
              </a:rPr>
              <a:t> e </a:t>
            </a:r>
            <a:r>
              <a:rPr lang="en-US" sz="2700" spc="200" dirty="0" err="1">
                <a:solidFill>
                  <a:schemeClr val="tx1"/>
                </a:solidFill>
              </a:rPr>
              <a:t>alimentati</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un </a:t>
            </a:r>
            <a:r>
              <a:rPr lang="en-US" sz="2700" spc="200" dirty="0" err="1">
                <a:solidFill>
                  <a:schemeClr val="tx1"/>
                </a:solidFill>
              </a:rPr>
              <a:t>percorso</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r>
              <a:rPr lang="en-US" sz="2700" spc="200" dirty="0" err="1">
                <a:solidFill>
                  <a:schemeClr val="tx1"/>
                </a:solidFill>
              </a:rPr>
              <a:t>tipico</a:t>
            </a:r>
            <a:r>
              <a:rPr lang="en-US" sz="2700" spc="200" dirty="0">
                <a:solidFill>
                  <a:schemeClr val="tx1"/>
                </a:solidFill>
              </a:rPr>
              <a:t>, </a:t>
            </a:r>
            <a:r>
              <a:rPr lang="en-US" sz="2700" spc="200" dirty="0" err="1">
                <a:solidFill>
                  <a:schemeClr val="tx1"/>
                </a:solidFill>
              </a:rPr>
              <a:t>articolato</a:t>
            </a:r>
            <a:r>
              <a:rPr lang="en-US" sz="2700" spc="200" dirty="0">
                <a:solidFill>
                  <a:schemeClr val="tx1"/>
                </a:solidFill>
              </a:rPr>
              <a:t> in quattro </a:t>
            </a:r>
            <a:r>
              <a:rPr lang="en-US" sz="2700" spc="200" dirty="0" err="1">
                <a:solidFill>
                  <a:schemeClr val="tx1"/>
                </a:solidFill>
              </a:rPr>
              <a:t>stadi</a:t>
            </a:r>
            <a:r>
              <a:rPr lang="en-US" sz="2700" spc="200" dirty="0">
                <a:solidFill>
                  <a:schemeClr val="tx1"/>
                </a:solidFill>
              </a:rPr>
              <a:t> </a:t>
            </a:r>
            <a:r>
              <a:rPr lang="en-US" sz="2700" spc="200" dirty="0" err="1">
                <a:solidFill>
                  <a:schemeClr val="tx1"/>
                </a:solidFill>
              </a:rPr>
              <a:t>fondamentali</a:t>
            </a:r>
            <a:r>
              <a:rPr lang="en-US" sz="2700" spc="200" dirty="0">
                <a:solidFill>
                  <a:schemeClr val="tx1"/>
                </a:solidFill>
              </a:rPr>
              <a:t>:</a:t>
            </a:r>
            <a:br>
              <a:rPr lang="en-US" sz="2700" spc="200" dirty="0">
                <a:solidFill>
                  <a:schemeClr val="tx1"/>
                </a:solidFill>
              </a:rPr>
            </a:br>
            <a:br>
              <a:rPr lang="en-US" sz="2700" spc="200" dirty="0">
                <a:solidFill>
                  <a:schemeClr val="tx1"/>
                </a:solidFill>
              </a:rPr>
            </a:br>
            <a:br>
              <a:rPr lang="en-US" sz="2700" spc="200" dirty="0">
                <a:solidFill>
                  <a:schemeClr val="tx1"/>
                </a:solidFill>
              </a:rPr>
            </a:br>
            <a:r>
              <a:rPr lang="en-US" sz="2700" b="1" spc="200" dirty="0">
                <a:solidFill>
                  <a:schemeClr val="tx1"/>
                </a:solidFill>
              </a:rPr>
              <a:t> </a:t>
            </a:r>
            <a:r>
              <a:rPr lang="en-US" sz="2700" b="1" spc="200" dirty="0" err="1">
                <a:solidFill>
                  <a:srgbClr val="FFC000"/>
                </a:solidFill>
              </a:rPr>
              <a:t>accreditamento</a:t>
            </a:r>
            <a:r>
              <a:rPr lang="en-US" sz="2700" b="1" spc="200" dirty="0">
                <a:solidFill>
                  <a:srgbClr val="FFC000"/>
                </a:solidFill>
              </a:rPr>
              <a:t>, </a:t>
            </a:r>
            <a:r>
              <a:rPr lang="en-US" sz="2700" b="1" spc="200" dirty="0" err="1">
                <a:solidFill>
                  <a:srgbClr val="FFC000"/>
                </a:solidFill>
              </a:rPr>
              <a:t>accumulazione</a:t>
            </a:r>
            <a:r>
              <a:rPr lang="en-US" sz="2700" b="1" spc="200" dirty="0">
                <a:solidFill>
                  <a:srgbClr val="FFC000"/>
                </a:solidFill>
              </a:rPr>
              <a:t>,</a:t>
            </a:r>
            <a:br>
              <a:rPr lang="en-US" sz="2700" b="1" spc="200" dirty="0">
                <a:solidFill>
                  <a:srgbClr val="FFC000"/>
                </a:solidFill>
              </a:rPr>
            </a:br>
            <a:r>
              <a:rPr lang="en-US" sz="2700" b="1" spc="200" dirty="0">
                <a:solidFill>
                  <a:srgbClr val="FFC000"/>
                </a:solidFill>
              </a:rPr>
              <a:t> </a:t>
            </a:r>
            <a:r>
              <a:rPr lang="en-US" sz="2700" b="1" spc="200" dirty="0" err="1">
                <a:solidFill>
                  <a:srgbClr val="FFC000"/>
                </a:solidFill>
              </a:rPr>
              <a:t>ampliamento</a:t>
            </a:r>
            <a:r>
              <a:rPr lang="en-US" sz="2700" b="1" spc="200" dirty="0">
                <a:solidFill>
                  <a:srgbClr val="FFC000"/>
                </a:solidFill>
              </a:rPr>
              <a:t>, </a:t>
            </a:r>
            <a:r>
              <a:rPr lang="en-US" sz="2700" b="1" spc="200" dirty="0" err="1">
                <a:solidFill>
                  <a:srgbClr val="FFC000"/>
                </a:solidFill>
              </a:rPr>
              <a:t>attivazione</a:t>
            </a:r>
            <a:r>
              <a:rPr lang="en-US" sz="2700" b="1" spc="200" dirty="0">
                <a:solidFill>
                  <a:srgbClr val="FFC000"/>
                </a:solidFill>
              </a:rPr>
              <a:t>.</a:t>
            </a:r>
            <a:br>
              <a:rPr lang="en-US" sz="2700" spc="200" dirty="0">
                <a:solidFill>
                  <a:srgbClr val="FFC000"/>
                </a:solidFill>
              </a:rPr>
            </a:br>
            <a:br>
              <a:rPr lang="en-US" sz="2700" spc="200" dirty="0">
                <a:solidFill>
                  <a:srgbClr val="FFC000"/>
                </a:solidFill>
              </a:rPr>
            </a:br>
            <a:br>
              <a:rPr lang="en-US" sz="2700" spc="200" dirty="0">
                <a:solidFill>
                  <a:srgbClr val="FFC000"/>
                </a:solidFill>
              </a:rPr>
            </a:br>
            <a:r>
              <a:rPr lang="en-US" sz="2700" spc="200" dirty="0">
                <a:solidFill>
                  <a:schemeClr val="tx1"/>
                </a:solidFill>
              </a:rPr>
              <a:t> </a:t>
            </a:r>
            <a:r>
              <a:rPr lang="en-US" sz="2700" spc="200" dirty="0" err="1">
                <a:solidFill>
                  <a:schemeClr val="tx1"/>
                </a:solidFill>
              </a:rPr>
              <a:t>Ciascuno</a:t>
            </a:r>
            <a:r>
              <a:rPr lang="en-US" sz="2700" spc="200" dirty="0">
                <a:solidFill>
                  <a:schemeClr val="tx1"/>
                </a:solidFill>
              </a:rPr>
              <a:t> </a:t>
            </a:r>
            <a:r>
              <a:rPr lang="en-US" sz="2700" spc="200" dirty="0" err="1">
                <a:solidFill>
                  <a:schemeClr val="tx1"/>
                </a:solidFill>
              </a:rPr>
              <a:t>stadio</a:t>
            </a:r>
            <a:r>
              <a:rPr lang="en-US" sz="2700" spc="200" dirty="0">
                <a:solidFill>
                  <a:schemeClr val="tx1"/>
                </a:solidFill>
              </a:rPr>
              <a:t> è </a:t>
            </a:r>
            <a:r>
              <a:rPr lang="en-US" sz="2700" spc="200" dirty="0" err="1">
                <a:solidFill>
                  <a:schemeClr val="tx1"/>
                </a:solidFill>
              </a:rPr>
              <a:t>volto</a:t>
            </a:r>
            <a:r>
              <a:rPr lang="en-US" sz="2700" spc="200" dirty="0">
                <a:solidFill>
                  <a:schemeClr val="tx1"/>
                </a:solidFill>
              </a:rPr>
              <a:t> al </a:t>
            </a:r>
            <a:r>
              <a:rPr lang="en-US" sz="2700" spc="200" dirty="0" err="1">
                <a:solidFill>
                  <a:schemeClr val="tx1"/>
                </a:solidFill>
              </a:rPr>
              <a:t>raggiungimento</a:t>
            </a:r>
            <a:r>
              <a:rPr lang="en-US" sz="2700" spc="200" dirty="0">
                <a:solidFill>
                  <a:schemeClr val="tx1"/>
                </a:solidFill>
              </a:rPr>
              <a:t> di uno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livello</a:t>
            </a:r>
            <a:r>
              <a:rPr lang="en-US" sz="2700" spc="200" dirty="0">
                <a:solidFill>
                  <a:schemeClr val="tx1"/>
                </a:solidFill>
              </a:rPr>
              <a:t> di </a:t>
            </a:r>
            <a:r>
              <a:rPr lang="en-US" sz="2700" spc="200" dirty="0" err="1">
                <a:solidFill>
                  <a:schemeClr val="tx1"/>
                </a:solidFill>
              </a:rPr>
              <a:t>potenzialità</a:t>
            </a:r>
            <a:r>
              <a:rPr lang="en-US" sz="2700" spc="200" dirty="0">
                <a:solidFill>
                  <a:schemeClr val="tx1"/>
                </a:solidFill>
              </a:rPr>
              <a:t>, </a:t>
            </a:r>
            <a:r>
              <a:rPr lang="en-US" sz="2700" spc="200" dirty="0" err="1">
                <a:solidFill>
                  <a:schemeClr val="tx1"/>
                </a:solidFill>
              </a:rPr>
              <a:t>attraverso</a:t>
            </a:r>
            <a:r>
              <a:rPr lang="en-US" sz="2700" spc="200" dirty="0">
                <a:solidFill>
                  <a:schemeClr val="tx1"/>
                </a:solidFill>
              </a:rPr>
              <a:t> il presidio di un </a:t>
            </a:r>
            <a:r>
              <a:rPr lang="en-US" sz="2700" spc="200" dirty="0" err="1">
                <a:solidFill>
                  <a:schemeClr val="tx1"/>
                </a:solidFill>
              </a:rPr>
              <a:t>altrettanto</a:t>
            </a:r>
            <a:r>
              <a:rPr lang="en-US" sz="2700" spc="200" dirty="0">
                <a:solidFill>
                  <a:schemeClr val="tx1"/>
                </a:solidFill>
              </a:rPr>
              <a:t> </a:t>
            </a:r>
            <a:r>
              <a:rPr lang="en-US" sz="2700" spc="200" dirty="0" err="1">
                <a:solidFill>
                  <a:schemeClr val="tx1"/>
                </a:solidFill>
              </a:rPr>
              <a:t>specifico</a:t>
            </a:r>
            <a:r>
              <a:rPr lang="en-US" sz="2700" spc="200" dirty="0">
                <a:solidFill>
                  <a:schemeClr val="tx1"/>
                </a:solidFill>
              </a:rPr>
              <a:t> </a:t>
            </a:r>
            <a:r>
              <a:rPr lang="en-US" sz="2700" spc="200" dirty="0" err="1">
                <a:solidFill>
                  <a:schemeClr val="tx1"/>
                </a:solidFill>
              </a:rPr>
              <a:t>vettore</a:t>
            </a:r>
            <a:r>
              <a:rPr lang="en-US" sz="2700" spc="200" dirty="0">
                <a:solidFill>
                  <a:schemeClr val="tx1"/>
                </a:solidFill>
              </a:rPr>
              <a:t> </a:t>
            </a:r>
            <a:r>
              <a:rPr lang="en-US" sz="2700" spc="200" dirty="0" err="1">
                <a:solidFill>
                  <a:schemeClr val="tx1"/>
                </a:solidFill>
              </a:rPr>
              <a:t>evolutivo</a:t>
            </a:r>
            <a:r>
              <a:rPr lang="en-US" sz="2700" spc="200" dirty="0">
                <a:solidFill>
                  <a:schemeClr val="tx1"/>
                </a:solidFill>
              </a:rPr>
              <a:t>. </a:t>
            </a:r>
          </a:p>
        </p:txBody>
      </p:sp>
      <p:cxnSp>
        <p:nvCxnSpPr>
          <p:cNvPr id="9229" name="Straight Connector 9228">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ccia in giù 1">
            <a:extLst>
              <a:ext uri="{FF2B5EF4-FFF2-40B4-BE49-F238E27FC236}">
                <a16:creationId xmlns:a16="http://schemas.microsoft.com/office/drawing/2014/main" id="{18282CDF-81F2-81E9-1626-EEBD1D884B5B}"/>
              </a:ext>
            </a:extLst>
          </p:cNvPr>
          <p:cNvSpPr/>
          <p:nvPr/>
        </p:nvSpPr>
        <p:spPr>
          <a:xfrm>
            <a:off x="1584251" y="3583172"/>
            <a:ext cx="584789" cy="5209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8792105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1056640" y="934720"/>
            <a:ext cx="8676640" cy="5293360"/>
          </a:xfrm>
        </p:spPr>
        <p:txBody>
          <a:bodyPr>
            <a:noAutofit/>
          </a:bodyPr>
          <a:lstStyle/>
          <a:p>
            <a:pPr algn="ct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Il primo vettore (identificazione) </a:t>
            </a:r>
            <a:r>
              <a:rPr lang="it-IT" sz="2600" cap="none" dirty="0">
                <a:solidFill>
                  <a:schemeClr val="accent6">
                    <a:lumMod val="75000"/>
                  </a:schemeClr>
                </a:solidFill>
                <a:latin typeface="Trebuchet MS" panose="020B0603020202020204" pitchFamily="34" charset="0"/>
              </a:rPr>
              <a:t>sintetizza i processi di marketing da cui dipendono la notorietà e l'immagine di marca. </a:t>
            </a:r>
            <a:br>
              <a:rPr lang="it-IT" sz="2600" cap="none" dirty="0">
                <a:solidFill>
                  <a:schemeClr val="accent6">
                    <a:lumMod val="75000"/>
                  </a:schemeClr>
                </a:solidFill>
                <a:latin typeface="Trebuchet MS" panose="020B0603020202020204" pitchFamily="34" charset="0"/>
              </a:rPr>
            </a:br>
            <a:b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b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Il secondo e il terzo (valorizzazione e astrazione) </a:t>
            </a:r>
            <a:r>
              <a:rPr lang="it-IT" sz="2600" cap="none" dirty="0">
                <a:solidFill>
                  <a:schemeClr val="accent6">
                    <a:lumMod val="75000"/>
                  </a:schemeClr>
                </a:solidFill>
                <a:latin typeface="Trebuchet MS" panose="020B0603020202020204" pitchFamily="34" charset="0"/>
              </a:rPr>
              <a:t>consentono di rafforzare tali componenti cognitive in termini di profondità, ampiezza, forza e positività. </a:t>
            </a:r>
            <a:br>
              <a:rPr lang="it-IT" sz="2600" cap="none" dirty="0">
                <a:solidFill>
                  <a:schemeClr val="accent6">
                    <a:lumMod val="75000"/>
                  </a:schemeClr>
                </a:solidFill>
                <a:latin typeface="Trebuchet MS" panose="020B0603020202020204" pitchFamily="34" charset="0"/>
              </a:rPr>
            </a:br>
            <a:b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br>
            <a:r>
              <a:rPr lang="it-IT" sz="3200" cap="none" dirty="0">
                <a:solidFill>
                  <a:schemeClr val="accent6">
                    <a:lumMod val="60000"/>
                    <a:lumOff val="40000"/>
                  </a:schemeClr>
                </a:solidFill>
                <a:effectLst>
                  <a:outerShdw blurRad="38100" dist="38100" dir="2700000" algn="tl">
                    <a:srgbClr val="000000">
                      <a:alpha val="43137"/>
                    </a:srgbClr>
                  </a:outerShdw>
                </a:effectLst>
                <a:latin typeface="Trebuchet MS" panose="020B0603020202020204" pitchFamily="34" charset="0"/>
              </a:rPr>
              <a:t>- L'ultimo vettore (sperimentazione) </a:t>
            </a:r>
            <a:r>
              <a:rPr lang="it-IT" sz="2600" cap="none" dirty="0">
                <a:solidFill>
                  <a:schemeClr val="accent6">
                    <a:lumMod val="75000"/>
                  </a:schemeClr>
                </a:solidFill>
                <a:latin typeface="Trebuchet MS" panose="020B0603020202020204" pitchFamily="34" charset="0"/>
              </a:rPr>
              <a:t>incide invece sulle dimensioni che regolano i processi di apprendimento organizzativo ed è pertanto alla base del contributo che la marca può fornire allo sviluppo delle risorse di conoscenza dell'impresa.</a:t>
            </a:r>
          </a:p>
        </p:txBody>
      </p:sp>
    </p:spTree>
    <p:extLst>
      <p:ext uri="{BB962C8B-B14F-4D97-AF65-F5344CB8AC3E}">
        <p14:creationId xmlns:p14="http://schemas.microsoft.com/office/powerpoint/2010/main" val="2150023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8D0C1760-1398-F23C-5E66-504AAC7B9863}"/>
              </a:ext>
            </a:extLst>
          </p:cNvPr>
          <p:cNvPicPr>
            <a:picLocks noChangeAspect="1"/>
          </p:cNvPicPr>
          <p:nvPr/>
        </p:nvPicPr>
        <p:blipFill>
          <a:blip r:embed="rId2"/>
          <a:stretch>
            <a:fillRect/>
          </a:stretch>
        </p:blipFill>
        <p:spPr>
          <a:xfrm>
            <a:off x="317500" y="294836"/>
            <a:ext cx="11595100" cy="6366526"/>
          </a:xfrm>
          <a:prstGeom prst="rect">
            <a:avLst/>
          </a:prstGeom>
        </p:spPr>
      </p:pic>
    </p:spTree>
    <p:extLst>
      <p:ext uri="{BB962C8B-B14F-4D97-AF65-F5344CB8AC3E}">
        <p14:creationId xmlns:p14="http://schemas.microsoft.com/office/powerpoint/2010/main" val="383755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47" name="Straight Connector 10246">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249" name="Rectangle 10248">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251" name="Rectangle 10250">
            <a:extLst>
              <a:ext uri="{FF2B5EF4-FFF2-40B4-BE49-F238E27FC236}">
                <a16:creationId xmlns:a16="http://schemas.microsoft.com/office/drawing/2014/main" id="{A493C988-90AE-4C72-8B81-E76ADE383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16488" y="2565230"/>
            <a:ext cx="3378099" cy="3653670"/>
          </a:xfrm>
        </p:spPr>
        <p:txBody>
          <a:bodyPr vert="horz" lIns="91440" tIns="45720" rIns="91440" bIns="45720" rtlCol="0" anchor="b">
            <a:noAutofit/>
          </a:bodyPr>
          <a:lstStyle/>
          <a:p>
            <a:pPr algn="r"/>
            <a:r>
              <a:rPr lang="en-US" sz="2500" spc="200" dirty="0">
                <a:solidFill>
                  <a:schemeClr val="accent3">
                    <a:lumMod val="50000"/>
                  </a:schemeClr>
                </a:solidFill>
                <a:effectLst>
                  <a:outerShdw blurRad="38100" dist="38100" dir="2700000" algn="tl">
                    <a:srgbClr val="000000">
                      <a:alpha val="43137"/>
                    </a:srgbClr>
                  </a:outerShdw>
                </a:effectLst>
              </a:rPr>
              <a:t>Il </a:t>
            </a:r>
            <a:r>
              <a:rPr lang="en-US" sz="2500" spc="200" dirty="0" err="1">
                <a:solidFill>
                  <a:schemeClr val="accent3">
                    <a:lumMod val="50000"/>
                  </a:schemeClr>
                </a:solidFill>
                <a:effectLst>
                  <a:outerShdw blurRad="38100" dist="38100" dir="2700000" algn="tl">
                    <a:srgbClr val="000000">
                      <a:alpha val="43137"/>
                    </a:srgbClr>
                  </a:outerShdw>
                </a:effectLst>
              </a:rPr>
              <a:t>valore</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della</a:t>
            </a:r>
            <a:r>
              <a:rPr lang="en-US" sz="2500" spc="200" dirty="0">
                <a:solidFill>
                  <a:schemeClr val="accent3">
                    <a:lumMod val="50000"/>
                  </a:schemeClr>
                </a:solidFill>
                <a:effectLst>
                  <a:outerShdw blurRad="38100" dist="38100" dir="2700000" algn="tl">
                    <a:srgbClr val="000000">
                      <a:alpha val="43137"/>
                    </a:srgbClr>
                  </a:outerShdw>
                </a:effectLst>
              </a:rPr>
              <a:t> </a:t>
            </a:r>
            <a:r>
              <a:rPr lang="en-US" sz="2500" spc="200" dirty="0" err="1">
                <a:solidFill>
                  <a:schemeClr val="accent3">
                    <a:lumMod val="50000"/>
                  </a:schemeClr>
                </a:solidFill>
                <a:effectLst>
                  <a:outerShdw blurRad="38100" dist="38100" dir="2700000" algn="tl">
                    <a:srgbClr val="000000">
                      <a:alpha val="43137"/>
                    </a:srgbClr>
                  </a:outerShdw>
                </a:effectLst>
              </a:rPr>
              <a:t>marca</a:t>
            </a:r>
            <a:r>
              <a:rPr lang="en-US" sz="2500" spc="200" dirty="0">
                <a:solidFill>
                  <a:schemeClr val="accent3">
                    <a:lumMod val="50000"/>
                  </a:schemeClr>
                </a:solidFill>
                <a:effectLst>
                  <a:outerShdw blurRad="38100" dist="38100" dir="2700000" algn="tl">
                    <a:srgbClr val="000000">
                      <a:alpha val="43137"/>
                    </a:srgbClr>
                  </a:outerShdw>
                </a:effectLst>
              </a:rPr>
              <a:t> (customer-based brand equity) </a:t>
            </a:r>
            <a:br>
              <a:rPr lang="en-US" sz="2500" spc="200" dirty="0">
                <a:solidFill>
                  <a:schemeClr val="accent3">
                    <a:lumMod val="50000"/>
                  </a:schemeClr>
                </a:solidFill>
              </a:rPr>
            </a:br>
            <a:br>
              <a:rPr lang="en-US" sz="2500" spc="200" dirty="0">
                <a:solidFill>
                  <a:schemeClr val="accent3">
                    <a:lumMod val="50000"/>
                  </a:schemeClr>
                </a:solidFill>
              </a:rPr>
            </a:br>
            <a:r>
              <a:rPr lang="en-US" sz="2500" spc="200" dirty="0">
                <a:solidFill>
                  <a:schemeClr val="accent3">
                    <a:lumMod val="50000"/>
                  </a:schemeClr>
                </a:solidFill>
              </a:rPr>
              <a:t>è </a:t>
            </a:r>
            <a:r>
              <a:rPr lang="en-US" sz="2500" spc="200" dirty="0" err="1">
                <a:solidFill>
                  <a:schemeClr val="accent3">
                    <a:lumMod val="50000"/>
                  </a:schemeClr>
                </a:solidFill>
              </a:rPr>
              <a:t>l'effetto</a:t>
            </a:r>
            <a:r>
              <a:rPr lang="en-US" sz="2500" spc="200" dirty="0">
                <a:solidFill>
                  <a:schemeClr val="accent3">
                    <a:lumMod val="50000"/>
                  </a:schemeClr>
                </a:solidFill>
              </a:rPr>
              <a:t> </a:t>
            </a:r>
            <a:r>
              <a:rPr lang="en-US" sz="2500" spc="200" dirty="0" err="1">
                <a:solidFill>
                  <a:schemeClr val="accent3">
                    <a:lumMod val="50000"/>
                  </a:schemeClr>
                </a:solidFill>
              </a:rPr>
              <a:t>differenziale</a:t>
            </a:r>
            <a:r>
              <a:rPr lang="en-US" sz="2500" spc="200" dirty="0">
                <a:solidFill>
                  <a:schemeClr val="accent3">
                    <a:lumMod val="50000"/>
                  </a:schemeClr>
                </a:solidFill>
              </a:rPr>
              <a:t> </a:t>
            </a:r>
            <a:r>
              <a:rPr lang="en-US" sz="2500" spc="200" dirty="0" err="1">
                <a:solidFill>
                  <a:schemeClr val="accent3">
                    <a:lumMod val="50000"/>
                  </a:schemeClr>
                </a:solidFill>
              </a:rPr>
              <a:t>che</a:t>
            </a:r>
            <a:r>
              <a:rPr lang="en-US" sz="2500" spc="200" dirty="0">
                <a:solidFill>
                  <a:schemeClr val="accent3">
                    <a:lumMod val="50000"/>
                  </a:schemeClr>
                </a:solidFill>
              </a:rPr>
              <a:t> la brand knowledge </a:t>
            </a:r>
            <a:r>
              <a:rPr lang="en-US" sz="2500" spc="200" dirty="0" err="1">
                <a:solidFill>
                  <a:schemeClr val="accent3">
                    <a:lumMod val="50000"/>
                  </a:schemeClr>
                </a:solidFill>
              </a:rPr>
              <a:t>esercita</a:t>
            </a:r>
            <a:r>
              <a:rPr lang="en-US" sz="2500" spc="200" dirty="0">
                <a:solidFill>
                  <a:schemeClr val="accent3">
                    <a:lumMod val="50000"/>
                  </a:schemeClr>
                </a:solidFill>
              </a:rPr>
              <a:t> </a:t>
            </a:r>
            <a:r>
              <a:rPr lang="en-US" sz="2500" spc="200" dirty="0" err="1">
                <a:solidFill>
                  <a:schemeClr val="accent3">
                    <a:lumMod val="50000"/>
                  </a:schemeClr>
                </a:solidFill>
              </a:rPr>
              <a:t>sulla</a:t>
            </a:r>
            <a:r>
              <a:rPr lang="en-US" sz="2500" spc="200" dirty="0">
                <a:solidFill>
                  <a:schemeClr val="accent3">
                    <a:lumMod val="50000"/>
                  </a:schemeClr>
                </a:solidFill>
              </a:rPr>
              <a:t> </a:t>
            </a:r>
            <a:r>
              <a:rPr lang="en-US" sz="2500" spc="200" dirty="0" err="1">
                <a:solidFill>
                  <a:schemeClr val="accent3">
                    <a:lumMod val="50000"/>
                  </a:schemeClr>
                </a:solidFill>
              </a:rPr>
              <a:t>risposta</a:t>
            </a:r>
            <a:r>
              <a:rPr lang="en-US" sz="2500" spc="200" dirty="0">
                <a:solidFill>
                  <a:schemeClr val="accent3">
                    <a:lumMod val="50000"/>
                  </a:schemeClr>
                </a:solidFill>
              </a:rPr>
              <a:t> del </a:t>
            </a:r>
            <a:r>
              <a:rPr lang="en-US" sz="2500" spc="200" dirty="0" err="1">
                <a:solidFill>
                  <a:schemeClr val="accent3">
                    <a:lumMod val="50000"/>
                  </a:schemeClr>
                </a:solidFill>
              </a:rPr>
              <a:t>consumatore</a:t>
            </a:r>
            <a:r>
              <a:rPr lang="en-US" sz="2500" spc="200" dirty="0">
                <a:solidFill>
                  <a:schemeClr val="accent3">
                    <a:lumMod val="50000"/>
                  </a:schemeClr>
                </a:solidFill>
              </a:rPr>
              <a:t> alle </a:t>
            </a:r>
            <a:r>
              <a:rPr lang="en-US" sz="2500" spc="200" dirty="0" err="1">
                <a:solidFill>
                  <a:schemeClr val="accent3">
                    <a:lumMod val="50000"/>
                  </a:schemeClr>
                </a:solidFill>
              </a:rPr>
              <a:t>attività</a:t>
            </a:r>
            <a:r>
              <a:rPr lang="en-US" sz="2500" spc="200" dirty="0">
                <a:solidFill>
                  <a:schemeClr val="accent3">
                    <a:lumMod val="50000"/>
                  </a:schemeClr>
                </a:solidFill>
              </a:rPr>
              <a:t> di marketing </a:t>
            </a:r>
            <a:r>
              <a:rPr lang="en-US" sz="2500" spc="200" dirty="0" err="1">
                <a:solidFill>
                  <a:schemeClr val="accent3">
                    <a:lumMod val="50000"/>
                  </a:schemeClr>
                </a:solidFill>
              </a:rPr>
              <a:t>realizzate</a:t>
            </a:r>
            <a:r>
              <a:rPr lang="en-US" sz="2500" spc="200" dirty="0">
                <a:solidFill>
                  <a:schemeClr val="accent3">
                    <a:lumMod val="50000"/>
                  </a:schemeClr>
                </a:solidFill>
              </a:rPr>
              <a:t> </a:t>
            </a:r>
            <a:r>
              <a:rPr lang="en-US" sz="2500" spc="200" dirty="0" err="1">
                <a:solidFill>
                  <a:schemeClr val="accent3">
                    <a:lumMod val="50000"/>
                  </a:schemeClr>
                </a:solidFill>
              </a:rPr>
              <a:t>dalla</a:t>
            </a:r>
            <a:r>
              <a:rPr lang="en-US" sz="2500" spc="200" dirty="0">
                <a:solidFill>
                  <a:schemeClr val="accent3">
                    <a:lumMod val="50000"/>
                  </a:schemeClr>
                </a:solidFill>
              </a:rPr>
              <a:t> </a:t>
            </a:r>
            <a:r>
              <a:rPr lang="en-US" sz="2500" spc="200" dirty="0" err="1">
                <a:solidFill>
                  <a:schemeClr val="accent3">
                    <a:lumMod val="50000"/>
                  </a:schemeClr>
                </a:solidFill>
              </a:rPr>
              <a:t>marca</a:t>
            </a:r>
            <a:r>
              <a:rPr lang="en-US" sz="2500" spc="200" dirty="0">
                <a:solidFill>
                  <a:schemeClr val="accent3">
                    <a:lumMod val="50000"/>
                  </a:schemeClr>
                </a:solidFill>
              </a:rPr>
              <a:t> </a:t>
            </a:r>
            <a:r>
              <a:rPr lang="en-US" sz="2500" spc="200" dirty="0" err="1">
                <a:solidFill>
                  <a:schemeClr val="accent3">
                    <a:lumMod val="50000"/>
                  </a:schemeClr>
                </a:solidFill>
              </a:rPr>
              <a:t>stessa</a:t>
            </a:r>
            <a:r>
              <a:rPr lang="en-US" sz="2500" spc="200" dirty="0"/>
              <a:t>.</a:t>
            </a:r>
          </a:p>
        </p:txBody>
      </p:sp>
      <p:cxnSp>
        <p:nvCxnSpPr>
          <p:cNvPr id="10253" name="Straight Connector 10252">
            <a:extLst>
              <a:ext uri="{FF2B5EF4-FFF2-40B4-BE49-F238E27FC236}">
                <a16:creationId xmlns:a16="http://schemas.microsoft.com/office/drawing/2014/main" id="{4D9A86F5-12E7-4CDA-8037-A3723DFAA0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242" name="Picture 2" descr="Why do I need a brand? - The Made Thing">
            <a:extLst>
              <a:ext uri="{FF2B5EF4-FFF2-40B4-BE49-F238E27FC236}">
                <a16:creationId xmlns:a16="http://schemas.microsoft.com/office/drawing/2014/main" id="{75F3B371-E8FA-1FE2-6ECD-43B7CC6844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1" r="2909"/>
          <a:stretch/>
        </p:blipFill>
        <p:spPr bwMode="auto">
          <a:xfrm>
            <a:off x="4654984" y="640080"/>
            <a:ext cx="6896936"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03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182880" y="968325"/>
            <a:ext cx="6004560" cy="2902635"/>
          </a:xfrm>
        </p:spPr>
        <p:txBody>
          <a:bodyPr>
            <a:noAutofit/>
          </a:bodyPr>
          <a:lstStyle/>
          <a:p>
            <a:pPr algn="ctr"/>
            <a:b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br>
            <a:r>
              <a:rPr lang="it-IT" sz="22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1. l'effetto differenziale, </a:t>
            </a:r>
            <a:r>
              <a:rPr lang="it-IT" sz="2000" cap="none" dirty="0">
                <a:solidFill>
                  <a:schemeClr val="accent6">
                    <a:lumMod val="50000"/>
                  </a:schemeClr>
                </a:solidFill>
                <a:latin typeface="Trebuchet MS" panose="020B0603020202020204" pitchFamily="34" charset="0"/>
              </a:rPr>
              <a:t>proprio perché il valore della marca deriva dall'esistenza di differenze nelle reazioni dei consumatori. Laddove non vi siano queste differenze, il prodotto di marca si può classificare come semplice merce o versione generica; in questo caso, probabilmente, la concorrenza si baserà in larga prevalenza sul prezzo;</a:t>
            </a:r>
            <a:br>
              <a:rPr lang="it-IT" sz="2000" cap="none" dirty="0">
                <a:solidFill>
                  <a:schemeClr val="accent6">
                    <a:lumMod val="50000"/>
                  </a:schemeClr>
                </a:solidFill>
                <a:latin typeface="Trebuchet MS" panose="020B0603020202020204" pitchFamily="34" charset="0"/>
              </a:rPr>
            </a:br>
            <a:endParaRPr lang="it-IT" sz="2000" cap="none" dirty="0">
              <a:solidFill>
                <a:schemeClr val="accent6">
                  <a:lumMod val="50000"/>
                </a:schemeClr>
              </a:solidFill>
              <a:latin typeface="Trebuchet MS" panose="020B0603020202020204" pitchFamily="34" charset="0"/>
            </a:endParaRPr>
          </a:p>
        </p:txBody>
      </p:sp>
      <p:sp>
        <p:nvSpPr>
          <p:cNvPr id="3" name="CasellaDiTesto 2">
            <a:extLst>
              <a:ext uri="{FF2B5EF4-FFF2-40B4-BE49-F238E27FC236}">
                <a16:creationId xmlns:a16="http://schemas.microsoft.com/office/drawing/2014/main" id="{E9CE06A9-91DB-C643-F497-FC81862052FA}"/>
              </a:ext>
            </a:extLst>
          </p:cNvPr>
          <p:cNvSpPr txBox="1"/>
          <p:nvPr/>
        </p:nvSpPr>
        <p:spPr>
          <a:xfrm>
            <a:off x="7020560" y="2419642"/>
            <a:ext cx="4846320" cy="2385268"/>
          </a:xfrm>
          <a:prstGeom prst="rect">
            <a:avLst/>
          </a:prstGeom>
          <a:noFill/>
        </p:spPr>
        <p:txBody>
          <a:bodyPr wrap="square">
            <a:spAutoFit/>
          </a:bodyPr>
          <a:lstStyle/>
          <a:p>
            <a:pPr algn="ctr"/>
            <a:br>
              <a:rPr lang="it-IT" sz="1800" cap="none" dirty="0">
                <a:solidFill>
                  <a:schemeClr val="accent6">
                    <a:lumMod val="50000"/>
                  </a:schemeClr>
                </a:solidFill>
                <a:latin typeface="Trebuchet MS" panose="020B0603020202020204" pitchFamily="34" charset="0"/>
              </a:rPr>
            </a:br>
            <a:r>
              <a:rPr lang="it-IT" sz="1800" cap="none" dirty="0">
                <a:solidFill>
                  <a:schemeClr val="accent6">
                    <a:lumMod val="50000"/>
                  </a:schemeClr>
                </a:solidFill>
                <a:latin typeface="Trebuchet MS" panose="020B0603020202020204" pitchFamily="34" charset="0"/>
              </a:rPr>
              <a:t>2. </a:t>
            </a:r>
            <a:r>
              <a:rPr lang="it-IT" sz="23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la conoscenza della marca, </a:t>
            </a:r>
            <a:r>
              <a:rPr lang="it-IT" sz="1800" cap="none" dirty="0">
                <a:solidFill>
                  <a:schemeClr val="accent6">
                    <a:lumMod val="50000"/>
                  </a:schemeClr>
                </a:solidFill>
                <a:latin typeface="Trebuchet MS" panose="020B0603020202020204" pitchFamily="34" charset="0"/>
              </a:rPr>
              <a:t>che si esprime attraverso diverse componenti, per cui le differenze suddette sono il risultato della conoscenza della marca, articolata nella notorietà e nelle associazioni mentali;</a:t>
            </a:r>
            <a:br>
              <a:rPr lang="it-IT" sz="1800" cap="none" dirty="0">
                <a:solidFill>
                  <a:schemeClr val="accent6">
                    <a:lumMod val="50000"/>
                  </a:schemeClr>
                </a:solidFill>
                <a:latin typeface="Trebuchet MS" panose="020B0603020202020204" pitchFamily="34" charset="0"/>
              </a:rPr>
            </a:br>
            <a:br>
              <a:rPr lang="it-IT" sz="1800" cap="none" dirty="0">
                <a:solidFill>
                  <a:schemeClr val="accent6">
                    <a:lumMod val="50000"/>
                  </a:schemeClr>
                </a:solidFill>
                <a:latin typeface="Trebuchet MS" panose="020B0603020202020204" pitchFamily="34" charset="0"/>
              </a:rPr>
            </a:br>
            <a:endParaRPr lang="it-IT" dirty="0"/>
          </a:p>
        </p:txBody>
      </p:sp>
      <p:sp>
        <p:nvSpPr>
          <p:cNvPr id="6" name="CasellaDiTesto 5">
            <a:extLst>
              <a:ext uri="{FF2B5EF4-FFF2-40B4-BE49-F238E27FC236}">
                <a16:creationId xmlns:a16="http://schemas.microsoft.com/office/drawing/2014/main" id="{7DAB2912-4AA9-1CFF-5F99-EE5A7FA279F2}"/>
              </a:ext>
            </a:extLst>
          </p:cNvPr>
          <p:cNvSpPr txBox="1"/>
          <p:nvPr/>
        </p:nvSpPr>
        <p:spPr>
          <a:xfrm>
            <a:off x="2722880" y="127000"/>
            <a:ext cx="6136640" cy="646331"/>
          </a:xfrm>
          <a:prstGeom prst="rect">
            <a:avLst/>
          </a:prstGeom>
          <a:noFill/>
        </p:spPr>
        <p:txBody>
          <a:bodyPr wrap="square">
            <a:spAutoFit/>
          </a:bodyPr>
          <a:lstStyle/>
          <a:p>
            <a:r>
              <a:rPr lang="it-IT" sz="1800" cap="none" dirty="0">
                <a:solidFill>
                  <a:schemeClr val="accent6">
                    <a:lumMod val="50000"/>
                  </a:schemeClr>
                </a:solidFill>
                <a:highlight>
                  <a:srgbClr val="FFFF00"/>
                </a:highlight>
                <a:latin typeface="Trebuchet MS" panose="020B0603020202020204" pitchFamily="34" charset="0"/>
              </a:rPr>
              <a:t>La definizione proposta si basa su tre elementi chiave:</a:t>
            </a:r>
            <a:br>
              <a:rPr lang="it-IT" sz="1800" cap="none" dirty="0">
                <a:solidFill>
                  <a:schemeClr val="accent6">
                    <a:lumMod val="50000"/>
                  </a:schemeClr>
                </a:solidFill>
                <a:highlight>
                  <a:srgbClr val="FFFF00"/>
                </a:highlight>
                <a:latin typeface="Trebuchet MS" panose="020B0603020202020204" pitchFamily="34" charset="0"/>
              </a:rPr>
            </a:br>
            <a:endParaRPr lang="it-IT" dirty="0">
              <a:highlight>
                <a:srgbClr val="FFFF00"/>
              </a:highlight>
            </a:endParaRPr>
          </a:p>
        </p:txBody>
      </p:sp>
      <p:sp>
        <p:nvSpPr>
          <p:cNvPr id="8" name="CasellaDiTesto 7">
            <a:extLst>
              <a:ext uri="{FF2B5EF4-FFF2-40B4-BE49-F238E27FC236}">
                <a16:creationId xmlns:a16="http://schemas.microsoft.com/office/drawing/2014/main" id="{2A89A2CE-0174-7A0B-81C3-22B924756D21}"/>
              </a:ext>
            </a:extLst>
          </p:cNvPr>
          <p:cNvSpPr txBox="1"/>
          <p:nvPr/>
        </p:nvSpPr>
        <p:spPr>
          <a:xfrm>
            <a:off x="487680" y="4534207"/>
            <a:ext cx="6096000" cy="1908215"/>
          </a:xfrm>
          <a:prstGeom prst="rect">
            <a:avLst/>
          </a:prstGeom>
          <a:noFill/>
        </p:spPr>
        <p:txBody>
          <a:bodyPr wrap="square">
            <a:spAutoFit/>
          </a:bodyPr>
          <a:lstStyle/>
          <a:p>
            <a:pPr algn="ctr"/>
            <a:r>
              <a:rPr lang="it-IT" sz="2300" b="1" cap="none" dirty="0">
                <a:solidFill>
                  <a:schemeClr val="accent6">
                    <a:lumMod val="50000"/>
                  </a:schemeClr>
                </a:solidFill>
                <a:effectLst>
                  <a:outerShdw blurRad="38100" dist="38100" dir="2700000" algn="tl">
                    <a:srgbClr val="000000">
                      <a:alpha val="43137"/>
                    </a:srgbClr>
                  </a:outerShdw>
                </a:effectLst>
                <a:latin typeface="Trebuchet MS" panose="020B0603020202020204" pitchFamily="34" charset="0"/>
              </a:rPr>
              <a:t>3. la risposta del consumatore alle politiche di marketing, </a:t>
            </a:r>
            <a:r>
              <a:rPr lang="it-IT" sz="1800" cap="none" dirty="0">
                <a:solidFill>
                  <a:schemeClr val="accent6">
                    <a:lumMod val="50000"/>
                  </a:schemeClr>
                </a:solidFill>
                <a:latin typeface="Trebuchet MS" panose="020B0603020202020204" pitchFamily="34" charset="0"/>
              </a:rPr>
              <a:t>perché la risposta differenziale dei consumatori - che determina il valore della marca - si riflette nelle percezioni, nelle preferenze e nei comportamenti legati a tutte le attività di marketing poste in essere dalla marca.</a:t>
            </a:r>
            <a:endParaRPr lang="it-IT" dirty="0"/>
          </a:p>
        </p:txBody>
      </p:sp>
    </p:spTree>
    <p:extLst>
      <p:ext uri="{BB962C8B-B14F-4D97-AF65-F5344CB8AC3E}">
        <p14:creationId xmlns:p14="http://schemas.microsoft.com/office/powerpoint/2010/main" val="145778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C3B590C-5CE0-8580-5401-56F67B5C5A11}"/>
              </a:ext>
            </a:extLst>
          </p:cNvPr>
          <p:cNvPicPr>
            <a:picLocks noChangeAspect="1"/>
          </p:cNvPicPr>
          <p:nvPr/>
        </p:nvPicPr>
        <p:blipFill>
          <a:blip r:embed="rId2"/>
          <a:stretch>
            <a:fillRect/>
          </a:stretch>
        </p:blipFill>
        <p:spPr>
          <a:xfrm>
            <a:off x="342900" y="406400"/>
            <a:ext cx="11518900" cy="6083300"/>
          </a:xfrm>
          <a:prstGeom prst="rect">
            <a:avLst/>
          </a:prstGeom>
        </p:spPr>
      </p:pic>
    </p:spTree>
    <p:extLst>
      <p:ext uri="{BB962C8B-B14F-4D97-AF65-F5344CB8AC3E}">
        <p14:creationId xmlns:p14="http://schemas.microsoft.com/office/powerpoint/2010/main" val="130798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6063C-F8B6-F0E1-B55E-46F6E2484D2D}"/>
              </a:ext>
            </a:extLst>
          </p:cNvPr>
          <p:cNvSpPr>
            <a:spLocks noGrp="1"/>
          </p:cNvSpPr>
          <p:nvPr>
            <p:ph type="ctrTitle"/>
          </p:nvPr>
        </p:nvSpPr>
        <p:spPr>
          <a:xfrm>
            <a:off x="0" y="4960137"/>
            <a:ext cx="8140700" cy="1463040"/>
          </a:xfrm>
          <a:ln>
            <a:solidFill>
              <a:schemeClr val="bg1"/>
            </a:solidFill>
          </a:ln>
        </p:spPr>
        <p:txBody>
          <a:bodyPr>
            <a:normAutofit/>
          </a:bodyPr>
          <a:lstStyle/>
          <a:p>
            <a:br>
              <a:rPr lang="it-IT" sz="2800" b="1" dirty="0">
                <a:latin typeface="Trebuchet MS" panose="020B0603020202020204" pitchFamily="34" charset="0"/>
              </a:rPr>
            </a:br>
            <a:br>
              <a:rPr lang="it-IT" sz="2800" b="1" dirty="0">
                <a:latin typeface="Trebuchet MS" panose="020B0603020202020204" pitchFamily="34" charset="0"/>
              </a:rPr>
            </a:br>
            <a:r>
              <a:rPr lang="it-IT" sz="2800" b="1" dirty="0">
                <a:solidFill>
                  <a:schemeClr val="accent1"/>
                </a:solidFill>
                <a:latin typeface="Trebuchet MS" panose="020B0603020202020204" pitchFamily="34" charset="0"/>
              </a:rPr>
              <a:t>LA MARCA:</a:t>
            </a:r>
            <a:br>
              <a:rPr lang="it-IT" sz="2800" b="1">
                <a:solidFill>
                  <a:schemeClr val="accent1"/>
                </a:solidFill>
                <a:latin typeface="Trebuchet MS" panose="020B0603020202020204" pitchFamily="34" charset="0"/>
              </a:rPr>
            </a:br>
            <a:r>
              <a:rPr lang="it-IT" sz="2800" b="1">
                <a:solidFill>
                  <a:schemeClr val="accent1"/>
                </a:solidFill>
                <a:latin typeface="Trebuchet MS" panose="020B0603020202020204" pitchFamily="34" charset="0"/>
              </a:rPr>
              <a:t>SIGNIFICATO E VALORE</a:t>
            </a:r>
            <a:endParaRPr lang="it-IT" sz="2800" b="1" dirty="0">
              <a:solidFill>
                <a:schemeClr val="accent1"/>
              </a:solidFill>
              <a:latin typeface="Trebuchet MS" panose="020B0603020202020204" pitchFamily="34" charset="0"/>
            </a:endParaRPr>
          </a:p>
        </p:txBody>
      </p:sp>
      <p:sp>
        <p:nvSpPr>
          <p:cNvPr id="5" name="CasellaDiTesto 4">
            <a:extLst>
              <a:ext uri="{FF2B5EF4-FFF2-40B4-BE49-F238E27FC236}">
                <a16:creationId xmlns:a16="http://schemas.microsoft.com/office/drawing/2014/main" id="{7C31FE0B-6690-3787-1E17-E45A65A0B8D2}"/>
              </a:ext>
            </a:extLst>
          </p:cNvPr>
          <p:cNvSpPr txBox="1"/>
          <p:nvPr/>
        </p:nvSpPr>
        <p:spPr>
          <a:xfrm>
            <a:off x="8841997" y="5889072"/>
            <a:ext cx="1283515" cy="523220"/>
          </a:xfrm>
          <a:prstGeom prst="rect">
            <a:avLst/>
          </a:prstGeom>
          <a:noFill/>
        </p:spPr>
        <p:txBody>
          <a:bodyPr wrap="square" rtlCol="0">
            <a:spAutoFit/>
          </a:bodyPr>
          <a:lstStyle/>
          <a:p>
            <a:pPr algn="ctr"/>
            <a:r>
              <a:rPr lang="it-IT" sz="2800" dirty="0">
                <a:solidFill>
                  <a:schemeClr val="bg1"/>
                </a:solidFill>
                <a:latin typeface="Bahnschrift Light" panose="020B0502040204020203" pitchFamily="34" charset="0"/>
              </a:rPr>
              <a:t>UNITE</a:t>
            </a:r>
          </a:p>
        </p:txBody>
      </p:sp>
      <p:pic>
        <p:nvPicPr>
          <p:cNvPr id="10" name="Immagine 9">
            <a:extLst>
              <a:ext uri="{FF2B5EF4-FFF2-40B4-BE49-F238E27FC236}">
                <a16:creationId xmlns:a16="http://schemas.microsoft.com/office/drawing/2014/main" id="{D005958B-10D9-5354-851A-4F01087FC0F3}"/>
              </a:ext>
            </a:extLst>
          </p:cNvPr>
          <p:cNvPicPr>
            <a:picLocks noChangeAspect="1"/>
          </p:cNvPicPr>
          <p:nvPr/>
        </p:nvPicPr>
        <p:blipFill>
          <a:blip r:embed="rId2"/>
          <a:stretch>
            <a:fillRect/>
          </a:stretch>
        </p:blipFill>
        <p:spPr>
          <a:xfrm>
            <a:off x="8841997" y="4903314"/>
            <a:ext cx="2868990" cy="1540348"/>
          </a:xfrm>
          <a:prstGeom prst="rect">
            <a:avLst/>
          </a:prstGeom>
        </p:spPr>
      </p:pic>
    </p:spTree>
    <p:extLst>
      <p:ext uri="{BB962C8B-B14F-4D97-AF65-F5344CB8AC3E}">
        <p14:creationId xmlns:p14="http://schemas.microsoft.com/office/powerpoint/2010/main" val="406337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39" name="Straight Connector 103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0" name="Rectangle 103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Marca genérica: marcas mais famosas que os produtos | Diibep">
            <a:extLst>
              <a:ext uri="{FF2B5EF4-FFF2-40B4-BE49-F238E27FC236}">
                <a16:creationId xmlns:a16="http://schemas.microsoft.com/office/drawing/2014/main" id="{6DA8B4F7-1070-6968-C053-0CCED7E1DE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91" t="24730" b="2400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34">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marL="0" marR="0" lvl="0" indent="0" algn="r" fontAlgn="auto">
              <a:spcAft>
                <a:spcPts val="0"/>
              </a:spcAft>
              <a:tabLst/>
              <a:defRPr/>
            </a:pPr>
            <a:r>
              <a:rPr kumimoji="0" lang="en-US" sz="1300" b="0" i="1" u="none" strike="noStrike" spc="200" normalizeH="0" noProof="0">
                <a:ln>
                  <a:noFill/>
                </a:ln>
                <a:solidFill>
                  <a:srgbClr val="FFFFFF"/>
                </a:solidFill>
                <a:effectLst/>
                <a:uLnTx/>
                <a:uFillTx/>
              </a:rPr>
              <a:t>Secondo </a:t>
            </a:r>
            <a:r>
              <a:rPr lang="en-US" sz="1300" i="1" spc="200">
                <a:solidFill>
                  <a:srgbClr val="FFFFFF"/>
                </a:solidFill>
              </a:rPr>
              <a:t>l</a:t>
            </a:r>
            <a:r>
              <a:rPr kumimoji="0" lang="en-US" sz="1300" b="0" i="1" u="none" strike="noStrike" spc="200" normalizeH="0" noProof="0">
                <a:ln>
                  <a:noFill/>
                </a:ln>
                <a:solidFill>
                  <a:srgbClr val="FFFFFF"/>
                </a:solidFill>
                <a:effectLst/>
                <a:uLnTx/>
                <a:uFillTx/>
              </a:rPr>
              <a:t>’American Marketing </a:t>
            </a:r>
            <a:r>
              <a:rPr lang="en-US" sz="1300" i="1" spc="200">
                <a:solidFill>
                  <a:srgbClr val="FFFFFF"/>
                </a:solidFill>
              </a:rPr>
              <a:t>As</a:t>
            </a:r>
            <a:r>
              <a:rPr kumimoji="0" lang="en-US" sz="1300" b="0" i="1" u="none" strike="noStrike" spc="200" normalizeH="0" noProof="0">
                <a:ln>
                  <a:noFill/>
                </a:ln>
                <a:solidFill>
                  <a:srgbClr val="FFFFFF"/>
                </a:solidFill>
                <a:effectLst/>
                <a:uLnTx/>
                <a:uFillTx/>
              </a:rPr>
              <a:t>sociation (AMA), una marca </a:t>
            </a:r>
            <a:r>
              <a:rPr lang="en-US" sz="1300" i="1" spc="200">
                <a:solidFill>
                  <a:srgbClr val="FFFFFF"/>
                </a:solidFill>
              </a:rPr>
              <a:t>è</a:t>
            </a:r>
            <a:r>
              <a:rPr kumimoji="0" lang="en-US" sz="1300" b="0" i="1" u="none" strike="noStrike" spc="200" normalizeH="0" noProof="0">
                <a:ln>
                  <a:noFill/>
                </a:ln>
                <a:solidFill>
                  <a:srgbClr val="FFFFFF"/>
                </a:solidFill>
                <a:effectLst/>
                <a:uLnTx/>
                <a:uFillTx/>
              </a:rPr>
              <a:t>:</a:t>
            </a: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br>
              <a:rPr kumimoji="0" lang="en-US" sz="1300" b="0" i="0" u="none" strike="noStrike" spc="200" normalizeH="0" noProof="0">
                <a:ln>
                  <a:noFill/>
                </a:ln>
                <a:solidFill>
                  <a:srgbClr val="FFFFFF"/>
                </a:solidFill>
                <a:effectLst/>
                <a:uLnTx/>
                <a:uFillTx/>
              </a:rPr>
            </a:br>
            <a:r>
              <a:rPr kumimoji="0" lang="en-US" sz="1300" b="1" i="0" u="none" strike="noStrike" spc="200" normalizeH="0" noProof="0">
                <a:ln>
                  <a:noFill/>
                </a:ln>
                <a:solidFill>
                  <a:srgbClr val="FFFFFF"/>
                </a:solidFill>
                <a:effectLst/>
                <a:uLnTx/>
                <a:uFillTx/>
              </a:rPr>
              <a:t>«un nome, termine, segno, simbolo o disegno, o una combinazione di questi elementi, che ha lo scopo di identificare i beni e i servizi di un venditore o gruppo di venditori, differenziandoli da quelli della concorrenza»</a:t>
            </a:r>
            <a:br>
              <a:rPr kumimoji="0" lang="en-US" sz="1300" b="0" i="0" u="none" strike="noStrike" spc="200" normalizeH="0" noProof="0">
                <a:ln>
                  <a:noFill/>
                </a:ln>
                <a:solidFill>
                  <a:srgbClr val="FFFFFF"/>
                </a:solidFill>
                <a:effectLst/>
                <a:uLnTx/>
                <a:uFillTx/>
              </a:rPr>
            </a:br>
            <a:endParaRPr lang="en-US" sz="1300" spc="200">
              <a:solidFill>
                <a:srgbClr val="FFFFFF"/>
              </a:solidFill>
            </a:endParaRPr>
          </a:p>
        </p:txBody>
      </p:sp>
      <p:cxnSp>
        <p:nvCxnSpPr>
          <p:cNvPr id="1042" name="Straight Connector 1036">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316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4501" y="640080"/>
            <a:ext cx="4019429" cy="3339348"/>
          </a:xfrm>
        </p:spPr>
        <p:txBody>
          <a:bodyPr vert="horz" lIns="91440" tIns="45720" rIns="91440" bIns="45720" rtlCol="0" anchor="b">
            <a:normAutofit fontScale="90000"/>
          </a:bodyPr>
          <a:lstStyle/>
          <a:p>
            <a:pPr algn="r"/>
            <a:r>
              <a:rPr lang="en-US" sz="3100" spc="200" dirty="0">
                <a:solidFill>
                  <a:srgbClr val="FFFFFF"/>
                </a:solidFill>
              </a:rPr>
              <a:t>Nella </a:t>
            </a:r>
            <a:r>
              <a:rPr lang="en-US" sz="3100" spc="200" dirty="0" err="1">
                <a:solidFill>
                  <a:srgbClr val="FFFFFF"/>
                </a:solidFill>
              </a:rPr>
              <a:t>prospettiva</a:t>
            </a:r>
            <a:r>
              <a:rPr lang="en-US" sz="3100" spc="200" dirty="0">
                <a:solidFill>
                  <a:srgbClr val="FFFFFF"/>
                </a:solidFill>
              </a:rPr>
              <a:t> del resource-based management, </a:t>
            </a:r>
            <a:br>
              <a:rPr lang="en-US" sz="3100" spc="200" dirty="0">
                <a:solidFill>
                  <a:srgbClr val="FFFFFF"/>
                </a:solidFill>
              </a:rPr>
            </a:br>
            <a:br>
              <a:rPr lang="en-US" sz="3100" spc="200" dirty="0">
                <a:solidFill>
                  <a:srgbClr val="FFFFFF"/>
                </a:solidFill>
              </a:rPr>
            </a:br>
            <a:r>
              <a:rPr lang="en-US" sz="3100" spc="200" dirty="0">
                <a:solidFill>
                  <a:srgbClr val="FFFFFF"/>
                </a:solidFill>
              </a:rPr>
              <a:t>la </a:t>
            </a:r>
            <a:r>
              <a:rPr lang="en-US" sz="3100" spc="200" dirty="0" err="1">
                <a:solidFill>
                  <a:srgbClr val="FFFFFF"/>
                </a:solidFill>
              </a:rPr>
              <a:t>concezione</a:t>
            </a:r>
            <a:r>
              <a:rPr lang="en-US" sz="3100" spc="200" dirty="0">
                <a:solidFill>
                  <a:srgbClr val="FFFFFF"/>
                </a:solidFill>
              </a:rPr>
              <a:t> </a:t>
            </a:r>
            <a:r>
              <a:rPr lang="en-US" sz="3100" spc="200" dirty="0" err="1">
                <a:solidFill>
                  <a:srgbClr val="FFFFFF"/>
                </a:solidFill>
              </a:rPr>
              <a:t>della</a:t>
            </a:r>
            <a:r>
              <a:rPr lang="en-US" sz="3100" spc="200" dirty="0">
                <a:solidFill>
                  <a:srgbClr val="FFFFFF"/>
                </a:solidFill>
              </a:rPr>
              <a:t> </a:t>
            </a:r>
            <a:r>
              <a:rPr lang="en-US" sz="3100" spc="200" dirty="0" err="1">
                <a:solidFill>
                  <a:srgbClr val="FFFFFF"/>
                </a:solidFill>
              </a:rPr>
              <a:t>marca</a:t>
            </a:r>
            <a:r>
              <a:rPr lang="en-US" sz="3100" spc="200" dirty="0">
                <a:solidFill>
                  <a:srgbClr val="FFFFFF"/>
                </a:solidFill>
              </a:rPr>
              <a:t> </a:t>
            </a:r>
            <a:r>
              <a:rPr lang="en-US" sz="3100" spc="200" dirty="0" err="1">
                <a:solidFill>
                  <a:srgbClr val="FFFFFF"/>
                </a:solidFill>
              </a:rPr>
              <a:t>deve</a:t>
            </a:r>
            <a:r>
              <a:rPr lang="en-US" sz="3100" spc="200" dirty="0">
                <a:solidFill>
                  <a:srgbClr val="FFFFFF"/>
                </a:solidFill>
              </a:rPr>
              <a:t> </a:t>
            </a:r>
            <a:r>
              <a:rPr lang="en-US" sz="3100" spc="200" dirty="0" err="1">
                <a:solidFill>
                  <a:srgbClr val="FFFFFF"/>
                </a:solidFill>
              </a:rPr>
              <a:t>estendersi</a:t>
            </a:r>
            <a:r>
              <a:rPr lang="en-US" sz="3100" spc="200" dirty="0">
                <a:solidFill>
                  <a:srgbClr val="FFFFFF"/>
                </a:solidFill>
              </a:rPr>
              <a:t> ben </a:t>
            </a:r>
            <a:r>
              <a:rPr lang="en-US" sz="3100" spc="200" dirty="0" err="1">
                <a:solidFill>
                  <a:srgbClr val="FFFFFF"/>
                </a:solidFill>
              </a:rPr>
              <a:t>oltre</a:t>
            </a:r>
            <a:r>
              <a:rPr lang="en-US" sz="3100" spc="200" dirty="0">
                <a:solidFill>
                  <a:srgbClr val="FFFFFF"/>
                </a:solidFill>
              </a:rPr>
              <a:t> </a:t>
            </a:r>
            <a:r>
              <a:rPr lang="en-US" sz="3100" spc="200" dirty="0" err="1">
                <a:solidFill>
                  <a:srgbClr val="FFFFFF"/>
                </a:solidFill>
              </a:rPr>
              <a:t>quella</a:t>
            </a:r>
            <a:r>
              <a:rPr lang="en-US" sz="3100" spc="200" dirty="0">
                <a:solidFill>
                  <a:srgbClr val="FFFFFF"/>
                </a:solidFill>
              </a:rPr>
              <a:t> di «segno </a:t>
            </a:r>
            <a:r>
              <a:rPr lang="en-US" sz="3100" spc="200" dirty="0" err="1">
                <a:solidFill>
                  <a:srgbClr val="FFFFFF"/>
                </a:solidFill>
              </a:rPr>
              <a:t>identificativo</a:t>
            </a:r>
            <a:r>
              <a:rPr lang="en-US" sz="3100" spc="200" dirty="0">
                <a:solidFill>
                  <a:srgbClr val="FFFFFF"/>
                </a:solidFill>
              </a:rPr>
              <a:t> e </a:t>
            </a:r>
            <a:r>
              <a:rPr lang="en-US" sz="3100" spc="200" dirty="0" err="1">
                <a:solidFill>
                  <a:srgbClr val="FFFFFF"/>
                </a:solidFill>
              </a:rPr>
              <a:t>distintivo</a:t>
            </a:r>
            <a:r>
              <a:rPr lang="en-US" sz="3100" spc="200" dirty="0">
                <a:solidFill>
                  <a:srgbClr val="FFFFFF"/>
                </a:solidFill>
              </a:rPr>
              <a:t>». </a:t>
            </a:r>
          </a:p>
        </p:txBody>
      </p:sp>
      <p:cxnSp>
        <p:nvCxnSpPr>
          <p:cNvPr id="16" name="Straight Connector 15">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234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869379" y="1674367"/>
            <a:ext cx="10737907" cy="3509265"/>
          </a:xfrm>
        </p:spPr>
        <p:txBody>
          <a:bodyPr>
            <a:normAutofit/>
          </a:bodyPr>
          <a:lstStyle/>
          <a:p>
            <a:pPr algn="ctr"/>
            <a:r>
              <a:rPr lang="it-IT" sz="3300" cap="none" dirty="0">
                <a:solidFill>
                  <a:schemeClr val="accent6"/>
                </a:solidFill>
                <a:latin typeface="Trebuchet MS" panose="020B0603020202020204" pitchFamily="34" charset="0"/>
              </a:rPr>
              <a:t>Essa costituisce infatti una fondamentale </a:t>
            </a:r>
            <a:br>
              <a:rPr lang="it-IT" sz="3300" cap="none" dirty="0">
                <a:solidFill>
                  <a:schemeClr val="accent6"/>
                </a:solidFill>
                <a:latin typeface="Trebuchet MS" panose="020B0603020202020204" pitchFamily="34" charset="0"/>
              </a:rPr>
            </a:br>
            <a:r>
              <a:rPr lang="it-IT" sz="3300" i="1" cap="none" dirty="0">
                <a:solidFill>
                  <a:schemeClr val="accent6"/>
                </a:solidFill>
                <a:effectLst>
                  <a:outerShdw blurRad="38100" dist="38100" dir="2700000" algn="tl">
                    <a:srgbClr val="000000">
                      <a:alpha val="43137"/>
                    </a:srgbClr>
                  </a:outerShdw>
                </a:effectLst>
                <a:latin typeface="Trebuchet MS" panose="020B0603020202020204" pitchFamily="34" charset="0"/>
              </a:rPr>
              <a:t>risorsa intangibile </a:t>
            </a:r>
            <a:br>
              <a:rPr lang="it-IT" sz="3300" i="1" cap="none" dirty="0">
                <a:solidFill>
                  <a:schemeClr val="accent6"/>
                </a:solidFill>
                <a:effectLst>
                  <a:outerShdw blurRad="38100" dist="38100" dir="2700000" algn="tl">
                    <a:srgbClr val="000000">
                      <a:alpha val="43137"/>
                    </a:srgbClr>
                  </a:outerShdw>
                </a:effectLst>
                <a:latin typeface="Trebuchet MS" panose="020B0603020202020204" pitchFamily="34" charset="0"/>
              </a:rPr>
            </a:br>
            <a:r>
              <a:rPr lang="it-IT" sz="3300" cap="none" dirty="0">
                <a:solidFill>
                  <a:schemeClr val="accent6"/>
                </a:solidFill>
                <a:latin typeface="Trebuchet MS" panose="020B0603020202020204" pitchFamily="34" charset="0"/>
              </a:rPr>
              <a:t>basata sulla fiducia, in grado di contribuire in modo determinante allo sviluppo del capitale relazionale dell'impresa.</a:t>
            </a:r>
          </a:p>
        </p:txBody>
      </p:sp>
    </p:spTree>
    <p:extLst>
      <p:ext uri="{BB962C8B-B14F-4D97-AF65-F5344CB8AC3E}">
        <p14:creationId xmlns:p14="http://schemas.microsoft.com/office/powerpoint/2010/main" val="263047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103" name="Straight Connector 4102">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05" name="Rectangle 4104">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433777"/>
            <a:ext cx="7772400" cy="1989400"/>
          </a:xfrm>
        </p:spPr>
        <p:txBody>
          <a:bodyPr vert="horz" lIns="91440" tIns="45720" rIns="91440" bIns="45720" rtlCol="0" anchor="ctr">
            <a:normAutofit/>
          </a:bodyPr>
          <a:lstStyle/>
          <a:p>
            <a:pPr algn="r"/>
            <a:r>
              <a:rPr lang="en-US" sz="2000" spc="200" dirty="0">
                <a:solidFill>
                  <a:srgbClr val="C00000"/>
                </a:solidFill>
              </a:rPr>
              <a:t>Per il </a:t>
            </a:r>
            <a:r>
              <a:rPr lang="en-US" sz="2000" spc="200" dirty="0" err="1">
                <a:solidFill>
                  <a:srgbClr val="C00000"/>
                </a:solidFill>
              </a:rPr>
              <a:t>consumatore</a:t>
            </a:r>
            <a:r>
              <a:rPr lang="en-US" sz="2000" spc="200" dirty="0">
                <a:solidFill>
                  <a:srgbClr val="C00000"/>
                </a:solidFill>
              </a:rPr>
              <a:t>, </a:t>
            </a:r>
            <a:r>
              <a:rPr lang="en-US" sz="2300" spc="200" dirty="0">
                <a:solidFill>
                  <a:srgbClr val="C00000"/>
                </a:solidFill>
                <a:effectLst>
                  <a:outerShdw blurRad="38100" dist="38100" dir="2700000" algn="tl">
                    <a:srgbClr val="000000">
                      <a:alpha val="43137"/>
                    </a:srgbClr>
                  </a:outerShdw>
                </a:effectLst>
              </a:rPr>
              <a:t>la </a:t>
            </a:r>
            <a:r>
              <a:rPr lang="en-US" sz="2300" spc="200" dirty="0" err="1">
                <a:solidFill>
                  <a:srgbClr val="C00000"/>
                </a:solidFill>
                <a:effectLst>
                  <a:outerShdw blurRad="38100" dist="38100" dir="2700000" algn="tl">
                    <a:srgbClr val="000000">
                      <a:alpha val="43137"/>
                    </a:srgbClr>
                  </a:outerShdw>
                </a:effectLst>
              </a:rPr>
              <a:t>marca</a:t>
            </a:r>
            <a:r>
              <a:rPr lang="en-US" sz="2300" spc="200" dirty="0">
                <a:solidFill>
                  <a:srgbClr val="C00000"/>
                </a:solidFill>
                <a:effectLst>
                  <a:outerShdw blurRad="38100" dist="38100" dir="2700000" algn="tl">
                    <a:srgbClr val="000000">
                      <a:alpha val="43137"/>
                    </a:srgbClr>
                  </a:outerShdw>
                </a:effectLst>
              </a:rPr>
              <a:t> </a:t>
            </a:r>
            <a:r>
              <a:rPr lang="en-US" sz="2000" spc="200" dirty="0">
                <a:solidFill>
                  <a:srgbClr val="C00000"/>
                </a:solidFill>
              </a:rPr>
              <a:t>assume un </a:t>
            </a:r>
            <a:r>
              <a:rPr lang="en-US" sz="2000" spc="200" dirty="0" err="1">
                <a:solidFill>
                  <a:srgbClr val="C00000"/>
                </a:solidFill>
              </a:rPr>
              <a:t>significato</a:t>
            </a:r>
            <a:r>
              <a:rPr lang="en-US" sz="2000" spc="200" dirty="0">
                <a:solidFill>
                  <a:srgbClr val="C00000"/>
                </a:solidFill>
              </a:rPr>
              <a:t> </a:t>
            </a:r>
            <a:r>
              <a:rPr lang="en-US" sz="2000" spc="200" dirty="0" err="1">
                <a:solidFill>
                  <a:srgbClr val="C00000"/>
                </a:solidFill>
              </a:rPr>
              <a:t>personale</a:t>
            </a:r>
            <a:r>
              <a:rPr lang="en-US" sz="2000" spc="200" dirty="0">
                <a:solidFill>
                  <a:srgbClr val="C00000"/>
                </a:solidFill>
              </a:rPr>
              <a:t> e </a:t>
            </a:r>
            <a:r>
              <a:rPr lang="en-US" sz="2000" spc="200" dirty="0" err="1">
                <a:solidFill>
                  <a:srgbClr val="C00000"/>
                </a:solidFill>
              </a:rPr>
              <a:t>unico</a:t>
            </a:r>
            <a:r>
              <a:rPr lang="en-US" sz="2000" spc="200" dirty="0">
                <a:solidFill>
                  <a:srgbClr val="C00000"/>
                </a:solidFill>
              </a:rPr>
              <a:t>, </a:t>
            </a:r>
            <a:r>
              <a:rPr lang="en-US" sz="2000" spc="200" dirty="0" err="1">
                <a:solidFill>
                  <a:srgbClr val="C00000"/>
                </a:solidFill>
              </a:rPr>
              <a:t>facilitandolo</a:t>
            </a:r>
            <a:r>
              <a:rPr lang="en-US" sz="2000" spc="200" dirty="0">
                <a:solidFill>
                  <a:srgbClr val="C00000"/>
                </a:solidFill>
              </a:rPr>
              <a:t> </a:t>
            </a:r>
            <a:r>
              <a:rPr lang="en-US" sz="2000" spc="200" dirty="0" err="1">
                <a:solidFill>
                  <a:srgbClr val="C00000"/>
                </a:solidFill>
              </a:rPr>
              <a:t>nell'attività</a:t>
            </a:r>
            <a:r>
              <a:rPr lang="en-US" sz="2000" spc="200" dirty="0">
                <a:solidFill>
                  <a:srgbClr val="C00000"/>
                </a:solidFill>
              </a:rPr>
              <a:t> </a:t>
            </a:r>
            <a:r>
              <a:rPr lang="en-US" sz="2000" spc="200" dirty="0" err="1">
                <a:solidFill>
                  <a:srgbClr val="C00000"/>
                </a:solidFill>
              </a:rPr>
              <a:t>quotidiana</a:t>
            </a:r>
            <a:r>
              <a:rPr lang="en-US" sz="2000" spc="200" dirty="0">
                <a:solidFill>
                  <a:srgbClr val="C00000"/>
                </a:solidFill>
              </a:rPr>
              <a:t> e </a:t>
            </a:r>
            <a:r>
              <a:rPr lang="en-US" sz="2000" spc="200" dirty="0" err="1">
                <a:solidFill>
                  <a:srgbClr val="C00000"/>
                </a:solidFill>
              </a:rPr>
              <a:t>arricchendone</a:t>
            </a:r>
            <a:r>
              <a:rPr lang="en-US" sz="2000" spc="200" dirty="0">
                <a:solidFill>
                  <a:srgbClr val="C00000"/>
                </a:solidFill>
              </a:rPr>
              <a:t> </a:t>
            </a:r>
            <a:r>
              <a:rPr lang="en-US" sz="2000" spc="200" dirty="0" err="1">
                <a:solidFill>
                  <a:srgbClr val="C00000"/>
                </a:solidFill>
              </a:rPr>
              <a:t>l'esistenza</a:t>
            </a:r>
            <a:r>
              <a:rPr lang="en-US" sz="2000" spc="200" dirty="0">
                <a:solidFill>
                  <a:srgbClr val="C00000"/>
                </a:solidFill>
              </a:rPr>
              <a:t>. </a:t>
            </a:r>
            <a:br>
              <a:rPr lang="en-US" sz="2000" spc="200" dirty="0">
                <a:solidFill>
                  <a:srgbClr val="C00000"/>
                </a:solidFill>
              </a:rPr>
            </a:br>
            <a:br>
              <a:rPr lang="en-US" sz="2000" spc="200" dirty="0">
                <a:solidFill>
                  <a:srgbClr val="C00000"/>
                </a:solidFill>
              </a:rPr>
            </a:br>
            <a:r>
              <a:rPr lang="en-US" sz="2000" spc="200" dirty="0">
                <a:solidFill>
                  <a:srgbClr val="C00000"/>
                </a:solidFill>
              </a:rPr>
              <a:t>Il </a:t>
            </a:r>
            <a:r>
              <a:rPr lang="en-US" sz="2000" spc="200" dirty="0" err="1">
                <a:solidFill>
                  <a:srgbClr val="C00000"/>
                </a:solidFill>
              </a:rPr>
              <a:t>significato</a:t>
            </a:r>
            <a:r>
              <a:rPr lang="en-US" sz="2000" spc="200" dirty="0">
                <a:solidFill>
                  <a:srgbClr val="C00000"/>
                </a:solidFill>
              </a:rPr>
              <a:t> </a:t>
            </a:r>
            <a:r>
              <a:rPr lang="en-US" sz="2000" spc="200" dirty="0" err="1">
                <a:solidFill>
                  <a:srgbClr val="C00000"/>
                </a:solidFill>
              </a:rPr>
              <a:t>insito</a:t>
            </a:r>
            <a:r>
              <a:rPr lang="en-US" sz="2000" spc="200" dirty="0">
                <a:solidFill>
                  <a:srgbClr val="C00000"/>
                </a:solidFill>
              </a:rPr>
              <a:t> </a:t>
            </a:r>
            <a:r>
              <a:rPr lang="en-US" sz="2000" spc="200" dirty="0" err="1">
                <a:solidFill>
                  <a:srgbClr val="C00000"/>
                </a:solidFill>
              </a:rPr>
              <a:t>nel</a:t>
            </a:r>
            <a:r>
              <a:rPr lang="en-US" sz="2000" spc="200" dirty="0">
                <a:solidFill>
                  <a:srgbClr val="C00000"/>
                </a:solidFill>
              </a:rPr>
              <a:t> brand </a:t>
            </a:r>
            <a:r>
              <a:rPr lang="en-US" sz="2000" spc="200" dirty="0" err="1">
                <a:solidFill>
                  <a:srgbClr val="C00000"/>
                </a:solidFill>
              </a:rPr>
              <a:t>può</a:t>
            </a:r>
            <a:r>
              <a:rPr lang="en-US" sz="2000" spc="200" dirty="0">
                <a:solidFill>
                  <a:srgbClr val="C00000"/>
                </a:solidFill>
              </a:rPr>
              <a:t> </a:t>
            </a:r>
            <a:r>
              <a:rPr lang="en-US" sz="2000" spc="200" dirty="0" err="1">
                <a:solidFill>
                  <a:srgbClr val="C00000"/>
                </a:solidFill>
              </a:rPr>
              <a:t>essere</a:t>
            </a:r>
            <a:r>
              <a:rPr lang="en-US" sz="2000" spc="200" dirty="0">
                <a:solidFill>
                  <a:srgbClr val="C00000"/>
                </a:solidFill>
              </a:rPr>
              <a:t> </a:t>
            </a:r>
            <a:r>
              <a:rPr lang="en-US" sz="2000" spc="200" dirty="0" err="1">
                <a:solidFill>
                  <a:srgbClr val="C00000"/>
                </a:solidFill>
              </a:rPr>
              <a:t>piuttosto</a:t>
            </a:r>
            <a:r>
              <a:rPr lang="en-US" sz="2000" spc="200" dirty="0">
                <a:solidFill>
                  <a:srgbClr val="C00000"/>
                </a:solidFill>
              </a:rPr>
              <a:t> </a:t>
            </a:r>
            <a:r>
              <a:rPr lang="en-US" sz="2000" spc="200" dirty="0" err="1">
                <a:solidFill>
                  <a:srgbClr val="C00000"/>
                </a:solidFill>
              </a:rPr>
              <a:t>profondo</a:t>
            </a:r>
            <a:r>
              <a:rPr lang="en-US" sz="2000" spc="200" dirty="0">
                <a:solidFill>
                  <a:srgbClr val="C00000"/>
                </a:solidFill>
              </a:rPr>
              <a:t> e la </a:t>
            </a:r>
            <a:r>
              <a:rPr lang="en-US" sz="2000" spc="200" dirty="0" err="1">
                <a:solidFill>
                  <a:srgbClr val="C00000"/>
                </a:solidFill>
              </a:rPr>
              <a:t>relazione</a:t>
            </a:r>
            <a:r>
              <a:rPr lang="en-US" sz="2000" spc="200" dirty="0">
                <a:solidFill>
                  <a:srgbClr val="C00000"/>
                </a:solidFill>
              </a:rPr>
              <a:t> </a:t>
            </a:r>
            <a:r>
              <a:rPr lang="en-US" sz="2000" spc="200" dirty="0" err="1">
                <a:solidFill>
                  <a:srgbClr val="C00000"/>
                </a:solidFill>
              </a:rPr>
              <a:t>fra</a:t>
            </a:r>
            <a:r>
              <a:rPr lang="en-US" sz="2000" spc="200" dirty="0">
                <a:solidFill>
                  <a:srgbClr val="C00000"/>
                </a:solidFill>
              </a:rPr>
              <a:t> il </a:t>
            </a:r>
            <a:r>
              <a:rPr lang="en-US" sz="2000" spc="200" dirty="0" err="1">
                <a:solidFill>
                  <a:srgbClr val="C00000"/>
                </a:solidFill>
              </a:rPr>
              <a:t>consumatore</a:t>
            </a:r>
            <a:r>
              <a:rPr lang="en-US" sz="2000" spc="200" dirty="0">
                <a:solidFill>
                  <a:srgbClr val="C00000"/>
                </a:solidFill>
              </a:rPr>
              <a:t> e la </a:t>
            </a:r>
            <a:r>
              <a:rPr lang="en-US" sz="2000" spc="200" dirty="0" err="1">
                <a:solidFill>
                  <a:srgbClr val="C00000"/>
                </a:solidFill>
              </a:rPr>
              <a:t>marca</a:t>
            </a:r>
            <a:r>
              <a:rPr lang="en-US" sz="2000" spc="200" dirty="0">
                <a:solidFill>
                  <a:srgbClr val="C00000"/>
                </a:solidFill>
              </a:rPr>
              <a:t> </a:t>
            </a:r>
            <a:r>
              <a:rPr lang="en-US" sz="2000" spc="200" dirty="0" err="1">
                <a:solidFill>
                  <a:srgbClr val="C00000"/>
                </a:solidFill>
              </a:rPr>
              <a:t>va</a:t>
            </a:r>
            <a:r>
              <a:rPr lang="en-US" sz="2000" spc="200" dirty="0">
                <a:solidFill>
                  <a:srgbClr val="C00000"/>
                </a:solidFill>
              </a:rPr>
              <a:t> </a:t>
            </a:r>
            <a:r>
              <a:rPr lang="en-US" sz="2000" spc="200" dirty="0" err="1">
                <a:solidFill>
                  <a:srgbClr val="C00000"/>
                </a:solidFill>
              </a:rPr>
              <a:t>considerata</a:t>
            </a:r>
            <a:r>
              <a:rPr lang="en-US" sz="2000" spc="200" dirty="0">
                <a:solidFill>
                  <a:srgbClr val="C00000"/>
                </a:solidFill>
              </a:rPr>
              <a:t> come </a:t>
            </a:r>
            <a:r>
              <a:rPr lang="en-US" sz="2000" spc="200" dirty="0" err="1">
                <a:solidFill>
                  <a:srgbClr val="C00000"/>
                </a:solidFill>
              </a:rPr>
              <a:t>una</a:t>
            </a:r>
            <a:r>
              <a:rPr lang="en-US" sz="2000" spc="200" dirty="0">
                <a:solidFill>
                  <a:srgbClr val="C00000"/>
                </a:solidFill>
              </a:rPr>
              <a:t> </a:t>
            </a:r>
            <a:r>
              <a:rPr lang="en-US" sz="2000" spc="200" dirty="0" err="1">
                <a:solidFill>
                  <a:srgbClr val="C00000"/>
                </a:solidFill>
              </a:rPr>
              <a:t>sorta</a:t>
            </a:r>
            <a:r>
              <a:rPr lang="en-US" sz="2000" spc="200" dirty="0">
                <a:solidFill>
                  <a:srgbClr val="C00000"/>
                </a:solidFill>
              </a:rPr>
              <a:t> di </a:t>
            </a:r>
            <a:r>
              <a:rPr lang="en-US" sz="2000" spc="200" dirty="0" err="1">
                <a:solidFill>
                  <a:srgbClr val="C00000"/>
                </a:solidFill>
              </a:rPr>
              <a:t>vincolo</a:t>
            </a:r>
            <a:r>
              <a:rPr lang="en-US" sz="2000" spc="200" dirty="0">
                <a:solidFill>
                  <a:srgbClr val="C00000"/>
                </a:solidFill>
              </a:rPr>
              <a:t> o </a:t>
            </a:r>
            <a:r>
              <a:rPr lang="en-US" sz="2000" spc="200" dirty="0" err="1">
                <a:solidFill>
                  <a:srgbClr val="C00000"/>
                </a:solidFill>
              </a:rPr>
              <a:t>patto</a:t>
            </a:r>
            <a:r>
              <a:rPr lang="en-US" sz="2000" spc="200" dirty="0"/>
              <a:t>:</a:t>
            </a:r>
          </a:p>
        </p:txBody>
      </p:sp>
      <p:sp>
        <p:nvSpPr>
          <p:cNvPr id="4107" name="Rectangle 4106">
            <a:extLst>
              <a:ext uri="{FF2B5EF4-FFF2-40B4-BE49-F238E27FC236}">
                <a16:creationId xmlns:a16="http://schemas.microsoft.com/office/drawing/2014/main" id="{3C5ED0A0-6E58-4828-B5E9-FA61FD864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Risultato immagine per MARCA ">
            <a:extLst>
              <a:ext uri="{FF2B5EF4-FFF2-40B4-BE49-F238E27FC236}">
                <a16:creationId xmlns:a16="http://schemas.microsoft.com/office/drawing/2014/main" id="{2826E481-BF7A-EE82-F002-D9E8D525A27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15353" y="640080"/>
            <a:ext cx="10555489"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67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137" name="Straight Connector 5126">
            <a:extLst>
              <a:ext uri="{FF2B5EF4-FFF2-40B4-BE49-F238E27FC236}">
                <a16:creationId xmlns:a16="http://schemas.microsoft.com/office/drawing/2014/main" id="{B73DEAEA-BFDB-410C-89E7-02514506C8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138" name="Rectangle 5128">
            <a:extLst>
              <a:ext uri="{FF2B5EF4-FFF2-40B4-BE49-F238E27FC236}">
                <a16:creationId xmlns:a16="http://schemas.microsoft.com/office/drawing/2014/main" id="{6EAAB671-E1B2-4834-B3F6-E0A2D3BE86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39" name="Rectangle 5130">
            <a:extLst>
              <a:ext uri="{FF2B5EF4-FFF2-40B4-BE49-F238E27FC236}">
                <a16:creationId xmlns:a16="http://schemas.microsoft.com/office/drawing/2014/main" id="{389FFE7C-E583-49D7-B92E-1EC8D6D4F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0" name="Rectangle 5132">
            <a:extLst>
              <a:ext uri="{FF2B5EF4-FFF2-40B4-BE49-F238E27FC236}">
                <a16:creationId xmlns:a16="http://schemas.microsoft.com/office/drawing/2014/main" id="{D0D2945E-06BB-4ED7-B357-30CA7211C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36530" y="500719"/>
            <a:ext cx="4208656" cy="5220587"/>
          </a:xfrm>
        </p:spPr>
        <p:txBody>
          <a:bodyPr vert="horz" lIns="91440" tIns="45720" rIns="91440" bIns="45720" rtlCol="0" anchor="b">
            <a:normAutofit fontScale="90000"/>
          </a:bodyPr>
          <a:lstStyle/>
          <a:p>
            <a:pPr algn="r"/>
            <a:br>
              <a:rPr lang="en-US" sz="2800" spc="200" dirty="0">
                <a:solidFill>
                  <a:srgbClr val="FFFFFF"/>
                </a:solidFill>
              </a:rPr>
            </a:br>
            <a:r>
              <a:rPr lang="en-US" sz="2800" spc="200" dirty="0">
                <a:solidFill>
                  <a:srgbClr val="FFFFFF"/>
                </a:solidFill>
              </a:rPr>
              <a:t> il primo </a:t>
            </a:r>
            <a:r>
              <a:rPr lang="en-US" sz="2800" spc="200" dirty="0" err="1">
                <a:solidFill>
                  <a:srgbClr val="FFFFFF"/>
                </a:solidFill>
              </a:rPr>
              <a:t>offre</a:t>
            </a:r>
            <a:r>
              <a:rPr lang="en-US" sz="2800" spc="200" dirty="0">
                <a:solidFill>
                  <a:srgbClr val="FFFFFF"/>
                </a:solidFill>
              </a:rPr>
              <a:t> fiducia e </a:t>
            </a:r>
            <a:r>
              <a:rPr lang="en-US" sz="2800" spc="200" dirty="0" err="1">
                <a:solidFill>
                  <a:srgbClr val="FFFFFF"/>
                </a:solidFill>
              </a:rPr>
              <a:t>lealtà</a:t>
            </a:r>
            <a:r>
              <a:rPr lang="en-US" sz="2800" spc="200" dirty="0">
                <a:solidFill>
                  <a:srgbClr val="FFFFFF"/>
                </a:solidFill>
              </a:rPr>
              <a:t> </a:t>
            </a:r>
            <a:r>
              <a:rPr lang="en-US" sz="2800" spc="200" dirty="0" err="1">
                <a:solidFill>
                  <a:srgbClr val="FFFFFF"/>
                </a:solidFill>
              </a:rPr>
              <a:t>nell'intendimento</a:t>
            </a:r>
            <a:r>
              <a:rPr lang="en-US" sz="2800" spc="200" dirty="0">
                <a:solidFill>
                  <a:srgbClr val="FFFFFF"/>
                </a:solidFill>
              </a:rPr>
              <a:t> </a:t>
            </a:r>
            <a:r>
              <a:rPr lang="en-US" sz="2800" spc="200" dirty="0" err="1">
                <a:solidFill>
                  <a:srgbClr val="FFFFFF"/>
                </a:solidFill>
              </a:rPr>
              <a:t>implicito</a:t>
            </a:r>
            <a:r>
              <a:rPr lang="en-US" sz="2800" spc="200" dirty="0">
                <a:solidFill>
                  <a:srgbClr val="FFFFFF"/>
                </a:solidFill>
              </a:rPr>
              <a:t> </a:t>
            </a:r>
            <a:r>
              <a:rPr lang="en-US" sz="2800" spc="200" dirty="0" err="1">
                <a:solidFill>
                  <a:srgbClr val="FFFFFF"/>
                </a:solidFill>
              </a:rPr>
              <a:t>che</a:t>
            </a:r>
            <a:r>
              <a:rPr lang="en-US" sz="2800" spc="200" dirty="0">
                <a:solidFill>
                  <a:srgbClr val="FFFFFF"/>
                </a:solidFill>
              </a:rPr>
              <a:t> la </a:t>
            </a:r>
            <a:r>
              <a:rPr lang="en-US" sz="2800" spc="200" dirty="0" err="1">
                <a:solidFill>
                  <a:srgbClr val="FFFFFF"/>
                </a:solidFill>
              </a:rPr>
              <a:t>seconda</a:t>
            </a:r>
            <a:r>
              <a:rPr lang="en-US" sz="2800" spc="200" dirty="0">
                <a:solidFill>
                  <a:srgbClr val="FFFFFF"/>
                </a:solidFill>
              </a:rPr>
              <a:t> </a:t>
            </a:r>
            <a:r>
              <a:rPr lang="en-US" sz="2800" spc="200" dirty="0" err="1">
                <a:solidFill>
                  <a:srgbClr val="FFFFFF"/>
                </a:solidFill>
              </a:rPr>
              <a:t>gli</a:t>
            </a:r>
            <a:r>
              <a:rPr lang="en-US" sz="2800" spc="200" dirty="0">
                <a:solidFill>
                  <a:srgbClr val="FFFFFF"/>
                </a:solidFill>
              </a:rPr>
              <a:t> </a:t>
            </a:r>
            <a:r>
              <a:rPr lang="en-US" sz="2800" spc="200" dirty="0" err="1">
                <a:solidFill>
                  <a:srgbClr val="FFFFFF"/>
                </a:solidFill>
              </a:rPr>
              <a:t>garantirà</a:t>
            </a:r>
            <a:r>
              <a:rPr lang="en-US" sz="2800" spc="200" dirty="0">
                <a:solidFill>
                  <a:srgbClr val="FFFFFF"/>
                </a:solidFill>
              </a:rPr>
              <a:t> </a:t>
            </a:r>
            <a:r>
              <a:rPr lang="en-US" sz="2800" spc="200" dirty="0" err="1">
                <a:solidFill>
                  <a:srgbClr val="FFFFFF"/>
                </a:solidFill>
              </a:rPr>
              <a:t>valore</a:t>
            </a:r>
            <a:r>
              <a:rPr lang="en-US" sz="2800" spc="200" dirty="0">
                <a:solidFill>
                  <a:srgbClr val="FFFFFF"/>
                </a:solidFill>
              </a:rPr>
              <a:t> </a:t>
            </a:r>
            <a:r>
              <a:rPr lang="en-US" sz="2800" spc="200" dirty="0" err="1">
                <a:solidFill>
                  <a:srgbClr val="FFFFFF"/>
                </a:solidFill>
              </a:rPr>
              <a:t>attraverso</a:t>
            </a:r>
            <a:r>
              <a:rPr lang="en-US" sz="2800" spc="200" dirty="0">
                <a:solidFill>
                  <a:srgbClr val="FFFFFF"/>
                </a:solidFill>
              </a:rPr>
              <a:t> </a:t>
            </a:r>
            <a:r>
              <a:rPr lang="en-US" sz="2800" spc="200" dirty="0" err="1">
                <a:solidFill>
                  <a:srgbClr val="FFFFFF"/>
                </a:solidFill>
              </a:rPr>
              <a:t>una</a:t>
            </a:r>
            <a:r>
              <a:rPr lang="en-US" sz="2800" spc="200" dirty="0">
                <a:solidFill>
                  <a:srgbClr val="FFFFFF"/>
                </a:solidFill>
              </a:rPr>
              <a:t> performance del </a:t>
            </a:r>
            <a:r>
              <a:rPr lang="en-US" sz="2800" spc="200" dirty="0" err="1">
                <a:solidFill>
                  <a:srgbClr val="FFFFFF"/>
                </a:solidFill>
              </a:rPr>
              <a:t>prodotto</a:t>
            </a:r>
            <a:r>
              <a:rPr lang="en-US" sz="2800" spc="200" dirty="0">
                <a:solidFill>
                  <a:srgbClr val="FFFFFF"/>
                </a:solidFill>
              </a:rPr>
              <a:t> </a:t>
            </a:r>
            <a:r>
              <a:rPr lang="en-US" sz="2800" spc="200" dirty="0" err="1">
                <a:solidFill>
                  <a:srgbClr val="FFFFFF"/>
                </a:solidFill>
              </a:rPr>
              <a:t>conforme</a:t>
            </a:r>
            <a:r>
              <a:rPr lang="en-US" sz="2800" spc="200" dirty="0">
                <a:solidFill>
                  <a:srgbClr val="FFFFFF"/>
                </a:solidFill>
              </a:rPr>
              <a:t> alle </a:t>
            </a:r>
            <a:r>
              <a:rPr lang="en-US" sz="2800" spc="200" dirty="0" err="1">
                <a:solidFill>
                  <a:srgbClr val="FFFFFF"/>
                </a:solidFill>
              </a:rPr>
              <a:t>attese</a:t>
            </a:r>
            <a:r>
              <a:rPr lang="en-US" sz="2800" spc="200" dirty="0">
                <a:solidFill>
                  <a:srgbClr val="FFFFFF"/>
                </a:solidFill>
              </a:rPr>
              <a:t> e appropriate </a:t>
            </a:r>
            <a:r>
              <a:rPr lang="en-US" sz="2800" spc="200" dirty="0" err="1">
                <a:solidFill>
                  <a:srgbClr val="FFFFFF"/>
                </a:solidFill>
              </a:rPr>
              <a:t>strategie</a:t>
            </a:r>
            <a:r>
              <a:rPr lang="en-US" sz="2800" spc="200" dirty="0">
                <a:solidFill>
                  <a:srgbClr val="FFFFFF"/>
                </a:solidFill>
              </a:rPr>
              <a:t> e </a:t>
            </a:r>
            <a:r>
              <a:rPr lang="en-US" sz="2800" spc="200" dirty="0" err="1">
                <a:solidFill>
                  <a:srgbClr val="FFFFFF"/>
                </a:solidFill>
              </a:rPr>
              <a:t>politiche</a:t>
            </a:r>
            <a:r>
              <a:rPr lang="en-US" sz="2800" spc="200" dirty="0">
                <a:solidFill>
                  <a:srgbClr val="FFFFFF"/>
                </a:solidFill>
              </a:rPr>
              <a:t> di </a:t>
            </a:r>
            <a:r>
              <a:rPr lang="en-US" sz="2800" spc="200" dirty="0" err="1">
                <a:solidFill>
                  <a:srgbClr val="FFFFFF"/>
                </a:solidFill>
              </a:rPr>
              <a:t>prezzo</a:t>
            </a:r>
            <a:r>
              <a:rPr lang="en-US" sz="2800" spc="200" dirty="0">
                <a:solidFill>
                  <a:srgbClr val="FFFFFF"/>
                </a:solidFill>
              </a:rPr>
              <a:t>, </a:t>
            </a:r>
            <a:r>
              <a:rPr lang="en-US" sz="2800" spc="200" dirty="0" err="1">
                <a:solidFill>
                  <a:srgbClr val="FFFFFF"/>
                </a:solidFill>
              </a:rPr>
              <a:t>comunicazione</a:t>
            </a:r>
            <a:r>
              <a:rPr lang="en-US" sz="2800" spc="200" dirty="0">
                <a:solidFill>
                  <a:srgbClr val="FFFFFF"/>
                </a:solidFill>
              </a:rPr>
              <a:t> e </a:t>
            </a:r>
            <a:r>
              <a:rPr lang="en-US" sz="2800" spc="200" dirty="0" err="1">
                <a:solidFill>
                  <a:srgbClr val="FFFFFF"/>
                </a:solidFill>
              </a:rPr>
              <a:t>distribuzione</a:t>
            </a:r>
            <a:r>
              <a:rPr lang="en-US" sz="2800" spc="200" dirty="0">
                <a:solidFill>
                  <a:srgbClr val="FFFFFF"/>
                </a:solidFill>
              </a:rPr>
              <a:t>. </a:t>
            </a:r>
            <a:br>
              <a:rPr lang="en-US" sz="2800" spc="200" dirty="0">
                <a:solidFill>
                  <a:srgbClr val="FFFFFF"/>
                </a:solidFill>
              </a:rPr>
            </a:br>
            <a:br>
              <a:rPr lang="en-US" sz="2800" spc="200" dirty="0">
                <a:solidFill>
                  <a:srgbClr val="FFFFFF"/>
                </a:solidFill>
              </a:rPr>
            </a:br>
            <a:r>
              <a:rPr lang="en-US" sz="2800" spc="200" dirty="0">
                <a:solidFill>
                  <a:srgbClr val="FFFFFF"/>
                </a:solidFill>
              </a:rPr>
              <a:t>Se, </a:t>
            </a:r>
            <a:r>
              <a:rPr lang="en-US" sz="2800" spc="200" dirty="0" err="1">
                <a:solidFill>
                  <a:srgbClr val="FFFFFF"/>
                </a:solidFill>
              </a:rPr>
              <a:t>acquistando</a:t>
            </a:r>
            <a:r>
              <a:rPr lang="en-US" sz="2800" spc="200" dirty="0">
                <a:solidFill>
                  <a:srgbClr val="FFFFFF"/>
                </a:solidFill>
              </a:rPr>
              <a:t> la </a:t>
            </a:r>
            <a:r>
              <a:rPr lang="en-US" sz="2800" spc="200" dirty="0" err="1">
                <a:solidFill>
                  <a:srgbClr val="FFFFFF"/>
                </a:solidFill>
              </a:rPr>
              <a:t>marca</a:t>
            </a:r>
            <a:r>
              <a:rPr lang="en-US" sz="2800" spc="200" dirty="0">
                <a:solidFill>
                  <a:srgbClr val="FFFFFF"/>
                </a:solidFill>
              </a:rPr>
              <a:t>, </a:t>
            </a:r>
            <a:r>
              <a:rPr lang="en-US" sz="2800" spc="200" dirty="0" err="1">
                <a:solidFill>
                  <a:srgbClr val="FFFFFF"/>
                </a:solidFill>
              </a:rPr>
              <a:t>i</a:t>
            </a:r>
            <a:r>
              <a:rPr lang="en-US" sz="2800" spc="200" dirty="0">
                <a:solidFill>
                  <a:srgbClr val="FFFFFF"/>
                </a:solidFill>
              </a:rPr>
              <a:t> </a:t>
            </a:r>
            <a:r>
              <a:rPr lang="en-US" sz="2800" spc="200" dirty="0" err="1">
                <a:solidFill>
                  <a:srgbClr val="FFFFFF"/>
                </a:solidFill>
              </a:rPr>
              <a:t>consumatori</a:t>
            </a:r>
            <a:r>
              <a:rPr lang="en-US" sz="2800" spc="200" dirty="0">
                <a:solidFill>
                  <a:srgbClr val="FFFFFF"/>
                </a:solidFill>
              </a:rPr>
              <a:t> ne </a:t>
            </a:r>
            <a:r>
              <a:rPr lang="en-US" sz="2800" spc="200" dirty="0" err="1">
                <a:solidFill>
                  <a:srgbClr val="FFFFFF"/>
                </a:solidFill>
              </a:rPr>
              <a:t>comprendono</a:t>
            </a:r>
            <a:r>
              <a:rPr lang="en-US" sz="2800" spc="200" dirty="0">
                <a:solidFill>
                  <a:srgbClr val="FFFFFF"/>
                </a:solidFill>
              </a:rPr>
              <a:t> </a:t>
            </a:r>
            <a:r>
              <a:rPr lang="en-US" sz="2800" spc="200" dirty="0" err="1">
                <a:solidFill>
                  <a:srgbClr val="FFFFFF"/>
                </a:solidFill>
              </a:rPr>
              <a:t>i</a:t>
            </a:r>
            <a:r>
              <a:rPr lang="en-US" sz="2800" spc="200" dirty="0">
                <a:solidFill>
                  <a:srgbClr val="FFFFFF"/>
                </a:solidFill>
              </a:rPr>
              <a:t> </a:t>
            </a:r>
            <a:r>
              <a:rPr lang="en-US" sz="2800" spc="200" dirty="0" err="1">
                <a:solidFill>
                  <a:srgbClr val="FFFFFF"/>
                </a:solidFill>
              </a:rPr>
              <a:t>vantaggi</a:t>
            </a:r>
            <a:r>
              <a:rPr lang="en-US" sz="2800" spc="200" dirty="0">
                <a:solidFill>
                  <a:srgbClr val="FFFFFF"/>
                </a:solidFill>
              </a:rPr>
              <a:t> e, </a:t>
            </a:r>
            <a:r>
              <a:rPr lang="en-US" sz="2800" spc="200" dirty="0" err="1">
                <a:solidFill>
                  <a:srgbClr val="FFFFFF"/>
                </a:solidFill>
              </a:rPr>
              <a:t>successivamente</a:t>
            </a:r>
            <a:r>
              <a:rPr lang="en-US" sz="2800" spc="200" dirty="0">
                <a:solidFill>
                  <a:srgbClr val="FFFFFF"/>
                </a:solidFill>
              </a:rPr>
              <a:t>, li </a:t>
            </a:r>
            <a:r>
              <a:rPr lang="en-US" sz="2800" spc="200" dirty="0" err="1">
                <a:solidFill>
                  <a:srgbClr val="FFFFFF"/>
                </a:solidFill>
              </a:rPr>
              <a:t>conseguono</a:t>
            </a:r>
            <a:r>
              <a:rPr lang="en-US" sz="2800" spc="200" dirty="0">
                <a:solidFill>
                  <a:srgbClr val="FFFFFF"/>
                </a:solidFill>
              </a:rPr>
              <a:t> </a:t>
            </a:r>
            <a:r>
              <a:rPr lang="en-US" sz="2800" spc="200" dirty="0" err="1">
                <a:solidFill>
                  <a:srgbClr val="FFFFFF"/>
                </a:solidFill>
              </a:rPr>
              <a:t>nella</a:t>
            </a:r>
            <a:r>
              <a:rPr lang="en-US" sz="2800" spc="200" dirty="0">
                <a:solidFill>
                  <a:srgbClr val="FFFFFF"/>
                </a:solidFill>
              </a:rPr>
              <a:t> </a:t>
            </a:r>
            <a:r>
              <a:rPr lang="en-US" sz="2800" spc="200" dirty="0" err="1">
                <a:solidFill>
                  <a:srgbClr val="FFFFFF"/>
                </a:solidFill>
              </a:rPr>
              <a:t>misura</a:t>
            </a:r>
            <a:r>
              <a:rPr lang="en-US" sz="2800" spc="200" dirty="0">
                <a:solidFill>
                  <a:srgbClr val="FFFFFF"/>
                </a:solidFill>
              </a:rPr>
              <a:t> </a:t>
            </a:r>
            <a:r>
              <a:rPr lang="en-US" sz="2800" spc="200" dirty="0" err="1">
                <a:solidFill>
                  <a:srgbClr val="FFFFFF"/>
                </a:solidFill>
              </a:rPr>
              <a:t>attesa</a:t>
            </a:r>
            <a:r>
              <a:rPr lang="en-US" sz="2800" spc="200" dirty="0">
                <a:solidFill>
                  <a:srgbClr val="FFFFFF"/>
                </a:solidFill>
              </a:rPr>
              <a:t>, </a:t>
            </a:r>
            <a:r>
              <a:rPr lang="en-US" sz="2800" spc="200" dirty="0" err="1">
                <a:solidFill>
                  <a:srgbClr val="FFFFFF"/>
                </a:solidFill>
              </a:rPr>
              <a:t>continueranno</a:t>
            </a:r>
            <a:r>
              <a:rPr lang="en-US" sz="2800" spc="200" dirty="0">
                <a:solidFill>
                  <a:srgbClr val="FFFFFF"/>
                </a:solidFill>
              </a:rPr>
              <a:t> ad </a:t>
            </a:r>
            <a:r>
              <a:rPr lang="en-US" sz="2800" spc="200" dirty="0" err="1">
                <a:solidFill>
                  <a:srgbClr val="FFFFFF"/>
                </a:solidFill>
              </a:rPr>
              <a:t>acquistarla</a:t>
            </a:r>
            <a:endParaRPr lang="en-US" sz="2800" spc="200" dirty="0">
              <a:solidFill>
                <a:srgbClr val="FFFFFF"/>
              </a:solidFill>
            </a:endParaRPr>
          </a:p>
        </p:txBody>
      </p:sp>
      <p:cxnSp>
        <p:nvCxnSpPr>
          <p:cNvPr id="5141" name="Straight Connector 5134">
            <a:extLst>
              <a:ext uri="{FF2B5EF4-FFF2-40B4-BE49-F238E27FC236}">
                <a16:creationId xmlns:a16="http://schemas.microsoft.com/office/drawing/2014/main" id="{F4C9872C-B3B3-4A61-B20E-F79415F455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5122" name="Picture 2" descr="Contratto scuola, come superare il vincolo di mobilità - Gilda Venezia">
            <a:extLst>
              <a:ext uri="{FF2B5EF4-FFF2-40B4-BE49-F238E27FC236}">
                <a16:creationId xmlns:a16="http://schemas.microsoft.com/office/drawing/2014/main" id="{9DA65D80-14BD-DC08-669A-D59E8B26F8D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2371716"/>
            <a:ext cx="5459470" cy="2115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855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ivania con oggetti per la produttività">
            <a:extLst>
              <a:ext uri="{FF2B5EF4-FFF2-40B4-BE49-F238E27FC236}">
                <a16:creationId xmlns:a16="http://schemas.microsoft.com/office/drawing/2014/main" id="{D7DF50EF-AD83-E577-F298-F5FC71E43B58}"/>
              </a:ext>
            </a:extLst>
          </p:cNvPr>
          <p:cNvPicPr>
            <a:picLocks noChangeAspect="1"/>
          </p:cNvPicPr>
          <p:nvPr/>
        </p:nvPicPr>
        <p:blipFill rotWithShape="1">
          <a:blip r:embed="rId3">
            <a:alphaModFix amt="45000"/>
          </a:blip>
          <a:srcRect r="-1" b="15708"/>
          <a:stretch/>
        </p:blipFill>
        <p:spPr>
          <a:xfrm>
            <a:off x="20" y="-1"/>
            <a:ext cx="12188932" cy="6858000"/>
          </a:xfrm>
          <a:prstGeom prst="rect">
            <a:avLst/>
          </a:prstGeom>
        </p:spPr>
      </p:pic>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643467" y="643467"/>
            <a:ext cx="7164674" cy="5571066"/>
          </a:xfrm>
        </p:spPr>
        <p:txBody>
          <a:bodyPr vert="horz" lIns="91440" tIns="45720" rIns="91440" bIns="45720" rtlCol="0" anchor="ctr">
            <a:normAutofit/>
          </a:bodyPr>
          <a:lstStyle/>
          <a:p>
            <a:pPr algn="r" fontAlgn="base"/>
            <a:r>
              <a:rPr lang="en-US" sz="3500" spc="200" dirty="0">
                <a:solidFill>
                  <a:schemeClr val="tx1"/>
                </a:solidFill>
              </a:rPr>
              <a:t>la </a:t>
            </a:r>
            <a:r>
              <a:rPr lang="en-US" sz="3500" spc="200" dirty="0" err="1">
                <a:solidFill>
                  <a:schemeClr val="tx1"/>
                </a:solidFill>
              </a:rPr>
              <a:t>marca</a:t>
            </a:r>
            <a:r>
              <a:rPr lang="en-US" sz="3500" spc="200" dirty="0">
                <a:solidFill>
                  <a:schemeClr val="tx1"/>
                </a:solidFill>
              </a:rPr>
              <a:t> E’ </a:t>
            </a:r>
            <a:r>
              <a:rPr lang="en-US" sz="3500" spc="200" dirty="0" err="1">
                <a:solidFill>
                  <a:schemeClr val="tx1"/>
                </a:solidFill>
              </a:rPr>
              <a:t>divenuta</a:t>
            </a:r>
            <a:r>
              <a:rPr lang="en-US" sz="3500" spc="200" dirty="0">
                <a:solidFill>
                  <a:schemeClr val="tx1"/>
                </a:solidFill>
              </a:rPr>
              <a:t> </a:t>
            </a:r>
            <a:r>
              <a:rPr lang="en-US" sz="3500" spc="200" dirty="0" err="1">
                <a:solidFill>
                  <a:schemeClr val="tx1"/>
                </a:solidFill>
              </a:rPr>
              <a:t>una</a:t>
            </a:r>
            <a:r>
              <a:rPr lang="en-US" sz="3500" spc="200" dirty="0">
                <a:solidFill>
                  <a:schemeClr val="tx1"/>
                </a:solidFill>
              </a:rPr>
              <a:t> </a:t>
            </a:r>
            <a:r>
              <a:rPr lang="en-US" sz="3500" spc="200" dirty="0" err="1">
                <a:solidFill>
                  <a:schemeClr val="tx1"/>
                </a:solidFill>
              </a:rPr>
              <a:t>risorsa</a:t>
            </a:r>
            <a:r>
              <a:rPr lang="en-US" sz="3500" spc="200" dirty="0">
                <a:solidFill>
                  <a:schemeClr val="tx1"/>
                </a:solidFill>
              </a:rPr>
              <a:t> sempre </a:t>
            </a:r>
            <a:r>
              <a:rPr lang="en-US" sz="3500" spc="200" dirty="0" err="1">
                <a:solidFill>
                  <a:schemeClr val="tx1"/>
                </a:solidFill>
              </a:rPr>
              <a:t>più</a:t>
            </a:r>
            <a:r>
              <a:rPr lang="en-US" sz="3500" spc="200" dirty="0">
                <a:solidFill>
                  <a:schemeClr val="tx1"/>
                </a:solidFill>
              </a:rPr>
              <a:t> </a:t>
            </a:r>
            <a:r>
              <a:rPr lang="en-US" sz="3500" spc="200" dirty="0" err="1">
                <a:solidFill>
                  <a:schemeClr val="tx1"/>
                </a:solidFill>
              </a:rPr>
              <a:t>strategica</a:t>
            </a:r>
            <a:r>
              <a:rPr lang="en-US" sz="3500" spc="200" dirty="0">
                <a:solidFill>
                  <a:schemeClr val="tx1"/>
                </a:solidFill>
              </a:rPr>
              <a:t>, la cui </a:t>
            </a:r>
            <a:r>
              <a:rPr lang="en-US" sz="3500" spc="200" dirty="0" err="1">
                <a:solidFill>
                  <a:schemeClr val="tx1"/>
                </a:solidFill>
              </a:rPr>
              <a:t>corretta</a:t>
            </a:r>
            <a:r>
              <a:rPr lang="en-US" sz="3500" spc="200" dirty="0">
                <a:solidFill>
                  <a:schemeClr val="tx1"/>
                </a:solidFill>
              </a:rPr>
              <a:t> </a:t>
            </a:r>
            <a:r>
              <a:rPr lang="en-US" sz="3500" spc="200" dirty="0" err="1">
                <a:solidFill>
                  <a:schemeClr val="tx1"/>
                </a:solidFill>
              </a:rPr>
              <a:t>gestione</a:t>
            </a:r>
            <a:r>
              <a:rPr lang="en-US" sz="3500" spc="200" dirty="0">
                <a:solidFill>
                  <a:schemeClr val="tx1"/>
                </a:solidFill>
              </a:rPr>
              <a:t> è </a:t>
            </a:r>
            <a:r>
              <a:rPr lang="en-US" sz="3500" spc="200" dirty="0" err="1">
                <a:solidFill>
                  <a:schemeClr val="tx1"/>
                </a:solidFill>
              </a:rPr>
              <a:t>oggi</a:t>
            </a:r>
            <a:r>
              <a:rPr lang="en-US" sz="3500" spc="200" dirty="0">
                <a:solidFill>
                  <a:schemeClr val="tx1"/>
                </a:solidFill>
              </a:rPr>
              <a:t> </a:t>
            </a:r>
            <a:r>
              <a:rPr lang="en-US" sz="3500" spc="200" dirty="0" err="1">
                <a:solidFill>
                  <a:schemeClr val="tx1"/>
                </a:solidFill>
              </a:rPr>
              <a:t>una</a:t>
            </a:r>
            <a:r>
              <a:rPr lang="en-US" sz="3500" spc="200" dirty="0">
                <a:solidFill>
                  <a:schemeClr val="tx1"/>
                </a:solidFill>
              </a:rPr>
              <a:t> </a:t>
            </a:r>
            <a:r>
              <a:rPr lang="en-US" sz="3500" spc="200" dirty="0" err="1">
                <a:solidFill>
                  <a:schemeClr val="tx1"/>
                </a:solidFill>
              </a:rPr>
              <a:t>priorità</a:t>
            </a:r>
            <a:r>
              <a:rPr lang="en-US" sz="3500" spc="200" dirty="0">
                <a:solidFill>
                  <a:schemeClr val="tx1"/>
                </a:solidFill>
              </a:rPr>
              <a:t> </a:t>
            </a:r>
            <a:br>
              <a:rPr lang="en-US" sz="3500" spc="200" dirty="0">
                <a:solidFill>
                  <a:schemeClr val="tx1"/>
                </a:solidFill>
              </a:rPr>
            </a:br>
            <a:br>
              <a:rPr lang="en-US" sz="3500" spc="200" dirty="0">
                <a:solidFill>
                  <a:schemeClr val="tx1"/>
                </a:solidFill>
              </a:rPr>
            </a:br>
            <a:br>
              <a:rPr lang="en-US" sz="3500" spc="200" dirty="0">
                <a:solidFill>
                  <a:schemeClr val="tx1"/>
                </a:solidFill>
              </a:rPr>
            </a:br>
            <a:r>
              <a:rPr lang="en-US" sz="3500" spc="200" dirty="0">
                <a:solidFill>
                  <a:schemeClr val="tx1"/>
                </a:solidFill>
              </a:rPr>
              <a:t>per </a:t>
            </a:r>
            <a:r>
              <a:rPr lang="en-US" sz="3500" spc="200" dirty="0" err="1">
                <a:solidFill>
                  <a:schemeClr val="tx1"/>
                </a:solidFill>
              </a:rPr>
              <a:t>ogni</a:t>
            </a:r>
            <a:r>
              <a:rPr lang="en-US" sz="3500" spc="200" dirty="0">
                <a:solidFill>
                  <a:schemeClr val="tx1"/>
                </a:solidFill>
              </a:rPr>
              <a:t> </a:t>
            </a:r>
            <a:r>
              <a:rPr lang="en-US" sz="3500" spc="200" dirty="0" err="1">
                <a:solidFill>
                  <a:schemeClr val="tx1"/>
                </a:solidFill>
              </a:rPr>
              <a:t>organizzazione</a:t>
            </a:r>
            <a:r>
              <a:rPr lang="en-US" sz="3500" spc="200" dirty="0">
                <a:solidFill>
                  <a:schemeClr val="tx1"/>
                </a:solidFill>
              </a:rPr>
              <a:t> (profit e non profit). </a:t>
            </a:r>
            <a:br>
              <a:rPr lang="en-US" sz="3500" spc="200" dirty="0">
                <a:solidFill>
                  <a:schemeClr val="tx1"/>
                </a:solidFill>
              </a:rPr>
            </a:br>
            <a:endParaRPr lang="en-US" sz="3500" spc="200" dirty="0">
              <a:solidFill>
                <a:schemeClr val="tx1"/>
              </a:solidFill>
            </a:endParaRPr>
          </a:p>
        </p:txBody>
      </p:sp>
      <p:cxnSp>
        <p:nvCxnSpPr>
          <p:cNvPr id="17" name="Straight Connector 16">
            <a:extLst>
              <a:ext uri="{FF2B5EF4-FFF2-40B4-BE49-F238E27FC236}">
                <a16:creationId xmlns:a16="http://schemas.microsoft.com/office/drawing/2014/main" id="{46E49661-E258-450C-8150-A91A6B30D1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39605" y="1828800"/>
            <a:ext cx="0" cy="3200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Freccia in giù 1">
            <a:extLst>
              <a:ext uri="{FF2B5EF4-FFF2-40B4-BE49-F238E27FC236}">
                <a16:creationId xmlns:a16="http://schemas.microsoft.com/office/drawing/2014/main" id="{D9F8D24C-28BF-931D-E67E-67B7F4373888}"/>
              </a:ext>
            </a:extLst>
          </p:cNvPr>
          <p:cNvSpPr/>
          <p:nvPr/>
        </p:nvSpPr>
        <p:spPr>
          <a:xfrm>
            <a:off x="6498265" y="3139262"/>
            <a:ext cx="804530" cy="579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72115054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153" name="Straight Connector 615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55" name="Rectangle 615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6148" name="Picture 4" descr="¿Cuál es el Valor de lo Intangible? – Blue Hostelería">
            <a:extLst>
              <a:ext uri="{FF2B5EF4-FFF2-40B4-BE49-F238E27FC236}">
                <a16:creationId xmlns:a16="http://schemas.microsoft.com/office/drawing/2014/main" id="{6D301C6D-196A-034E-2636-B1C898049D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74" r="9091" b="80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7" name="Rectangle 6156">
            <a:extLst>
              <a:ext uri="{FF2B5EF4-FFF2-40B4-BE49-F238E27FC236}">
                <a16:creationId xmlns:a16="http://schemas.microsoft.com/office/drawing/2014/main" id="{014CD94B-6292-41B3-B053-01121CE90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olo 4">
            <a:extLst>
              <a:ext uri="{FF2B5EF4-FFF2-40B4-BE49-F238E27FC236}">
                <a16:creationId xmlns:a16="http://schemas.microsoft.com/office/drawing/2014/main" id="{A093888F-DB5B-CB33-5A6D-2E1F8C4ECA5D}"/>
              </a:ext>
            </a:extLst>
          </p:cNvPr>
          <p:cNvSpPr>
            <a:spLocks noGrp="1"/>
          </p:cNvSpPr>
          <p:nvPr>
            <p:ph type="title"/>
          </p:nvPr>
        </p:nvSpPr>
        <p:spPr>
          <a:xfrm>
            <a:off x="457200" y="4960137"/>
            <a:ext cx="7772400" cy="1463040"/>
          </a:xfrm>
        </p:spPr>
        <p:txBody>
          <a:bodyPr vert="horz" lIns="91440" tIns="45720" rIns="91440" bIns="45720" rtlCol="0" anchor="ctr">
            <a:normAutofit fontScale="90000"/>
          </a:bodyPr>
          <a:lstStyle/>
          <a:p>
            <a:pPr algn="r"/>
            <a:r>
              <a:rPr lang="en-US" sz="2600" spc="200" dirty="0" err="1">
                <a:solidFill>
                  <a:srgbClr val="FFFFFF"/>
                </a:solidFill>
              </a:rPr>
              <a:t>Nell'ambito</a:t>
            </a:r>
            <a:r>
              <a:rPr lang="en-US" sz="2600" spc="200" dirty="0">
                <a:solidFill>
                  <a:srgbClr val="FFFFFF"/>
                </a:solidFill>
              </a:rPr>
              <a:t> del </a:t>
            </a:r>
            <a:r>
              <a:rPr lang="en-US" sz="2600" spc="200" dirty="0" err="1">
                <a:solidFill>
                  <a:srgbClr val="FFFFFF"/>
                </a:solidFill>
              </a:rPr>
              <a:t>patrimonio</a:t>
            </a:r>
            <a:r>
              <a:rPr lang="en-US" sz="2600" spc="200" dirty="0">
                <a:solidFill>
                  <a:srgbClr val="FFFFFF"/>
                </a:solidFill>
              </a:rPr>
              <a:t> </a:t>
            </a:r>
            <a:r>
              <a:rPr lang="en-US" sz="2600" spc="200" dirty="0" err="1">
                <a:solidFill>
                  <a:srgbClr val="FFFFFF"/>
                </a:solidFill>
              </a:rPr>
              <a:t>aziendale</a:t>
            </a:r>
            <a:r>
              <a:rPr lang="en-US" sz="2600" spc="200" dirty="0">
                <a:solidFill>
                  <a:srgbClr val="FFFFFF"/>
                </a:solidFill>
              </a:rPr>
              <a:t>, la </a:t>
            </a:r>
            <a:r>
              <a:rPr lang="en-US" sz="2600" spc="200" dirty="0" err="1">
                <a:solidFill>
                  <a:srgbClr val="FFFFFF"/>
                </a:solidFill>
              </a:rPr>
              <a:t>marca</a:t>
            </a:r>
            <a:r>
              <a:rPr lang="en-US" sz="2600" spc="200" dirty="0">
                <a:solidFill>
                  <a:srgbClr val="FFFFFF"/>
                </a:solidFill>
              </a:rPr>
              <a:t> </a:t>
            </a:r>
            <a:r>
              <a:rPr lang="en-US" sz="2600" spc="200" dirty="0" err="1">
                <a:solidFill>
                  <a:srgbClr val="FFFFFF"/>
                </a:solidFill>
              </a:rPr>
              <a:t>costituisce</a:t>
            </a:r>
            <a:r>
              <a:rPr lang="en-US" sz="2600" spc="200" dirty="0">
                <a:solidFill>
                  <a:srgbClr val="FFFFFF"/>
                </a:solidFill>
              </a:rPr>
              <a:t> </a:t>
            </a:r>
            <a:r>
              <a:rPr lang="en-US" sz="2600" spc="200" dirty="0" err="1">
                <a:solidFill>
                  <a:srgbClr val="FFFFFF"/>
                </a:solidFill>
              </a:rPr>
              <a:t>infatti</a:t>
            </a:r>
            <a:r>
              <a:rPr lang="en-US" sz="2600" spc="200" dirty="0">
                <a:solidFill>
                  <a:srgbClr val="FFFFFF"/>
                </a:solidFill>
              </a:rPr>
              <a:t> un </a:t>
            </a:r>
            <a:r>
              <a:rPr lang="en-US" sz="2600" spc="200" dirty="0" err="1">
                <a:solidFill>
                  <a:srgbClr val="FFFFFF"/>
                </a:solidFill>
              </a:rPr>
              <a:t>significativo</a:t>
            </a:r>
            <a:r>
              <a:rPr lang="en-US" sz="2600" spc="200" dirty="0">
                <a:solidFill>
                  <a:srgbClr val="FFFFFF"/>
                </a:solidFill>
              </a:rPr>
              <a:t> «asset </a:t>
            </a:r>
            <a:r>
              <a:rPr lang="en-US" sz="2600" spc="200" dirty="0" err="1">
                <a:solidFill>
                  <a:srgbClr val="FFFFFF"/>
                </a:solidFill>
              </a:rPr>
              <a:t>intangibile</a:t>
            </a:r>
            <a:r>
              <a:rPr lang="en-US" sz="2600" spc="200" dirty="0">
                <a:solidFill>
                  <a:srgbClr val="FFFFFF"/>
                </a:solidFill>
              </a:rPr>
              <a:t>» </a:t>
            </a:r>
            <a:r>
              <a:rPr lang="en-US" sz="2600" spc="200" dirty="0" err="1">
                <a:solidFill>
                  <a:srgbClr val="FFFFFF"/>
                </a:solidFill>
              </a:rPr>
              <a:t>su</a:t>
            </a:r>
            <a:r>
              <a:rPr lang="en-US" sz="2600" spc="200" dirty="0">
                <a:solidFill>
                  <a:srgbClr val="FFFFFF"/>
                </a:solidFill>
              </a:rPr>
              <a:t> cui </a:t>
            </a:r>
            <a:r>
              <a:rPr lang="en-US" sz="2600" spc="200" dirty="0" err="1">
                <a:solidFill>
                  <a:srgbClr val="FFFFFF"/>
                </a:solidFill>
              </a:rPr>
              <a:t>l'impresa</a:t>
            </a:r>
            <a:r>
              <a:rPr lang="en-US" sz="2600" spc="200" dirty="0">
                <a:solidFill>
                  <a:srgbClr val="FFFFFF"/>
                </a:solidFill>
              </a:rPr>
              <a:t> </a:t>
            </a:r>
            <a:r>
              <a:rPr lang="en-US" sz="2600" spc="200" dirty="0" err="1">
                <a:solidFill>
                  <a:srgbClr val="FFFFFF"/>
                </a:solidFill>
              </a:rPr>
              <a:t>può</a:t>
            </a:r>
            <a:r>
              <a:rPr lang="en-US" sz="2600" spc="200" dirty="0">
                <a:solidFill>
                  <a:srgbClr val="FFFFFF"/>
                </a:solidFill>
              </a:rPr>
              <a:t> </a:t>
            </a:r>
            <a:r>
              <a:rPr lang="en-US" sz="2600" spc="200" dirty="0" err="1">
                <a:solidFill>
                  <a:srgbClr val="FFFFFF"/>
                </a:solidFill>
              </a:rPr>
              <a:t>contare</a:t>
            </a:r>
            <a:r>
              <a:rPr lang="en-US" sz="2600" spc="200" dirty="0">
                <a:solidFill>
                  <a:srgbClr val="FFFFFF"/>
                </a:solidFill>
              </a:rPr>
              <a:t> </a:t>
            </a:r>
            <a:r>
              <a:rPr lang="en-US" sz="2600" spc="200" dirty="0" err="1">
                <a:solidFill>
                  <a:srgbClr val="FFFFFF"/>
                </a:solidFill>
              </a:rPr>
              <a:t>nel</a:t>
            </a:r>
            <a:r>
              <a:rPr lang="en-US" sz="2600" spc="200" dirty="0">
                <a:solidFill>
                  <a:srgbClr val="FFFFFF"/>
                </a:solidFill>
              </a:rPr>
              <a:t> </a:t>
            </a:r>
            <a:r>
              <a:rPr lang="en-US" sz="2600" spc="200" dirty="0" err="1">
                <a:solidFill>
                  <a:srgbClr val="FFFFFF"/>
                </a:solidFill>
              </a:rPr>
              <a:t>perseguire</a:t>
            </a:r>
            <a:r>
              <a:rPr lang="en-US" sz="2600" spc="200" dirty="0">
                <a:solidFill>
                  <a:srgbClr val="FFFFFF"/>
                </a:solidFill>
              </a:rPr>
              <a:t> </a:t>
            </a:r>
            <a:r>
              <a:rPr lang="en-US" sz="2600" spc="200" dirty="0" err="1">
                <a:solidFill>
                  <a:srgbClr val="FFFFFF"/>
                </a:solidFill>
              </a:rPr>
              <a:t>i</a:t>
            </a:r>
            <a:r>
              <a:rPr lang="en-US" sz="2600" spc="200" dirty="0">
                <a:solidFill>
                  <a:srgbClr val="FFFFFF"/>
                </a:solidFill>
              </a:rPr>
              <a:t> </a:t>
            </a:r>
            <a:r>
              <a:rPr lang="en-US" sz="2600" spc="200" dirty="0" err="1">
                <a:solidFill>
                  <a:srgbClr val="FFFFFF"/>
                </a:solidFill>
              </a:rPr>
              <a:t>propri</a:t>
            </a:r>
            <a:r>
              <a:rPr lang="en-US" sz="2600" spc="200" dirty="0">
                <a:solidFill>
                  <a:srgbClr val="FFFFFF"/>
                </a:solidFill>
              </a:rPr>
              <a:t> </a:t>
            </a:r>
            <a:r>
              <a:rPr lang="en-US" sz="2600" spc="200" dirty="0" err="1">
                <a:solidFill>
                  <a:srgbClr val="FFFFFF"/>
                </a:solidFill>
              </a:rPr>
              <a:t>obiettivi</a:t>
            </a:r>
            <a:r>
              <a:rPr lang="en-US" sz="2600" spc="200" dirty="0">
                <a:solidFill>
                  <a:srgbClr val="FFFFFF"/>
                </a:solidFill>
              </a:rPr>
              <a:t> di </a:t>
            </a:r>
            <a:r>
              <a:rPr lang="en-US" sz="2600" spc="200" dirty="0" err="1">
                <a:solidFill>
                  <a:srgbClr val="FFFFFF"/>
                </a:solidFill>
              </a:rPr>
              <a:t>crescita</a:t>
            </a:r>
            <a:r>
              <a:rPr lang="en-US" sz="2600" spc="200" dirty="0">
                <a:solidFill>
                  <a:srgbClr val="FFFFFF"/>
                </a:solidFill>
              </a:rPr>
              <a:t>.</a:t>
            </a:r>
            <a:br>
              <a:rPr lang="en-US" sz="2600" spc="200" dirty="0">
                <a:solidFill>
                  <a:srgbClr val="FFFFFF"/>
                </a:solidFill>
              </a:rPr>
            </a:br>
            <a:br>
              <a:rPr lang="en-US" sz="2600" spc="200" dirty="0">
                <a:solidFill>
                  <a:srgbClr val="FFFFFF"/>
                </a:solidFill>
              </a:rPr>
            </a:br>
            <a:br>
              <a:rPr lang="en-US" sz="1600" spc="200" dirty="0">
                <a:solidFill>
                  <a:srgbClr val="FFFFFF"/>
                </a:solidFill>
              </a:rPr>
            </a:br>
            <a:endParaRPr lang="en-US" sz="1600" spc="200" dirty="0">
              <a:solidFill>
                <a:srgbClr val="FFFFFF"/>
              </a:solidFill>
            </a:endParaRPr>
          </a:p>
        </p:txBody>
      </p:sp>
      <p:cxnSp>
        <p:nvCxnSpPr>
          <p:cNvPr id="6159" name="Straight Connector 6158">
            <a:extLst>
              <a:ext uri="{FF2B5EF4-FFF2-40B4-BE49-F238E27FC236}">
                <a16:creationId xmlns:a16="http://schemas.microsoft.com/office/drawing/2014/main" id="{69BDC10B-3439-4B01-9129-15D8245B05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0030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442</TotalTime>
  <Words>879</Words>
  <Application>Microsoft Office PowerPoint</Application>
  <PresentationFormat>Widescreen</PresentationFormat>
  <Paragraphs>21</Paragraphs>
  <Slides>18</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18</vt:i4>
      </vt:variant>
    </vt:vector>
  </HeadingPairs>
  <TitlesOfParts>
    <vt:vector size="25" baseType="lpstr">
      <vt:lpstr>Bahnschrift Light</vt:lpstr>
      <vt:lpstr>Times New Roman</vt:lpstr>
      <vt:lpstr>Trebuchet MS</vt:lpstr>
      <vt:lpstr>Tw Cen MT</vt:lpstr>
      <vt:lpstr>Tw Cen MT Condensed</vt:lpstr>
      <vt:lpstr>Wingdings 3</vt:lpstr>
      <vt:lpstr>Integrale</vt:lpstr>
      <vt:lpstr>Testo consigliato  Bruno Busacca, Giuseppe Bertoli, Maria Carmela Ostillio (2022).   La marca. Costruzione. Sviluppo. Valutazione.  Egea</vt:lpstr>
      <vt:lpstr>  LA MARCA: SIGNIFICATO E VALORE</vt:lpstr>
      <vt:lpstr>Secondo l’American Marketing Association (AMA), una marca è:   «un nome, termine, segno, simbolo o disegno, o una combinazione di questi elementi, che ha lo scopo di identificare i beni e i servizi di un venditore o gruppo di venditori, differenziandoli da quelli della concorrenza» </vt:lpstr>
      <vt:lpstr>Nella prospettiva del resource-based management,   la concezione della marca deve estendersi ben oltre quella di «segno identificativo e distintivo». </vt:lpstr>
      <vt:lpstr>Essa costituisce infatti una fondamentale  risorsa intangibile  basata sulla fiducia, in grado di contribuire in modo determinante allo sviluppo del capitale relazionale dell'impresa.</vt:lpstr>
      <vt:lpstr>Per il consumatore, la marca assume un significato personale e unico, facilitandolo nell'attività quotidiana e arricchendone l'esistenza.   Il significato insito nel brand può essere piuttosto profondo e la relazione fra il consumatore e la marca va considerata come una sorta di vincolo o patto:</vt:lpstr>
      <vt:lpstr>  il primo offre fiducia e lealtà nell'intendimento implicito che la seconda gli garantirà valore attraverso una performance del prodotto conforme alle attese e appropriate strategie e politiche di prezzo, comunicazione e distribuzione.   Se, acquistando la marca, i consumatori ne comprendono i vantaggi e, successivamente, li conseguono nella misura attesa, continueranno ad acquistarla</vt:lpstr>
      <vt:lpstr>la marca E’ divenuta una risorsa sempre più strategica, la cui corretta gestione è oggi una priorità    per ogni organizzazione (profit e non profit).  </vt:lpstr>
      <vt:lpstr>Nell'ambito del patrimonio aziendale, la marca costituisce infatti un significativo «asset intangibile» su cui l'impresa può contare nel perseguire i propri obiettivi di crescita.   </vt:lpstr>
      <vt:lpstr>   La marca è la promessa che si materializza agli occhi del consumatore, come essenza dei benefici che i consumatori possono aspettarsi di ricevere nello sperimentare i beni o servizi identificati dalla marca stessa.    </vt:lpstr>
      <vt:lpstr>In particolare, il valore-potenzialità  della marca può essere disaggregato in quattro livelli: </vt:lpstr>
      <vt:lpstr>  1. Potenziale di orientamento, il quale consente di indirizzare il processo di acquisto del consumatore verso l'offerta identificata dalla marca, favorendo la nascita di superiori aspettative di valore rispetto alle alternative concorrenti;  2. Potenziale di differenziazione, in base al quale è possibile rafforzare, nella mente del consumatore, gli elementi di distinzione sul piano competitivo;  3. Potenziale di estensione, il quale favorisce l'ampliamento della rete di significati della marca, facilitando l'introduzione di innovazioni idonee a estenderne il raggio d'azione nel business attuale e in nuovi business;  4. Potenziale di apprendimento, che contribuisce allo sviluppo del patrimonio aziendale di conoscenze, attraverso processi di apprendimento basati sulla sperimentazione.</vt:lpstr>
      <vt:lpstr>Questi livelli di potenzialità vengono generati e alimentati attraverso un percorso evolutivo tipico, articolato in quattro stadi fondamentali:    accreditamento, accumulazione,  ampliamento, attivazione.    Ciascuno stadio è volto al raggiungimento di uno specifico livello di potenzialità, attraverso il presidio di un altrettanto specifico vettore evolutivo. </vt:lpstr>
      <vt:lpstr>- Il primo vettore (identificazione) sintetizza i processi di marketing da cui dipendono la notorietà e l'immagine di marca.   - Il secondo e il terzo (valorizzazione e astrazione) consentono di rafforzare tali componenti cognitive in termini di profondità, ampiezza, forza e positività.   - L'ultimo vettore (sperimentazione) incide invece sulle dimensioni che regolano i processi di apprendimento organizzativo ed è pertanto alla base del contributo che la marca può fornire allo sviluppo delle risorse di conoscenza dell'impresa.</vt:lpstr>
      <vt:lpstr>Presentazione standard di PowerPoint</vt:lpstr>
      <vt:lpstr>Il valore della marca (customer-based brand equity)   è l'effetto differenziale che la brand knowledge esercita sulla risposta del consumatore alle attività di marketing realizzate dalla marca stessa.</vt:lpstr>
      <vt:lpstr> 1. l'effetto differenziale, proprio perché il valore della marca deriva dall'esistenza di differenze nelle reazioni dei consumatori. Laddove non vi siano queste differenze, il prodotto di marca si può classificare come semplice merce o versione generica; in questo caso, probabilmente, la concorrenza si baserà in larga prevalenza sul prezzo;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14</cp:revision>
  <dcterms:created xsi:type="dcterms:W3CDTF">2023-03-29T11:44:13Z</dcterms:created>
  <dcterms:modified xsi:type="dcterms:W3CDTF">2024-04-16T08:37:00Z</dcterms:modified>
</cp:coreProperties>
</file>