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54" r:id="rId4"/>
  </p:sldMasterIdLst>
  <p:notesMasterIdLst>
    <p:notesMasterId r:id="rId61"/>
  </p:notesMasterIdLst>
  <p:handoutMasterIdLst>
    <p:handoutMasterId r:id="rId62"/>
  </p:handoutMasterIdLst>
  <p:sldIdLst>
    <p:sldId id="261" r:id="rId5"/>
    <p:sldId id="280" r:id="rId6"/>
    <p:sldId id="273" r:id="rId7"/>
    <p:sldId id="314" r:id="rId8"/>
    <p:sldId id="315" r:id="rId9"/>
    <p:sldId id="300" r:id="rId10"/>
    <p:sldId id="286" r:id="rId11"/>
    <p:sldId id="317" r:id="rId12"/>
    <p:sldId id="370" r:id="rId13"/>
    <p:sldId id="371" r:id="rId14"/>
    <p:sldId id="372" r:id="rId15"/>
    <p:sldId id="320" r:id="rId16"/>
    <p:sldId id="318" r:id="rId17"/>
    <p:sldId id="321" r:id="rId18"/>
    <p:sldId id="322" r:id="rId19"/>
    <p:sldId id="323" r:id="rId20"/>
    <p:sldId id="326" r:id="rId21"/>
    <p:sldId id="327" r:id="rId22"/>
    <p:sldId id="328" r:id="rId23"/>
    <p:sldId id="329" r:id="rId24"/>
    <p:sldId id="343" r:id="rId25"/>
    <p:sldId id="345" r:id="rId26"/>
    <p:sldId id="335" r:id="rId27"/>
    <p:sldId id="336" r:id="rId28"/>
    <p:sldId id="337" r:id="rId29"/>
    <p:sldId id="338" r:id="rId30"/>
    <p:sldId id="340" r:id="rId31"/>
    <p:sldId id="341" r:id="rId32"/>
    <p:sldId id="350" r:id="rId33"/>
    <p:sldId id="347" r:id="rId34"/>
    <p:sldId id="348" r:id="rId35"/>
    <p:sldId id="375" r:id="rId36"/>
    <p:sldId id="349" r:id="rId37"/>
    <p:sldId id="339" r:id="rId38"/>
    <p:sldId id="374" r:id="rId39"/>
    <p:sldId id="351" r:id="rId40"/>
    <p:sldId id="352" r:id="rId41"/>
    <p:sldId id="353" r:id="rId42"/>
    <p:sldId id="366" r:id="rId43"/>
    <p:sldId id="367" r:id="rId44"/>
    <p:sldId id="368" r:id="rId45"/>
    <p:sldId id="369" r:id="rId46"/>
    <p:sldId id="354" r:id="rId47"/>
    <p:sldId id="355" r:id="rId48"/>
    <p:sldId id="356" r:id="rId49"/>
    <p:sldId id="333" r:id="rId50"/>
    <p:sldId id="357" r:id="rId51"/>
    <p:sldId id="358" r:id="rId52"/>
    <p:sldId id="359" r:id="rId53"/>
    <p:sldId id="360" r:id="rId54"/>
    <p:sldId id="362" r:id="rId55"/>
    <p:sldId id="361" r:id="rId56"/>
    <p:sldId id="363" r:id="rId57"/>
    <p:sldId id="334" r:id="rId58"/>
    <p:sldId id="365" r:id="rId59"/>
    <p:sldId id="364" r:id="rId60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ulia Santinelli" initials="GS" lastIdx="1" clrIdx="0">
    <p:extLst>
      <p:ext uri="{19B8F6BF-5375-455C-9EA6-DF929625EA0E}">
        <p15:presenceInfo xmlns:p15="http://schemas.microsoft.com/office/powerpoint/2012/main" userId="S::Santinelli.2215829@studenti.uniroma1.it::824e9d55-68a3-4902-aecc-d0672f3fcb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E1D"/>
    <a:srgbClr val="EEEEEE"/>
    <a:srgbClr val="E19E6B"/>
    <a:srgbClr val="87175F"/>
    <a:srgbClr val="EEC621"/>
    <a:srgbClr val="E58C09"/>
    <a:srgbClr val="43467B"/>
    <a:srgbClr val="AEA422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3" autoAdjust="0"/>
    <p:restoredTop sz="94993" autoAdjust="0"/>
  </p:normalViewPr>
  <p:slideViewPr>
    <p:cSldViewPr>
      <p:cViewPr varScale="1">
        <p:scale>
          <a:sx n="58" d="100"/>
          <a:sy n="58" d="100"/>
        </p:scale>
        <p:origin x="1140" y="60"/>
      </p:cViewPr>
      <p:guideLst/>
    </p:cSldViewPr>
  </p:slideViewPr>
  <p:outlineViewPr>
    <p:cViewPr>
      <p:scale>
        <a:sx n="33" d="100"/>
        <a:sy n="33" d="100"/>
      </p:scale>
      <p:origin x="0" y="-20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6EBFA4-1BC5-49C9-9711-B2794B10A421}" type="datetime1">
              <a:rPr lang="it-IT" smtClean="0">
                <a:latin typeface="Tw Cen MT" panose="020B0602020104020603" pitchFamily="34" charset="0"/>
              </a:rPr>
              <a:t>10/03/2026</a:t>
            </a:fld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>
              <a:latin typeface="Tw Cen MT" panose="020B0602020104020603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BB1589-0F8A-400D-AEF4-57688446A2F5}" type="slidenum">
              <a:rPr lang="it-IT" smtClean="0">
                <a:latin typeface="Tw Cen MT" panose="020B0602020104020603" pitchFamily="34" charset="0"/>
              </a:rPr>
              <a:t>‹N›</a:t>
            </a:fld>
            <a:endParaRPr lang="it-IT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4T07:47:24.5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8665,'35'0'0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5:01:02.98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60 210 9313,'-13'-30'0,"-4"-3"0,1-7 0,2 7 0,18-4 0,6 14 0,6 9 0,14 14 0,0 27 0,0 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5:01:03.81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31 43 9277,'-14'-16'0,"11"-11"0,-10 37 0,13 7 0,0 29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5:05:03.20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9076,'30'0'0,"0"0"0,13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6:34:47.51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50 100 9922,'0'-33'0,"0"0"0,-6 21 0,-10-4 0,10 10 0,-16 6 0,22 0 0,0 0 0,0 22 0,0 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7:09:05.5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 1 9209,'-3'26'0,"-6"0"0,6 1 0,-5-1 0,5 0 0,14-11 0,4-3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7:09:05.56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27 1 9209,'-3'26'0,"-6"0"0,6 1 0,-5-1 0,5 0 0,14-11 0,4-3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8:18:22.51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 8499,'18'0'0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3T18:18:23.09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1 8530,'0'0'0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4:45:36.3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116 60 8961,'-30'0'0,"0"0"0,11 0 0,-1 0 0,13 0 0,-3 0 0,20 0 0,7-10 0,12 0 0,1 0 0,0-3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4:59:48.60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185 69 9173,'-34'-15'0,"1"11"0,-1-7 0,0 7 0,0-11 0,19 11 0,18-7 0,24 7 0,18 4 0,8 0 0,3 0 0,12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16T15:00:59.93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60 389 9177,'-13'-43'0,"-7"-7"0,6 7 0,4 3 0,7 7 0,3 3 0,3 0 0,11 4 0,12 6 0,11 10 0,3-4 0,-10 5 0,13-15 0,3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C3F789C-A80B-4C65-96CE-E17EF7ED4642}" type="datetime1">
              <a:rPr lang="it-IT" noProof="0" smtClean="0"/>
              <a:t>10/03/2026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pPr rtl="0"/>
            <a:fld id="{DAE5FABD-26C8-4F74-B1E3-45BC91BC9D7B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059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294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AE5FABD-26C8-4F74-B1E3-45BC91BC9D7B}" type="slidenum">
              <a:rPr lang="it-IT" smtClean="0"/>
              <a:pPr rtl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olo_Curr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Smeral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Aranc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cele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Grig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Blu_patch triangolo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immagine_barra forme bianc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2667000"/>
            <a:ext cx="5775960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 orizzontal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709677"/>
            <a:ext cx="11094717" cy="1500876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53200" y="2667001"/>
            <a:ext cx="5090157" cy="3543552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617492"/>
            <a:ext cx="9890759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numero diapositiva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1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446520" y="4617492"/>
            <a:ext cx="5212080" cy="1527048"/>
          </a:xfrm>
        </p:spPr>
        <p:txBody>
          <a:bodyPr lIns="91440" rIns="91440"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tà immagin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numero diapositiva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immagini multiple titolo due colonne contenuto e 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4" name="Segnaposto immagine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5" name="Segnaposto immagine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 con barra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2" name="Segnaposto testo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13" name="Segnaposto testo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4" name="Segnaposto testo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inte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6" name="Segnaposto testo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Contenuto importante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27803" y="4021648"/>
            <a:ext cx="5090157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 rtlCol="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7" name="Segnaposto numero diapositiva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sottotitolo contenuto e metà immagine_barra forme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5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5" name="Segnaposto immagine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contenuto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8640" y="4021648"/>
            <a:ext cx="3474720" cy="1884265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1" name="Segnaposto numero diapositiva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2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rtlCol="0" anchor="ctr">
            <a:noAutofit/>
          </a:bodyPr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 rtlCol="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547465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680800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 rtlCol="0"/>
          <a:lstStyle>
            <a:lvl1pPr>
              <a:defRPr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814136"/>
            <a:ext cx="3810000" cy="757130"/>
          </a:xfrm>
          <a:noFill/>
        </p:spPr>
        <p:txBody>
          <a:bodyPr wrap="square" lIns="91440" rIns="91440" rtlCol="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icona contenuto 3 rig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4" name="Segnaposto immagine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20" name="Segnaposto contenuto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22" name="Segnaposto immagine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it-IT" noProof="0"/>
              <a:t>Testo descrizione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9" name="Segnaposto immagine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Icona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1</a:t>
            </a:r>
          </a:p>
        </p:txBody>
      </p:sp>
      <p:sp>
        <p:nvSpPr>
          <p:cNvPr id="30" name="Segnaposto immagine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2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Inserire immagine 3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35" name="Segnaposto testo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immagine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o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immagine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immagine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2" name="Segnaposto immagine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3" name="Segnaposto immagine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4" name="Segnaposto testo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7" name="Segnaposto testo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titolo_Giallo inten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_Org grafic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rtlCol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INSERIRE IL TESTO 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rtlCol="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immagine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19" name="Segnaposto immagine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2" name="Segnaposto immagine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27" name="Segnaposto testo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28" name="Segnaposto immagine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9" name="Segnaposto testo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0" name="Segnaposto testo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31" name="Segnaposto immagine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2" name="Segnaposto testo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33" name="Segnaposto testo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egnaposto immagine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39" name="Segnaposto testo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0" name="Segnaposto testo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1" name="Segnaposto immagine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2" name="Segnaposto testo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3" name="Segnaposto testo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4" name="Segnaposto immagine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5" name="Segnaposto testo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6" name="Segnaposto testo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  <p:sp>
        <p:nvSpPr>
          <p:cNvPr id="47" name="Segnaposto immagine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48" name="Segnaposto testo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rtlCol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NOME</a:t>
            </a:r>
          </a:p>
        </p:txBody>
      </p:sp>
      <p:sp>
        <p:nvSpPr>
          <p:cNvPr id="49" name="Segnaposto testo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rtlCol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Descrizione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lato patch 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igura a mano libera: Forma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b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to didascalia immagine_arancio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rtlCol="0"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 rtlCol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immagine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6" name="Segnaposto testo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rtlCol="0"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lide titolo_Giallo intens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rtlCol="0"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rtlCol="0"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9" name="Segnaposto testo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egnaposto testo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 rtl="0"/>
            <a:r>
              <a:rPr lang="it-IT" noProof="0"/>
              <a:t>I</a:t>
            </a:r>
          </a:p>
        </p:txBody>
      </p:sp>
      <p:sp>
        <p:nvSpPr>
          <p:cNvPr id="48" name="Figura a mano libera: Forma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rtlCol="0"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0"/>
            <a:endParaRPr lang="it-IT" noProof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egnaposto immagine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27" name="Segnaposto testo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2" name="Segnaposto testo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0" name="Segnaposto testo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 rtlCol="0"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rtlCol="0"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t-IT" noProof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usura- Graz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GRAZIE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rtlCol="0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rtlCol="0" anchor="ctr">
            <a:normAutofit/>
          </a:bodyPr>
          <a:lstStyle>
            <a:lvl1pPr algn="ctr">
              <a:defRPr sz="5000" spc="20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Segnaposto testo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  <p:sp>
        <p:nvSpPr>
          <p:cNvPr id="8" name="Segnaposto testo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it-IT" noProof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mfasi sotto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8640" y="2667000"/>
            <a:ext cx="10288693" cy="3660648"/>
          </a:xfrm>
        </p:spPr>
        <p:txBody>
          <a:bodyPr lIns="91440" rIns="91440" rtlCol="0"/>
          <a:lstStyle/>
          <a:p>
            <a:pPr lvl="0" rtl="0"/>
            <a:r>
              <a:rPr lang="it-IT" noProof="0"/>
              <a:t>Fare clic per modificare lo stile del titolo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Inserisci immagine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 rtlCol="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Inserire testo aggiuntivo </a:t>
            </a:r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it-IT" noProof="0" smtClean="0"/>
              <a:pPr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20.png"/><Relationship Id="rId7" Type="http://schemas.openxmlformats.org/officeDocument/2006/relationships/image" Target="../media/image28.jpe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30.png"/><Relationship Id="rId10" Type="http://schemas.openxmlformats.org/officeDocument/2006/relationships/image" Target="../media/image31.jpeg"/><Relationship Id="rId4" Type="http://schemas.openxmlformats.org/officeDocument/2006/relationships/customXml" Target="../ink/ink6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customXml" Target="../ink/ink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50.png"/><Relationship Id="rId7" Type="http://schemas.openxmlformats.org/officeDocument/2006/relationships/image" Target="../media/image47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32.xml"/><Relationship Id="rId6" Type="http://schemas.openxmlformats.org/officeDocument/2006/relationships/customXml" Target="../ink/ink11.xml"/><Relationship Id="rId5" Type="http://schemas.openxmlformats.org/officeDocument/2006/relationships/image" Target="../media/image460.png"/><Relationship Id="rId4" Type="http://schemas.openxmlformats.org/officeDocument/2006/relationships/customXml" Target="../ink/ink10.xml"/><Relationship Id="rId9" Type="http://schemas.openxmlformats.org/officeDocument/2006/relationships/image" Target="../media/image4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60.png"/><Relationship Id="rId4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F216440E-67A3-AD1E-9889-5F61DBB478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950724" cy="6986722"/>
          </a:xfrm>
        </p:spPr>
      </p:sp>
      <p:sp>
        <p:nvSpPr>
          <p:cNvPr id="285" name="Segnaposto testo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7194" y="121066"/>
            <a:ext cx="5550785" cy="6541134"/>
          </a:xfrm>
        </p:spPr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4851D69D-889A-167A-4B6A-F89DCE1CBA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7615337">
            <a:off x="-1426140" y="3605277"/>
            <a:ext cx="9630397" cy="199087"/>
          </a:xfrm>
        </p:spPr>
        <p:txBody>
          <a:bodyPr>
            <a:normAutofit fontScale="40000" lnSpcReduction="20000"/>
          </a:bodyPr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C6B86326-2AE7-1379-76E7-7FBF6BC1163C}"/>
                  </a:ext>
                </a:extLst>
              </p14:cNvPr>
              <p14:cNvContentPartPr/>
              <p14:nvPr/>
            </p14:nvContentPartPr>
            <p14:xfrm>
              <a:off x="6015343" y="3291713"/>
              <a:ext cx="129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C6B86326-2AE7-1379-76E7-7FBF6BC116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543" y="3280913"/>
                <a:ext cx="34200" cy="21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D318E557-695B-6D14-8DB2-36958D445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664" y="453740"/>
            <a:ext cx="4728136" cy="610276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D46D74-9A69-0E29-770D-F21AC745ED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4096" r="20562" b="11808"/>
          <a:stretch>
            <a:fillRect/>
          </a:stretch>
        </p:blipFill>
        <p:spPr>
          <a:xfrm>
            <a:off x="5407195" y="6266973"/>
            <a:ext cx="5504122" cy="289531"/>
          </a:xfrm>
          <a:prstGeom prst="rect">
            <a:avLst/>
          </a:prstGeom>
        </p:spPr>
      </p:pic>
      <p:sp>
        <p:nvSpPr>
          <p:cNvPr id="8" name="Sottotitolo 7">
            <a:extLst>
              <a:ext uri="{FF2B5EF4-FFF2-40B4-BE49-F238E27FC236}">
                <a16:creationId xmlns:a16="http://schemas.microsoft.com/office/drawing/2014/main" id="{A2C27848-1063-89FE-3D9E-D2C844E113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79C3B0-5296-5D3F-529A-0667BEF173D8}"/>
              </a:ext>
            </a:extLst>
          </p:cNvPr>
          <p:cNvSpPr txBox="1"/>
          <p:nvPr/>
        </p:nvSpPr>
        <p:spPr>
          <a:xfrm>
            <a:off x="161764" y="392438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69E1D"/>
                </a:solidFill>
              </a:rPr>
              <a:t>rpiccolo@unite.it</a:t>
            </a:r>
          </a:p>
        </p:txBody>
      </p:sp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312081-7A0D-6773-E75A-238D1B497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609600"/>
            <a:ext cx="4648200" cy="558542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3A6A011-7069-A003-D4B9-186B8BA7C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820821"/>
            <a:ext cx="4114800" cy="1981200"/>
          </a:xfrm>
        </p:spPr>
        <p:txBody>
          <a:bodyPr/>
          <a:lstStyle/>
          <a:p>
            <a:r>
              <a:rPr lang="it-IT" sz="3100" b="1" dirty="0"/>
              <a:t>Esempio concreto: </a:t>
            </a:r>
            <a:br>
              <a:rPr lang="it-IT" sz="3100" b="1" dirty="0"/>
            </a:br>
            <a:r>
              <a:rPr lang="it-IT" sz="3100" dirty="0"/>
              <a:t>Recensioni online.        (e-commerce)</a:t>
            </a:r>
            <a:br>
              <a:rPr lang="it-IT" sz="3100" dirty="0"/>
            </a:br>
            <a:endParaRPr lang="it-IT" sz="31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933A3F78-32C5-D612-08E4-412E7174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2" y="439819"/>
            <a:ext cx="4876800" cy="1371602"/>
          </a:xfrm>
          <a:ln>
            <a:solidFill>
              <a:srgbClr val="EEEEEE"/>
            </a:solidFill>
          </a:ln>
        </p:spPr>
        <p:txBody>
          <a:bodyPr>
            <a:normAutofit fontScale="92500"/>
          </a:bodyPr>
          <a:lstStyle/>
          <a:p>
            <a:pPr algn="ctr"/>
            <a:r>
              <a:rPr lang="it-IT" sz="2400" dirty="0"/>
              <a:t>Esempio: </a:t>
            </a:r>
          </a:p>
          <a:p>
            <a:pPr algn="ctr"/>
            <a:r>
              <a:rPr lang="it-IT" sz="2400" dirty="0"/>
              <a:t>hotel scelto più per punteggio su TripAdvisor che per pubblicità ufficiale.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92C8D69-D906-E2BC-975F-E3DFA81A3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4688A43-E9C5-CFEE-D002-DD1948BFF4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940F10-6F6F-99BF-4F45-02D111E3E980}"/>
              </a:ext>
            </a:extLst>
          </p:cNvPr>
          <p:cNvSpPr txBox="1"/>
          <p:nvPr/>
        </p:nvSpPr>
        <p:spPr>
          <a:xfrm>
            <a:off x="1444904" y="2540001"/>
            <a:ext cx="377479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 startAt="2"/>
            </a:pPr>
            <a:r>
              <a:rPr lang="it-IT" sz="2500" dirty="0"/>
              <a:t>Piattaforme come Amazon o </a:t>
            </a:r>
            <a:r>
              <a:rPr lang="it-IT" sz="2500" b="1" dirty="0"/>
              <a:t>TripAdvisor</a:t>
            </a:r>
            <a:r>
              <a:rPr lang="it-IT" sz="2500" dirty="0"/>
              <a:t> influenzano le scelte d’acquisto.</a:t>
            </a:r>
          </a:p>
          <a:p>
            <a:pPr algn="ctr">
              <a:buFont typeface="+mj-lt"/>
              <a:buAutoNum type="arabicPeriod" startAt="2"/>
            </a:pPr>
            <a:endParaRPr lang="it-IT" sz="2500" dirty="0"/>
          </a:p>
          <a:p>
            <a:pPr algn="ctr">
              <a:buFont typeface="+mj-lt"/>
              <a:buAutoNum type="arabicPeriod" startAt="2"/>
            </a:pPr>
            <a:r>
              <a:rPr lang="it-IT" sz="2500" dirty="0"/>
              <a:t>Impatto: una recensione positiva aumenta credibilità, una negativa può frenare vendite.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E4EA021-4611-1A69-6C6A-4560C14A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31" y="2947475"/>
            <a:ext cx="5441741" cy="27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4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E518D1-E341-483C-602D-4848FB8F3B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609600"/>
            <a:ext cx="4648200" cy="582952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2390FAD4-A537-5797-2F0F-847200FDA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782" y="1527927"/>
            <a:ext cx="4761109" cy="948573"/>
          </a:xfrm>
        </p:spPr>
        <p:txBody>
          <a:bodyPr/>
          <a:lstStyle/>
          <a:p>
            <a:r>
              <a:rPr lang="it-IT" sz="3600" b="1" dirty="0"/>
              <a:t>Esempio concreto: </a:t>
            </a:r>
            <a:br>
              <a:rPr lang="it-IT" sz="3600" b="1" dirty="0"/>
            </a:br>
            <a:r>
              <a:rPr lang="it-IT" sz="3600" dirty="0"/>
              <a:t>Pubblicità mirata sui social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309D722C-A913-7F99-0C8C-C946245A0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2" y="390092"/>
            <a:ext cx="4876800" cy="1371602"/>
          </a:xfrm>
        </p:spPr>
        <p:txBody>
          <a:bodyPr>
            <a:normAutofit/>
          </a:bodyPr>
          <a:lstStyle/>
          <a:p>
            <a:pPr algn="ctr"/>
            <a:r>
              <a:rPr lang="it-IT" sz="2200" dirty="0"/>
              <a:t>Esempio: </a:t>
            </a:r>
          </a:p>
          <a:p>
            <a:pPr algn="ctr"/>
            <a:r>
              <a:rPr lang="it-IT" sz="2200" dirty="0"/>
              <a:t>se cerchi scarpe online, poco dopo ti compaiono pubblicità di scarpe sui social.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9C72A4D-260A-4808-1536-081DE2D60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E2250A6-C302-99AF-2DF4-6AB25C41D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6333EC-04E4-830F-DF7A-944B87312E94}"/>
              </a:ext>
            </a:extLst>
          </p:cNvPr>
          <p:cNvSpPr txBox="1"/>
          <p:nvPr/>
        </p:nvSpPr>
        <p:spPr>
          <a:xfrm>
            <a:off x="1462004" y="2781083"/>
            <a:ext cx="359248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 startAt="3"/>
            </a:pPr>
            <a:r>
              <a:rPr lang="it-IT" sz="2300" dirty="0"/>
              <a:t>Facebook, Instagram o TikTok profilano gli utenti e mostrano annunci personalizzati.</a:t>
            </a:r>
          </a:p>
          <a:p>
            <a:pPr algn="ctr">
              <a:buFont typeface="+mj-lt"/>
              <a:buAutoNum type="arabicPeriod" startAt="3"/>
            </a:pPr>
            <a:endParaRPr lang="it-IT" sz="2300" dirty="0"/>
          </a:p>
          <a:p>
            <a:pPr algn="ctr">
              <a:buFont typeface="+mj-lt"/>
              <a:buAutoNum type="arabicPeriod" startAt="3"/>
            </a:pPr>
            <a:endParaRPr lang="it-IT" sz="2300" dirty="0"/>
          </a:p>
          <a:p>
            <a:pPr algn="ctr">
              <a:buFont typeface="+mj-lt"/>
              <a:buAutoNum type="arabicPeriod" startAt="3"/>
            </a:pPr>
            <a:r>
              <a:rPr lang="it-IT" sz="2300" u="sng" dirty="0"/>
              <a:t>Impatto</a:t>
            </a:r>
            <a:r>
              <a:rPr lang="it-IT" sz="2300" dirty="0"/>
              <a:t>: messaggi più rilevanti, maggiore possibilità di conversione.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8238B75-9732-DA7D-8F29-2E3B9BA4DD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7" r="59809"/>
          <a:stretch>
            <a:fillRect/>
          </a:stretch>
        </p:blipFill>
        <p:spPr>
          <a:xfrm>
            <a:off x="7602191" y="1871474"/>
            <a:ext cx="2778821" cy="42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1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B1CB20CA-ADA8-9412-7735-71F2FA68A71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3564" r="13564"/>
          <a:stretch>
            <a:fillRect/>
          </a:stretch>
        </p:blipFill>
        <p:spPr>
          <a:xfrm>
            <a:off x="20" y="10"/>
            <a:ext cx="7481663" cy="6857990"/>
          </a:xfrm>
          <a:prstGeom prst="rect">
            <a:avLst/>
          </a:prstGeom>
          <a:noFill/>
        </p:spPr>
      </p:pic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0636DD58-5A9F-D6D2-528B-8F74AA360E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9455" y="2343844"/>
            <a:ext cx="3549654" cy="1503880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Sottotitolo 43">
            <a:extLst>
              <a:ext uri="{FF2B5EF4-FFF2-40B4-BE49-F238E27FC236}">
                <a16:creationId xmlns:a16="http://schemas.microsoft.com/office/drawing/2014/main" id="{F522C824-2C48-4465-AABE-F46286D9E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2673" y="2476122"/>
            <a:ext cx="3787903" cy="1371602"/>
          </a:xfrm>
        </p:spPr>
        <p:txBody>
          <a:bodyPr rtlCol="0" anchor="ctr">
            <a:noAutofit/>
          </a:bodyPr>
          <a:lstStyle/>
          <a:p>
            <a:r>
              <a:rPr lang="it-IT" sz="2100" dirty="0"/>
              <a:t>Studio dei consumatori</a:t>
            </a:r>
          </a:p>
          <a:p>
            <a:endParaRPr lang="it-IT" sz="2100" dirty="0"/>
          </a:p>
          <a:p>
            <a:pPr marL="342900" indent="-342900">
              <a:buFontTx/>
              <a:buChar char="-"/>
            </a:pPr>
            <a:r>
              <a:rPr lang="it-IT" sz="2100" dirty="0"/>
              <a:t>Base della strategia di marketing.</a:t>
            </a:r>
          </a:p>
          <a:p>
            <a:pPr marL="342900" indent="-342900">
              <a:buFontTx/>
              <a:buChar char="-"/>
            </a:pPr>
            <a:endParaRPr lang="it-IT" sz="2100" dirty="0"/>
          </a:p>
          <a:p>
            <a:pPr marL="342900" indent="-342900">
              <a:buFontTx/>
              <a:buChar char="-"/>
            </a:pPr>
            <a:r>
              <a:rPr lang="it-IT" sz="2100" dirty="0"/>
              <a:t>Importante analizzare i cambiamenti nei comportamenti nell’era digitale. </a:t>
            </a:r>
          </a:p>
          <a:p>
            <a:pPr marL="342900" indent="-342900">
              <a:buFontTx/>
              <a:buChar char="-"/>
            </a:pPr>
            <a:endParaRPr lang="it-IT" sz="2100" dirty="0"/>
          </a:p>
          <a:p>
            <a:pPr marL="342900" indent="-342900">
              <a:buFontTx/>
              <a:buChar char="-"/>
            </a:pPr>
            <a:r>
              <a:rPr lang="it-IT" sz="2100" dirty="0"/>
              <a:t>Impatto su scelte di acquisto, abitudini di consumo e relazione con le marche.</a:t>
            </a:r>
          </a:p>
          <a:p>
            <a:pPr marL="342900" indent="-342900">
              <a:buFontTx/>
              <a:buChar char="-"/>
            </a:pPr>
            <a:endParaRPr lang="it-IT" sz="2100" dirty="0"/>
          </a:p>
          <a:p>
            <a:pPr marL="342900" indent="-342900">
              <a:buFontTx/>
              <a:buChar char="-"/>
            </a:pPr>
            <a:r>
              <a:rPr lang="it-IT" sz="2100" dirty="0"/>
              <a:t>Necessità per i brand di innovarsi in risposta alle nuove esigenze.</a:t>
            </a:r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056EC888-EC61-D43C-CC41-EEA0341EE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381000" y="4840091"/>
            <a:ext cx="1219200" cy="225818"/>
          </a:xfrm>
        </p:spPr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85" name="Text Placeholder 6">
            <a:extLst>
              <a:ext uri="{FF2B5EF4-FFF2-40B4-BE49-F238E27FC236}">
                <a16:creationId xmlns:a16="http://schemas.microsoft.com/office/drawing/2014/main" id="{EA3FC3AC-D927-A4F5-0CA2-0023320A92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>
            <a:off x="5029200" y="4840092"/>
            <a:ext cx="1219200" cy="225818"/>
          </a:xfrm>
        </p:spPr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C4CAB71F-2DCE-7A54-6AB8-71EED300E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9254" y="2854355"/>
            <a:ext cx="3310055" cy="843023"/>
          </a:xfrm>
        </p:spPr>
        <p:txBody>
          <a:bodyPr/>
          <a:lstStyle/>
          <a:p>
            <a:r>
              <a:rPr lang="it-IT" sz="3400" b="1" dirty="0"/>
              <a:t>Il comportamento delle persone</a:t>
            </a:r>
            <a:br>
              <a:rPr lang="it-IT" sz="3400" b="1" dirty="0"/>
            </a:br>
            <a:endParaRPr lang="it-IT" sz="3400" dirty="0"/>
          </a:p>
        </p:txBody>
      </p:sp>
    </p:spTree>
    <p:extLst>
      <p:ext uri="{BB962C8B-B14F-4D97-AF65-F5344CB8AC3E}">
        <p14:creationId xmlns:p14="http://schemas.microsoft.com/office/powerpoint/2010/main" val="255546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83B399EC-003C-4252-DCE7-DE059250E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78252" y="2761942"/>
            <a:ext cx="10613747" cy="2194757"/>
          </a:xfrm>
        </p:spPr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BCE2624-71A7-E8DC-A753-BA2B5F467B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8369" y="601417"/>
            <a:ext cx="12192000" cy="5723182"/>
          </a:xfrm>
        </p:spPr>
        <p:txBody>
          <a:bodyPr/>
          <a:lstStyle/>
          <a:p>
            <a:r>
              <a:rPr lang="it-IT" b="1"/>
              <a:t>Automazione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DEB1D93-9BF6-0913-615C-C1E01525E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2817" y="601417"/>
            <a:ext cx="5194300" cy="5723182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b="1"/>
              <a:t>Automazione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70D54D9-52D7-85E2-398F-7A83BAF4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296" y="642253"/>
            <a:ext cx="5202671" cy="378625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E89CFB-9C7B-DE47-0426-44723534CFB2}"/>
              </a:ext>
            </a:extLst>
          </p:cNvPr>
          <p:cNvSpPr txBox="1"/>
          <p:nvPr/>
        </p:nvSpPr>
        <p:spPr>
          <a:xfrm>
            <a:off x="1953717" y="1774700"/>
            <a:ext cx="29341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500" b="1" dirty="0"/>
              <a:t>AUTOMAZIONE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4F0C0F-6F25-A48F-BA21-C6BE5AFFB4A0}"/>
              </a:ext>
            </a:extLst>
          </p:cNvPr>
          <p:cNvSpPr txBox="1"/>
          <p:nvPr/>
        </p:nvSpPr>
        <p:spPr>
          <a:xfrm>
            <a:off x="873608" y="2251754"/>
            <a:ext cx="485271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100" dirty="0"/>
              <a:t>si riferisce alla trasformazione delle interazioni tra consumatore e brand in chiave digitale, rendendo possibile automatizzare e semplificare azioni che prima richiedevano l'intervento di un operatore o uno sforzo attivo del consumatore.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AF7E8C-276F-3916-67D1-BA17D9F69FDC}"/>
              </a:ext>
            </a:extLst>
          </p:cNvPr>
          <p:cNvSpPr txBox="1"/>
          <p:nvPr/>
        </p:nvSpPr>
        <p:spPr>
          <a:xfrm>
            <a:off x="6214369" y="4789293"/>
            <a:ext cx="6287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Trasforma le interazioni brand–consumatore in chiave digitale.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Consente di automatizzare e semplificare azioni prima manuali.</a:t>
            </a:r>
          </a:p>
        </p:txBody>
      </p:sp>
    </p:spTree>
    <p:extLst>
      <p:ext uri="{BB962C8B-B14F-4D97-AF65-F5344CB8AC3E}">
        <p14:creationId xmlns:p14="http://schemas.microsoft.com/office/powerpoint/2010/main" val="2267074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2E3937-B94A-CB08-1079-1EA7D8CA9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14</a:t>
            </a:fld>
            <a:endParaRPr lang="it-IT" noProof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D166CB-C9AF-4F47-FA4D-9944C99A7050}"/>
              </a:ext>
            </a:extLst>
          </p:cNvPr>
          <p:cNvSpPr txBox="1"/>
          <p:nvPr/>
        </p:nvSpPr>
        <p:spPr>
          <a:xfrm>
            <a:off x="-113168" y="620086"/>
            <a:ext cx="12320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Esempi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D21911-C6EE-C46E-D0BC-0A33AFE06861}"/>
              </a:ext>
            </a:extLst>
          </p:cNvPr>
          <p:cNvSpPr txBox="1"/>
          <p:nvPr/>
        </p:nvSpPr>
        <p:spPr>
          <a:xfrm>
            <a:off x="628788" y="1103023"/>
            <a:ext cx="6161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Prima</a:t>
            </a:r>
            <a:r>
              <a:rPr lang="it-IT" dirty="0"/>
              <a:t>: recarsi in banca o al bancomat per prelevare </a:t>
            </a:r>
          </a:p>
          <a:p>
            <a:r>
              <a:rPr lang="it-IT" u="sng" dirty="0"/>
              <a:t>contanti</a:t>
            </a:r>
            <a:r>
              <a:rPr lang="it-IT" dirty="0"/>
              <a:t> → </a:t>
            </a:r>
            <a:r>
              <a:rPr lang="it-IT" b="1" dirty="0"/>
              <a:t>oggi</a:t>
            </a:r>
            <a:r>
              <a:rPr lang="it-IT" dirty="0"/>
              <a:t> autorizzazione al pagamento via smartphone.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0D91F21-2CEE-2CA8-69F9-3F8F39221E8A}"/>
              </a:ext>
            </a:extLst>
          </p:cNvPr>
          <p:cNvSpPr txBox="1"/>
          <p:nvPr/>
        </p:nvSpPr>
        <p:spPr>
          <a:xfrm>
            <a:off x="7791010" y="939630"/>
            <a:ext cx="41168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Prima</a:t>
            </a:r>
            <a:r>
              <a:rPr lang="it-IT" dirty="0"/>
              <a:t>: invio manuale delle </a:t>
            </a:r>
            <a:r>
              <a:rPr lang="it-IT" u="sng" dirty="0"/>
              <a:t>ricevute</a:t>
            </a:r>
            <a:r>
              <a:rPr lang="it-IT" dirty="0"/>
              <a:t> d’acquisto per ricerche di </a:t>
            </a:r>
          </a:p>
          <a:p>
            <a:r>
              <a:rPr lang="it-IT" dirty="0"/>
              <a:t>mercato → </a:t>
            </a:r>
            <a:r>
              <a:rPr lang="it-IT" b="1" dirty="0"/>
              <a:t>oggi</a:t>
            </a:r>
            <a:r>
              <a:rPr lang="it-IT" dirty="0"/>
              <a:t> digitalizzazione automatica e accesso in tempo reale ai dati.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FBF3EF7-7839-5A09-B9A5-4E35D1EA7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34" y="2266898"/>
            <a:ext cx="4176025" cy="234785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70BAD82-BE4C-5EBB-2567-1DACDDDB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04" y="2783917"/>
            <a:ext cx="3872871" cy="375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CFBF5173-07E0-6971-334C-3D40790C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729" y="1622501"/>
            <a:ext cx="10064033" cy="679971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it-IT" b="1"/>
              <a:t>Opportunità offerte dall’automazione</a:t>
            </a:r>
            <a:endParaRPr lang="it-IT" b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86DC1BD-3230-A955-E078-338001DC1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15</a:t>
            </a:fld>
            <a:endParaRPr lang="it-IT" noProof="0"/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BD644A9C-7920-A4E7-9B56-57D9637CAF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94" y="5114385"/>
            <a:ext cx="1808602" cy="712823"/>
          </a:xfrm>
        </p:spPr>
        <p:txBody>
          <a:bodyPr/>
          <a:lstStyle/>
          <a:p>
            <a:r>
              <a:rPr lang="it-IT" sz="1700" b="1">
                <a:solidFill>
                  <a:schemeClr val="tx1"/>
                </a:solidFill>
              </a:rPr>
              <a:t>Personalizzazione lungimirante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DA78A060-0790-EA19-7B92-4054384FF1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76558" y="5114385"/>
            <a:ext cx="1698031" cy="1318100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tx1"/>
                </a:solidFill>
              </a:rPr>
              <a:t>Raccolta e utilizzo delle informazioni di interazione.</a:t>
            </a:r>
          </a:p>
        </p:txBody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1A6DB199-8E17-6FD3-B871-B457AE052B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400550" y="5114385"/>
            <a:ext cx="1587295" cy="1411655"/>
          </a:xfrm>
        </p:spPr>
        <p:txBody>
          <a:bodyPr/>
          <a:lstStyle/>
          <a:p>
            <a:r>
              <a:rPr lang="it-IT" sz="1600" b="1">
                <a:solidFill>
                  <a:schemeClr val="tx1"/>
                </a:solidFill>
              </a:rPr>
              <a:t>Adattamento dei touchpoint digitali in base al momento e al bisogno del consumatore.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6C2056F7-B0AE-9516-823F-25C1239CD3E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213806" y="5044087"/>
            <a:ext cx="1587295" cy="1179242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chemeClr val="tx1"/>
                </a:solidFill>
              </a:rPr>
              <a:t>Evoluzione dell’interazione successiva in base a quella precedente.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E7785F90-A339-F89C-4E39-B631D1ED21D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chemeClr val="tx1"/>
                </a:solidFill>
              </a:rPr>
              <a:t>Interazioni di scenario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A4F12AE1-1A3D-47F2-5272-563486BF34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824522" y="5346798"/>
            <a:ext cx="1587295" cy="1179242"/>
          </a:xfrm>
        </p:spPr>
        <p:txBody>
          <a:bodyPr/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chemeClr val="tx1"/>
                </a:solidFill>
              </a:rPr>
              <a:t>Utilizzo di informazioni come posizione fisica o virtuale dell’utente.</a:t>
            </a:r>
            <a:endParaRPr lang="it-IT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B1EF50EB-697A-1751-B31C-9234B2972916}"/>
                  </a:ext>
                </a:extLst>
              </p14:cNvPr>
              <p14:cNvContentPartPr/>
              <p14:nvPr/>
            </p14:nvContentPartPr>
            <p14:xfrm>
              <a:off x="3797383" y="4964633"/>
              <a:ext cx="6480" cy="36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B1EF50EB-697A-1751-B31C-9234B29729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6583" y="4954193"/>
                <a:ext cx="277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358A0E9-E63C-DC41-F981-ED811B1F3CDF}"/>
                  </a:ext>
                </a:extLst>
              </p14:cNvPr>
              <p14:cNvContentPartPr/>
              <p14:nvPr/>
            </p14:nvContentPartPr>
            <p14:xfrm>
              <a:off x="3916543" y="4895513"/>
              <a:ext cx="360" cy="3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358A0E9-E63C-DC41-F981-ED811B1F3C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6103" y="4885073"/>
                <a:ext cx="21600" cy="21600"/>
              </a:xfrm>
              <a:prstGeom prst="rect">
                <a:avLst/>
              </a:prstGeom>
            </p:spPr>
          </p:pic>
        </mc:Fallback>
      </mc:AlternateContent>
      <p:pic>
        <p:nvPicPr>
          <p:cNvPr id="39" name="Segnaposto immagine 38">
            <a:extLst>
              <a:ext uri="{FF2B5EF4-FFF2-40B4-BE49-F238E27FC236}">
                <a16:creationId xmlns:a16="http://schemas.microsoft.com/office/drawing/2014/main" id="{B3C115DB-0DCE-B5DC-2CB3-1C04756D334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21812" r="21812"/>
          <a:stretch/>
        </p:blipFill>
        <p:spPr>
          <a:prstGeom prst="rect">
            <a:avLst/>
          </a:prstGeom>
        </p:spPr>
      </p:pic>
      <p:pic>
        <p:nvPicPr>
          <p:cNvPr id="45" name="Segnaposto immagine 44">
            <a:extLst>
              <a:ext uri="{FF2B5EF4-FFF2-40B4-BE49-F238E27FC236}">
                <a16:creationId xmlns:a16="http://schemas.microsoft.com/office/drawing/2014/main" id="{6E84873B-1BB5-52A3-000F-9F0654A29A49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/>
          <a:srcRect l="21949" r="21949"/>
          <a:stretch/>
        </p:blipFill>
        <p:spPr>
          <a:prstGeom prst="rect">
            <a:avLst/>
          </a:prstGeo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2619410D-AA6E-FBE6-6E8C-C993D7BA312A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8"/>
          <a:srcRect l="12500" r="12500"/>
          <a:stretch/>
        </p:blipFill>
        <p:spPr>
          <a:xfrm>
            <a:off x="4728268" y="3866239"/>
            <a:ext cx="1177848" cy="1177848"/>
          </a:xfrm>
          <a:prstGeom prst="rect">
            <a:avLst/>
          </a:prstGeom>
        </p:spPr>
      </p:pic>
      <p:pic>
        <p:nvPicPr>
          <p:cNvPr id="16" name="Segnaposto immagine 15">
            <a:extLst>
              <a:ext uri="{FF2B5EF4-FFF2-40B4-BE49-F238E27FC236}">
                <a16:creationId xmlns:a16="http://schemas.microsoft.com/office/drawing/2014/main" id="{84046DC6-6C8F-46B4-ED7C-9541284DA3A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9"/>
          <a:srcRect l="21583" r="21583"/>
          <a:stretch/>
        </p:blipFill>
        <p:spPr>
          <a:xfrm>
            <a:off x="6501029" y="3692223"/>
            <a:ext cx="1179242" cy="1179242"/>
          </a:xfrm>
          <a:prstGeom prst="rect">
            <a:avLst/>
          </a:prstGeom>
        </p:spPr>
      </p:pic>
      <p:pic>
        <p:nvPicPr>
          <p:cNvPr id="32" name="Segnaposto immagine 31">
            <a:extLst>
              <a:ext uri="{FF2B5EF4-FFF2-40B4-BE49-F238E27FC236}">
                <a16:creationId xmlns:a16="http://schemas.microsoft.com/office/drawing/2014/main" id="{D7E6EE9F-35EF-7B25-B999-C2DF1B078C76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10"/>
          <a:srcRect l="22044" r="22044"/>
          <a:stretch/>
        </p:blipFill>
        <p:spPr>
          <a:prstGeom prst="rect">
            <a:avLst/>
          </a:prstGeom>
        </p:spPr>
      </p:pic>
      <p:pic>
        <p:nvPicPr>
          <p:cNvPr id="35" name="Segnaposto immagine 34">
            <a:extLst>
              <a:ext uri="{FF2B5EF4-FFF2-40B4-BE49-F238E27FC236}">
                <a16:creationId xmlns:a16="http://schemas.microsoft.com/office/drawing/2014/main" id="{78783917-9311-8263-A957-ECFCF3D10D9E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1"/>
          <a:srcRect l="21875" r="21875"/>
          <a:stretch/>
        </p:blipFill>
        <p:spPr>
          <a:xfrm>
            <a:off x="8396014" y="3778963"/>
            <a:ext cx="1221120" cy="12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0E9551D8-4468-BD8B-9E07-AB3394CA2F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9594102">
            <a:off x="584131" y="-142449"/>
            <a:ext cx="1218268" cy="617710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A969A823-B669-FC08-7A98-80F3CE878A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6101" r="1" b="12996"/>
          <a:stretch>
            <a:fillRect/>
          </a:stretch>
        </p:blipFill>
        <p:spPr>
          <a:xfrm>
            <a:off x="3124200" y="10"/>
            <a:ext cx="9067800" cy="6857990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  <a:noFill/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4105CE2D-B6CF-32F3-CAA2-F45BF6B2C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66700"/>
            <a:ext cx="5105400" cy="6324600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A9050B4-F4C7-BBA5-60AE-B3C3AF30330D}"/>
              </a:ext>
            </a:extLst>
          </p:cNvPr>
          <p:cNvSpPr txBox="1"/>
          <p:nvPr/>
        </p:nvSpPr>
        <p:spPr>
          <a:xfrm>
            <a:off x="933450" y="762000"/>
            <a:ext cx="4381500" cy="342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Esempio:   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sz="28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                                                  app </a:t>
            </a:r>
            <a:r>
              <a:rPr lang="it-IT" sz="2800" cap="all" spc="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di un’insegna della </a:t>
            </a:r>
            <a:r>
              <a:rPr lang="it-IT" sz="2800" cap="all" spc="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grande distribuzione organizzata</a:t>
            </a:r>
            <a:r>
              <a:rPr lang="it-IT" sz="28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8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rileva ingresso in store mai visitato in località di vacanza e propone prodotti utili al turista, riducendo le raccomandazioni standard.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DB0AEE2-917E-9AA6-B0C8-6AF01D06C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>
            <a:off x="314325" y="4953000"/>
            <a:ext cx="1143000" cy="17907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egnaposto numero diapositiva 2" hidden="1">
            <a:extLst>
              <a:ext uri="{FF2B5EF4-FFF2-40B4-BE49-F238E27FC236}">
                <a16:creationId xmlns:a16="http://schemas.microsoft.com/office/drawing/2014/main" id="{FCBBF98F-0153-2EA2-E162-4ED9F7D6B1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8788" y="6339840"/>
            <a:ext cx="302281" cy="365760"/>
          </a:xfrm>
          <a:prstGeom prst="rect">
            <a:avLst/>
          </a:prstGeom>
        </p:spPr>
        <p:txBody>
          <a:bodyPr/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30395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8ECED8-1161-3CFA-B6C5-3209D6E0A4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029010" cy="6858000"/>
          </a:xfrm>
        </p:spPr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9E2A93-B57D-6B60-7EB8-837167BEE1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609600"/>
            <a:ext cx="4648200" cy="5729727"/>
          </a:xfrm>
        </p:spPr>
        <p:txBody>
          <a:bodyPr/>
          <a:lstStyle/>
          <a:p>
            <a:r>
              <a:rPr lang="it-IT"/>
              <a:t>Origine:</a:t>
            </a:r>
          </a:p>
          <a:p>
            <a:r>
              <a:rPr lang="it-IT"/>
              <a:t>Proposto da Edelman &amp; Singer (2007)</a:t>
            </a:r>
          </a:p>
          <a:p>
            <a:r>
              <a:rPr lang="it-IT"/>
              <a:t>È un’evoluzione del classico funnel di marketing</a:t>
            </a:r>
          </a:p>
          <a:p>
            <a:r>
              <a:rPr lang="it-IT"/>
              <a:t>Mette al centro non solo l’acquisto, ma tutto il percorso del consumatore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91C31D3-8F5D-2000-D969-E10B21416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766" y="831409"/>
            <a:ext cx="3935868" cy="1469680"/>
          </a:xfrm>
        </p:spPr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Cdj</a:t>
            </a:r>
            <a:br>
              <a:rPr lang="it-IT" dirty="0"/>
            </a:br>
            <a:r>
              <a:rPr lang="it-IT" dirty="0"/>
              <a:t> (Consumer </a:t>
            </a:r>
            <a:r>
              <a:rPr lang="it-IT" dirty="0" err="1"/>
              <a:t>decision</a:t>
            </a:r>
            <a:r>
              <a:rPr lang="it-IT" dirty="0"/>
              <a:t> </a:t>
            </a:r>
            <a:r>
              <a:rPr lang="it-IT" dirty="0" err="1"/>
              <a:t>journey</a:t>
            </a:r>
            <a:r>
              <a:rPr lang="it-IT" dirty="0"/>
              <a:t>)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0783F85-AFAE-E342-0D0F-20FD2354A0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73EE462A-B988-F445-456D-C72431AA46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3114B58-6ACC-9A14-86F8-6E047CED3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109" y="520755"/>
            <a:ext cx="5490046" cy="581857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1270C-2DCC-0CA8-BE85-A2992FC1D054}"/>
              </a:ext>
            </a:extLst>
          </p:cNvPr>
          <p:cNvSpPr txBox="1"/>
          <p:nvPr/>
        </p:nvSpPr>
        <p:spPr>
          <a:xfrm>
            <a:off x="1404073" y="2522898"/>
            <a:ext cx="382125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200" dirty="0"/>
              <a:t>Origine:</a:t>
            </a:r>
          </a:p>
          <a:p>
            <a:pPr>
              <a:buNone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Proposto da</a:t>
            </a:r>
            <a:r>
              <a:rPr lang="it-IT" sz="2200" b="1" dirty="0"/>
              <a:t> Edelman &amp; Singer (2007)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È un’evoluzione del classico </a:t>
            </a:r>
            <a:r>
              <a:rPr lang="it-IT" sz="2200" dirty="0" err="1"/>
              <a:t>funnel</a:t>
            </a:r>
            <a:r>
              <a:rPr lang="it-IT" sz="2200" dirty="0"/>
              <a:t> di marketing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Mette al centro non solo l’acquisto, ma tutto il</a:t>
            </a:r>
            <a:r>
              <a:rPr lang="it-IT" sz="2200" b="1" dirty="0"/>
              <a:t> percorso del consumatore</a:t>
            </a:r>
          </a:p>
        </p:txBody>
      </p:sp>
    </p:spTree>
    <p:extLst>
      <p:ext uri="{BB962C8B-B14F-4D97-AF65-F5344CB8AC3E}">
        <p14:creationId xmlns:p14="http://schemas.microsoft.com/office/powerpoint/2010/main" val="262169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2CD9290-49B4-C5F5-801C-E437A2E5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🔑 Fasi principali del CDJ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33FD5C89-000D-D80D-6BA8-0738776844A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B51DA7F6-5379-D608-7BD6-43300005FC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7588" y="5096711"/>
            <a:ext cx="1910201" cy="896797"/>
          </a:xfrm>
        </p:spPr>
        <p:txBody>
          <a:bodyPr/>
          <a:lstStyle/>
          <a:p>
            <a:r>
              <a:rPr lang="it-IT" sz="1700"/>
              <a:t>Il percorso parte dai desideri, problemi o necessità che spingono la ricerca di un prodotto/servizio.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73CFFF0-93A1-F659-D05F-89D4F62BFB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32327" y="3429000"/>
            <a:ext cx="1926717" cy="1554359"/>
          </a:xfrm>
        </p:spPr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79AD721-896C-8603-1A3E-5408890C0F4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49294" y="5096712"/>
            <a:ext cx="1697285" cy="416285"/>
          </a:xfrm>
        </p:spPr>
        <p:txBody>
          <a:bodyPr/>
          <a:lstStyle/>
          <a:p>
            <a:r>
              <a:rPr lang="it-IT" sz="1600"/>
              <a:t>Il consumatore confronta alternative → ricerca info, valuta brand, filtra opzioni.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3D4F4036-9205-C101-6B23-9EBA78B5DFD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49772" y="3855802"/>
            <a:ext cx="1165759" cy="1015663"/>
          </a:xfrm>
        </p:spPr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2297E02-D52B-7985-6278-14F0A57CCF3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335671" y="5169482"/>
            <a:ext cx="1520658" cy="236658"/>
          </a:xfrm>
        </p:spPr>
        <p:txBody>
          <a:bodyPr/>
          <a:lstStyle/>
          <a:p>
            <a:r>
              <a:rPr lang="it-IT" sz="1600"/>
              <a:t>Decisione concreta → scelta di marca/prodotto, pagamento, esperienza di acquisto.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10235CB2-5416-447B-D790-2D90D7DE9C61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179522" y="3698347"/>
            <a:ext cx="1165759" cy="1173118"/>
          </a:xfrm>
        </p:spPr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C128145A-A1F0-D9DC-AAFE-94FE5CD64E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91339" y="5100064"/>
            <a:ext cx="1520658" cy="83100"/>
          </a:xfrm>
        </p:spPr>
        <p:txBody>
          <a:bodyPr/>
          <a:lstStyle/>
          <a:p>
            <a:r>
              <a:rPr lang="it-IT" sz="1600"/>
              <a:t>Dopo l’acquisto → valutazione di soddisfazione, confronto tra attese e realtà.</a:t>
            </a:r>
          </a:p>
        </p:txBody>
      </p:sp>
      <p:sp>
        <p:nvSpPr>
          <p:cNvPr id="18" name="Segnaposto immagine 17">
            <a:extLst>
              <a:ext uri="{FF2B5EF4-FFF2-40B4-BE49-F238E27FC236}">
                <a16:creationId xmlns:a16="http://schemas.microsoft.com/office/drawing/2014/main" id="{9029F6A0-9F87-71CE-CD4A-2B248C93CB5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3BF64ADB-0655-0141-5F95-D34CF5CEDDA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847007" y="5016965"/>
            <a:ext cx="1587295" cy="166199"/>
          </a:xfrm>
        </p:spPr>
        <p:txBody>
          <a:bodyPr/>
          <a:lstStyle/>
          <a:p>
            <a:r>
              <a:rPr lang="it-IT" sz="1500" dirty="0"/>
              <a:t>Se </a:t>
            </a:r>
            <a:r>
              <a:rPr lang="it-IT" sz="1500" u="sng" dirty="0"/>
              <a:t>positivo</a:t>
            </a:r>
            <a:r>
              <a:rPr lang="it-IT" sz="1500" dirty="0"/>
              <a:t> → nasce la </a:t>
            </a:r>
            <a:r>
              <a:rPr lang="it-IT" sz="1500" dirty="0" err="1"/>
              <a:t>fidelizzazione</a:t>
            </a:r>
            <a:r>
              <a:rPr lang="it-IT" sz="1500" dirty="0"/>
              <a:t>, passaparola, </a:t>
            </a:r>
            <a:r>
              <a:rPr lang="it-IT" sz="1500" dirty="0" err="1"/>
              <a:t>advocacy</a:t>
            </a:r>
            <a:r>
              <a:rPr lang="it-IT" sz="1500" dirty="0"/>
              <a:t>.</a:t>
            </a:r>
          </a:p>
          <a:p>
            <a:r>
              <a:rPr lang="it-IT" sz="1500" dirty="0"/>
              <a:t>Se </a:t>
            </a:r>
            <a:r>
              <a:rPr lang="it-IT" sz="1500" u="sng" dirty="0"/>
              <a:t>negativo</a:t>
            </a:r>
            <a:r>
              <a:rPr lang="it-IT" sz="1500" dirty="0"/>
              <a:t> → rischio di abbandono del brand.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378AC41-36CF-BA43-9D4F-2810C9F14A6E}"/>
              </a:ext>
            </a:extLst>
          </p:cNvPr>
          <p:cNvSpPr txBox="1"/>
          <p:nvPr/>
        </p:nvSpPr>
        <p:spPr>
          <a:xfrm>
            <a:off x="1709291" y="4010045"/>
            <a:ext cx="1248970" cy="70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it-IT" sz="1300" b="1" dirty="0"/>
              <a:t>Bisogni              del consumatore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10F3FBC-EDB6-0C24-0CB2-C9ED75E2E92E}"/>
              </a:ext>
            </a:extLst>
          </p:cNvPr>
          <p:cNvSpPr txBox="1"/>
          <p:nvPr/>
        </p:nvSpPr>
        <p:spPr>
          <a:xfrm>
            <a:off x="3302238" y="3698347"/>
            <a:ext cx="1856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it-IT" sz="1200" b="1" dirty="0"/>
              <a:t>Il percorso parte dai desideri, problemi o necessità che spingono la ricerca di un prodotto/servizio.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66218DF-CE5C-45E5-BEBD-46CCDB832612}"/>
              </a:ext>
            </a:extLst>
          </p:cNvPr>
          <p:cNvSpPr txBox="1"/>
          <p:nvPr/>
        </p:nvSpPr>
        <p:spPr>
          <a:xfrm>
            <a:off x="5159044" y="4037035"/>
            <a:ext cx="1785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 startAt="3"/>
            </a:pPr>
            <a:r>
              <a:rPr lang="it-IT" sz="1600" b="1" dirty="0"/>
              <a:t>Momento dell’acquisto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F3A9776-CC3E-FD36-7880-79254766282A}"/>
              </a:ext>
            </a:extLst>
          </p:cNvPr>
          <p:cNvSpPr txBox="1"/>
          <p:nvPr/>
        </p:nvSpPr>
        <p:spPr>
          <a:xfrm>
            <a:off x="7143891" y="4010045"/>
            <a:ext cx="1237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 startAt="4"/>
            </a:pPr>
            <a:r>
              <a:rPr lang="it-IT" sz="1300" b="1" dirty="0"/>
              <a:t>Esperienza </a:t>
            </a:r>
            <a:r>
              <a:rPr lang="it-IT" sz="1300" b="1" dirty="0" err="1"/>
              <a:t>post-purchase</a:t>
            </a:r>
            <a:endParaRPr lang="it-IT" sz="13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170BA0A-6E81-6E6B-F608-ECB06C42EDF1}"/>
              </a:ext>
            </a:extLst>
          </p:cNvPr>
          <p:cNvSpPr txBox="1"/>
          <p:nvPr/>
        </p:nvSpPr>
        <p:spPr>
          <a:xfrm>
            <a:off x="8991990" y="4086634"/>
            <a:ext cx="1165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 startAt="5"/>
            </a:pPr>
            <a:r>
              <a:rPr lang="it-IT" sz="1500" b="1" dirty="0"/>
              <a:t>Elementi di fedeltà</a:t>
            </a:r>
          </a:p>
        </p:txBody>
      </p:sp>
    </p:spTree>
    <p:extLst>
      <p:ext uri="{BB962C8B-B14F-4D97-AF65-F5344CB8AC3E}">
        <p14:creationId xmlns:p14="http://schemas.microsoft.com/office/powerpoint/2010/main" val="110143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63454496-922A-F76A-95DF-26CCE3D21B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56024"/>
            <a:ext cx="12191999" cy="3278423"/>
          </a:xfrm>
        </p:spPr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5340E3C-0920-8D8E-4312-68E4A83CBF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45587" y="1001461"/>
            <a:ext cx="8341344" cy="1631519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3EB7B35-DA02-29D2-879F-69E2BF3B10D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104926" y="1331678"/>
            <a:ext cx="7055569" cy="3581400"/>
          </a:xfrm>
        </p:spPr>
        <p:txBody>
          <a:bodyPr/>
          <a:lstStyle/>
          <a:p>
            <a:r>
              <a:rPr lang="it-IT" dirty="0"/>
              <a:t>[ Bisogni ] → [ Selezione ] → [ Acquisto ] → [ </a:t>
            </a:r>
            <a:r>
              <a:rPr lang="it-IT" dirty="0" err="1"/>
              <a:t>Post-purchase</a:t>
            </a:r>
            <a:r>
              <a:rPr lang="it-IT" dirty="0"/>
              <a:t> ] → [ Fedeltà ]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DADB49F-F7D6-D40B-8E5C-9557CFD04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19</a:t>
            </a:fld>
            <a:endParaRPr lang="it-IT" noProof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AB48CD-33B8-9722-2D03-D8C468B741D4}"/>
              </a:ext>
            </a:extLst>
          </p:cNvPr>
          <p:cNvSpPr txBox="1"/>
          <p:nvPr/>
        </p:nvSpPr>
        <p:spPr>
          <a:xfrm>
            <a:off x="940554" y="3770326"/>
            <a:ext cx="10310891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/>
              <a:t> In sintesi:</a:t>
            </a:r>
          </a:p>
          <a:p>
            <a:pPr algn="ctr">
              <a:buNone/>
            </a:pPr>
            <a:endParaRPr lang="it-IT" sz="2300" dirty="0"/>
          </a:p>
          <a:p>
            <a:pPr algn="ctr">
              <a:buNone/>
            </a:pPr>
            <a:r>
              <a:rPr lang="it-IT" dirty="0"/>
              <a:t>Il </a:t>
            </a:r>
            <a:r>
              <a:rPr lang="it-IT" dirty="0" err="1"/>
              <a:t>Customer</a:t>
            </a:r>
            <a:r>
              <a:rPr lang="it-IT" dirty="0"/>
              <a:t> Journey è il percorso effettivo del cliente, più complesso e frammentato del </a:t>
            </a:r>
            <a:r>
              <a:rPr lang="it-IT" dirty="0" err="1"/>
              <a:t>funnel</a:t>
            </a:r>
            <a:r>
              <a:rPr lang="it-IT" dirty="0"/>
              <a:t> tradizionale.</a:t>
            </a:r>
          </a:p>
          <a:p>
            <a:pPr algn="ctr">
              <a:buNone/>
            </a:pPr>
            <a:endParaRPr lang="it-IT" dirty="0"/>
          </a:p>
          <a:p>
            <a:pPr algn="ctr">
              <a:buNone/>
            </a:pPr>
            <a:r>
              <a:rPr lang="it-IT" dirty="0"/>
              <a:t>Grazie al digitale (</a:t>
            </a:r>
            <a:r>
              <a:rPr lang="it-IT" dirty="0" err="1"/>
              <a:t>tracking</a:t>
            </a:r>
            <a:r>
              <a:rPr lang="it-IT" dirty="0"/>
              <a:t>, </a:t>
            </a:r>
            <a:r>
              <a:rPr lang="it-IT" dirty="0" err="1"/>
              <a:t>analytics</a:t>
            </a:r>
            <a:r>
              <a:rPr lang="it-IT" dirty="0"/>
              <a:t>, </a:t>
            </a:r>
            <a:r>
              <a:rPr lang="it-IT" dirty="0" err="1"/>
              <a:t>omnicanalità</a:t>
            </a:r>
            <a:r>
              <a:rPr lang="it-IT" dirty="0"/>
              <a:t>) diventa possibile mappare i passaggi e agire sui vari </a:t>
            </a:r>
            <a:r>
              <a:rPr lang="it-IT" dirty="0" err="1"/>
              <a:t>touchpoint</a:t>
            </a:r>
            <a:r>
              <a:rPr lang="it-IT" dirty="0"/>
              <a:t> per guidare il cliente fino alla scelta e oltre.</a:t>
            </a:r>
          </a:p>
        </p:txBody>
      </p:sp>
    </p:spTree>
    <p:extLst>
      <p:ext uri="{BB962C8B-B14F-4D97-AF65-F5344CB8AC3E}">
        <p14:creationId xmlns:p14="http://schemas.microsoft.com/office/powerpoint/2010/main" val="15948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AF890B92-D44D-461B-A5E6-D4F348791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295"/>
            <a:ext cx="12191999" cy="3278423"/>
          </a:xfrm>
        </p:spPr>
      </p:pic>
      <p:sp>
        <p:nvSpPr>
          <p:cNvPr id="34" name="Segnaposto testo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95290" y="2078713"/>
            <a:ext cx="5207799" cy="3278423"/>
          </a:xfrm>
        </p:spPr>
        <p:txBody>
          <a:bodyPr rtlCol="0"/>
          <a:lstStyle/>
          <a:p>
            <a:pPr rtl="0"/>
            <a:endParaRPr lang="it-IT" noProof="1"/>
          </a:p>
        </p:txBody>
      </p:sp>
      <p:pic>
        <p:nvPicPr>
          <p:cNvPr id="39" name="Segnaposto immagine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2</a:t>
            </a:fld>
            <a:endParaRPr lang="it-IT" noProof="1"/>
          </a:p>
        </p:txBody>
      </p:sp>
      <p:sp>
        <p:nvSpPr>
          <p:cNvPr id="32" name="Segnaposto testo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1"/>
          </a:p>
        </p:txBody>
      </p:sp>
      <p:sp>
        <p:nvSpPr>
          <p:cNvPr id="14" name="Titolo 13">
            <a:extLst>
              <a:ext uri="{FF2B5EF4-FFF2-40B4-BE49-F238E27FC236}">
                <a16:creationId xmlns:a16="http://schemas.microsoft.com/office/drawing/2014/main" id="{06BA04B3-CF89-FB91-F491-623F8CC8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160" y="3717925"/>
            <a:ext cx="3035220" cy="930275"/>
          </a:xfrm>
        </p:spPr>
        <p:txBody>
          <a:bodyPr>
            <a:normAutofit/>
          </a:bodyPr>
          <a:lstStyle/>
          <a:p>
            <a:r>
              <a:rPr lang="it-IT" sz="4400" u="sng" dirty="0"/>
              <a:t>Capitolo 1</a:t>
            </a:r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3170F9FA-20C7-B3DB-F83C-40813867066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5999" y="2622647"/>
            <a:ext cx="4715773" cy="35814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/>
              <a:t>UN APPROCCIO </a:t>
            </a:r>
          </a:p>
          <a:p>
            <a:pPr algn="ctr"/>
            <a:r>
              <a:rPr lang="it-IT" sz="4000" b="1" dirty="0"/>
              <a:t>AL </a:t>
            </a:r>
          </a:p>
          <a:p>
            <a:pPr algn="ctr"/>
            <a:r>
              <a:rPr lang="it-IT" sz="4000" b="1" dirty="0"/>
              <a:t>DIGITAL MARKETING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D0C1CECD-2DDD-B965-AA62-39AB3CE9739D}"/>
                  </a:ext>
                </a:extLst>
              </p14:cNvPr>
              <p14:cNvContentPartPr/>
              <p14:nvPr/>
            </p14:nvContentPartPr>
            <p14:xfrm>
              <a:off x="9338533" y="3401734"/>
              <a:ext cx="18360" cy="3600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D0C1CECD-2DDD-B965-AA62-39AB3CE9739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7733" y="3390934"/>
                <a:ext cx="39600" cy="57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D1A4BBC5-B591-7F81-5707-8375AFBF678B}"/>
              </a:ext>
            </a:extLst>
          </p:cNvPr>
          <p:cNvSpPr txBox="1">
            <a:spLocks/>
          </p:cNvSpPr>
          <p:nvPr/>
        </p:nvSpPr>
        <p:spPr>
          <a:xfrm>
            <a:off x="1349201" y="4648200"/>
            <a:ext cx="9753888" cy="473464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1B2A5"/>
              </a:buClr>
              <a:buFont typeface="+mj-lt"/>
              <a:buNone/>
              <a:defRPr sz="2400" b="0" i="0" kern="1200">
                <a:solidFill>
                  <a:srgbClr val="003057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Open Sans Light" panose="020B0306030504020204" pitchFamily="34" charset="0"/>
              </a:defRPr>
            </a:lvl9pPr>
          </a:lstStyle>
          <a:p>
            <a:pPr marL="317500" indent="-225425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Concetto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digital marketing</a:t>
            </a:r>
          </a:p>
          <a:p>
            <a:pPr marL="317500" indent="-225425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Impatto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</a:t>
            </a:r>
          </a:p>
          <a:p>
            <a:pPr marL="317500" indent="-225425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Elementi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chiave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comportamento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degli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utenti</a:t>
            </a:r>
            <a:endParaRPr lang="en-US" sz="1500" dirty="0">
              <a:solidFill>
                <a:schemeClr val="tx1">
                  <a:lumMod val="90000"/>
                  <a:lumOff val="1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17500" indent="-225425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DF6030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Opportunità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digitalizzazione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della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relazione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gli</a:t>
            </a:r>
            <a:r>
              <a:rPr lang="en-US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5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utenti</a:t>
            </a:r>
            <a:endParaRPr lang="en-US" sz="15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09BE92-23DA-C89E-0649-26881D20F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18788"/>
            <a:ext cx="8470777" cy="7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ADFEE1-BA33-2FE6-8CE3-327BA59E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65" y="64468"/>
            <a:ext cx="11239715" cy="662852"/>
          </a:xfrm>
        </p:spPr>
        <p:txBody>
          <a:bodyPr>
            <a:normAutofit/>
          </a:bodyPr>
          <a:lstStyle/>
          <a:p>
            <a:r>
              <a:rPr lang="it-IT" sz="2800" b="1" dirty="0"/>
              <a:t>Esempio di </a:t>
            </a:r>
            <a:r>
              <a:rPr lang="it-IT" sz="2800" b="1" dirty="0" err="1"/>
              <a:t>Customer</a:t>
            </a:r>
            <a:r>
              <a:rPr lang="it-IT" sz="2800" b="1" dirty="0"/>
              <a:t> Journey – Falegname dilettante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055DA2-51C5-EC7F-B5CF-6346BDB5A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20</a:t>
            </a:fld>
            <a:endParaRPr lang="it-IT" noProof="0"/>
          </a:p>
        </p:txBody>
      </p:sp>
      <p:pic>
        <p:nvPicPr>
          <p:cNvPr id="13" name="Segnaposto immagine 12">
            <a:extLst>
              <a:ext uri="{FF2B5EF4-FFF2-40B4-BE49-F238E27FC236}">
                <a16:creationId xmlns:a16="http://schemas.microsoft.com/office/drawing/2014/main" id="{7AFE17E1-9DD7-9B82-3DC3-1096A9AFC67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4193" r="4193"/>
          <a:stretch/>
        </p:blipFill>
        <p:spPr>
          <a:xfrm>
            <a:off x="10150398" y="393305"/>
            <a:ext cx="1621020" cy="164916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5BCC523-5D47-4CDC-80AB-D77F9A3FF41D}"/>
              </a:ext>
            </a:extLst>
          </p:cNvPr>
          <p:cNvSpPr txBox="1"/>
          <p:nvPr/>
        </p:nvSpPr>
        <p:spPr>
          <a:xfrm>
            <a:off x="323496" y="715739"/>
            <a:ext cx="11447921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/>
              <a:t>🔑 Passaggi del percorso</a:t>
            </a:r>
          </a:p>
          <a:p>
            <a:pPr>
              <a:buFont typeface="+mj-lt"/>
              <a:buAutoNum type="arabicPeriod"/>
            </a:pPr>
            <a:r>
              <a:rPr lang="it-IT" sz="2400" b="1" u="sng" dirty="0"/>
              <a:t>Scoperta del prodotto    </a:t>
            </a:r>
            <a:r>
              <a:rPr lang="it-IT" sz="2400" dirty="0"/>
              <a:t>                                                                                         </a:t>
            </a:r>
            <a:r>
              <a:rPr lang="it-IT" sz="2200" dirty="0"/>
              <a:t>Forum → legge di un nuovo utensile interessante. (Primo contatto, </a:t>
            </a:r>
            <a:r>
              <a:rPr lang="it-IT" sz="2200" dirty="0" err="1"/>
              <a:t>awareness</a:t>
            </a:r>
            <a:r>
              <a:rPr lang="it-IT" sz="2200" dirty="0"/>
              <a:t>)</a:t>
            </a:r>
          </a:p>
          <a:p>
            <a:pPr>
              <a:buFont typeface="+mj-lt"/>
              <a:buAutoNum type="arabicPeriod"/>
            </a:pPr>
            <a:endParaRPr lang="it-IT" sz="2400" dirty="0"/>
          </a:p>
          <a:p>
            <a:pPr>
              <a:buFont typeface="+mj-lt"/>
              <a:buAutoNum type="arabicPeriod"/>
            </a:pPr>
            <a:r>
              <a:rPr lang="it-IT" sz="2400" b="1" u="sng" dirty="0"/>
              <a:t>Primo approfondimento   </a:t>
            </a:r>
            <a:r>
              <a:rPr lang="it-IT" sz="2400" dirty="0"/>
              <a:t>                                                                                    </a:t>
            </a:r>
            <a:r>
              <a:rPr lang="it-IT" sz="2100" dirty="0"/>
              <a:t>Opuscolo allegato a un quotidiano locale → conosce caratteristiche tecniche e prezzo. (Informazioni di base, interesse crescente)</a:t>
            </a:r>
          </a:p>
          <a:p>
            <a:pPr>
              <a:buFont typeface="+mj-lt"/>
              <a:buAutoNum type="arabicPeriod"/>
            </a:pPr>
            <a:endParaRPr lang="it-IT" sz="2400" dirty="0"/>
          </a:p>
          <a:p>
            <a:pPr>
              <a:buFont typeface="+mj-lt"/>
              <a:buAutoNum type="arabicPeriod"/>
            </a:pPr>
            <a:r>
              <a:rPr lang="it-IT" sz="2400" b="1" u="sng" dirty="0"/>
              <a:t>Ricerca online  </a:t>
            </a:r>
            <a:r>
              <a:rPr lang="it-IT" sz="2400" dirty="0"/>
              <a:t>                                                                                                       </a:t>
            </a:r>
            <a:r>
              <a:rPr lang="it-IT" sz="2100" dirty="0"/>
              <a:t>Cerca recensioni su internet, visita portali di valutazione. (Valutazione e confronto, influenza sociale)</a:t>
            </a:r>
          </a:p>
          <a:p>
            <a:pPr>
              <a:buFont typeface="+mj-lt"/>
              <a:buAutoNum type="arabicPeriod"/>
            </a:pPr>
            <a:endParaRPr lang="it-IT" sz="2400" dirty="0"/>
          </a:p>
          <a:p>
            <a:pPr>
              <a:buFont typeface="+mj-lt"/>
              <a:buAutoNum type="arabicPeriod"/>
            </a:pPr>
            <a:r>
              <a:rPr lang="it-IT" sz="2400" b="1" u="sng" dirty="0"/>
              <a:t>Decisione di acquisto     </a:t>
            </a:r>
            <a:r>
              <a:rPr lang="it-IT" sz="2400" dirty="0"/>
              <a:t>                                                                                    </a:t>
            </a:r>
            <a:r>
              <a:rPr lang="it-IT" sz="2200" dirty="0"/>
              <a:t>Recensioni positive → decide di comprare. (Conversione, scelta finale)</a:t>
            </a:r>
          </a:p>
          <a:p>
            <a:pPr>
              <a:buFont typeface="+mj-lt"/>
              <a:buAutoNum type="arabicPeriod"/>
            </a:pPr>
            <a:endParaRPr lang="it-IT" sz="2400" dirty="0"/>
          </a:p>
          <a:p>
            <a:pPr>
              <a:buFont typeface="+mj-lt"/>
              <a:buAutoNum type="arabicPeriod"/>
            </a:pPr>
            <a:r>
              <a:rPr lang="it-IT" sz="2400" b="1" u="sng" dirty="0"/>
              <a:t>Acquisto concreto   </a:t>
            </a:r>
            <a:r>
              <a:rPr lang="it-IT" sz="2400" dirty="0"/>
              <a:t>                                                                                                        </a:t>
            </a:r>
            <a:r>
              <a:rPr lang="it-IT" sz="2200" dirty="0"/>
              <a:t>Visita il sito del produttore → trova i rivenditori → entra in un e-commerce → ordina il prodotto. (Acquisto effettivo, </a:t>
            </a:r>
            <a:r>
              <a:rPr lang="it-IT" sz="2200" dirty="0" err="1"/>
              <a:t>touchpoint</a:t>
            </a:r>
            <a:r>
              <a:rPr lang="it-IT" sz="2200" dirty="0"/>
              <a:t> digitale e fisico collegati</a:t>
            </a:r>
          </a:p>
        </p:txBody>
      </p:sp>
    </p:spTree>
    <p:extLst>
      <p:ext uri="{BB962C8B-B14F-4D97-AF65-F5344CB8AC3E}">
        <p14:creationId xmlns:p14="http://schemas.microsoft.com/office/powerpoint/2010/main" val="3041753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BA7AE9-E914-2CAB-018A-560FE54E7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21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3E44A6-9816-E13B-8DC0-BA64E197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1C3D008-584B-A335-213B-09936D67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231" y="1852360"/>
            <a:ext cx="2774950" cy="41656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319E1C-F28B-4D85-4DC1-D1FAA95E0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74" y="152400"/>
            <a:ext cx="11534020" cy="60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8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4E5F30-79A5-9001-81C2-776562990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8ED6AAF-D778-326D-3D96-7AEBC6011E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266700"/>
            <a:ext cx="11230561" cy="63246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In sintesi:</a:t>
            </a:r>
          </a:p>
          <a:p>
            <a:r>
              <a:rPr lang="it-IT" dirty="0"/>
              <a:t>Il falegname dilettante attraversa più </a:t>
            </a:r>
            <a:r>
              <a:rPr lang="it-IT" dirty="0" err="1"/>
              <a:t>touchpoint</a:t>
            </a:r>
            <a:r>
              <a:rPr lang="it-IT" dirty="0"/>
              <a:t> (forum, opuscolo cartaceo, recensioni online, sito ufficiale, e-commerce) prima di arrivare all’acquisto.</a:t>
            </a:r>
          </a:p>
          <a:p>
            <a:r>
              <a:rPr lang="it-IT" dirty="0"/>
              <a:t>Questo mostra come il </a:t>
            </a:r>
            <a:r>
              <a:rPr lang="it-IT" dirty="0" err="1"/>
              <a:t>Customer</a:t>
            </a:r>
            <a:r>
              <a:rPr lang="it-IT" dirty="0"/>
              <a:t> Journey sia un percorso </a:t>
            </a:r>
            <a:r>
              <a:rPr lang="it-IT" dirty="0" err="1"/>
              <a:t>multicanale</a:t>
            </a:r>
            <a:r>
              <a:rPr lang="it-IT" dirty="0"/>
              <a:t> e non lineare, dove ogni fase alimenta la successiva.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C9CC62C2-FF57-83F8-3BAE-8BCA2E4CBC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0479E0E-24B9-9D5C-6BAD-C0AD5B1347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22</a:t>
            </a:fld>
            <a:endParaRPr lang="it-IT" noProof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812C424-3B72-1BB8-6E60-EC40DAF8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730" y="266700"/>
            <a:ext cx="4450371" cy="63246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5C9E115-0176-83CE-16B9-8CEED1F1C99A}"/>
              </a:ext>
            </a:extLst>
          </p:cNvPr>
          <p:cNvSpPr txBox="1"/>
          <p:nvPr/>
        </p:nvSpPr>
        <p:spPr>
          <a:xfrm>
            <a:off x="1058708" y="1608769"/>
            <a:ext cx="536656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200" dirty="0"/>
              <a:t>In sintesi:</a:t>
            </a:r>
          </a:p>
          <a:p>
            <a:pPr algn="ctr">
              <a:buNone/>
            </a:pPr>
            <a:endParaRPr lang="it-IT" sz="2200" dirty="0"/>
          </a:p>
          <a:p>
            <a:pPr algn="ctr">
              <a:buNone/>
            </a:pPr>
            <a:r>
              <a:rPr lang="it-IT" sz="2200" dirty="0"/>
              <a:t>Il falegname dilettante attraversa più </a:t>
            </a:r>
            <a:r>
              <a:rPr lang="it-IT" sz="2200" dirty="0" err="1"/>
              <a:t>touchpoint</a:t>
            </a:r>
            <a:r>
              <a:rPr lang="it-IT" sz="2200" dirty="0"/>
              <a:t> (forum, opuscolo cartaceo, recensioni online, sito ufficiale, e-commerce) prima di arrivare all’acquisto.</a:t>
            </a:r>
          </a:p>
          <a:p>
            <a:pPr algn="ctr">
              <a:buNone/>
            </a:pPr>
            <a:r>
              <a:rPr lang="it-IT" sz="2200" dirty="0"/>
              <a:t>Questo mostra come il </a:t>
            </a:r>
            <a:r>
              <a:rPr lang="it-IT" sz="2200" dirty="0" err="1"/>
              <a:t>Customer</a:t>
            </a:r>
            <a:r>
              <a:rPr lang="it-IT" sz="2200" dirty="0"/>
              <a:t> Journey sia un percorso </a:t>
            </a:r>
            <a:r>
              <a:rPr lang="it-IT" sz="2200" dirty="0" err="1"/>
              <a:t>multicanale</a:t>
            </a:r>
            <a:r>
              <a:rPr lang="it-IT" sz="2200" dirty="0"/>
              <a:t> e non lineare, dove ogni fase alimenta la successiva.</a:t>
            </a:r>
          </a:p>
        </p:txBody>
      </p:sp>
    </p:spTree>
    <p:extLst>
      <p:ext uri="{BB962C8B-B14F-4D97-AF65-F5344CB8AC3E}">
        <p14:creationId xmlns:p14="http://schemas.microsoft.com/office/powerpoint/2010/main" val="238004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E75DA32-1C94-F657-64F9-AB28098660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8655AB8-E95A-279B-DD26-601F6E8A5D4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it-IT" sz="2300" b="1"/>
              <a:t>Punti di contatto (touchpoint) dell’esempio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865EB820-2E87-7412-6672-59986B2444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63996D-D1BB-B703-558E-2DB7A0D077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23</a:t>
            </a:fld>
            <a:endParaRPr lang="it-IT" noProof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BE53455-6D54-2610-EAE8-7F427105FD92}"/>
              </a:ext>
            </a:extLst>
          </p:cNvPr>
          <p:cNvSpPr txBox="1"/>
          <p:nvPr/>
        </p:nvSpPr>
        <p:spPr>
          <a:xfrm>
            <a:off x="2911753" y="266700"/>
            <a:ext cx="63684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500" b="1" dirty="0"/>
              <a:t>Punti di contatto (</a:t>
            </a:r>
            <a:r>
              <a:rPr lang="it-IT" sz="2500" b="1" dirty="0" err="1"/>
              <a:t>touchpoint</a:t>
            </a:r>
            <a:r>
              <a:rPr lang="it-IT" sz="2500" b="1" dirty="0"/>
              <a:t>) dell’esempio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C211F3A-4FEB-0793-7369-74F57AB70C9A}"/>
              </a:ext>
            </a:extLst>
          </p:cNvPr>
          <p:cNvSpPr txBox="1"/>
          <p:nvPr/>
        </p:nvSpPr>
        <p:spPr>
          <a:xfrm>
            <a:off x="1974159" y="1228397"/>
            <a:ext cx="94505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it-IT" sz="2800" dirty="0"/>
              <a:t>Forum di opinione → scoperta del prodotto</a:t>
            </a:r>
          </a:p>
          <a:p>
            <a:pPr>
              <a:buFont typeface="+mj-lt"/>
              <a:buAutoNum type="arabicPeriod"/>
            </a:pPr>
            <a:endParaRPr lang="it-IT" sz="2800" dirty="0"/>
          </a:p>
          <a:p>
            <a:pPr>
              <a:buFont typeface="+mj-lt"/>
              <a:buAutoNum type="arabicPeriod"/>
            </a:pPr>
            <a:r>
              <a:rPr lang="it-IT" sz="2800" dirty="0"/>
              <a:t>Opuscolo del negozio fai-da-te (su giornale) → prime informazioni tecniche e prezzo</a:t>
            </a:r>
          </a:p>
          <a:p>
            <a:pPr>
              <a:buFont typeface="+mj-lt"/>
              <a:buAutoNum type="arabicPeriod"/>
            </a:pPr>
            <a:endParaRPr lang="it-IT" sz="2800" dirty="0"/>
          </a:p>
          <a:p>
            <a:pPr>
              <a:buFont typeface="+mj-lt"/>
              <a:buAutoNum type="arabicPeriod"/>
            </a:pPr>
            <a:r>
              <a:rPr lang="it-IT" sz="2800" dirty="0"/>
              <a:t>Portale di valutazione online → recensioni di altri utenti</a:t>
            </a:r>
          </a:p>
          <a:p>
            <a:pPr>
              <a:buFont typeface="+mj-lt"/>
              <a:buAutoNum type="arabicPeriod"/>
            </a:pPr>
            <a:endParaRPr lang="it-IT" sz="2800" dirty="0"/>
          </a:p>
          <a:p>
            <a:pPr>
              <a:buFont typeface="+mj-lt"/>
              <a:buAutoNum type="arabicPeriod"/>
            </a:pPr>
            <a:r>
              <a:rPr lang="it-IT" sz="2800" dirty="0"/>
              <a:t>Sito web del produttore → ricerca rivenditori autorizzati</a:t>
            </a:r>
          </a:p>
          <a:p>
            <a:pPr>
              <a:buFont typeface="+mj-lt"/>
              <a:buAutoNum type="arabicPeriod"/>
            </a:pPr>
            <a:endParaRPr lang="it-IT" sz="2800" dirty="0"/>
          </a:p>
          <a:p>
            <a:pPr>
              <a:buFont typeface="+mj-lt"/>
              <a:buAutoNum type="arabicPeriod"/>
            </a:pPr>
            <a:r>
              <a:rPr lang="it-IT" sz="2800" dirty="0"/>
              <a:t>Negozio online → acquisto effettivo</a:t>
            </a:r>
          </a:p>
        </p:txBody>
      </p:sp>
    </p:spTree>
    <p:extLst>
      <p:ext uri="{BB962C8B-B14F-4D97-AF65-F5344CB8AC3E}">
        <p14:creationId xmlns:p14="http://schemas.microsoft.com/office/powerpoint/2010/main" val="404567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F5E77F-6933-D971-20FE-66954636C3B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9398" y="712729"/>
            <a:ext cx="5656602" cy="3660648"/>
          </a:xfrm>
        </p:spPr>
        <p:txBody>
          <a:bodyPr/>
          <a:lstStyle/>
          <a:p>
            <a:r>
              <a:rPr lang="it-IT" b="1"/>
              <a:t>🎯 Importanza della mappatura</a:t>
            </a:r>
          </a:p>
          <a:p>
            <a:r>
              <a:rPr lang="it-IT"/>
              <a:t>Identificare i touchpoint = primo passo per ricostruire il customer journey.</a:t>
            </a:r>
          </a:p>
          <a:p>
            <a:r>
              <a:rPr lang="it-IT"/>
              <a:t>Permette di capire:</a:t>
            </a:r>
          </a:p>
          <a:p>
            <a:r>
              <a:rPr lang="it-IT"/>
              <a:t>comportamento del consumatore</a:t>
            </a:r>
          </a:p>
          <a:p>
            <a:r>
              <a:rPr lang="it-IT"/>
              <a:t>bisogni ed esigenze</a:t>
            </a:r>
          </a:p>
          <a:p>
            <a:r>
              <a:rPr lang="it-IT"/>
              <a:t>opportunità per guidarlo verso la marca/prodotto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5731CEF-D476-2235-46DE-75865EEDF7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0222" y="712729"/>
            <a:ext cx="5274438" cy="2307298"/>
          </a:xfrm>
        </p:spPr>
        <p:txBody>
          <a:bodyPr/>
          <a:lstStyle/>
          <a:p>
            <a:r>
              <a:rPr lang="it-IT" b="1" dirty="0"/>
              <a:t>⚙️ </a:t>
            </a:r>
            <a:r>
              <a:rPr lang="it-IT" sz="2200" b="1" dirty="0">
                <a:solidFill>
                  <a:schemeClr val="bg1">
                    <a:lumMod val="10000"/>
                  </a:schemeClr>
                </a:solidFill>
              </a:rPr>
              <a:t>Strumenti di analisi</a:t>
            </a:r>
          </a:p>
          <a:p>
            <a:r>
              <a:rPr lang="it-IT" sz="2200" dirty="0" err="1">
                <a:solidFill>
                  <a:schemeClr val="bg1">
                    <a:lumMod val="10000"/>
                  </a:schemeClr>
                </a:solidFill>
              </a:rPr>
              <a:t>Cross-domain</a:t>
            </a:r>
            <a:r>
              <a:rPr lang="it-IT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1">
                    <a:lumMod val="10000"/>
                  </a:schemeClr>
                </a:solidFill>
              </a:rPr>
              <a:t>tracking</a:t>
            </a:r>
            <a:r>
              <a:rPr lang="it-IT" sz="2200" dirty="0">
                <a:solidFill>
                  <a:schemeClr val="bg1">
                    <a:lumMod val="10000"/>
                  </a:schemeClr>
                </a:solidFill>
              </a:rPr>
              <a:t> → segue l’utente tra più siti diversi.</a:t>
            </a:r>
          </a:p>
          <a:p>
            <a:r>
              <a:rPr lang="it-IT" sz="2200" dirty="0" err="1">
                <a:solidFill>
                  <a:schemeClr val="bg1">
                    <a:lumMod val="10000"/>
                  </a:schemeClr>
                </a:solidFill>
              </a:rPr>
              <a:t>Cross-device</a:t>
            </a:r>
            <a:r>
              <a:rPr lang="it-IT" sz="2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1">
                    <a:lumMod val="10000"/>
                  </a:schemeClr>
                </a:solidFill>
              </a:rPr>
              <a:t>tracking</a:t>
            </a:r>
            <a:r>
              <a:rPr lang="it-IT" sz="2200" dirty="0">
                <a:solidFill>
                  <a:schemeClr val="bg1">
                    <a:lumMod val="10000"/>
                  </a:schemeClr>
                </a:solidFill>
              </a:rPr>
              <a:t> → segue l’utente tra più dispositivi (PC, smartphone, tablet), mostrando in quale ordine usa i canali.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3F830E-294A-36D6-FA6D-2F53935DD5D0}"/>
              </a:ext>
            </a:extLst>
          </p:cNvPr>
          <p:cNvSpPr txBox="1"/>
          <p:nvPr/>
        </p:nvSpPr>
        <p:spPr>
          <a:xfrm>
            <a:off x="2436536" y="3837974"/>
            <a:ext cx="770109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200" b="1" dirty="0"/>
              <a:t>📊 Sfida dell’attribuzione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Ogni </a:t>
            </a:r>
            <a:r>
              <a:rPr lang="it-IT" sz="2200" dirty="0" err="1"/>
              <a:t>touchpoint</a:t>
            </a:r>
            <a:r>
              <a:rPr lang="it-IT" sz="2200" dirty="0"/>
              <a:t> contribuisce in qualche misura alla conversione finale.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Problema → difficile capire quale </a:t>
            </a:r>
            <a:r>
              <a:rPr lang="it-IT" sz="2200" dirty="0" err="1"/>
              <a:t>touchpoint</a:t>
            </a:r>
            <a:r>
              <a:rPr lang="it-IT" sz="2200" dirty="0"/>
              <a:t> abbia avuto il “peso maggiore”.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Es.: senza il primo forum, il cliente non avrebbe mai scoperto il prodotto → quindi anche il “primo contatto” ha un valore.</a:t>
            </a:r>
          </a:p>
        </p:txBody>
      </p:sp>
    </p:spTree>
    <p:extLst>
      <p:ext uri="{BB962C8B-B14F-4D97-AF65-F5344CB8AC3E}">
        <p14:creationId xmlns:p14="http://schemas.microsoft.com/office/powerpoint/2010/main" val="2986471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C22B55-B526-97A4-924E-70F344A4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JOURNEY INNOVATION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7657E5-56AD-92B7-1E5D-71B8B7D20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25</a:t>
            </a:fld>
            <a:endParaRPr lang="it-IT" noProof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418056-0BF4-DF9D-D59F-C246307024AF}"/>
              </a:ext>
            </a:extLst>
          </p:cNvPr>
          <p:cNvSpPr txBox="1"/>
          <p:nvPr/>
        </p:nvSpPr>
        <p:spPr>
          <a:xfrm>
            <a:off x="548641" y="1710839"/>
            <a:ext cx="50217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400" b="1" dirty="0"/>
              <a:t>🎯 Obiettivo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Trovare opportunità rilevanti per costruire una relazione funzionale e duratura con l’utente.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Per farlo, le aziende devono sperimentare costantemente e analizzare: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400" dirty="0"/>
              <a:t>esigenze degli utenti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400" dirty="0"/>
              <a:t>tecnologie disponibili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400" dirty="0"/>
              <a:t>servizi offerti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4A4EA8-719A-E407-A30A-071B1BD67C5C}"/>
              </a:ext>
            </a:extLst>
          </p:cNvPr>
          <p:cNvSpPr txBox="1"/>
          <p:nvPr/>
        </p:nvSpPr>
        <p:spPr>
          <a:xfrm>
            <a:off x="6096000" y="2080171"/>
            <a:ext cx="6499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400" b="1" dirty="0"/>
              <a:t>Cosa fanno le aziende migliori</a:t>
            </a:r>
          </a:p>
          <a:p>
            <a:pPr>
              <a:buNone/>
            </a:pPr>
            <a:endParaRPr lang="it-IT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A/B test → confronto di diverse interfacce e messaggi → scelta della soluzione più efficace.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 err="1"/>
              <a:t>Prototipazione</a:t>
            </a:r>
            <a:r>
              <a:rPr lang="it-IT" sz="2400" dirty="0"/>
              <a:t> di nuovi servizi → sperimentare prima del lancio effettivo.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Analisi continua → valutare l’impatto di ogni cambiamento sul </a:t>
            </a:r>
            <a:r>
              <a:rPr lang="it-IT" sz="2400" dirty="0" err="1"/>
              <a:t>customer</a:t>
            </a:r>
            <a:r>
              <a:rPr lang="it-IT" sz="2400" dirty="0"/>
              <a:t> </a:t>
            </a:r>
            <a:r>
              <a:rPr lang="it-IT" sz="2400" dirty="0" err="1"/>
              <a:t>journey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000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E3D98D6-780D-73EA-51B4-8518F0AA9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26</a:t>
            </a:fld>
            <a:endParaRPr lang="it-IT" noProof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6A9689-464A-1BD9-CC76-9092683F6775}"/>
              </a:ext>
            </a:extLst>
          </p:cNvPr>
          <p:cNvSpPr txBox="1"/>
          <p:nvPr/>
        </p:nvSpPr>
        <p:spPr>
          <a:xfrm>
            <a:off x="97698" y="785737"/>
            <a:ext cx="5148410" cy="4807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200" b="1" dirty="0"/>
              <a:t>Dal modello tradizionale (</a:t>
            </a:r>
            <a:r>
              <a:rPr lang="it-IT" sz="2200" b="1" dirty="0" err="1"/>
              <a:t>Funnel</a:t>
            </a:r>
            <a:r>
              <a:rPr lang="it-IT" sz="2200" b="1" dirty="0"/>
              <a:t> AIDA) al Consumer Journey digitale</a:t>
            </a:r>
          </a:p>
          <a:p>
            <a:pPr>
              <a:buNone/>
            </a:pPr>
            <a:br>
              <a:rPr lang="it-IT" sz="2200" dirty="0"/>
            </a:br>
            <a:endParaRPr lang="it-IT" sz="2200" dirty="0"/>
          </a:p>
          <a:p>
            <a:pPr>
              <a:buNone/>
            </a:pPr>
            <a:r>
              <a:rPr lang="it-IT" sz="2200" b="1" dirty="0"/>
              <a:t>🔹 </a:t>
            </a:r>
            <a:r>
              <a:rPr lang="it-IT" sz="2200" b="1" dirty="0" err="1"/>
              <a:t>Funnel</a:t>
            </a:r>
            <a:r>
              <a:rPr lang="it-IT" sz="2200" b="1" dirty="0"/>
              <a:t> tradizionale (AIDA – </a:t>
            </a:r>
            <a:r>
              <a:rPr lang="it-IT" sz="2200" b="1" dirty="0" err="1"/>
              <a:t>Attention</a:t>
            </a:r>
            <a:r>
              <a:rPr lang="it-IT" sz="2200" b="1" dirty="0"/>
              <a:t>, </a:t>
            </a:r>
            <a:r>
              <a:rPr lang="it-IT" sz="2200" b="1" dirty="0" err="1"/>
              <a:t>Interest</a:t>
            </a:r>
            <a:r>
              <a:rPr lang="it-IT" sz="2200" b="1" dirty="0"/>
              <a:t>, Desire, Action)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Struttura a imbuto, lineare.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Basato sull’idea che:</a:t>
            </a:r>
          </a:p>
          <a:p>
            <a:pPr marL="457200" indent="-457200">
              <a:buFont typeface="+mj-lt"/>
              <a:buAutoNum type="alphaUcPeriod"/>
            </a:pPr>
            <a:r>
              <a:rPr lang="it-IT" sz="2200" dirty="0"/>
              <a:t>l’attenzione del cliente fosse </a:t>
            </a:r>
            <a:r>
              <a:rPr lang="it-IT" sz="2200" u="sng" dirty="0"/>
              <a:t>costante</a:t>
            </a:r>
            <a:r>
              <a:rPr lang="it-IT" sz="2200" dirty="0"/>
              <a:t> e </a:t>
            </a:r>
            <a:r>
              <a:rPr lang="it-IT" sz="2200" u="sng" dirty="0"/>
              <a:t>focalizzata</a:t>
            </a:r>
          </a:p>
          <a:p>
            <a:pPr marL="457200" indent="-457200">
              <a:buFont typeface="+mj-lt"/>
              <a:buAutoNum type="alphaUcPeriod"/>
            </a:pPr>
            <a:r>
              <a:rPr lang="it-IT" sz="2200" dirty="0"/>
              <a:t>il percorso fosse </a:t>
            </a:r>
            <a:r>
              <a:rPr lang="it-IT" sz="2200" u="sng" dirty="0"/>
              <a:t>schematico</a:t>
            </a:r>
            <a:r>
              <a:rPr lang="it-IT" sz="2200" dirty="0"/>
              <a:t> e </a:t>
            </a:r>
            <a:r>
              <a:rPr lang="it-IT" sz="2200" u="sng" dirty="0"/>
              <a:t>fisso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16CBD4-8B91-E840-442A-7C3F6CDD3097}"/>
              </a:ext>
            </a:extLst>
          </p:cNvPr>
          <p:cNvSpPr txBox="1"/>
          <p:nvPr/>
        </p:nvSpPr>
        <p:spPr>
          <a:xfrm>
            <a:off x="6620203" y="2458395"/>
            <a:ext cx="611768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300" dirty="0"/>
              <a:t>Orientato su interazioni a breve termine: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6D5DCB-A986-C370-0DF8-C401421EF740}"/>
              </a:ext>
            </a:extLst>
          </p:cNvPr>
          <p:cNvSpPr txBox="1"/>
          <p:nvPr/>
        </p:nvSpPr>
        <p:spPr>
          <a:xfrm>
            <a:off x="6270625" y="2904671"/>
            <a:ext cx="6117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Se ottengo X contatti → genero Y lead → ottengo Z ordini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A15406-3A08-0AB7-4A98-F0FACE58C8B0}"/>
              </a:ext>
            </a:extLst>
          </p:cNvPr>
          <p:cNvSpPr txBox="1"/>
          <p:nvPr/>
        </p:nvSpPr>
        <p:spPr>
          <a:xfrm>
            <a:off x="5695115" y="3887305"/>
            <a:ext cx="69255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200" b="1" dirty="0"/>
              <a:t>Limiti del </a:t>
            </a:r>
            <a:r>
              <a:rPr lang="it-IT" sz="2200" b="1" dirty="0" err="1"/>
              <a:t>Funnel</a:t>
            </a:r>
            <a:endParaRPr lang="it-IT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Troppo rigido e semplicistico.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Non considera le fasi prima del contatto con l’azienda.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Non riflette il comportamento digitale dei clienti, che non seguono un flusso unico.</a:t>
            </a:r>
          </a:p>
        </p:txBody>
      </p:sp>
    </p:spTree>
    <p:extLst>
      <p:ext uri="{BB962C8B-B14F-4D97-AF65-F5344CB8AC3E}">
        <p14:creationId xmlns:p14="http://schemas.microsoft.com/office/powerpoint/2010/main" val="157582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2E6BDA7-2EC4-8723-069E-145D6BBD13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268" y="1189969"/>
            <a:ext cx="4653201" cy="4958382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FB98BF3-717F-824D-4A1B-5432D911B95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8787" y="1316258"/>
            <a:ext cx="4311785" cy="4577583"/>
          </a:xfrm>
        </p:spPr>
        <p:txBody>
          <a:bodyPr>
            <a:noAutofit/>
          </a:bodyPr>
          <a:lstStyle/>
          <a:p>
            <a:r>
              <a:rPr lang="it-IT" sz="2500" b="1" dirty="0"/>
              <a:t>🎯 Obiettivo del Journey digitale</a:t>
            </a:r>
          </a:p>
          <a:p>
            <a:endParaRPr lang="it-IT" sz="2500" b="1" dirty="0"/>
          </a:p>
          <a:p>
            <a:r>
              <a:rPr lang="it-IT" sz="2500" dirty="0"/>
              <a:t>Non solo generare vendite immediate, ma: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500" dirty="0"/>
              <a:t>sviluppare clienti a lungo termine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500" dirty="0"/>
              <a:t>costruire capitale sociale → fiducia, reputazione, relazioni vantaggiose e sostenibili per entrambe le parti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5DC2736-4AAC-FA09-9D98-574DE9178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27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D852096-C400-2D99-B499-A5AF24EA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/>
              <a:t>🌐 Consumer Journey nell’era digitale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D0F359-0589-F0EC-F861-11A142907DE9}"/>
              </a:ext>
            </a:extLst>
          </p:cNvPr>
          <p:cNvSpPr txBox="1"/>
          <p:nvPr/>
        </p:nvSpPr>
        <p:spPr>
          <a:xfrm>
            <a:off x="5554701" y="1316259"/>
            <a:ext cx="625752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Molto più complesso del </a:t>
            </a:r>
            <a:r>
              <a:rPr lang="it-IT" sz="2200" dirty="0" err="1"/>
              <a:t>funnel</a:t>
            </a:r>
            <a:r>
              <a:rPr lang="it-IT" sz="2200" dirty="0"/>
              <a:t> tradizionale.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Considera anche il processo decisionale prima del contatto con l’azienda.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Iterativo, non lineare:  cliente può tornare più volte sulle stesse fasi.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Comprende molti </a:t>
            </a:r>
            <a:r>
              <a:rPr lang="it-IT" sz="2200" dirty="0" err="1"/>
              <a:t>touchpoint</a:t>
            </a:r>
            <a:r>
              <a:rPr lang="it-IT" sz="2200" dirty="0"/>
              <a:t> interattivi in rete (recensioni, social, siti web, e-commerce, community).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200" dirty="0"/>
              <a:t>I consumatori raccolgono informazioni gradualmente e si fanno un’idea sempre più precisa delle opzioni disponibili.</a:t>
            </a:r>
          </a:p>
        </p:txBody>
      </p:sp>
    </p:spTree>
    <p:extLst>
      <p:ext uri="{BB962C8B-B14F-4D97-AF65-F5344CB8AC3E}">
        <p14:creationId xmlns:p14="http://schemas.microsoft.com/office/powerpoint/2010/main" val="262230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3D9E2F8C-1B45-D51E-E530-D9F23A7CBD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54165A-75ED-9CDB-D3ED-A676594F66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E491831-29B5-EF7B-2983-A29C93D3E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9207D098-CF89-7AC9-73E6-0B7115DDDA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B468F1-32D1-3788-66B9-716E98DBBB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28</a:t>
            </a:fld>
            <a:endParaRPr lang="it-IT" noProof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6CA6C5D-72D9-E153-235B-3E907733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05" y="942042"/>
            <a:ext cx="11097503" cy="477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8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00F11221-8675-F4F4-3A45-3EBCBF11B3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6ED4E7C-EB2A-836C-10FB-F8A23BF148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53E919-90E1-13E2-0364-FEFF147C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54" y="418241"/>
            <a:ext cx="6128726" cy="602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0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3</a:t>
            </a:fld>
            <a:endParaRPr lang="it-IT" noProof="1"/>
          </a:p>
        </p:txBody>
      </p:sp>
      <p:sp>
        <p:nvSpPr>
          <p:cNvPr id="18" name="Segnaposto testo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pic>
        <p:nvPicPr>
          <p:cNvPr id="10" name="Segnaposto immagine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057914-69CE-7BF4-1CC4-22EA2446A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-1" y="968514"/>
            <a:ext cx="12192001" cy="70788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C489E4F-1129-2A54-0E68-FF367BC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/>
              <a:t>1.1 Verso una definizione di digital marketing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EA0FAB2-3ED4-53EB-0B4C-A0F9067F7F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0921" y="2187714"/>
            <a:ext cx="10502879" cy="4365486"/>
          </a:xfrm>
        </p:spPr>
        <p:txBody>
          <a:bodyPr>
            <a:normAutofit fontScale="85000" lnSpcReduction="20000"/>
          </a:bodyPr>
          <a:lstStyle/>
          <a:p>
            <a:pPr algn="ctr">
              <a:buFont typeface="Courier New" panose="02070309020205020404" pitchFamily="49" charset="0"/>
              <a:buChar char="o"/>
            </a:pPr>
            <a:r>
              <a:rPr lang="it-IT" sz="3400" b="1" dirty="0"/>
              <a:t>Sfida</a:t>
            </a:r>
            <a:r>
              <a:rPr lang="it-IT" sz="3200" dirty="0"/>
              <a:t> principale per i professionisti del marketing:                                                       “</a:t>
            </a:r>
            <a:r>
              <a:rPr lang="it-IT" sz="3200" u="sng" dirty="0"/>
              <a:t>Identificare quali cambiamenti attuali saranno permanenti e plasmeranno il futuro.”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it-IT" sz="3200" u="sng" dirty="0"/>
          </a:p>
          <a:p>
            <a:pPr>
              <a:buFont typeface="Wingdings" pitchFamily="2" charset="2"/>
              <a:buChar char="v"/>
            </a:pPr>
            <a:r>
              <a:rPr lang="it-IT" sz="3200" dirty="0"/>
              <a:t>Durante la Pandemia </a:t>
            </a:r>
            <a:r>
              <a:rPr lang="it-IT" sz="3200" b="1" dirty="0"/>
              <a:t>Covid-19</a:t>
            </a:r>
            <a:r>
              <a:rPr lang="it-IT" sz="3200" dirty="0"/>
              <a:t> i comportamenti dei consumatori        sono evoluti, diventando sempre più dinamici e imprevedibili, ma si possono identificare </a:t>
            </a:r>
            <a:r>
              <a:rPr lang="it-IT" sz="3200" i="1" dirty="0"/>
              <a:t>3 tendenze chiave:</a:t>
            </a:r>
          </a:p>
          <a:p>
            <a:r>
              <a:rPr lang="it-IT" sz="3200" dirty="0"/>
              <a:t>Accelerazione di cambiamenti già in atto.</a:t>
            </a:r>
          </a:p>
          <a:p>
            <a:r>
              <a:rPr lang="it-IT" sz="3200" dirty="0"/>
              <a:t>Integrazione del digitale nelle abitudini di consumo.</a:t>
            </a:r>
          </a:p>
          <a:p>
            <a:r>
              <a:rPr lang="it-IT" sz="3200" dirty="0"/>
              <a:t>Evoluzione di senso critico e sensibilità dei consumatori → aspettative e competenze maggiori.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14:cNvPr>
              <p14:cNvContentPartPr/>
              <p14:nvPr/>
            </p14:nvContentPartPr>
            <p14:xfrm>
              <a:off x="9193060" y="8034918"/>
              <a:ext cx="9720" cy="572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620" y="8024478"/>
                <a:ext cx="30960" cy="7848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41E0FC1E-58D3-C133-E12D-09148FB91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703" y="4443332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3435C29-FD12-8222-8AA6-8D862813AD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CF6C0E-3804-FE33-582D-F264F181C8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1394" y="750062"/>
            <a:ext cx="7680402" cy="5490317"/>
          </a:xfrm>
        </p:spPr>
        <p:txBody>
          <a:bodyPr/>
          <a:lstStyle/>
          <a:p>
            <a:r>
              <a:rPr lang="it-IT"/>
              <a:t>Con l’uso dei media digitali e dispositivi mobili, il modo di acquistare è cambiato.</a:t>
            </a:r>
          </a:p>
          <a:p>
            <a:r>
              <a:rPr lang="it-IT"/>
              <a:t>Nascono i micro-momenti → istanti in cui una persona prende in mano un dispositivo per soddisfare un bisogno immediato:</a:t>
            </a:r>
          </a:p>
          <a:p>
            <a:r>
              <a:rPr lang="it-IT"/>
              <a:t>Conoscere (informarsi)</a:t>
            </a:r>
          </a:p>
          <a:p>
            <a:r>
              <a:rPr lang="it-IT"/>
              <a:t>Andare (trovare un luogo)</a:t>
            </a:r>
          </a:p>
          <a:p>
            <a:r>
              <a:rPr lang="it-IT"/>
              <a:t>Fare (imparare/realizzare qualcosa)</a:t>
            </a:r>
          </a:p>
          <a:p>
            <a:r>
              <a:rPr lang="it-IT"/>
              <a:t>Comprare (acquistare)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04C2C83-01D7-0FFC-279C-727D59318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2558" y="617621"/>
            <a:ext cx="7232465" cy="903638"/>
          </a:xfrm>
        </p:spPr>
        <p:txBody>
          <a:bodyPr/>
          <a:lstStyle/>
          <a:p>
            <a:r>
              <a:rPr lang="it-IT" b="1"/>
              <a:t>MICRO-MOMENTI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CFFB29-0894-E156-7DFB-0C52DB2294D4}"/>
              </a:ext>
            </a:extLst>
          </p:cNvPr>
          <p:cNvSpPr txBox="1"/>
          <p:nvPr/>
        </p:nvSpPr>
        <p:spPr>
          <a:xfrm>
            <a:off x="1929331" y="1673658"/>
            <a:ext cx="72324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800" dirty="0"/>
              <a:t>Con </a:t>
            </a:r>
            <a:r>
              <a:rPr lang="it-IT" sz="2800" u="sng" dirty="0"/>
              <a:t>l’uso dei media digitali e dispositivi mobili,</a:t>
            </a:r>
            <a:r>
              <a:rPr lang="it-IT" sz="2800" dirty="0"/>
              <a:t> il modo di acquistare è cambiato.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/>
              <a:t>Nascono i </a:t>
            </a:r>
            <a:r>
              <a:rPr lang="it-IT" sz="2800" b="1" dirty="0"/>
              <a:t>micro-momenti</a:t>
            </a:r>
            <a:r>
              <a:rPr lang="it-IT" sz="2800" dirty="0"/>
              <a:t> → istanti in cui una persona prende in mano un dispositivo per soddisfare un bisogno immediato: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800" b="1" dirty="0"/>
              <a:t>Conoscere</a:t>
            </a:r>
            <a:r>
              <a:rPr lang="it-IT" sz="2800" dirty="0"/>
              <a:t> (informarsi)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800" b="1" dirty="0"/>
              <a:t>Andare</a:t>
            </a:r>
            <a:r>
              <a:rPr lang="it-IT" sz="2800" dirty="0"/>
              <a:t> (trovare un luogo)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800" b="1" dirty="0"/>
              <a:t>Fare</a:t>
            </a:r>
            <a:r>
              <a:rPr lang="it-IT" sz="2800" dirty="0"/>
              <a:t> (imparare/realizzare qualcosa)</a:t>
            </a:r>
          </a:p>
          <a:p>
            <a:pPr marL="514350" indent="-514350">
              <a:buFont typeface="+mj-lt"/>
              <a:buAutoNum type="romanUcPeriod"/>
            </a:pPr>
            <a:r>
              <a:rPr lang="it-IT" sz="2800" b="1" dirty="0"/>
              <a:t>Comprare</a:t>
            </a:r>
            <a:r>
              <a:rPr lang="it-IT" sz="2800" dirty="0"/>
              <a:t> (acquistare)</a:t>
            </a:r>
          </a:p>
        </p:txBody>
      </p:sp>
    </p:spTree>
    <p:extLst>
      <p:ext uri="{BB962C8B-B14F-4D97-AF65-F5344CB8AC3E}">
        <p14:creationId xmlns:p14="http://schemas.microsoft.com/office/powerpoint/2010/main" val="412500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D55238-181E-40EE-3826-515F71D6CA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1500" y="391952"/>
            <a:ext cx="5061102" cy="6240758"/>
          </a:xfrm>
        </p:spPr>
        <p:txBody>
          <a:bodyPr/>
          <a:lstStyle/>
          <a:p>
            <a:r>
              <a:rPr lang="it-IT"/>
              <a:t>Le persone prendono decisioni istantanee in questi momenti.</a:t>
            </a:r>
          </a:p>
          <a:p>
            <a:r>
              <a:rPr lang="it-IT"/>
              <a:t>Ogni micro-momento rappresenta una finestra di opportunità per i brand.</a:t>
            </a:r>
          </a:p>
          <a:p>
            <a:r>
              <a:rPr lang="it-IT"/>
              <a:t>Spingono ad abbandonare il funnel tradizionale:</a:t>
            </a:r>
          </a:p>
          <a:p>
            <a:r>
              <a:rPr lang="it-IT"/>
              <a:t>Il customer journey diventa dinamico, frammentato e imprevedibile.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01A9977-A53B-E506-7046-3BAC5906E2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651" y="0"/>
            <a:ext cx="4114800" cy="1981200"/>
          </a:xfrm>
        </p:spPr>
        <p:txBody>
          <a:bodyPr/>
          <a:lstStyle/>
          <a:p>
            <a:r>
              <a:rPr lang="it-IT" sz="3200" b="1"/>
              <a:t>Caratteristiche dei micro-momenti</a:t>
            </a:r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63950BA-7C16-D29F-2FE7-533F7F8AA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V="1">
            <a:off x="-512414" y="5243276"/>
            <a:ext cx="2122648" cy="322896"/>
          </a:xfrm>
        </p:spPr>
        <p:txBody>
          <a:bodyPr>
            <a:normAutofit fontScale="92500" lnSpcReduction="20000"/>
          </a:bodyPr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B7816FE-6849-B894-E26A-1A112F954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 flipV="1">
            <a:off x="4665400" y="5307002"/>
            <a:ext cx="2075538" cy="384427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C05DAA-5EEA-AC24-2074-E7D26EF7AC21}"/>
              </a:ext>
            </a:extLst>
          </p:cNvPr>
          <p:cNvSpPr txBox="1"/>
          <p:nvPr/>
        </p:nvSpPr>
        <p:spPr>
          <a:xfrm>
            <a:off x="834281" y="1556252"/>
            <a:ext cx="43511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Le persone prendono decisioni istantanee in questi momenti.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Ogni micro-momento rappresenta una finestra di opportunità per i brand.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Spingono ad abbandonare il </a:t>
            </a:r>
            <a:r>
              <a:rPr lang="it-IT" sz="2400" dirty="0" err="1"/>
              <a:t>funnel</a:t>
            </a:r>
            <a:r>
              <a:rPr lang="it-IT" sz="2400" dirty="0"/>
              <a:t> tradizionale:                     Il </a:t>
            </a:r>
            <a:r>
              <a:rPr lang="it-IT" sz="2400" dirty="0" err="1"/>
              <a:t>customer</a:t>
            </a:r>
            <a:r>
              <a:rPr lang="it-IT" sz="2400" dirty="0"/>
              <a:t> </a:t>
            </a:r>
            <a:r>
              <a:rPr lang="it-IT" sz="2400" dirty="0" err="1"/>
              <a:t>journey</a:t>
            </a:r>
            <a:r>
              <a:rPr lang="it-IT" sz="2400" dirty="0"/>
              <a:t> diventa dinamico, frammentato e imprevedibile.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B2D63C-20EF-1DE4-D620-0D5B690F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833" y="1239124"/>
            <a:ext cx="4439516" cy="44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F78EA0-3D42-EE0E-7F3E-831FA697A1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1220" y="8802"/>
            <a:ext cx="6717420" cy="6862997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65FF56EC-5AB9-086A-4062-AD2F80631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2063" y="2615166"/>
            <a:ext cx="5774690" cy="162413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it-IT" sz="2400" b="1" dirty="0">
                <a:solidFill>
                  <a:schemeClr val="tx1"/>
                </a:solidFill>
              </a:rPr>
              <a:t>Impatto dell’era mobile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Le persone si aspettano  gratificazione immediata: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Se pensano a qualcosa → vogliono saperne di più subito.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Se parlano di un prodotto → vogliono vederlo o acquistarlo subito.</a:t>
            </a:r>
          </a:p>
          <a:p>
            <a:pPr algn="ctr"/>
            <a:endParaRPr lang="it-IT" sz="2400" dirty="0">
              <a:solidFill>
                <a:schemeClr val="tx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Questo ha alzato le aspettative: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it-IT" sz="2400" b="1" u="sng" dirty="0">
                <a:solidFill>
                  <a:schemeClr val="tx1"/>
                </a:solidFill>
              </a:rPr>
              <a:t>Alta qualità</a:t>
            </a:r>
            <a:r>
              <a:rPr lang="it-IT" sz="2400" dirty="0">
                <a:solidFill>
                  <a:schemeClr val="tx1"/>
                </a:solidFill>
              </a:rPr>
              <a:t> delle informazioni.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it-IT" sz="2400" b="1" u="sng" dirty="0">
                <a:solidFill>
                  <a:schemeClr val="tx1"/>
                </a:solidFill>
              </a:rPr>
              <a:t>Pertinenza.</a:t>
            </a:r>
            <a:endParaRPr lang="it-IT" sz="2400" dirty="0">
              <a:solidFill>
                <a:schemeClr val="tx1"/>
              </a:solidFill>
            </a:endParaRPr>
          </a:p>
          <a:p>
            <a:pPr marL="514350" indent="-514350" algn="ctr">
              <a:buFont typeface="+mj-lt"/>
              <a:buAutoNum type="romanUcPeriod"/>
            </a:pPr>
            <a:r>
              <a:rPr lang="it-IT" sz="2400" b="1" u="sng" dirty="0">
                <a:solidFill>
                  <a:schemeClr val="tx1"/>
                </a:solidFill>
              </a:rPr>
              <a:t>Utilità immediata.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400" dirty="0">
              <a:solidFill>
                <a:schemeClr val="tx1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tx1"/>
                </a:solidFill>
              </a:rPr>
              <a:t>La </a:t>
            </a:r>
            <a:r>
              <a:rPr lang="it-IT" sz="2400" b="1" dirty="0">
                <a:solidFill>
                  <a:schemeClr val="tx1"/>
                </a:solidFill>
              </a:rPr>
              <a:t>soglia di frustrazione è </a:t>
            </a:r>
            <a:r>
              <a:rPr lang="it-IT" sz="2400" b="1" u="sng" dirty="0">
                <a:solidFill>
                  <a:schemeClr val="tx1"/>
                </a:solidFill>
              </a:rPr>
              <a:t>bassissima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→ se l’esperienza non è fluida, l’utente abbandona.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56D3E38-A438-2A21-1C28-78F0C5DAC6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>
            <a:off x="1918310" y="3068283"/>
            <a:ext cx="1855428" cy="343659"/>
          </a:xfrm>
        </p:spPr>
        <p:txBody>
          <a:bodyPr>
            <a:normAutofit lnSpcReduction="10000"/>
          </a:bodyPr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AFC9A59-ED4A-F602-3CCB-219A103C1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 flipV="1">
            <a:off x="8555852" y="3187553"/>
            <a:ext cx="1916622" cy="359366"/>
          </a:xfrm>
        </p:spPr>
        <p:txBody>
          <a:bodyPr>
            <a:normAutofit lnSpcReduction="10000"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13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6C402E-F56B-9C81-E3DF-56DFB7FAD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6C08346-1BEF-60C7-24F5-A483BE5277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3533AFA-8646-9416-D56F-ECE04A663D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8B9C317-4921-1D03-0162-F9DACE7B1683}"/>
              </a:ext>
            </a:extLst>
          </p:cNvPr>
          <p:cNvSpPr txBox="1"/>
          <p:nvPr/>
        </p:nvSpPr>
        <p:spPr>
          <a:xfrm>
            <a:off x="465148" y="4492502"/>
            <a:ext cx="113754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200" dirty="0"/>
              <a:t>In sintesi:</a:t>
            </a:r>
          </a:p>
          <a:p>
            <a:pPr algn="ctr">
              <a:buNone/>
            </a:pPr>
            <a:r>
              <a:rPr lang="it-IT" sz="2200" dirty="0"/>
              <a:t>I micro-momenti rappresentano i momenti in cui i consumatori prendono decisioni rapide con il loro smartphone.</a:t>
            </a:r>
          </a:p>
          <a:p>
            <a:pPr algn="ctr">
              <a:buNone/>
            </a:pPr>
            <a:r>
              <a:rPr lang="it-IT" sz="2200" dirty="0"/>
              <a:t>Per i </a:t>
            </a:r>
            <a:r>
              <a:rPr lang="it-IT" sz="2200" dirty="0" err="1"/>
              <a:t>marketer</a:t>
            </a:r>
            <a:r>
              <a:rPr lang="it-IT" sz="2200" dirty="0"/>
              <a:t> questo significa superare il </a:t>
            </a:r>
            <a:r>
              <a:rPr lang="it-IT" sz="2200" dirty="0" err="1"/>
              <a:t>funnel</a:t>
            </a:r>
            <a:r>
              <a:rPr lang="it-IT" sz="2200" dirty="0"/>
              <a:t> tradizionale e creare </a:t>
            </a:r>
            <a:r>
              <a:rPr lang="it-IT" sz="2200" b="1" dirty="0"/>
              <a:t>esperienze immediate</a:t>
            </a:r>
            <a:r>
              <a:rPr lang="it-IT" sz="2200" dirty="0"/>
              <a:t>, pertinenti e utili, perché la pazienza dei consumatori è minima e la competizione è altissima.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A70808-DB66-DE62-857B-FE01D2E0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40" y="128535"/>
            <a:ext cx="10479640" cy="41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6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D783A-94B9-199E-059B-80108CBB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05347"/>
            <a:ext cx="10837453" cy="795255"/>
          </a:xfrm>
        </p:spPr>
        <p:txBody>
          <a:bodyPr>
            <a:normAutofit/>
          </a:bodyPr>
          <a:lstStyle/>
          <a:p>
            <a:pPr algn="ctr"/>
            <a:r>
              <a:rPr lang="it-IT" sz="3700" b="1"/>
              <a:t>IL MARKETING OMNICANALE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1A399BA-E5DE-9665-0AC0-991B9F46E5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6263" y="2148749"/>
            <a:ext cx="8894627" cy="3660648"/>
          </a:xfrm>
        </p:spPr>
        <p:txBody>
          <a:bodyPr>
            <a:normAutofit/>
          </a:bodyPr>
          <a:lstStyle/>
          <a:p>
            <a:pPr algn="ctr"/>
            <a:r>
              <a:rPr lang="it-IT" sz="2300"/>
              <a:t>Processo di marketing che integra più piattaforme (social media, app, e-mail, blog, ecc.) per:</a:t>
            </a:r>
          </a:p>
          <a:p>
            <a:pPr algn="ctr"/>
            <a:r>
              <a:rPr lang="it-IT" sz="2300"/>
              <a:t>connettere i brand con i clienti su più touchpoint</a:t>
            </a:r>
          </a:p>
          <a:p>
            <a:pPr algn="ctr"/>
            <a:r>
              <a:rPr lang="it-IT" sz="2300"/>
              <a:t>offrire un’esperienza utente migliorata</a:t>
            </a:r>
          </a:p>
          <a:p>
            <a:pPr algn="ctr"/>
            <a:r>
              <a:rPr lang="it-IT" sz="2300"/>
              <a:t>comunicare un messaggio di marca coeso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A6B9A9D5-9807-9DD9-EFCF-4ED5D2F0C6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A8AE9C0-0158-0EF9-2647-70EFCFEA8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34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37749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5FD2D82-4925-2994-9100-23BEA8C2B6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88446" y="965578"/>
            <a:ext cx="5215108" cy="5557142"/>
          </a:xfrm>
        </p:spPr>
        <p:txBody>
          <a:bodyPr/>
          <a:lstStyle/>
          <a:p>
            <a:endParaRPr lang="it-IT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9F69AFE-2E7F-C92B-7020-D3161351427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745544" y="1232374"/>
            <a:ext cx="4700911" cy="3915430"/>
          </a:xfrm>
        </p:spPr>
        <p:txBody>
          <a:bodyPr>
            <a:no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brand devono adottare un </a:t>
            </a:r>
            <a:r>
              <a:rPr lang="it-IT" sz="2200" b="1" dirty="0"/>
              <a:t>approccio senza soluzione di continuità:                                 </a:t>
            </a:r>
            <a:r>
              <a:rPr lang="it-IT" sz="2200" dirty="0"/>
              <a:t>stesso messaggio e immagine coordinata su tutti i canali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2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Canali inclusi:</a:t>
            </a:r>
          </a:p>
          <a:p>
            <a:pPr algn="ctr"/>
            <a:r>
              <a:rPr lang="it-IT" sz="2200" b="1" dirty="0"/>
              <a:t>fisici</a:t>
            </a:r>
            <a:r>
              <a:rPr lang="it-IT" sz="2200" dirty="0"/>
              <a:t>: vetrine, negozi</a:t>
            </a:r>
          </a:p>
          <a:p>
            <a:pPr algn="ctr"/>
            <a:r>
              <a:rPr lang="it-IT" sz="2200" b="1" dirty="0"/>
              <a:t>digitali</a:t>
            </a:r>
            <a:r>
              <a:rPr lang="it-IT" sz="2200" dirty="0"/>
              <a:t>: social media, siti web, app, cataloghi online</a:t>
            </a:r>
          </a:p>
          <a:p>
            <a:pPr algn="ctr"/>
            <a:r>
              <a:rPr lang="it-IT" sz="2200" dirty="0"/>
              <a:t>altri punti di contatto possibili</a:t>
            </a:r>
          </a:p>
          <a:p>
            <a:pPr algn="ctr"/>
            <a:endParaRPr lang="it-IT" sz="22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Tutti i canali devono essere </a:t>
            </a:r>
            <a:r>
              <a:rPr lang="it-IT" sz="2200" u="sng" dirty="0"/>
              <a:t>collegati in un’unica strategia </a:t>
            </a:r>
            <a:r>
              <a:rPr lang="it-IT" sz="2200" u="sng" dirty="0" err="1"/>
              <a:t>omni-comprensiva</a:t>
            </a:r>
            <a:r>
              <a:rPr lang="it-IT" sz="2200" dirty="0"/>
              <a:t> → solo così si ottengono i migliori risultati.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CBBA50C-3FCC-756A-CCA2-1018F5876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35</a:t>
            </a:fld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2B5D46C-9B27-CD83-C652-A8FAFEDC6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759" y="488304"/>
            <a:ext cx="11106150" cy="441960"/>
          </a:xfrm>
        </p:spPr>
        <p:txBody>
          <a:bodyPr>
            <a:normAutofit fontScale="90000"/>
          </a:bodyPr>
          <a:lstStyle/>
          <a:p>
            <a:r>
              <a:rPr lang="it-IT" sz="4400" b="1"/>
              <a:t>Come deve funzionare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60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9D4321-BCC6-4C83-01E5-8A371514B0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836739"/>
            <a:ext cx="5775960" cy="366064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it-IT" sz="2600" b="1" dirty="0"/>
              <a:t>Aspettative degli utenti</a:t>
            </a:r>
          </a:p>
          <a:p>
            <a:r>
              <a:rPr lang="it-IT" sz="2600" dirty="0"/>
              <a:t>Vogliono </a:t>
            </a:r>
            <a:r>
              <a:rPr lang="it-IT" sz="2600" b="1" dirty="0"/>
              <a:t>personalizzazione</a:t>
            </a:r>
            <a:r>
              <a:rPr lang="it-IT" sz="2600" dirty="0"/>
              <a:t> dell’esperienza.</a:t>
            </a:r>
          </a:p>
          <a:p>
            <a:r>
              <a:rPr lang="it-IT" sz="2600" dirty="0"/>
              <a:t>Pretendono di poter passare da un canale all’altro senza interruzioni:</a:t>
            </a:r>
          </a:p>
          <a:p>
            <a:pPr marL="0" indent="0" algn="ctr">
              <a:buNone/>
            </a:pPr>
            <a:r>
              <a:rPr lang="it-IT" sz="2600" u="sng" dirty="0"/>
              <a:t>navigare in un negozio fisico</a:t>
            </a:r>
          </a:p>
          <a:p>
            <a:pPr marL="0" indent="0" algn="ctr">
              <a:buNone/>
            </a:pPr>
            <a:r>
              <a:rPr lang="it-IT" sz="2600" u="sng" dirty="0"/>
              <a:t>vedere prodotti sui social media</a:t>
            </a:r>
          </a:p>
          <a:p>
            <a:pPr marL="0" indent="0" algn="ctr">
              <a:buNone/>
            </a:pPr>
            <a:r>
              <a:rPr lang="it-IT" sz="2600" u="sng" dirty="0"/>
              <a:t>acquistare online</a:t>
            </a:r>
          </a:p>
          <a:p>
            <a:r>
              <a:rPr lang="it-IT" sz="2600" dirty="0"/>
              <a:t>Se un brand non è in grado di offrire questa esperienza fluida, un </a:t>
            </a:r>
            <a:r>
              <a:rPr lang="it-IT" sz="2600" b="1" dirty="0"/>
              <a:t>competitor</a:t>
            </a:r>
            <a:r>
              <a:rPr lang="it-IT" sz="2600" dirty="0"/>
              <a:t> lo farà al suo posto.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3C9F7F-6D75-E763-B617-418CD8F371F3}"/>
              </a:ext>
            </a:extLst>
          </p:cNvPr>
          <p:cNvSpPr txBox="1"/>
          <p:nvPr/>
        </p:nvSpPr>
        <p:spPr>
          <a:xfrm>
            <a:off x="548640" y="1676400"/>
            <a:ext cx="10837333" cy="4247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normAutofit fontScale="25000" lnSpcReduction="20000"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Importanza dello studio del consumer journey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Per implementare correttamente l’omnicanalità è necessario: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analizzare il consumer journey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individuare esigenze e comportamenti dei consumatori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it-IT" sz="600" b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Solo così è possibile progettare un’esperienza coerente e senza frizioni su tutti i touchpoint.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0577186-0CCC-177B-039B-AD85E2711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342" y="1715867"/>
            <a:ext cx="5763257" cy="3426266"/>
          </a:xfrm>
          <a:prstGeom prst="rect">
            <a:avLst/>
          </a:prstGeom>
          <a:noFill/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400335-8937-8189-42D2-D068D047E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 vert="horz" lIns="0" tIns="45720" rIns="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it-IT" smtClean="0"/>
              <a:pPr>
                <a:spcAft>
                  <a:spcPts val="600"/>
                </a:spcAft>
              </a:pPr>
              <a:t>36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5023F7C-6FB9-2929-080B-7FBA67B1829B}"/>
                  </a:ext>
                </a:extLst>
              </p14:cNvPr>
              <p14:cNvContentPartPr/>
              <p14:nvPr/>
            </p14:nvContentPartPr>
            <p14:xfrm>
              <a:off x="9097511" y="4253308"/>
              <a:ext cx="52920" cy="2196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5023F7C-6FB9-2929-080B-7FBA67B182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6711" y="4242508"/>
                <a:ext cx="74160" cy="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5212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A077B25-BC8A-34F3-6A28-889A8B89A0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9594102">
            <a:off x="584131" y="-142449"/>
            <a:ext cx="1218268" cy="6177109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29768FDF-6A8B-F99E-6DD8-795120A7CC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4848" r="2" b="4850"/>
          <a:stretch>
            <a:fillRect/>
          </a:stretch>
        </p:blipFill>
        <p:spPr>
          <a:xfrm>
            <a:off x="4758641" y="381005"/>
            <a:ext cx="8060265" cy="6095990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D3FB474-CE8E-3775-7DE5-2056E113D2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400" y="266700"/>
            <a:ext cx="5105400" cy="6324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92ABC-8B62-DAB3-3DD4-E4DD1D8CB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5824" y="1775727"/>
            <a:ext cx="4381500" cy="3429000"/>
          </a:xfrm>
        </p:spPr>
        <p:txBody>
          <a:bodyPr anchor="ctr">
            <a:noAutofit/>
          </a:bodyPr>
          <a:lstStyle/>
          <a:p>
            <a:r>
              <a:rPr lang="it-IT" sz="2600" b="1" dirty="0"/>
              <a:t>🔍 Importanza dello studio del consumer </a:t>
            </a:r>
            <a:r>
              <a:rPr lang="it-IT" sz="2600" b="1" dirty="0" err="1"/>
              <a:t>journey</a:t>
            </a:r>
            <a:endParaRPr lang="it-IT" sz="2600" b="1" dirty="0"/>
          </a:p>
          <a:p>
            <a:r>
              <a:rPr lang="it-IT" sz="2600" dirty="0"/>
              <a:t>Per implementare correttamente </a:t>
            </a:r>
            <a:r>
              <a:rPr lang="it-IT" sz="2600" dirty="0" err="1"/>
              <a:t>l’omnicanalità</a:t>
            </a:r>
            <a:r>
              <a:rPr lang="it-IT" sz="2600" dirty="0"/>
              <a:t> è necessario:</a:t>
            </a:r>
            <a:br>
              <a:rPr lang="it-IT" sz="2600" dirty="0"/>
            </a:br>
            <a:endParaRPr lang="it-IT" sz="2600" dirty="0"/>
          </a:p>
          <a:p>
            <a:r>
              <a:rPr lang="it-IT" sz="2600" dirty="0"/>
              <a:t>analizzare il consumer </a:t>
            </a:r>
            <a:r>
              <a:rPr lang="it-IT" sz="2600" dirty="0" err="1"/>
              <a:t>journey</a:t>
            </a:r>
            <a:endParaRPr lang="it-IT" sz="2600" dirty="0"/>
          </a:p>
          <a:p>
            <a:r>
              <a:rPr lang="it-IT" sz="2600" dirty="0"/>
              <a:t>individuare esigenze e comportamenti dei consumatori</a:t>
            </a:r>
          </a:p>
          <a:p>
            <a:r>
              <a:rPr lang="it-IT" sz="2600" dirty="0"/>
              <a:t>Solo così è possibile progettare un’esperienza coerente e senza frizioni su tutti i </a:t>
            </a:r>
            <a:r>
              <a:rPr lang="it-IT" sz="2600" dirty="0" err="1"/>
              <a:t>touchpoint</a:t>
            </a:r>
            <a:r>
              <a:rPr lang="it-IT" sz="2600" dirty="0"/>
              <a:t>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F43EF8BC-0995-742F-951B-2D763826DF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>
            <a:off x="314325" y="4953000"/>
            <a:ext cx="1143000" cy="17907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id="{C48DCE66-7B57-43D7-C480-79E909708D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28788" y="6339840"/>
            <a:ext cx="302281" cy="365760"/>
          </a:xfrm>
          <a:prstGeom prst="rect">
            <a:avLst/>
          </a:prstGeom>
        </p:spPr>
        <p:txBody>
          <a:bodyPr/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37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0301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61BE85F-D548-60DB-0701-417AED2A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55320"/>
            <a:ext cx="9514237" cy="5351760"/>
          </a:xfrm>
          <a:prstGeom prst="rect">
            <a:avLst/>
          </a:prstGeom>
          <a:noFill/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20FE366-1DAE-A187-5A42-0BA0A9A10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61800" y="1173521"/>
            <a:ext cx="4404979" cy="469388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E0AE7B9-3274-3140-5243-5510EF61AAA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612321" y="1494770"/>
            <a:ext cx="3688080" cy="391543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it-IT" sz="2000" kern="1200" dirty="0">
                <a:latin typeface="+mn-lt"/>
                <a:ea typeface="+mn-ea"/>
                <a:cs typeface="+mn-cs"/>
              </a:rPr>
              <a:t>In sintesi: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kern="1200" dirty="0">
                <a:latin typeface="+mn-lt"/>
                <a:ea typeface="+mn-ea"/>
                <a:cs typeface="+mn-cs"/>
              </a:rPr>
              <a:t>Il </a:t>
            </a:r>
            <a:r>
              <a:rPr lang="it-IT" sz="2000" b="1" kern="1200" dirty="0">
                <a:latin typeface="+mn-lt"/>
                <a:ea typeface="+mn-ea"/>
                <a:cs typeface="+mn-cs"/>
              </a:rPr>
              <a:t>marketing </a:t>
            </a:r>
            <a:r>
              <a:rPr lang="it-IT" sz="2000" b="1" kern="1200" dirty="0" err="1">
                <a:latin typeface="+mn-lt"/>
                <a:ea typeface="+mn-ea"/>
                <a:cs typeface="+mn-cs"/>
              </a:rPr>
              <a:t>omnicanale</a:t>
            </a:r>
            <a:r>
              <a:rPr lang="it-IT" sz="2000" b="1" kern="1200" dirty="0">
                <a:latin typeface="+mn-lt"/>
                <a:ea typeface="+mn-ea"/>
                <a:cs typeface="+mn-cs"/>
              </a:rPr>
              <a:t> </a:t>
            </a:r>
            <a:r>
              <a:rPr lang="it-IT" sz="2000" kern="1200" dirty="0">
                <a:latin typeface="+mn-lt"/>
                <a:ea typeface="+mn-ea"/>
                <a:cs typeface="+mn-cs"/>
              </a:rPr>
              <a:t>offrendo un’esperienza coerente, personalizzata e senza interruzioni.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it-IT" sz="2000" kern="1200" dirty="0">
                <a:latin typeface="+mn-lt"/>
                <a:ea typeface="+mn-ea"/>
                <a:cs typeface="+mn-cs"/>
              </a:rPr>
              <a:t>Per funzionare davvero richiede </a:t>
            </a:r>
            <a:r>
              <a:rPr lang="it-IT" sz="2000" u="sng" kern="1200" dirty="0">
                <a:latin typeface="+mn-lt"/>
                <a:ea typeface="+mn-ea"/>
                <a:cs typeface="+mn-cs"/>
              </a:rPr>
              <a:t>un’unica strategia integrata</a:t>
            </a:r>
            <a:r>
              <a:rPr lang="it-IT" sz="2000" kern="1200" dirty="0">
                <a:latin typeface="+mn-lt"/>
                <a:ea typeface="+mn-ea"/>
                <a:cs typeface="+mn-cs"/>
              </a:rPr>
              <a:t> e una conoscenza profonda del </a:t>
            </a:r>
            <a:r>
              <a:rPr lang="it-IT" sz="2000" b="1" kern="1200" dirty="0">
                <a:latin typeface="+mn-lt"/>
                <a:ea typeface="+mn-ea"/>
                <a:cs typeface="+mn-cs"/>
              </a:rPr>
              <a:t>consumer </a:t>
            </a:r>
            <a:r>
              <a:rPr lang="it-IT" sz="2000" b="1" kern="1200" dirty="0" err="1">
                <a:latin typeface="+mn-lt"/>
                <a:ea typeface="+mn-ea"/>
                <a:cs typeface="+mn-cs"/>
              </a:rPr>
              <a:t>journey</a:t>
            </a:r>
            <a:r>
              <a:rPr lang="it-IT" sz="2000" kern="1200" dirty="0">
                <a:latin typeface="+mn-lt"/>
                <a:ea typeface="+mn-ea"/>
                <a:cs typeface="+mn-cs"/>
              </a:rPr>
              <a:t>, così da anticipare esigenze e comportamenti dei consumatori.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CA542D7-5EC6-3109-B180-07458E46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4FAB73BC-B049-4115-A692-8D63A059BFB8}" type="slidenum">
              <a:rPr lang="it-IT" noProof="0" smtClean="0"/>
              <a:pPr rtl="0">
                <a:spcAft>
                  <a:spcPts val="600"/>
                </a:spcAft>
              </a:pPr>
              <a:t>38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28837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E0317E-5241-BE44-1B2D-24468CD872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3211" y="859257"/>
            <a:ext cx="4867236" cy="518645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F64060-8E8B-2A12-C454-94088E88783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77085" y="1229511"/>
            <a:ext cx="4139488" cy="3915430"/>
          </a:xfrm>
        </p:spPr>
        <p:txBody>
          <a:bodyPr>
            <a:noAutofit/>
          </a:bodyPr>
          <a:lstStyle/>
          <a:p>
            <a:pPr algn="ctr"/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Una strategia </a:t>
            </a:r>
            <a:r>
              <a:rPr lang="it-IT" sz="2100" b="0" i="0" u="none" strike="noStrike" dirty="0" err="1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omnicanale</a:t>
            </a:r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 considera le dinamiche relative a ogni canale, integrando i </a:t>
            </a:r>
            <a:r>
              <a:rPr lang="it-IT" sz="2100" b="1" i="0" u="none" strike="noStrike" dirty="0" err="1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touchpoint</a:t>
            </a:r>
            <a:r>
              <a:rPr lang="it-IT" sz="2100" b="1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 sia degli store fisici che del mondo online</a:t>
            </a:r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.</a:t>
            </a:r>
          </a:p>
          <a:p>
            <a:pPr algn="ctr"/>
            <a:endParaRPr lang="it-IT" sz="2100" dirty="0">
              <a:solidFill>
                <a:srgbClr val="333333"/>
              </a:solidFill>
              <a:latin typeface="Montserrat" panose="020F0502020204030204" pitchFamily="34" charset="0"/>
            </a:endParaRPr>
          </a:p>
          <a:p>
            <a:pPr algn="ctr"/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 Pertanto, una strategia di marketing </a:t>
            </a:r>
            <a:r>
              <a:rPr lang="it-IT" sz="2100" b="0" i="0" u="none" strike="noStrike" dirty="0" err="1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omnicanale</a:t>
            </a:r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 di successo deve prevedere il coinvolgimento dei:</a:t>
            </a:r>
          </a:p>
          <a:p>
            <a:pPr algn="ctr"/>
            <a:endParaRPr lang="it-IT" sz="2100" dirty="0">
              <a:solidFill>
                <a:srgbClr val="333333"/>
              </a:solidFill>
              <a:latin typeface="Montserrat" panose="020F0502020204030204" pitchFamily="34" charset="0"/>
            </a:endParaRPr>
          </a:p>
          <a:p>
            <a:pPr algn="ctr"/>
            <a:r>
              <a:rPr lang="it-IT" sz="2100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canali online</a:t>
            </a:r>
            <a:r>
              <a:rPr lang="it-IT" sz="2100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. </a:t>
            </a:r>
          </a:p>
          <a:p>
            <a:pPr algn="ctr"/>
            <a:r>
              <a:rPr lang="it-IT" sz="2100" b="1" dirty="0">
                <a:solidFill>
                  <a:srgbClr val="333333"/>
                </a:solidFill>
                <a:latin typeface="Montserrat" pitchFamily="2" charset="77"/>
              </a:rPr>
              <a:t>Canali offline</a:t>
            </a:r>
            <a:endParaRPr lang="it-IT" sz="2100" b="1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A0530BE-7ECA-A28D-9E16-4BCFD0BD4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39</a:t>
            </a:fld>
            <a:endParaRPr lang="it-IT" noProof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19B8EE-BF67-B22A-FC12-CD9E7471886A}"/>
              </a:ext>
            </a:extLst>
          </p:cNvPr>
          <p:cNvSpPr txBox="1"/>
          <p:nvPr/>
        </p:nvSpPr>
        <p:spPr>
          <a:xfrm>
            <a:off x="5781557" y="2521460"/>
            <a:ext cx="609723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300" b="0" i="0" u="none" strike="noStrike" dirty="0">
                <a:effectLst/>
                <a:latin typeface="Montserrat" pitchFamily="2" charset="77"/>
              </a:rPr>
              <a:t>Per comprendere meglio come i brand più famosi hanno interpretato e declinato il concetto di marketing </a:t>
            </a:r>
            <a:r>
              <a:rPr lang="it-IT" sz="2300" b="0" i="0" u="none" strike="noStrike" dirty="0" err="1">
                <a:effectLst/>
                <a:latin typeface="Montserrat" pitchFamily="2" charset="77"/>
              </a:rPr>
              <a:t>omnicanale</a:t>
            </a:r>
            <a:r>
              <a:rPr lang="it-IT" sz="2300" b="0" i="0" u="none" strike="noStrike" dirty="0">
                <a:effectLst/>
                <a:latin typeface="Montserrat" pitchFamily="2" charset="77"/>
              </a:rPr>
              <a:t>, valutiamo </a:t>
            </a:r>
            <a:r>
              <a:rPr lang="it-IT" sz="2300" b="0" i="1" u="none" strike="noStrike" dirty="0">
                <a:effectLst/>
                <a:latin typeface="Montserrat" pitchFamily="2" charset="77"/>
              </a:rPr>
              <a:t>tre esempi concreti.</a:t>
            </a:r>
            <a:endParaRPr lang="it-IT" sz="2300" i="1" dirty="0"/>
          </a:p>
        </p:txBody>
      </p: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0FDDF305-6733-014B-AD55-D291F1FF5BE2}"/>
              </a:ext>
            </a:extLst>
          </p:cNvPr>
          <p:cNvCxnSpPr/>
          <p:nvPr/>
        </p:nvCxnSpPr>
        <p:spPr>
          <a:xfrm>
            <a:off x="9683600" y="4216912"/>
            <a:ext cx="1828800" cy="1828800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00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A761BC-C625-3A38-5806-1818F448B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</a:t>
            </a:fld>
            <a:endParaRPr lang="it-IT" noProof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F38418-1E3B-BF0C-65FD-AB250E5DCE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069" y="1358893"/>
            <a:ext cx="10309277" cy="1847544"/>
          </a:xfrm>
        </p:spPr>
        <p:txBody>
          <a:bodyPr>
            <a:normAutofit/>
          </a:bodyPr>
          <a:lstStyle/>
          <a:p>
            <a:r>
              <a:rPr lang="it-IT" sz="2100" dirty="0"/>
              <a:t>La tecnologia diventa più diffusa e le strategie tradizionali risultano superate.</a:t>
            </a:r>
          </a:p>
          <a:p>
            <a:r>
              <a:rPr lang="it-IT" sz="2100" dirty="0"/>
              <a:t>Il termine “</a:t>
            </a:r>
            <a:r>
              <a:rPr lang="it-IT" sz="2100" b="1" dirty="0"/>
              <a:t>digital marketing</a:t>
            </a:r>
            <a:r>
              <a:rPr lang="it-IT" sz="2100" dirty="0"/>
              <a:t>” nasce intorno al </a:t>
            </a:r>
            <a:r>
              <a:rPr lang="it-IT" sz="2100" b="1" dirty="0"/>
              <a:t>1990</a:t>
            </a:r>
            <a:r>
              <a:rPr lang="it-IT" sz="2100" dirty="0"/>
              <a:t>.</a:t>
            </a:r>
          </a:p>
          <a:p>
            <a:r>
              <a:rPr lang="it-IT" sz="2100" dirty="0"/>
              <a:t>Dal 2012 supera “internet marketing” nelle ricerche online.</a:t>
            </a:r>
          </a:p>
          <a:p>
            <a:r>
              <a:rPr lang="it-IT" sz="2100" dirty="0"/>
              <a:t>Per alcuni è solo un cambio linguistico; per altri una rivoluzione nell’approccio al cliente.</a:t>
            </a:r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CDB8BA-3BE5-53E0-D1CD-1961BA0671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769" y="600019"/>
            <a:ext cx="11132845" cy="424732"/>
          </a:xfrm>
        </p:spPr>
        <p:txBody>
          <a:bodyPr/>
          <a:lstStyle/>
          <a:p>
            <a:pPr algn="ctr"/>
            <a:r>
              <a:rPr lang="it-IT" dirty="0"/>
              <a:t>In questo scenario…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3F1BB92C-FAB1-68A3-E0A4-6A37004EFC1F}"/>
              </a:ext>
            </a:extLst>
          </p:cNvPr>
          <p:cNvSpPr txBox="1">
            <a:spLocks/>
          </p:cNvSpPr>
          <p:nvPr/>
        </p:nvSpPr>
        <p:spPr>
          <a:xfrm>
            <a:off x="485769" y="3429000"/>
            <a:ext cx="11132845" cy="4247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Nei primi anni del Web 2.0: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49EBFAA-9F10-9771-BDEE-5F3711AD8864}"/>
              </a:ext>
            </a:extLst>
          </p:cNvPr>
          <p:cNvSpPr txBox="1"/>
          <p:nvPr/>
        </p:nvSpPr>
        <p:spPr>
          <a:xfrm>
            <a:off x="931069" y="3853732"/>
            <a:ext cx="9882792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Mancavano piattaforme come Facebook, Twitter e WordPress.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Le pratiche SEO (ottimizzazione per i motori di ricerca) di allora oggi sono considerate antiquate per gli standard moderni.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Google è passato da “10 link blu” a contenuti multimediali (immagini, video, mappe, recensioni).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100" dirty="0"/>
              <a:t>Pochi utenti e transazioni online di scarso volume e valore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1B2BD31-E950-4D6F-29F4-008E1C13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861" y="4105348"/>
            <a:ext cx="939800" cy="939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EAA46DA-F57C-5F97-F12B-D1F3E6C1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261" y="5693155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863CDE-DA5A-3A3E-07B2-5C3A03C075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7615" y="1609504"/>
            <a:ext cx="4766642" cy="4592061"/>
          </a:xfrm>
          <a:solidFill>
            <a:schemeClr val="tx2">
              <a:lumMod val="60000"/>
              <a:lumOff val="40000"/>
              <a:alpha val="88000"/>
            </a:schemeClr>
          </a:solidFill>
        </p:spPr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2FD8CFD-8006-098A-AC29-4968731DA646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548640" y="2420325"/>
            <a:ext cx="3979092" cy="298431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9A6F8C-524A-8F4B-CB14-621293E28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40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C76136AC-982D-15CE-B23B-E074470D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i="0" u="none" strike="noStrike">
                <a:solidFill>
                  <a:srgbClr val="333333"/>
                </a:solidFill>
                <a:effectLst/>
                <a:latin typeface="Montserrat" pitchFamily="2" charset="77"/>
              </a:rPr>
              <a:t>Disney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884F90-070B-C75F-332F-881F34CCD44F}"/>
              </a:ext>
            </a:extLst>
          </p:cNvPr>
          <p:cNvSpPr txBox="1"/>
          <p:nvPr/>
        </p:nvSpPr>
        <p:spPr>
          <a:xfrm>
            <a:off x="5390610" y="1897082"/>
            <a:ext cx="609723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Possibilità di prenotare e organizzare viaggi direttamente da computer, tablet o smartphone. </a:t>
            </a:r>
          </a:p>
          <a:p>
            <a:pPr algn="ctr">
              <a:buNone/>
            </a:pPr>
            <a:endParaRPr lang="it-IT" dirty="0">
              <a:solidFill>
                <a:srgbClr val="333333"/>
              </a:solidFill>
              <a:latin typeface="Montserrat" pitchFamily="2" charset="77"/>
            </a:endParaRPr>
          </a:p>
          <a:p>
            <a:pPr algn="ctr">
              <a:buNone/>
            </a:pP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Accesso a informazioni in tempo reale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 (tempi di attesa, orari delle parate), possibilità di pianificare le attività all’interno dei parchi divertimenti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Disney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, accesso alle foto scattate all’interno dei parchi, possibilità di ordinare cibo da asporto e tanto altro ancora.</a:t>
            </a:r>
          </a:p>
          <a:p>
            <a:pPr algn="ctr">
              <a:buNone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Disney utilizza tutti i canali online per potenziare e migliorare l’esperienza dell’utente,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eliminando qualsiasi interruzione e legando il mondo digitale a quello fisico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 (il parco divertimenti). </a:t>
            </a:r>
          </a:p>
          <a:p>
            <a:pPr algn="ctr">
              <a:buNone/>
            </a:pP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232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BD4805-6B0A-1D94-0FEE-404CD3ED76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2268" y="1433465"/>
            <a:ext cx="4161033" cy="4433935"/>
          </a:xfrm>
          <a:solidFill>
            <a:schemeClr val="tx2">
              <a:lumMod val="60000"/>
              <a:lumOff val="40000"/>
              <a:alpha val="88000"/>
            </a:schemeClr>
          </a:solidFill>
        </p:spPr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B1D1113-FF2E-3CF9-89E2-9581746710F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1079333" y="2096981"/>
            <a:ext cx="3106902" cy="310690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FF3132-34F9-F4DF-C75C-14F457B56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41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7231B5DE-C389-080A-4888-EE1CE6A6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i="0" u="none" strike="noStrike">
                <a:solidFill>
                  <a:srgbClr val="333333"/>
                </a:solidFill>
                <a:effectLst/>
                <a:latin typeface="Montserrat" pitchFamily="2" charset="77"/>
              </a:rPr>
              <a:t>Netflix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2BE0E5-742D-EB7F-385F-FF44F982CB4D}"/>
              </a:ext>
            </a:extLst>
          </p:cNvPr>
          <p:cNvSpPr txBox="1"/>
          <p:nvPr/>
        </p:nvSpPr>
        <p:spPr>
          <a:xfrm>
            <a:off x="5557558" y="1190327"/>
            <a:ext cx="60972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Un brand che ha fatto dell’esperienza utente il vero e proprio cardine di ogni attività di marketing. Trattasi dell’esempio perfetto di strategia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Montserrat" pitchFamily="2" charset="77"/>
              </a:rPr>
              <a:t>omnichannel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di successo.</a:t>
            </a:r>
          </a:p>
          <a:p>
            <a:pPr algn="ctr">
              <a:buNone/>
            </a:pPr>
            <a:endParaRPr lang="it-IT" dirty="0">
              <a:solidFill>
                <a:srgbClr val="333333"/>
              </a:solidFill>
              <a:latin typeface="Montserrat" pitchFamily="2" charset="77"/>
            </a:endParaRPr>
          </a:p>
          <a:p>
            <a:pPr algn="ctr">
              <a:buNone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Netflix offre una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piattaforma totalmente incentrata sull’esperienza offerta all’utente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: l’abbonato può guardare film, contenuti e serie utilizzando il supporto che preferisce (smartphone, pc, tablet).</a:t>
            </a:r>
          </a:p>
          <a:p>
            <a:pPr algn="ctr">
              <a:buNone/>
            </a:pPr>
            <a:endParaRPr lang="it-IT" dirty="0">
              <a:solidFill>
                <a:srgbClr val="333333"/>
              </a:solidFill>
              <a:latin typeface="Montserrat" pitchFamily="2" charset="77"/>
            </a:endParaRPr>
          </a:p>
          <a:p>
            <a:pPr algn="ctr">
              <a:buNone/>
            </a:pP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L’abbonato riceve notifiche, mediante l’app o via e-mail, tese a indirizzarlo verso serie e contenuti per lui interessanti.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Intuitività, flessibilità, massima accessibilità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: Netflix mette a disposizione i suoi canali in ogni momento, in modo semplice e piacevole per l’utente. </a:t>
            </a:r>
          </a:p>
          <a:p>
            <a:pPr algn="ctr">
              <a:buNone/>
            </a:pP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462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DEE5BFF-0914-0B04-ACC4-9B384BE553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209" y="1251246"/>
            <a:ext cx="4230317" cy="4507763"/>
          </a:xfrm>
          <a:solidFill>
            <a:schemeClr val="tx2">
              <a:lumMod val="60000"/>
              <a:lumOff val="40000"/>
              <a:alpha val="88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565BFE-4072-1FF7-5101-B2959B6F7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42</a:t>
            </a:fld>
            <a:endParaRPr lang="it-IT" noProof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1B2E456C-6075-D9C1-BB37-E2719B47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1" i="0" u="none" strike="noStrike">
                <a:solidFill>
                  <a:srgbClr val="333333"/>
                </a:solidFill>
                <a:effectLst/>
                <a:latin typeface="Montserrat" pitchFamily="2" charset="77"/>
              </a:rPr>
              <a:t>Starbucks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BDEE9-67AC-BAED-C3F9-AA25FCCF97E8}"/>
              </a:ext>
            </a:extLst>
          </p:cNvPr>
          <p:cNvSpPr txBox="1"/>
          <p:nvPr/>
        </p:nvSpPr>
        <p:spPr>
          <a:xfrm>
            <a:off x="5557558" y="1712664"/>
            <a:ext cx="60972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Starbucks cura i propri clienti mediante una strategia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Montserrat" pitchFamily="2" charset="77"/>
              </a:rPr>
              <a:t>omnichannel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ben congegnata: il sito web offre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contenuti di valore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, chiarendo prezzi, ingredienti e altre informazioni riguardo i prodotti.</a:t>
            </a:r>
          </a:p>
          <a:p>
            <a:pPr algn="ctr"/>
            <a:endParaRPr lang="it-IT" dirty="0">
              <a:solidFill>
                <a:srgbClr val="333333"/>
              </a:solidFill>
              <a:latin typeface="Montserrat" pitchFamily="2" charset="77"/>
            </a:endParaRPr>
          </a:p>
          <a:p>
            <a:pPr algn="ctr"/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 Mediante il sito, Starbuck propone una serie di 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offerte speciali periodiche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. </a:t>
            </a:r>
          </a:p>
          <a:p>
            <a:pPr algn="ctr"/>
            <a:endParaRPr lang="it-IT" dirty="0">
              <a:solidFill>
                <a:srgbClr val="333333"/>
              </a:solidFill>
              <a:latin typeface="Montserrat" pitchFamily="2" charset="77"/>
            </a:endParaRPr>
          </a:p>
          <a:p>
            <a:pPr algn="ctr"/>
            <a:r>
              <a:rPr lang="it-IT" b="0" i="0" u="none" strike="noStrike" dirty="0">
                <a:solidFill>
                  <a:srgbClr val="333333"/>
                </a:solidFill>
                <a:effectLst/>
                <a:latin typeface="Montserrat" pitchFamily="2" charset="77"/>
              </a:rPr>
              <a:t>Il brand ha sviluppato una app che permette al consumatore di preordinare e pagare il prodotto online, per poi ritirare il proprio acquisto all’interno dello store fisico, avendo inoltre la possibilità di usufruire del servizio Wi-Fi gratuito. </a:t>
            </a:r>
            <a:endParaRPr lang="it-IT" dirty="0"/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59E452B7-3659-6E64-D2F9-D3325C9A43F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/>
          <a:stretch>
            <a:fillRect/>
          </a:stretch>
        </p:blipFill>
        <p:spPr>
          <a:xfrm>
            <a:off x="931068" y="1712663"/>
            <a:ext cx="3583089" cy="358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601B8D93-DA56-82BE-B660-A29305A6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606" y="219657"/>
            <a:ext cx="4343400" cy="45719"/>
          </a:xfrm>
        </p:spPr>
        <p:txBody>
          <a:bodyPr>
            <a:normAutofit fontScale="90000"/>
          </a:bodyPr>
          <a:lstStyle/>
          <a:p>
            <a:r>
              <a:rPr lang="it-IT" b="1"/>
              <a:t>SoLoMo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2043A4-2216-0262-B708-F9DA028F5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43</a:t>
            </a:fld>
            <a:endParaRPr lang="it-IT" noProof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812CC7-C9C7-DDA0-FAAF-4EA74F87D67D}"/>
              </a:ext>
            </a:extLst>
          </p:cNvPr>
          <p:cNvSpPr txBox="1"/>
          <p:nvPr/>
        </p:nvSpPr>
        <p:spPr>
          <a:xfrm>
            <a:off x="863938" y="590799"/>
            <a:ext cx="10464123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300" b="1" dirty="0"/>
              <a:t>Contesto tradizionale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300" dirty="0"/>
              <a:t>In passato, i tre ambiti erano separati: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3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300" b="1" dirty="0"/>
              <a:t>Social marketing</a:t>
            </a:r>
            <a:r>
              <a:rPr lang="it-IT" sz="2300" dirty="0"/>
              <a:t> → gestito dal dipartimento social, solo online.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300" b="1" dirty="0"/>
              <a:t>Marketing locale </a:t>
            </a:r>
            <a:r>
              <a:rPr lang="it-IT" sz="2300" dirty="0"/>
              <a:t>→ piani di marketing generale, legati al territorio.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300" b="1" dirty="0"/>
              <a:t>Mobile marketing </a:t>
            </a:r>
            <a:r>
              <a:rPr lang="it-IT" sz="2300" dirty="0"/>
              <a:t>→ principalmente via SMS, con attività semplici basate su testi brevi.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2831744-8E7C-D9E2-F8CE-19EC98A461FD}"/>
              </a:ext>
            </a:extLst>
          </p:cNvPr>
          <p:cNvSpPr txBox="1"/>
          <p:nvPr/>
        </p:nvSpPr>
        <p:spPr>
          <a:xfrm>
            <a:off x="442217" y="3429000"/>
            <a:ext cx="610123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100" b="1" dirty="0"/>
              <a:t>📱 Impatto dei dispositivi mobili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100" dirty="0"/>
              <a:t>L’avvento di smartphone e tablet ha cambiato lo scenario.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100" dirty="0"/>
              <a:t>I consumatori possono ottenere prodotti e servizi ovunque e in qualsiasi momento.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100" dirty="0"/>
              <a:t>Nuove funzionalità → maggiore libertà di scelta e possibilità di interazione immediata.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3C1C645-2D02-28A5-C714-3F934E1ED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53" y="3199669"/>
            <a:ext cx="5233771" cy="2813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67AA2943-4A48-8E08-8790-23F78E0E463D}"/>
                  </a:ext>
                </a:extLst>
              </p14:cNvPr>
              <p14:cNvContentPartPr/>
              <p14:nvPr/>
            </p14:nvContentPartPr>
            <p14:xfrm>
              <a:off x="6981768" y="4173577"/>
              <a:ext cx="91440" cy="2484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67AA2943-4A48-8E08-8790-23F78E0E46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1328" y="4163137"/>
                <a:ext cx="112680" cy="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34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C5EDD9-78B9-2413-DC15-B8A286E5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/>
              <a:t>Definizione di SoLoMo</a:t>
            </a:r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2F9EAC2D-3CA9-5D17-3723-72C74EFB7E5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500"/>
              <a:t>condivisione e interazione tramite canali social.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10D8A19-20C7-41C1-4AAA-814A3FC5B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it-IT" sz="3600" dirty="0"/>
              <a:t>Social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AA4F1B4-B2E4-5BF9-6D32-563A7D9BCF3E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600"/>
              <a:t>contenuti e promozioni personalizzate in base alla posizione geografica.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3C58307-70CD-B414-3A9F-7F3E44B94C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ctr"/>
            <a:r>
              <a:rPr lang="it-IT" sz="3600" dirty="0"/>
              <a:t>Local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1A1B0B0C-1EB1-4473-1F5F-A70390431F74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500"/>
              <a:t>fruizione immediata da smartphone/tablet.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8E6DE50-3462-BAEE-246C-FD601FF9913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algn="ctr"/>
            <a:r>
              <a:rPr lang="it-IT" sz="3600"/>
              <a:t>Mobile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01B9EB-F4BA-DD01-6D95-AD6FBE5A1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44</a:t>
            </a:fld>
            <a:endParaRPr lang="it-IT" noProof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69C1DF8-DD84-827F-3098-F1BFFEB44722}"/>
                  </a:ext>
                </a:extLst>
              </p14:cNvPr>
              <p14:cNvContentPartPr/>
              <p14:nvPr/>
            </p14:nvContentPartPr>
            <p14:xfrm>
              <a:off x="8332151" y="2940028"/>
              <a:ext cx="86400" cy="14040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69C1DF8-DD84-827F-3098-F1BFFEB447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21351" y="2929588"/>
                <a:ext cx="10764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0BCD877-9649-FD89-7089-8C70EF383E3C}"/>
                  </a:ext>
                </a:extLst>
              </p14:cNvPr>
              <p14:cNvContentPartPr/>
              <p14:nvPr/>
            </p14:nvContentPartPr>
            <p14:xfrm>
              <a:off x="8396591" y="2541868"/>
              <a:ext cx="43560" cy="756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0BCD877-9649-FD89-7089-8C70EF383E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5791" y="2531068"/>
                <a:ext cx="648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1739636-0450-F106-F1CF-CD42A3272BC1}"/>
                  </a:ext>
                </a:extLst>
              </p14:cNvPr>
              <p14:cNvContentPartPr/>
              <p14:nvPr/>
            </p14:nvContentPartPr>
            <p14:xfrm>
              <a:off x="8579471" y="2763268"/>
              <a:ext cx="11160" cy="2664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1739636-0450-F106-F1CF-CD42A3272B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69031" y="2752468"/>
                <a:ext cx="32400" cy="478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03103F4-B47C-2861-3214-A8098BCF0E71}"/>
              </a:ext>
            </a:extLst>
          </p:cNvPr>
          <p:cNvSpPr txBox="1"/>
          <p:nvPr/>
        </p:nvSpPr>
        <p:spPr>
          <a:xfrm>
            <a:off x="1872712" y="1917411"/>
            <a:ext cx="8253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3000" b="1" dirty="0"/>
              <a:t>SoLoMo = Social + Local + Mobile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dirty="0"/>
              <a:t>Concetto ibrido che unisce i tre mondi: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CB4EBE9C-310E-3B3B-1C2B-F9EA5C863D4F}"/>
                  </a:ext>
                </a:extLst>
              </p14:cNvPr>
              <p14:cNvContentPartPr/>
              <p14:nvPr/>
            </p14:nvContentPartPr>
            <p14:xfrm>
              <a:off x="8988431" y="3671908"/>
              <a:ext cx="54000" cy="360"/>
            </p14:xfrm>
          </p:contentPart>
        </mc:Choice>
        <mc:Fallback xmlns=""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CB4EBE9C-310E-3B3B-1C2B-F9EA5C863D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77991" y="3661468"/>
                <a:ext cx="75240" cy="2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238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0A8F8E-1B73-FC7B-5264-A0AAB23C54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7202" y="928360"/>
            <a:ext cx="5384141" cy="5093702"/>
          </a:xfrm>
        </p:spPr>
        <p:txBody>
          <a:bodyPr/>
          <a:lstStyle/>
          <a:p>
            <a:r>
              <a:rPr lang="it-IT"/>
              <a:t>In sintesi:</a:t>
            </a:r>
          </a:p>
          <a:p>
            <a:r>
              <a:rPr lang="it-IT"/>
              <a:t>SoLoMo rappresenta l’integrazione di social, local e mobile resa possibile dalla diffusione degli smartphone. Permette di offrire contenuti e promozioni pertinenti, basati sulla posizione dell’utente, e allo stesso tempo condivisibili sui social, creando un’esperienza di marketing più contestuale, immediata e interattiva.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B1320D3-40EF-8565-54EE-12E34A0A5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45</a:t>
            </a:fld>
            <a:endParaRPr lang="it-IT" noProof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475ABC8-B5CE-1BE9-1F50-9184EE97FF9F}"/>
              </a:ext>
            </a:extLst>
          </p:cNvPr>
          <p:cNvSpPr txBox="1"/>
          <p:nvPr/>
        </p:nvSpPr>
        <p:spPr>
          <a:xfrm>
            <a:off x="540657" y="1012954"/>
            <a:ext cx="53826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800" b="1" dirty="0"/>
              <a:t>🎯 Funzionamento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/>
              <a:t>L’utente riceve informazioni o promozioni rilevanti in base alla sua posizione.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/>
              <a:t>Può condividerle facilmente tramite i social.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2800" dirty="0"/>
              <a:t>Esperienza d’acquisto → personalizzata, contestuale e immediata.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E4704B0-D729-3D03-442D-C5AD5785E959}"/>
              </a:ext>
            </a:extLst>
          </p:cNvPr>
          <p:cNvSpPr txBox="1"/>
          <p:nvPr/>
        </p:nvSpPr>
        <p:spPr>
          <a:xfrm>
            <a:off x="6631419" y="943565"/>
            <a:ext cx="4655705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500" dirty="0"/>
              <a:t>In sintesi:</a:t>
            </a:r>
          </a:p>
          <a:p>
            <a:pPr algn="ctr">
              <a:buNone/>
            </a:pPr>
            <a:endParaRPr lang="it-IT" sz="2500" dirty="0"/>
          </a:p>
          <a:p>
            <a:pPr algn="ctr">
              <a:buNone/>
            </a:pPr>
            <a:r>
              <a:rPr lang="it-IT" sz="2500" dirty="0"/>
              <a:t>SoLoMo rappresenta l’integrazione di social, local e mobile resa possibile dalla diffusione degli smartphone. </a:t>
            </a:r>
          </a:p>
          <a:p>
            <a:pPr algn="ctr">
              <a:buNone/>
            </a:pPr>
            <a:r>
              <a:rPr lang="it-IT" sz="2500" dirty="0"/>
              <a:t>Permette di offrire contenuti e promozioni pertinenti, basati sulla posizione dell’utente, e allo stesso tempo condivisibili sui social, creando un’esperienza di marketing più contestuale, immediata e interattiva.</a:t>
            </a:r>
          </a:p>
        </p:txBody>
      </p:sp>
    </p:spTree>
    <p:extLst>
      <p:ext uri="{BB962C8B-B14F-4D97-AF65-F5344CB8AC3E}">
        <p14:creationId xmlns:p14="http://schemas.microsoft.com/office/powerpoint/2010/main" val="401243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28066DAC-5F8D-F35E-D6FB-BACA412501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6079C29-098B-50A7-1642-4DAFCE5566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1278934"/>
            <a:ext cx="4876800" cy="5274265"/>
          </a:xfrm>
        </p:spPr>
        <p:txBody>
          <a:bodyPr/>
          <a:lstStyle/>
          <a:p>
            <a:r>
              <a:rPr lang="it-IT"/>
              <a:t>Definizione dei chatbot</a:t>
            </a:r>
          </a:p>
          <a:p>
            <a:r>
              <a:rPr lang="it-IT"/>
              <a:t>Tecnologia basata su intelligenza artificiale.</a:t>
            </a:r>
          </a:p>
          <a:p>
            <a:r>
              <a:rPr lang="it-IT"/>
              <a:t>Funzionano tramite messaggistica istantanea.</a:t>
            </a:r>
          </a:p>
          <a:p>
            <a:r>
              <a:rPr lang="it-IT"/>
              <a:t>Permettono di chattare in tempo reale con clienti o visitatori del sito.</a:t>
            </a:r>
          </a:p>
          <a:p>
            <a:r>
              <a:rPr lang="it-IT"/>
              <a:t>Attivi 24/7 (giorno e notte).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82AFAB3-2A90-2CCD-EAA8-C66E2673C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-1714500"/>
            <a:ext cx="9944100" cy="3962400"/>
          </a:xfrm>
        </p:spPr>
        <p:txBody>
          <a:bodyPr/>
          <a:lstStyle/>
          <a:p>
            <a:r>
              <a:rPr lang="it-IT" b="1"/>
              <a:t>MARKETING CONVERSAZIONALE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56D63BAA-8045-6E82-1636-2FD48AD56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3405106"/>
            <a:ext cx="4876800" cy="609600"/>
          </a:xfrm>
        </p:spPr>
        <p:txBody>
          <a:bodyPr>
            <a:noAutofit/>
          </a:bodyPr>
          <a:lstStyle/>
          <a:p>
            <a:pPr algn="ctr"/>
            <a:r>
              <a:rPr lang="it-IT" sz="2800" u="sng" dirty="0"/>
              <a:t>Aspetto chiave</a:t>
            </a:r>
          </a:p>
          <a:p>
            <a:pPr algn="ctr"/>
            <a:r>
              <a:rPr lang="it-IT" sz="2800" dirty="0"/>
              <a:t>Questa innovazione mette in evidenza che il marketing digitale è </a:t>
            </a:r>
            <a:r>
              <a:rPr lang="it-IT" sz="2800" u="sng" dirty="0" err="1"/>
              <a:t>conversazionale</a:t>
            </a:r>
            <a:r>
              <a:rPr lang="it-IT" sz="2800" dirty="0"/>
              <a:t>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C47217-23C1-D820-9ADC-E6A8D96073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4852" y="1078909"/>
            <a:ext cx="1219200" cy="40005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F40E144-5D8A-76A9-A25F-67E5C1EEE3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7450" y="6298817"/>
            <a:ext cx="1336761" cy="438625"/>
          </a:xfrm>
        </p:spPr>
        <p:txBody>
          <a:bodyPr/>
          <a:lstStyle/>
          <a:p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4C75CCB-F112-A02C-DD96-AC2BE890D78A}"/>
              </a:ext>
            </a:extLst>
          </p:cNvPr>
          <p:cNvSpPr txBox="1"/>
          <p:nvPr/>
        </p:nvSpPr>
        <p:spPr>
          <a:xfrm>
            <a:off x="1457705" y="1607909"/>
            <a:ext cx="434770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it-IT" sz="2500" b="1" dirty="0"/>
              <a:t>Definizione dei </a:t>
            </a:r>
            <a:r>
              <a:rPr lang="it-IT" sz="2500" b="1" dirty="0" err="1"/>
              <a:t>chatbot</a:t>
            </a:r>
            <a:r>
              <a:rPr lang="it-IT" sz="2500" b="1" dirty="0"/>
              <a:t>.  </a:t>
            </a:r>
            <a:r>
              <a:rPr lang="it-IT" sz="2500" dirty="0"/>
              <a:t>Tecnologia basata su intelligenza artificiale.</a:t>
            </a:r>
          </a:p>
          <a:p>
            <a:pPr marL="342900" indent="-342900">
              <a:buFont typeface="Wingdings" pitchFamily="2" charset="2"/>
              <a:buChar char="v"/>
            </a:pPr>
            <a:endParaRPr lang="it-IT" sz="2500" dirty="0"/>
          </a:p>
          <a:p>
            <a:pPr marL="342900" indent="-342900">
              <a:buFont typeface="Wingdings" pitchFamily="2" charset="2"/>
              <a:buChar char="v"/>
            </a:pPr>
            <a:r>
              <a:rPr lang="it-IT" sz="2500" dirty="0"/>
              <a:t>  Funzionano tramite messaggistica istantanea.</a:t>
            </a:r>
          </a:p>
          <a:p>
            <a:pPr marL="342900" indent="-342900">
              <a:buFont typeface="Wingdings" pitchFamily="2" charset="2"/>
              <a:buChar char="v"/>
            </a:pPr>
            <a:endParaRPr lang="it-IT" sz="2500" dirty="0"/>
          </a:p>
          <a:p>
            <a:pPr marL="342900" indent="-342900">
              <a:buFont typeface="Wingdings" pitchFamily="2" charset="2"/>
              <a:buChar char="v"/>
            </a:pPr>
            <a:r>
              <a:rPr lang="it-IT" sz="2500" dirty="0"/>
              <a:t>Permettono di chattare in </a:t>
            </a:r>
            <a:r>
              <a:rPr lang="it-IT" sz="2500" b="1" dirty="0"/>
              <a:t>tempo reale </a:t>
            </a:r>
            <a:r>
              <a:rPr lang="it-IT" sz="2500" dirty="0"/>
              <a:t>con clienti o visitatori del sito.</a:t>
            </a:r>
          </a:p>
          <a:p>
            <a:pPr marL="342900" indent="-342900">
              <a:buFont typeface="Wingdings" pitchFamily="2" charset="2"/>
              <a:buChar char="v"/>
            </a:pPr>
            <a:endParaRPr lang="it-IT" sz="2500" dirty="0"/>
          </a:p>
          <a:p>
            <a:pPr marL="342900" indent="-342900">
              <a:buFont typeface="Wingdings" pitchFamily="2" charset="2"/>
              <a:buChar char="v"/>
            </a:pPr>
            <a:r>
              <a:rPr lang="it-IT" sz="2500" dirty="0"/>
              <a:t>Attivi </a:t>
            </a:r>
            <a:r>
              <a:rPr lang="it-IT" sz="2500" b="1" dirty="0"/>
              <a:t>24/7</a:t>
            </a:r>
            <a:r>
              <a:rPr lang="it-IT" sz="2500" dirty="0"/>
              <a:t> (giorno e notte).</a:t>
            </a:r>
          </a:p>
        </p:txBody>
      </p:sp>
    </p:spTree>
    <p:extLst>
      <p:ext uri="{BB962C8B-B14F-4D97-AF65-F5344CB8AC3E}">
        <p14:creationId xmlns:p14="http://schemas.microsoft.com/office/powerpoint/2010/main" val="1025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92FA7B-9BB3-7B0E-F5E3-FCE5D33ACA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93824" y="936355"/>
            <a:ext cx="5332020" cy="473167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8CED64E6-9516-5532-860E-478B2E31750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52269" y="1752601"/>
            <a:ext cx="4629245" cy="3915430"/>
          </a:xfrm>
        </p:spPr>
        <p:txBody>
          <a:bodyPr>
            <a:normAutofit/>
          </a:bodyPr>
          <a:lstStyle/>
          <a:p>
            <a:pPr algn="ctr"/>
            <a:r>
              <a:rPr lang="it-IT" sz="3300" dirty="0"/>
              <a:t>Caratteristica principale</a:t>
            </a:r>
          </a:p>
          <a:p>
            <a:pPr algn="ctr"/>
            <a:endParaRPr lang="it-IT" sz="3300" dirty="0"/>
          </a:p>
          <a:p>
            <a:pPr algn="ctr"/>
            <a:r>
              <a:rPr lang="it-IT" sz="3300" dirty="0"/>
              <a:t>Crea una </a:t>
            </a:r>
            <a:r>
              <a:rPr lang="it-IT" sz="3400" b="1" dirty="0"/>
              <a:t>connessione uno-a-uno</a:t>
            </a:r>
            <a:r>
              <a:rPr lang="it-IT" sz="3300" dirty="0"/>
              <a:t> in tempo reale tra </a:t>
            </a:r>
            <a:r>
              <a:rPr lang="it-IT" sz="3300" dirty="0" err="1"/>
              <a:t>marketer</a:t>
            </a:r>
            <a:r>
              <a:rPr lang="it-IT" sz="3300" dirty="0"/>
              <a:t> e clienti.</a:t>
            </a:r>
          </a:p>
          <a:p>
            <a:pPr algn="ctr"/>
            <a:endParaRPr lang="it-IT" sz="3300" dirty="0"/>
          </a:p>
          <a:p>
            <a:pPr algn="ctr"/>
            <a:endParaRPr lang="it-IT" sz="33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F405E44-C17F-CEA4-EF3D-F8F6DAF19F11}"/>
              </a:ext>
            </a:extLst>
          </p:cNvPr>
          <p:cNvSpPr txBox="1"/>
          <p:nvPr/>
        </p:nvSpPr>
        <p:spPr>
          <a:xfrm>
            <a:off x="5884289" y="1632824"/>
            <a:ext cx="610245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tx1"/>
                </a:solidFill>
              </a:rPr>
              <a:t>Differenza</a:t>
            </a:r>
            <a:r>
              <a:rPr lang="it-IT" sz="2400" dirty="0">
                <a:solidFill>
                  <a:schemeClr val="tx1"/>
                </a:solidFill>
              </a:rPr>
              <a:t> rispetto al </a:t>
            </a:r>
            <a:r>
              <a:rPr lang="it-IT" sz="2400" i="1" dirty="0">
                <a:solidFill>
                  <a:schemeClr val="tx1"/>
                </a:solidFill>
              </a:rPr>
              <a:t>marketing tradizionale:</a:t>
            </a:r>
          </a:p>
          <a:p>
            <a:pPr algn="ctr"/>
            <a:endParaRPr lang="it-IT" sz="2400" dirty="0">
              <a:solidFill>
                <a:schemeClr val="tx1"/>
              </a:solidFill>
            </a:endParaRPr>
          </a:p>
          <a:p>
            <a:pPr algn="ctr"/>
            <a:r>
              <a:rPr lang="it-IT" sz="2400" dirty="0"/>
              <a:t>Non è limitato a un solo canale.</a:t>
            </a:r>
          </a:p>
          <a:p>
            <a:pPr algn="ctr"/>
            <a:r>
              <a:rPr lang="it-IT" sz="2400" dirty="0"/>
              <a:t>Si sviluppa su più canali.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Il brand incontra i clienti </a:t>
            </a:r>
            <a:r>
              <a:rPr lang="it-IT" sz="2400" i="1" u="sng" dirty="0"/>
              <a:t>alle loro condizioni: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it-IT" sz="2400" dirty="0"/>
              <a:t>Dispositivi scelti dal cliente.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it-IT" sz="2400" dirty="0"/>
              <a:t>Piattaforme preferite dal cliente.</a:t>
            </a:r>
          </a:p>
          <a:p>
            <a:pPr marL="514350" indent="-514350" algn="ctr">
              <a:buFont typeface="+mj-lt"/>
              <a:buAutoNum type="romanUcPeriod"/>
            </a:pPr>
            <a:r>
              <a:rPr lang="it-IT" sz="2400" dirty="0"/>
              <a:t>Orari più adatti al cliente.</a:t>
            </a:r>
          </a:p>
          <a:p>
            <a:pPr marL="514350" indent="-514350" algn="ctr">
              <a:buFont typeface="+mj-lt"/>
              <a:buAutoNum type="romanUcPeriod"/>
            </a:pPr>
            <a:endParaRPr lang="it-IT" sz="2400" dirty="0"/>
          </a:p>
          <a:p>
            <a:pPr algn="ctr"/>
            <a:r>
              <a:rPr lang="it-IT" sz="2400" dirty="0"/>
              <a:t>Approccio più </a:t>
            </a:r>
            <a:r>
              <a:rPr lang="it-IT" sz="2400" b="1" dirty="0"/>
              <a:t>smart</a:t>
            </a:r>
            <a:r>
              <a:rPr lang="it-IT" sz="2400" dirty="0"/>
              <a:t> e in linea con le nuove abitudini di interazione.</a:t>
            </a:r>
          </a:p>
          <a:p>
            <a:pPr algn="ctr"/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8CCDA1D-6545-746E-CC90-07E43A40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127" y="400957"/>
            <a:ext cx="1228780" cy="10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29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0E71D573-DAFA-7C1D-0753-7071A35B9F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B79FDB-B418-8F26-C8B7-1F3BE4468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0AF56B-EF06-A5A1-28EE-3D965EA1F3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solidFill>
            <a:schemeClr val="accent1">
              <a:lumMod val="60000"/>
              <a:lumOff val="40000"/>
              <a:alpha val="92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62CC1CCB-4BA7-E1C6-2C44-13ABCD4B6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3809" y="304965"/>
            <a:ext cx="5864382" cy="2275238"/>
          </a:xfrm>
        </p:spPr>
        <p:txBody>
          <a:bodyPr>
            <a:normAutofit/>
          </a:bodyPr>
          <a:lstStyle/>
          <a:p>
            <a:r>
              <a:rPr lang="it-IT" dirty="0"/>
              <a:t>Obiettivo principale</a:t>
            </a:r>
            <a:br>
              <a:rPr lang="it-IT"/>
            </a:b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16C174-A513-FB2A-C5C1-49805080833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48</a:t>
            </a:fld>
            <a:endParaRPr lang="it-IT" noProof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60FDF6-16D4-D1D1-0280-28FFAB7D2331}"/>
              </a:ext>
            </a:extLst>
          </p:cNvPr>
          <p:cNvSpPr txBox="1"/>
          <p:nvPr/>
        </p:nvSpPr>
        <p:spPr>
          <a:xfrm>
            <a:off x="4071544" y="-595813"/>
            <a:ext cx="6261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 startAt="4"/>
            </a:pP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291908-FA97-39D7-D4BD-4D9689508F73}"/>
              </a:ext>
            </a:extLst>
          </p:cNvPr>
          <p:cNvSpPr txBox="1"/>
          <p:nvPr/>
        </p:nvSpPr>
        <p:spPr>
          <a:xfrm>
            <a:off x="2760741" y="2258775"/>
            <a:ext cx="67251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500" dirty="0"/>
              <a:t> Migliorare l’esperienza dell’utente</a:t>
            </a:r>
          </a:p>
          <a:p>
            <a:pPr algn="ctr"/>
            <a:r>
              <a:rPr lang="it-IT" sz="2500" dirty="0"/>
              <a:t>Basato sul </a:t>
            </a:r>
            <a:r>
              <a:rPr lang="it-IT" sz="2500" u="sng" dirty="0"/>
              <a:t>feedback</a:t>
            </a:r>
            <a:r>
              <a:rPr lang="it-IT" sz="2500" dirty="0"/>
              <a:t> </a:t>
            </a:r>
          </a:p>
          <a:p>
            <a:pPr algn="ctr"/>
            <a:endParaRPr lang="it-IT" sz="2500" dirty="0"/>
          </a:p>
          <a:p>
            <a:pPr algn="ctr"/>
            <a:r>
              <a:rPr lang="it-IT" sz="2500" dirty="0"/>
              <a:t>Favorire: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500" b="1" dirty="0"/>
              <a:t>Maggiore coinvolgimento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it-IT" sz="2500" b="1" dirty="0"/>
              <a:t>Maggiore brand </a:t>
            </a:r>
            <a:r>
              <a:rPr lang="it-IT" sz="2500" b="1" dirty="0" err="1"/>
              <a:t>loyalty</a:t>
            </a:r>
            <a:r>
              <a:rPr lang="it-IT" sz="2500" b="1" dirty="0"/>
              <a:t> </a:t>
            </a:r>
            <a:r>
              <a:rPr lang="it-IT" sz="2500" dirty="0"/>
              <a:t>(fedeltà al marchio)</a:t>
            </a:r>
          </a:p>
        </p:txBody>
      </p:sp>
    </p:spTree>
    <p:extLst>
      <p:ext uri="{BB962C8B-B14F-4D97-AF65-F5344CB8AC3E}">
        <p14:creationId xmlns:p14="http://schemas.microsoft.com/office/powerpoint/2010/main" val="2649313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>
            <a:extLst>
              <a:ext uri="{FF2B5EF4-FFF2-40B4-BE49-F238E27FC236}">
                <a16:creationId xmlns:a16="http://schemas.microsoft.com/office/drawing/2014/main" id="{67056E1A-5CCA-58DB-914C-51CA27E355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DD149C-16BC-132B-0F8A-022EBD6AE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ECC0D3D-7613-23CC-AFBF-CF5933589E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47193" y="278352"/>
            <a:ext cx="8923840" cy="6063961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44A98C71-C1DA-41FB-8B5E-1C28A3C1D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1627" y="729281"/>
            <a:ext cx="7810499" cy="2275238"/>
          </a:xfrm>
        </p:spPr>
        <p:txBody>
          <a:bodyPr>
            <a:normAutofit/>
          </a:bodyPr>
          <a:lstStyle/>
          <a:p>
            <a:r>
              <a:rPr lang="it-IT" sz="4000" b="1"/>
              <a:t>DIGITALIZZAZIONE DEL RAPPORTO CON IL CONSUMATORE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9E56F94-5C78-86E7-B2A1-726051E72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824" y="2366709"/>
            <a:ext cx="7426577" cy="2667931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it-IT" sz="2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Evoluzione dei bisogni dei consumatori → nuove occasioni di relazione: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Ricerca di informazioni.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dei brand e e-commerce.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App.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Social media.</a:t>
            </a:r>
          </a:p>
          <a:p>
            <a:pPr marL="514350" indent="-514350">
              <a:buFont typeface="+mj-lt"/>
              <a:buAutoNum type="arabicPeriod"/>
            </a:pPr>
            <a:endParaRPr lang="it-IT" sz="2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it-IT" sz="26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5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9B04CF-167A-8362-169B-2E32B683A6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185CC03-00EB-F541-8B02-549CC5384C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0A09323-1008-F075-2A44-1DFFA2FC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02E02D8A-5890-39C0-0BC7-29E27FE945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B44EF3-CB53-4383-4975-E4B84D073B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5</a:t>
            </a:fld>
            <a:endParaRPr lang="it-IT" noProof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9EB8BB1-DB98-7649-B23E-3799B30D9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704158"/>
            <a:ext cx="10429728" cy="53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7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244DD8-0736-35CE-D97D-F05289A4B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7AAE353-973A-22CB-93C2-31BB624BC7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19735"/>
            <a:ext cx="11553233" cy="6553145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/>
              <a:t>Strumento di informazione più semplice in internet.</a:t>
            </a:r>
          </a:p>
          <a:p>
            <a:r>
              <a:rPr lang="it-IT"/>
              <a:t>Ricerca di parole chiave = applicazione elementare della ricerca online.</a:t>
            </a:r>
          </a:p>
          <a:p>
            <a:r>
              <a:rPr lang="it-IT"/>
              <a:t>SEO (Search Engine Optimization):</a:t>
            </a:r>
          </a:p>
          <a:p>
            <a:r>
              <a:rPr lang="it-IT"/>
              <a:t>Ha aumentato per anni visualizzazioni online e visite al sito.</a:t>
            </a:r>
          </a:p>
          <a:p>
            <a:r>
              <a:rPr lang="it-IT"/>
              <a:t>Importanza in diminuzione → per l’evoluzione della ricerca semantica.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27804E8-16D7-9273-8C21-5ACC68FA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47" y="0"/>
            <a:ext cx="9963150" cy="1499616"/>
          </a:xfrm>
        </p:spPr>
        <p:txBody>
          <a:bodyPr>
            <a:normAutofit/>
          </a:bodyPr>
          <a:lstStyle/>
          <a:p>
            <a:r>
              <a:rPr lang="it-IT" b="1" dirty="0"/>
              <a:t>2. LA RICERCA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2C234EF7-1268-9AC0-D5E9-C5D2524D4AF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928C79-9534-9C7A-16E9-495C4C153E5B}"/>
              </a:ext>
            </a:extLst>
          </p:cNvPr>
          <p:cNvSpPr txBox="1"/>
          <p:nvPr/>
        </p:nvSpPr>
        <p:spPr>
          <a:xfrm>
            <a:off x="1420678" y="1499617"/>
            <a:ext cx="9336085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Strumento di informazione più semplice in internet.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Ricerca di parole chiave = applicazione elementare della ricerca online.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7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400" b="1" dirty="0"/>
              <a:t>SEO</a:t>
            </a:r>
            <a:r>
              <a:rPr lang="it-IT" sz="2700" dirty="0"/>
              <a:t> (</a:t>
            </a:r>
            <a:r>
              <a:rPr lang="it-IT" sz="2700" dirty="0" err="1"/>
              <a:t>Search</a:t>
            </a:r>
            <a:r>
              <a:rPr lang="it-IT" sz="2700" dirty="0"/>
              <a:t> Engine </a:t>
            </a:r>
            <a:r>
              <a:rPr lang="it-IT" sz="2700" dirty="0" err="1"/>
              <a:t>Optimization</a:t>
            </a:r>
            <a:r>
              <a:rPr lang="it-IT" sz="2700" dirty="0"/>
              <a:t>):                                           Ha aumentato per anni visualizzazioni online e visite al sito.  Importanza in diminuzione → per l’evoluzione della </a:t>
            </a:r>
            <a:r>
              <a:rPr lang="it-IT" sz="2700" b="1" dirty="0"/>
              <a:t>ricerca semantica.</a:t>
            </a:r>
          </a:p>
        </p:txBody>
      </p:sp>
    </p:spTree>
    <p:extLst>
      <p:ext uri="{BB962C8B-B14F-4D97-AF65-F5344CB8AC3E}">
        <p14:creationId xmlns:p14="http://schemas.microsoft.com/office/powerpoint/2010/main" val="157519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9296AD4-2DB6-F8D1-5E90-7AB6FAD66F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7899831" cy="566118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92C6E13-6CA8-23BE-57D1-E0233CEA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596" y="88392"/>
            <a:ext cx="8087427" cy="2590800"/>
          </a:xfrm>
        </p:spPr>
        <p:txBody>
          <a:bodyPr>
            <a:normAutofit/>
          </a:bodyPr>
          <a:lstStyle/>
          <a:p>
            <a:pPr algn="ctr"/>
            <a:r>
              <a:rPr lang="it-IT" sz="4000" dirty="0"/>
              <a:t>Ricerca semantica </a:t>
            </a:r>
            <a:br>
              <a:rPr lang="it-IT" sz="4000" dirty="0"/>
            </a:br>
            <a:r>
              <a:rPr lang="it-IT" sz="4000" dirty="0"/>
              <a:t>(dal 2012, Google “Knowledge </a:t>
            </a:r>
            <a:r>
              <a:rPr lang="it-IT" sz="4000" dirty="0" err="1"/>
              <a:t>Graph</a:t>
            </a:r>
            <a:r>
              <a:rPr lang="it-IT" sz="4000" dirty="0"/>
              <a:t>”):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2BB90-121E-EB7E-874B-6C5760633B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rgbClr val="E19E6B"/>
          </a:solidFill>
        </p:spPr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244C34-D887-F8C2-D9BC-ACFBD60D240E}"/>
              </a:ext>
            </a:extLst>
          </p:cNvPr>
          <p:cNvSpPr txBox="1"/>
          <p:nvPr/>
        </p:nvSpPr>
        <p:spPr>
          <a:xfrm>
            <a:off x="492395" y="1383792"/>
            <a:ext cx="71491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Motore di ricerca semantica con tecnologie di intelligenza artificiale.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Differenza dalla ricerca tradizionale:                </a:t>
            </a:r>
            <a:r>
              <a:rPr lang="it-IT" sz="2400" b="1" dirty="0"/>
              <a:t>Obiettivo</a:t>
            </a:r>
            <a:r>
              <a:rPr lang="it-IT" sz="2400" dirty="0"/>
              <a:t> = “cose reali”, non “stringhe di caratteri”. Analizza comportamenti di ricerca degli utenti.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4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Dati gestiti: connessione tra </a:t>
            </a:r>
            <a:r>
              <a:rPr lang="it-IT" sz="2400" b="1" dirty="0"/>
              <a:t>570 milioni</a:t>
            </a:r>
            <a:r>
              <a:rPr lang="it-IT" sz="2400" dirty="0"/>
              <a:t> di entità e 18 miliardi di fatti.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400" dirty="0"/>
              <a:t>Migliora l’esperienza di ricerca.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265C49-1C6F-7FB6-1072-414769C33CFF}"/>
              </a:ext>
            </a:extLst>
          </p:cNvPr>
          <p:cNvSpPr txBox="1"/>
          <p:nvPr/>
        </p:nvSpPr>
        <p:spPr>
          <a:xfrm>
            <a:off x="7899831" y="633984"/>
            <a:ext cx="40871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200" u="sng" dirty="0"/>
              <a:t>Applicazioni oltre i motori di ricerca: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b="1" dirty="0"/>
              <a:t>Social media </a:t>
            </a:r>
            <a:r>
              <a:rPr lang="it-IT" sz="2200" dirty="0"/>
              <a:t>→ es. ricerca immagini di Facebook simile al Knowledge </a:t>
            </a:r>
            <a:r>
              <a:rPr lang="it-IT" sz="2200" dirty="0" err="1"/>
              <a:t>Graph</a:t>
            </a:r>
            <a:r>
              <a:rPr lang="it-IT" sz="2200" dirty="0"/>
              <a:t>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2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Sfuma i confini tra ricerca e attività social.</a:t>
            </a:r>
          </a:p>
          <a:p>
            <a:pPr algn="ctr">
              <a:buNone/>
            </a:pPr>
            <a:br>
              <a:rPr lang="it-IT" sz="2200" dirty="0"/>
            </a:br>
            <a:endParaRPr lang="it-IT" sz="2200" dirty="0"/>
          </a:p>
          <a:p>
            <a:pPr algn="ctr">
              <a:buNone/>
            </a:pPr>
            <a:r>
              <a:rPr lang="it-IT" sz="2200" dirty="0"/>
              <a:t>👉 Se i motori di ricerca comprendono un bisogno specifico → possono offrire risultati personalizzati.</a:t>
            </a:r>
          </a:p>
        </p:txBody>
      </p:sp>
    </p:spTree>
    <p:extLst>
      <p:ext uri="{BB962C8B-B14F-4D97-AF65-F5344CB8AC3E}">
        <p14:creationId xmlns:p14="http://schemas.microsoft.com/office/powerpoint/2010/main" val="3973637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96A4641-8601-5CEB-612C-BFC21FA52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EE1F48-7942-B883-5512-59743D1095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335" y="240207"/>
            <a:ext cx="11289330" cy="640345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864E5138-FCA7-2A50-84A3-C3B6109F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13" y="214337"/>
            <a:ext cx="9963150" cy="1499616"/>
          </a:xfrm>
        </p:spPr>
        <p:txBody>
          <a:bodyPr>
            <a:normAutofit/>
          </a:bodyPr>
          <a:lstStyle/>
          <a:p>
            <a:r>
              <a:rPr lang="it-IT" b="1" dirty="0"/>
              <a:t>3. WEBSITE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857D062-7BEE-5CFD-73E1-296EC5AA48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246CC8-9F96-54A0-5B42-B965DC207F65}"/>
              </a:ext>
            </a:extLst>
          </p:cNvPr>
          <p:cNvSpPr txBox="1"/>
          <p:nvPr/>
        </p:nvSpPr>
        <p:spPr>
          <a:xfrm>
            <a:off x="1226949" y="1713953"/>
            <a:ext cx="96212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itchFamily="2" charset="2"/>
              <a:buChar char="v"/>
            </a:pPr>
            <a:r>
              <a:rPr lang="it-IT" sz="3000" dirty="0"/>
              <a:t>Uno dei principali </a:t>
            </a:r>
            <a:r>
              <a:rPr lang="it-IT" sz="3000" b="1" dirty="0" err="1"/>
              <a:t>touchpoint</a:t>
            </a:r>
            <a:r>
              <a:rPr lang="it-IT" sz="3000" dirty="0"/>
              <a:t> dei brand.</a:t>
            </a:r>
          </a:p>
          <a:p>
            <a:pPr marL="457200" indent="-457200" algn="ctr">
              <a:buFont typeface="Wingdings" pitchFamily="2" charset="2"/>
              <a:buChar char="v"/>
            </a:pPr>
            <a:endParaRPr lang="it-IT" sz="3000" dirty="0"/>
          </a:p>
          <a:p>
            <a:pPr marL="457200" indent="-457200" algn="ctr">
              <a:buFont typeface="Wingdings" pitchFamily="2" charset="2"/>
              <a:buChar char="v"/>
            </a:pPr>
            <a:r>
              <a:rPr lang="it-IT" sz="3000" dirty="0"/>
              <a:t>Funzioni principali: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dirty="0"/>
              <a:t>Fonte primaria di informazioni per i consumatori digitali.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dirty="0"/>
              <a:t>Soluzioni di acquisto.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b="1" dirty="0" err="1"/>
              <a:t>Flagship</a:t>
            </a:r>
            <a:r>
              <a:rPr lang="it-IT" sz="3000" b="1" dirty="0"/>
              <a:t> store digitale.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dirty="0"/>
              <a:t>Presenta info sui prodotti.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3000" dirty="0"/>
              <a:t>Trasmette il messaggio di marca.</a:t>
            </a:r>
          </a:p>
        </p:txBody>
      </p:sp>
    </p:spTree>
    <p:extLst>
      <p:ext uri="{BB962C8B-B14F-4D97-AF65-F5344CB8AC3E}">
        <p14:creationId xmlns:p14="http://schemas.microsoft.com/office/powerpoint/2010/main" val="243353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3BC4F8F-BCDC-6E82-48D3-74A9DCF7FF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6096000" cy="588622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7760C0BB-7397-D4F2-AA66-6412B305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5632"/>
            <a:ext cx="5698104" cy="1614463"/>
          </a:xfrm>
        </p:spPr>
        <p:txBody>
          <a:bodyPr>
            <a:noAutofit/>
          </a:bodyPr>
          <a:lstStyle/>
          <a:p>
            <a:pPr algn="ctr"/>
            <a:r>
              <a:rPr lang="it-IT" sz="4300" dirty="0"/>
              <a:t>E-commerce </a:t>
            </a:r>
            <a:br>
              <a:rPr lang="it-IT" sz="4300" dirty="0"/>
            </a:br>
            <a:r>
              <a:rPr lang="it-IT" sz="4300" dirty="0"/>
              <a:t>(estensione del sito web):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CC132A-6448-3711-0F89-8671C3B6BB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FE8651-530D-EE2A-C26E-9F0A29A2A482}"/>
              </a:ext>
            </a:extLst>
          </p:cNvPr>
          <p:cNvSpPr txBox="1"/>
          <p:nvPr/>
        </p:nvSpPr>
        <p:spPr>
          <a:xfrm>
            <a:off x="0" y="1377831"/>
            <a:ext cx="562071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+mj-lt"/>
              <a:buAutoNum type="romanUcPeriod"/>
            </a:pPr>
            <a:r>
              <a:rPr lang="it-IT" sz="2600" dirty="0"/>
              <a:t>Funzione chiave del digital marketing.</a:t>
            </a:r>
          </a:p>
          <a:p>
            <a:pPr marL="571500" indent="-571500" algn="ctr">
              <a:buFont typeface="+mj-lt"/>
              <a:buAutoNum type="romanUcPeriod"/>
            </a:pPr>
            <a:endParaRPr lang="it-IT" sz="26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600" dirty="0"/>
              <a:t>Permette: conoscere, confrontare, acquistare beni e servizi.</a:t>
            </a:r>
          </a:p>
          <a:p>
            <a:pPr marL="571500" indent="-571500" algn="ctr">
              <a:buFont typeface="+mj-lt"/>
              <a:buAutoNum type="romanUcPeriod"/>
            </a:pPr>
            <a:endParaRPr lang="it-IT" sz="26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600" dirty="0"/>
              <a:t>I clienti oggi si aspettano: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600" dirty="0"/>
              <a:t>Canali coerenti e connessi.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600" dirty="0"/>
              <a:t>Facilità d’uso.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600" dirty="0"/>
              <a:t>Esperienza utente soddisfacente.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C0524A-7796-3D3A-1906-0672DA970416}"/>
              </a:ext>
            </a:extLst>
          </p:cNvPr>
          <p:cNvSpPr txBox="1"/>
          <p:nvPr/>
        </p:nvSpPr>
        <p:spPr>
          <a:xfrm>
            <a:off x="6096000" y="1027204"/>
            <a:ext cx="6220846" cy="472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3100" b="1" dirty="0"/>
              <a:t>Mobile e-commerce:</a:t>
            </a:r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Aiuta i negozi fisici a raccogliere dati sui clienti.</a:t>
            </a:r>
          </a:p>
          <a:p>
            <a:pPr marL="571500" indent="-571500" algn="ctr">
              <a:buFont typeface="+mj-lt"/>
              <a:buAutoNum type="romanUcPeriod"/>
            </a:pPr>
            <a:endParaRPr lang="it-IT" sz="27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Consente: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Esperienza più personalizzata.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Consulenza d’acquisto mirata.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Riduzione divario online ↔ offline.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7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Sfuma il confine tra fisico e digitale.</a:t>
            </a:r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Favorisce </a:t>
            </a:r>
            <a:r>
              <a:rPr lang="it-IT" sz="2700" b="1" dirty="0"/>
              <a:t>integrazione </a:t>
            </a:r>
            <a:r>
              <a:rPr lang="it-IT" sz="2700" b="1" dirty="0" err="1"/>
              <a:t>omnicanale</a:t>
            </a:r>
            <a:r>
              <a:rPr lang="it-IT" sz="27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3773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67E54F79-8CAC-C7A0-C842-9E3997770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D69B17-3EFC-BA35-545E-37E50E34D8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305023"/>
            <a:ext cx="11448708" cy="6247953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1DE4120-D4E2-6077-67A4-13DBA481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034" y="701976"/>
            <a:ext cx="6659966" cy="1002433"/>
          </a:xfrm>
        </p:spPr>
        <p:txBody>
          <a:bodyPr/>
          <a:lstStyle/>
          <a:p>
            <a:r>
              <a:rPr lang="it-IT" b="1"/>
              <a:t>APP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C4EF4FC-4BED-51EB-D551-D04192CD99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EB1DFF-FA65-4634-9F34-B67D8C13CF70}"/>
              </a:ext>
            </a:extLst>
          </p:cNvPr>
          <p:cNvSpPr txBox="1"/>
          <p:nvPr/>
        </p:nvSpPr>
        <p:spPr>
          <a:xfrm>
            <a:off x="1700508" y="1836922"/>
            <a:ext cx="880871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Crescita smartphone → rilevanza della ricerca mobile e integrazione canali (So-Lo-Mo = Social, Local, Mobile).</a:t>
            </a:r>
          </a:p>
          <a:p>
            <a:pPr marL="571500" indent="-571500" algn="ctr">
              <a:buFont typeface="+mj-lt"/>
              <a:buAutoNum type="romanUcPeriod"/>
            </a:pPr>
            <a:endParaRPr lang="it-IT" sz="27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Dato: 94% utenti cerca l’indirizzo dei negozi fisici al dettaglio sullo smartphone (Google).</a:t>
            </a:r>
          </a:p>
          <a:p>
            <a:pPr marL="571500" indent="-571500" algn="ctr">
              <a:buFont typeface="+mj-lt"/>
              <a:buAutoNum type="romanUcPeriod"/>
            </a:pPr>
            <a:endParaRPr lang="it-IT" sz="2700" dirty="0"/>
          </a:p>
          <a:p>
            <a:pPr marL="571500" indent="-571500" algn="ctr">
              <a:buFont typeface="+mj-lt"/>
              <a:buAutoNum type="romanUcPeriod"/>
            </a:pPr>
            <a:r>
              <a:rPr lang="it-IT" sz="2700" dirty="0"/>
              <a:t>Le app offrono: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Azioni specifiche.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Esperienza semplice e diretta.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700" dirty="0"/>
              <a:t>Supporto nei vari momenti del </a:t>
            </a:r>
            <a:r>
              <a:rPr lang="it-IT" sz="2700" b="1" dirty="0" err="1"/>
              <a:t>customer</a:t>
            </a:r>
            <a:r>
              <a:rPr lang="it-IT" sz="2700" b="1" dirty="0"/>
              <a:t> </a:t>
            </a:r>
            <a:r>
              <a:rPr lang="it-IT" sz="2700" b="1" dirty="0" err="1"/>
              <a:t>journey</a:t>
            </a:r>
            <a:r>
              <a:rPr lang="it-IT" sz="27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902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BEF0766-A4A8-3FC3-1552-697FE4C27D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EF6FD5-2903-52B2-CEC8-264DA8AAB5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3400" y="236453"/>
            <a:ext cx="10864419" cy="6385094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CDABEAB7-F2D7-90C7-E280-F179CAE7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325" y="120562"/>
            <a:ext cx="9963150" cy="1499616"/>
          </a:xfrm>
        </p:spPr>
        <p:txBody>
          <a:bodyPr>
            <a:normAutofit/>
          </a:bodyPr>
          <a:lstStyle/>
          <a:p>
            <a:r>
              <a:rPr lang="it-IT" b="1" dirty="0"/>
              <a:t>5. SOCIAL MEDIA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393637-A019-53B8-0F75-2874663145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F6A3BB-2FC2-AFFC-41A3-6E76347E2F63}"/>
              </a:ext>
            </a:extLst>
          </p:cNvPr>
          <p:cNvSpPr txBox="1"/>
          <p:nvPr/>
        </p:nvSpPr>
        <p:spPr>
          <a:xfrm>
            <a:off x="1375596" y="1373744"/>
            <a:ext cx="9180026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900" dirty="0"/>
              <a:t>Mettono in connessione persone e community.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900" dirty="0"/>
              <a:t>Consentono di condividere info in tempo reale.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9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900" dirty="0"/>
              <a:t>Per le imprese:                                                                    Creano conversazioni più profonde con i clienti.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9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900" dirty="0"/>
              <a:t>Sono strumenti per:   </a:t>
            </a:r>
            <a:r>
              <a:rPr lang="it-IT" sz="2900" i="1" dirty="0"/>
              <a:t>Farsi scoprire.  Convertire.   Fidelizzare.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9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900" dirty="0"/>
              <a:t>Costruiscono una rete di interazioni funzionali al messaggio di marca.</a:t>
            </a:r>
          </a:p>
        </p:txBody>
      </p:sp>
    </p:spTree>
    <p:extLst>
      <p:ext uri="{BB962C8B-B14F-4D97-AF65-F5344CB8AC3E}">
        <p14:creationId xmlns:p14="http://schemas.microsoft.com/office/powerpoint/2010/main" val="305612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94B2851-7884-0A76-422A-0771DFDCDD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8118" y="-1"/>
            <a:ext cx="9535764" cy="6393051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C8D4A6EF-26BD-CF82-1DF3-B9565448E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882" y="276956"/>
            <a:ext cx="9144000" cy="2590800"/>
          </a:xfrm>
        </p:spPr>
        <p:txBody>
          <a:bodyPr/>
          <a:lstStyle/>
          <a:p>
            <a:r>
              <a:rPr lang="it-IT"/>
              <a:t>Caratteristica particolare: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993FB4-A22F-D7AA-94D0-9700498C22A1}"/>
              </a:ext>
            </a:extLst>
          </p:cNvPr>
          <p:cNvSpPr txBox="1"/>
          <p:nvPr/>
        </p:nvSpPr>
        <p:spPr>
          <a:xfrm>
            <a:off x="1872712" y="1371598"/>
            <a:ext cx="859940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500" dirty="0"/>
              <a:t>Esperienze basate sul comportamento spontaneo e intenzionale degli utenti.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5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500" dirty="0"/>
              <a:t>Non sono imposte dall’alto.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5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500" dirty="0"/>
              <a:t>Favoriscono comunicazione uno-a-uno.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5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500" dirty="0"/>
              <a:t>Consentono di creare vere relazioni tra brand e consumatore.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5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500" dirty="0"/>
              <a:t>Aumentano la rilevanza della marca.</a:t>
            </a:r>
          </a:p>
        </p:txBody>
      </p:sp>
    </p:spTree>
    <p:extLst>
      <p:ext uri="{BB962C8B-B14F-4D97-AF65-F5344CB8AC3E}">
        <p14:creationId xmlns:p14="http://schemas.microsoft.com/office/powerpoint/2010/main" val="263673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33" y="676641"/>
            <a:ext cx="10668302" cy="1144737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it-IT" noProof="1"/>
              <a:t>Per CAPIRE MEGLIO IL SIGNIFICATO DI DIGITAL MARKETING, è UTILE L’EVOLUZIONE DELLA SUA DEFINIZIONE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2BE63BA8-EAF4-4B88-8D23-BEF6AA60CC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r>
              <a:rPr lang="it-IT"/>
              <a:t>2000 – Smarter Insights</a:t>
            </a:r>
          </a:p>
        </p:txBody>
      </p:sp>
      <p:pic>
        <p:nvPicPr>
          <p:cNvPr id="85" name="Segnaposto immagine 84">
            <a:extLst>
              <a:ext uri="{FF2B5EF4-FFF2-40B4-BE49-F238E27FC236}">
                <a16:creationId xmlns:a16="http://schemas.microsoft.com/office/drawing/2014/main" id="{F738FFEE-D221-419F-9925-DFE3C2A81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28275" t="-29639" r="-28275" b="-29639"/>
          <a:stretch/>
        </p:blipFill>
        <p:spPr>
          <a:xfrm>
            <a:off x="5756426" y="1935993"/>
            <a:ext cx="1094116" cy="1113108"/>
          </a:xfrm>
        </p:spPr>
      </p:pic>
      <p:pic>
        <p:nvPicPr>
          <p:cNvPr id="87" name="Segnaposto immagine 86">
            <a:extLst>
              <a:ext uri="{FF2B5EF4-FFF2-40B4-BE49-F238E27FC236}">
                <a16:creationId xmlns:a16="http://schemas.microsoft.com/office/drawing/2014/main" id="{BA712089-DDBF-4741-BA71-63A6F987E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4968" t="-26383" r="-24968" b="-26383"/>
          <a:stretch/>
        </p:blipFill>
        <p:spPr>
          <a:xfrm>
            <a:off x="4774508" y="3502811"/>
            <a:ext cx="1094116" cy="1113108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0F4F9B-7D29-4BED-87FB-3F3D17247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6</a:t>
            </a:fld>
            <a:endParaRPr lang="it-IT" noProof="1"/>
          </a:p>
        </p:txBody>
      </p:sp>
      <p:sp>
        <p:nvSpPr>
          <p:cNvPr id="34" name="Segnaposto contenuto 33">
            <a:extLst>
              <a:ext uri="{FF2B5EF4-FFF2-40B4-BE49-F238E27FC236}">
                <a16:creationId xmlns:a16="http://schemas.microsoft.com/office/drawing/2014/main" id="{38AA8C13-AFD3-4C46-AEA7-67BEBF73986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949699" y="5117210"/>
            <a:ext cx="6613513" cy="1308316"/>
          </a:xfrm>
        </p:spPr>
        <p:txBody>
          <a:bodyPr rtlCol="0"/>
          <a:lstStyle/>
          <a:p>
            <a:r>
              <a:rPr lang="it-IT" sz="1800" dirty="0"/>
              <a:t>uso di </a:t>
            </a:r>
            <a:r>
              <a:rPr lang="it-IT" sz="1800" b="1" dirty="0"/>
              <a:t>internet</a:t>
            </a:r>
            <a:r>
              <a:rPr lang="it-IT" sz="1800" dirty="0"/>
              <a:t> e tecnologie digitali con comunicazioni tradizionali per obiettivi di marketing.</a:t>
            </a:r>
          </a:p>
        </p:txBody>
      </p:sp>
      <p:pic>
        <p:nvPicPr>
          <p:cNvPr id="89" name="Segnaposto immagine 88">
            <a:extLst>
              <a:ext uri="{FF2B5EF4-FFF2-40B4-BE49-F238E27FC236}">
                <a16:creationId xmlns:a16="http://schemas.microsoft.com/office/drawing/2014/main" id="{C8671B21-B5F4-4BFE-A90B-A16041BB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18093" t="-19179" r="-18093" b="-19179"/>
          <a:stretch/>
        </p:blipFill>
        <p:spPr>
          <a:xfrm>
            <a:off x="3680392" y="5017901"/>
            <a:ext cx="1094116" cy="1113108"/>
          </a:xfrm>
        </p:spPr>
      </p:pic>
      <p:sp>
        <p:nvSpPr>
          <p:cNvPr id="29" name="Segnaposto testo 119">
            <a:extLst>
              <a:ext uri="{FF2B5EF4-FFF2-40B4-BE49-F238E27FC236}">
                <a16:creationId xmlns:a16="http://schemas.microsoft.com/office/drawing/2014/main" id="{4DE3975B-F441-486B-9317-C176CC96B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66F01420-E00A-46BC-9AE5-EDE89E81F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640" y="3263024"/>
            <a:ext cx="438912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CD210877-354A-400E-B4FF-A1264FC8A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48640" y="4803978"/>
            <a:ext cx="32004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2D722DB-6335-FD1A-5637-4A97E3EA15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51214" y="2035301"/>
            <a:ext cx="4415946" cy="1246437"/>
          </a:xfrm>
        </p:spPr>
        <p:txBody>
          <a:bodyPr/>
          <a:lstStyle/>
          <a:p>
            <a:r>
              <a:rPr lang="it-IT" sz="1800"/>
              <a:t>raggiungere obiettivi di marketing tramite tecnologie digitali.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FDE3277-F253-8203-ED57-427365BA95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2583" y="3872148"/>
            <a:ext cx="4389120" cy="88739"/>
          </a:xfrm>
        </p:spPr>
        <p:txBody>
          <a:bodyPr/>
          <a:lstStyle/>
          <a:p>
            <a:r>
              <a:rPr lang="it-IT" dirty="0"/>
              <a:t>2015 – </a:t>
            </a:r>
            <a:r>
              <a:rPr lang="it-IT" dirty="0" err="1"/>
              <a:t>Chartered</a:t>
            </a:r>
            <a:r>
              <a:rPr lang="it-IT" dirty="0"/>
              <a:t> Institute of Marketing 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45B63310-778C-592B-6ED6-ECC6D43F6CF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it-IT"/>
              <a:t>2012 – Chaffey</a:t>
            </a:r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58B5B582-A795-494A-E149-897F80A5E41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71132" y="3576255"/>
            <a:ext cx="5572228" cy="1308317"/>
          </a:xfrm>
        </p:spPr>
        <p:txBody>
          <a:bodyPr/>
          <a:lstStyle/>
          <a:p>
            <a:r>
              <a:rPr lang="it-IT" sz="1800"/>
              <a:t>identificare, anticipare e soddisfare esigenze clienti in modo redditizio.</a:t>
            </a:r>
          </a:p>
        </p:txBody>
      </p:sp>
    </p:spTree>
    <p:extLst>
      <p:ext uri="{BB962C8B-B14F-4D97-AF65-F5344CB8AC3E}">
        <p14:creationId xmlns:p14="http://schemas.microsoft.com/office/powerpoint/2010/main" val="2275175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E02B9606-F9BC-40CD-9467-6348ACE4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A682397A-D234-4487-8E63-23B79C76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6700" y="320046"/>
            <a:ext cx="11618638" cy="6271254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/>
          <a:lstStyle/>
          <a:p>
            <a:r>
              <a:rPr lang="it-IT"/>
              <a:t>Osservazioni comuni:</a:t>
            </a:r>
          </a:p>
          <a:p>
            <a:r>
              <a:rPr lang="it-IT"/>
              <a:t>Focus sul cliente e collegamento con altre funzioni aziendali.</a:t>
            </a:r>
          </a:p>
          <a:p>
            <a:r>
              <a:rPr lang="it-IT"/>
              <a:t>Debolezza: poca enfasi sulle comunicazioni digitali.</a:t>
            </a:r>
          </a:p>
          <a:p>
            <a:r>
              <a:rPr lang="it-IT"/>
              <a:t>Obiettivi del marketing digitale:</a:t>
            </a:r>
          </a:p>
          <a:p>
            <a:r>
              <a:rPr lang="it-IT"/>
              <a:t>Identificare bisogni e desideri dei clienti tramite ricerche online.</a:t>
            </a:r>
          </a:p>
          <a:p>
            <a:r>
              <a:rPr lang="it-IT"/>
              <a:t>Anticipare la domanda per gestire al meglio le risorse.</a:t>
            </a:r>
          </a:p>
          <a:p>
            <a:r>
              <a:rPr lang="it-IT"/>
              <a:t>Soddisfare il cliente con usabilità del sito, buone prestazioni, servizio clienti efficace e consegne puntuali.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CF8FCB52-DD55-48F6-9F4A-D2A0F6586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3E5FA3F-21B6-431D-95DE-9851278069BB}"/>
              </a:ext>
            </a:extLst>
          </p:cNvPr>
          <p:cNvSpPr txBox="1"/>
          <p:nvPr/>
        </p:nvSpPr>
        <p:spPr>
          <a:xfrm>
            <a:off x="1877833" y="1557886"/>
            <a:ext cx="839823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Osservazioni comuni:    Focus sul cliente e collegamento con altre funzioni aziendali.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2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dirty="0"/>
              <a:t>Debolezza:   poca enfasi sulle comunicazioni digitali.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it-IT" sz="22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it-IT" sz="2200" b="1" u="sng" dirty="0"/>
              <a:t>Obiettivi</a:t>
            </a:r>
            <a:r>
              <a:rPr lang="it-IT" sz="2200" dirty="0"/>
              <a:t> del marketing digitale: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it-IT" sz="2200" u="sng" dirty="0"/>
              <a:t>Identificare</a:t>
            </a:r>
            <a:r>
              <a:rPr lang="it-IT" sz="2200" dirty="0"/>
              <a:t> bisogni e desideri dei clienti tramite ricerche online.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it-IT" sz="2200" u="sng" dirty="0"/>
              <a:t>Anticipare</a:t>
            </a:r>
            <a:r>
              <a:rPr lang="it-IT" sz="2200" dirty="0"/>
              <a:t> la domanda per gestire al meglio le risorse.</a:t>
            </a:r>
          </a:p>
          <a:p>
            <a:pPr marL="342900" indent="-342900" algn="ctr">
              <a:buFont typeface="Wingdings" pitchFamily="2" charset="2"/>
              <a:buChar char="q"/>
            </a:pPr>
            <a:r>
              <a:rPr lang="it-IT" sz="2200" u="sng" dirty="0"/>
              <a:t>Soddisfare</a:t>
            </a:r>
            <a:r>
              <a:rPr lang="it-IT" sz="2200" dirty="0"/>
              <a:t> il cliente con usabilità del sito, buone prestazioni, servizio clienti efficace e consegne puntuali.</a:t>
            </a:r>
          </a:p>
        </p:txBody>
      </p:sp>
    </p:spTree>
    <p:extLst>
      <p:ext uri="{BB962C8B-B14F-4D97-AF65-F5344CB8AC3E}">
        <p14:creationId xmlns:p14="http://schemas.microsoft.com/office/powerpoint/2010/main" val="306905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it-IT" noProof="1" smtClean="0"/>
              <a:pPr rtl="0"/>
              <a:t>8</a:t>
            </a:fld>
            <a:endParaRPr lang="it-IT" noProof="1"/>
          </a:p>
        </p:txBody>
      </p:sp>
      <p:sp>
        <p:nvSpPr>
          <p:cNvPr id="18" name="Segnaposto testo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noProof="1"/>
          </a:p>
        </p:txBody>
      </p:sp>
      <p:pic>
        <p:nvPicPr>
          <p:cNvPr id="10" name="Segnaposto immagine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2057914-69CE-7BF4-1CC4-22EA2446A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flipV="1">
            <a:off x="-1" y="968514"/>
            <a:ext cx="12192001" cy="707886"/>
          </a:xfrm>
        </p:spPr>
        <p:txBody>
          <a:bodyPr/>
          <a:lstStyle/>
          <a:p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AC489E4F-1129-2A54-0E68-FF367BCD7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/>
              <a:t>1.2 Una definizione di digital marketing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EA0FAB2-3ED4-53EB-0B4C-A0F9067F7F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2495" y="1882366"/>
            <a:ext cx="7569703" cy="409015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it-IT" sz="3200" dirty="0"/>
              <a:t>Definizione proposta:                                                                 </a:t>
            </a:r>
            <a:r>
              <a:rPr lang="it-IT" sz="2600" dirty="0"/>
              <a:t>Il digital marketing è la revisione continua delle strategie di marketing basata sugli </a:t>
            </a:r>
            <a:r>
              <a:rPr lang="it-IT" sz="2600" dirty="0" err="1"/>
              <a:t>insight</a:t>
            </a:r>
            <a:r>
              <a:rPr lang="it-IT" sz="2600" dirty="0"/>
              <a:t> e sull’integrazione tra contenuti e piattaforme digitali.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/>
              <a:t>Caratteristiche</a:t>
            </a:r>
          </a:p>
          <a:p>
            <a:pPr algn="ctr">
              <a:buFont typeface="Wingdings" pitchFamily="2" charset="2"/>
              <a:buChar char="ü"/>
            </a:pPr>
            <a:r>
              <a:rPr lang="it-IT" sz="2600" dirty="0"/>
              <a:t>Non è un canale o una tecnica.</a:t>
            </a:r>
          </a:p>
          <a:p>
            <a:pPr algn="ctr">
              <a:buFont typeface="Wingdings" pitchFamily="2" charset="2"/>
              <a:buChar char="ü"/>
            </a:pPr>
            <a:r>
              <a:rPr lang="it-IT" sz="2600" dirty="0"/>
              <a:t>Richiede aggiornamento costante e riflessione critica sulla strategia.</a:t>
            </a:r>
          </a:p>
          <a:p>
            <a:pPr algn="ctr">
              <a:buFont typeface="Wingdings" pitchFamily="2" charset="2"/>
              <a:buChar char="ü"/>
            </a:pPr>
            <a:r>
              <a:rPr lang="it-IT" sz="2600" dirty="0"/>
              <a:t>Necessaria comprensione delle potenzialità tecnologiche disponibili.</a:t>
            </a:r>
          </a:p>
          <a:p>
            <a:pPr algn="ctr"/>
            <a:endParaRPr lang="it-IT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14:cNvPr>
              <p14:cNvContentPartPr/>
              <p14:nvPr/>
            </p14:nvContentPartPr>
            <p14:xfrm>
              <a:off x="9193060" y="8034918"/>
              <a:ext cx="9720" cy="572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82975A86-AC3C-12C0-72F0-434DF49302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82260" y="8024118"/>
                <a:ext cx="30960" cy="784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1D341F33-7EFE-6C9E-F937-8E8915A66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613" y="1882366"/>
            <a:ext cx="3734175" cy="25136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D12E02-D6F8-1CD1-DB1F-0D51660B3A58}"/>
              </a:ext>
            </a:extLst>
          </p:cNvPr>
          <p:cNvSpPr txBox="1"/>
          <p:nvPr/>
        </p:nvSpPr>
        <p:spPr>
          <a:xfrm>
            <a:off x="8329612" y="4625598"/>
            <a:ext cx="3858195" cy="1554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900" dirty="0"/>
              <a:t>Due direttrici di innovazione:</a:t>
            </a:r>
          </a:p>
          <a:p>
            <a:pPr algn="ctr"/>
            <a:endParaRPr lang="it-IT" sz="1900" dirty="0"/>
          </a:p>
          <a:p>
            <a:pPr marL="285750" indent="-285750" algn="ctr">
              <a:buFont typeface="Wingdings" pitchFamily="2" charset="2"/>
              <a:buChar char="q"/>
            </a:pPr>
            <a:r>
              <a:rPr lang="it-IT" sz="1900" dirty="0">
                <a:solidFill>
                  <a:srgbClr val="FF0000"/>
                </a:solidFill>
              </a:rPr>
              <a:t>Comportamento delle persone.</a:t>
            </a:r>
          </a:p>
          <a:p>
            <a:pPr marL="285750" indent="-285750" algn="ctr">
              <a:buFont typeface="Wingdings" pitchFamily="2" charset="2"/>
              <a:buChar char="q"/>
            </a:pPr>
            <a:r>
              <a:rPr lang="it-IT" sz="1900" dirty="0">
                <a:solidFill>
                  <a:srgbClr val="FF0000"/>
                </a:solidFill>
              </a:rPr>
              <a:t>Digitalizzazione del rapporto con il consumatore.</a:t>
            </a:r>
          </a:p>
        </p:txBody>
      </p:sp>
    </p:spTree>
    <p:extLst>
      <p:ext uri="{BB962C8B-B14F-4D97-AF65-F5344CB8AC3E}">
        <p14:creationId xmlns:p14="http://schemas.microsoft.com/office/powerpoint/2010/main" val="263468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8311EB9-949C-5C0F-7F89-7258CDC7CC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775" y="456409"/>
            <a:ext cx="4861788" cy="577888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0658E9D-0E91-E581-9811-8B4F483AD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985" y="597656"/>
            <a:ext cx="5314838" cy="2375527"/>
          </a:xfrm>
        </p:spPr>
        <p:txBody>
          <a:bodyPr/>
          <a:lstStyle/>
          <a:p>
            <a:r>
              <a:rPr lang="it-IT" sz="3600" b="1" dirty="0"/>
              <a:t>Esempio concreto: </a:t>
            </a:r>
            <a:r>
              <a:rPr lang="it-IT" sz="3600" dirty="0" err="1"/>
              <a:t>Influencer</a:t>
            </a:r>
            <a:r>
              <a:rPr lang="it-IT" sz="3600" dirty="0"/>
              <a:t> marketing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CB0ADB2-2116-B676-EE54-F3F29AC0A8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V="1">
            <a:off x="-345773" y="3994837"/>
            <a:ext cx="1562989" cy="265016"/>
          </a:xfrm>
        </p:spPr>
        <p:txBody>
          <a:bodyPr>
            <a:normAutofit fontScale="70000" lnSpcReduction="20000"/>
          </a:bodyPr>
          <a:lstStyle/>
          <a:p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F1CDB3E-BA80-1DAD-20FF-017D739053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 flipV="1">
            <a:off x="4566945" y="4009595"/>
            <a:ext cx="1544944" cy="261309"/>
          </a:xfrm>
        </p:spPr>
        <p:txBody>
          <a:bodyPr>
            <a:normAutofit fontScale="70000" lnSpcReduction="20000"/>
          </a:bodyPr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FB188F-26E8-0315-FAC3-580C7927FF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303213" cy="365125"/>
          </a:xfrm>
          <a:prstGeom prst="rect">
            <a:avLst/>
          </a:prstGeom>
        </p:spPr>
        <p:txBody>
          <a:bodyPr/>
          <a:lstStyle/>
          <a:p>
            <a:pPr rtl="0"/>
            <a:fld id="{4FAB73BC-B049-4115-A692-8D63A059BFB8}" type="slidenum">
              <a:rPr lang="it-IT" noProof="0" smtClean="0"/>
              <a:pPr rtl="0"/>
              <a:t>9</a:t>
            </a:fld>
            <a:endParaRPr lang="it-IT" noProof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2D2EAA7-7194-7D78-2407-F4FFB656721C}"/>
              </a:ext>
            </a:extLst>
          </p:cNvPr>
          <p:cNvSpPr txBox="1"/>
          <p:nvPr/>
        </p:nvSpPr>
        <p:spPr>
          <a:xfrm>
            <a:off x="435721" y="2600516"/>
            <a:ext cx="48617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 I brand collaborano con </a:t>
            </a:r>
            <a:r>
              <a:rPr lang="it-IT" sz="2400" dirty="0" err="1"/>
              <a:t>influencer</a:t>
            </a:r>
            <a:r>
              <a:rPr lang="it-IT" sz="2400" dirty="0"/>
              <a:t> su Instagram/TikTok.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Impatto: aumentano fiducia e visibilità, soprattutto tra i giovani.</a:t>
            </a:r>
          </a:p>
          <a:p>
            <a:pPr algn="ctr"/>
            <a:r>
              <a:rPr lang="it-IT" sz="2400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83CBC45-BAA0-878F-2ACB-A99F12123B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98" t="-1660" r="7429" b="2273"/>
          <a:stretch>
            <a:fillRect/>
          </a:stretch>
        </p:blipFill>
        <p:spPr>
          <a:xfrm>
            <a:off x="6721930" y="1086783"/>
            <a:ext cx="4284737" cy="54587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2E2386-793D-5617-1A25-B5FFFD891F67}"/>
              </a:ext>
            </a:extLst>
          </p:cNvPr>
          <p:cNvSpPr txBox="1"/>
          <p:nvPr/>
        </p:nvSpPr>
        <p:spPr>
          <a:xfrm>
            <a:off x="5790613" y="274490"/>
            <a:ext cx="6116052" cy="800219"/>
          </a:xfrm>
          <a:prstGeom prst="rect">
            <a:avLst/>
          </a:prstGeom>
          <a:noFill/>
          <a:ln>
            <a:solidFill>
              <a:srgbClr val="EEEEEE"/>
            </a:solidFill>
          </a:ln>
        </p:spPr>
        <p:txBody>
          <a:bodyPr wrap="square">
            <a:spAutoFit/>
          </a:bodyPr>
          <a:lstStyle/>
          <a:p>
            <a:pPr algn="ctr">
              <a:buFont typeface="+mj-lt"/>
              <a:buAutoNum type="arabicPeriod"/>
            </a:pPr>
            <a:r>
              <a:rPr lang="it-IT" sz="2300" dirty="0"/>
              <a:t>Esempio: un </a:t>
            </a:r>
            <a:r>
              <a:rPr lang="it-IT" sz="2300" dirty="0" err="1"/>
              <a:t>influencer</a:t>
            </a:r>
            <a:r>
              <a:rPr lang="it-IT" sz="2300" dirty="0"/>
              <a:t> di moda che lancia una collezione e fa impennare le vendite.</a:t>
            </a:r>
          </a:p>
        </p:txBody>
      </p:sp>
    </p:spTree>
    <p:extLst>
      <p:ext uri="{BB962C8B-B14F-4D97-AF65-F5344CB8AC3E}">
        <p14:creationId xmlns:p14="http://schemas.microsoft.com/office/powerpoint/2010/main" val="135174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6e0ad8bcb937777a496f4378509b82b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3afd91b9dddacb5807afd727ccca0e2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38F8D2-BD9B-46ED-B6DA-C4D6B9B98B9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DFBB65-1452-40E8-AE26-DB6A4D9AC261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EB3614-7362-40D8-972D-09A1979DDD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3753</Words>
  <Application>Microsoft Office PowerPoint</Application>
  <PresentationFormat>Widescreen</PresentationFormat>
  <Paragraphs>514</Paragraphs>
  <Slides>56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6" baseType="lpstr">
      <vt:lpstr>Arial</vt:lpstr>
      <vt:lpstr>Courier New</vt:lpstr>
      <vt:lpstr>Montserrat</vt:lpstr>
      <vt:lpstr>Open Sans</vt:lpstr>
      <vt:lpstr>Open Sans Light</vt:lpstr>
      <vt:lpstr>Tw Cen MT</vt:lpstr>
      <vt:lpstr>Tw Cen MT Condensed</vt:lpstr>
      <vt:lpstr>Wingdings</vt:lpstr>
      <vt:lpstr>Wingdings 3</vt:lpstr>
      <vt:lpstr>ModernClassicBlock-3</vt:lpstr>
      <vt:lpstr>Presentazione standard di PowerPoint</vt:lpstr>
      <vt:lpstr>Capitolo 1</vt:lpstr>
      <vt:lpstr>1.1 Verso una definizione di digital marketing</vt:lpstr>
      <vt:lpstr>Presentazione standard di PowerPoint</vt:lpstr>
      <vt:lpstr>Presentazione standard di PowerPoint</vt:lpstr>
      <vt:lpstr>Per CAPIRE MEGLIO IL SIGNIFICATO DI DIGITAL MARKETING, è UTILE L’EVOLUZIONE DELLA SUA DEFINIZIONE</vt:lpstr>
      <vt:lpstr>Presentazione standard di PowerPoint</vt:lpstr>
      <vt:lpstr>1.2 Una definizione di digital marketing</vt:lpstr>
      <vt:lpstr>Esempio concreto: Influencer marketing </vt:lpstr>
      <vt:lpstr>Esempio concreto:  Recensioni online.        (e-commerce) </vt:lpstr>
      <vt:lpstr>Esempio concreto:  Pubblicità mirata sui social </vt:lpstr>
      <vt:lpstr>Il comportamento delle persone </vt:lpstr>
      <vt:lpstr>Presentazione standard di PowerPoint</vt:lpstr>
      <vt:lpstr>Presentazione standard di PowerPoint</vt:lpstr>
      <vt:lpstr>Opportunità offerte dall’automazione</vt:lpstr>
      <vt:lpstr>Presentazione standard di PowerPoint</vt:lpstr>
      <vt:lpstr>Cdj  (Consumer decision journey)</vt:lpstr>
      <vt:lpstr>🔑 Fasi principali del CDJ</vt:lpstr>
      <vt:lpstr>Presentazione standard di PowerPoint</vt:lpstr>
      <vt:lpstr>Esempio di Customer Journey – Falegname dilettante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JOURNEY INNOVATION</vt:lpstr>
      <vt:lpstr>Presentazione standard di PowerPoint</vt:lpstr>
      <vt:lpstr>🌐 Consumer Journey nell’era digitale</vt:lpstr>
      <vt:lpstr>Presentazione standard di PowerPoint</vt:lpstr>
      <vt:lpstr>Presentazione standard di PowerPoint</vt:lpstr>
      <vt:lpstr>MICRO-MOMENTI</vt:lpstr>
      <vt:lpstr>Caratteristiche dei micro-momenti</vt:lpstr>
      <vt:lpstr>Presentazione standard di PowerPoint</vt:lpstr>
      <vt:lpstr>Presentazione standard di PowerPoint</vt:lpstr>
      <vt:lpstr>IL MARKETING OMNICANALE</vt:lpstr>
      <vt:lpstr>Come deve funzionare</vt:lpstr>
      <vt:lpstr>Presentazione standard di PowerPoint</vt:lpstr>
      <vt:lpstr>🔍 Importanza dello studio del consumer journey Per implementare correttamente l’omnicanalità è necessario:  analizzare il consumer journey individuare esigenze e comportamenti dei consumatori Solo così è possibile progettare un’esperienza coerente e senza frizioni su tutti i touchpoint.</vt:lpstr>
      <vt:lpstr>Presentazione standard di PowerPoint</vt:lpstr>
      <vt:lpstr>Presentazione standard di PowerPoint</vt:lpstr>
      <vt:lpstr>Disney</vt:lpstr>
      <vt:lpstr>Netflix</vt:lpstr>
      <vt:lpstr>Starbucks</vt:lpstr>
      <vt:lpstr>SoLoMo</vt:lpstr>
      <vt:lpstr>Definizione di SoLoMo</vt:lpstr>
      <vt:lpstr>Presentazione standard di PowerPoint</vt:lpstr>
      <vt:lpstr>MARKETING CONVERSAZIONALE</vt:lpstr>
      <vt:lpstr>Presentazione standard di PowerPoint</vt:lpstr>
      <vt:lpstr>Obiettivo principale </vt:lpstr>
      <vt:lpstr>DIGITALIZZAZIONE DEL RAPPORTO CON IL CONSUMATORE</vt:lpstr>
      <vt:lpstr>2. LA RICERCA</vt:lpstr>
      <vt:lpstr>Ricerca semantica  (dal 2012, Google “Knowledge Graph”):</vt:lpstr>
      <vt:lpstr>3. WEBSITE</vt:lpstr>
      <vt:lpstr>E-commerce  (estensione del sito web):</vt:lpstr>
      <vt:lpstr>APP</vt:lpstr>
      <vt:lpstr>5. SOCIAL MEDIA</vt:lpstr>
      <vt:lpstr>Caratteristica particolare: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AGGIUNGERE IL TITOLO </dc:title>
  <dc:creator>Giulia Santinelli</dc:creator>
  <cp:lastModifiedBy>Rossana Piccolo</cp:lastModifiedBy>
  <cp:revision>21</cp:revision>
  <dcterms:created xsi:type="dcterms:W3CDTF">2025-08-13T16:22:50Z</dcterms:created>
  <dcterms:modified xsi:type="dcterms:W3CDTF">2026-03-10T10:50:18Z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