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1" r:id="rId5"/>
    <p:sldId id="263" r:id="rId6"/>
    <p:sldId id="262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-96" y="-5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9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0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3124200"/>
            <a:ext cx="6477000" cy="1914144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800" y="5056632"/>
            <a:ext cx="6477000" cy="1174088"/>
          </a:xfrm>
        </p:spPr>
        <p:txBody>
          <a:bodyPr vert="horz" lIns="91440" tIns="0" rIns="45720" bIns="0" rtlCol="0">
            <a:normAutofit/>
          </a:bodyPr>
          <a:lstStyle>
            <a:lvl1pPr marL="0" indent="0" algn="l" defTabSz="914400" rtl="0" eaLnBrk="1" latinLnBrk="0" hangingPunct="1">
              <a:lnSpc>
                <a:spcPts val="2600"/>
              </a:lnSpc>
              <a:spcBef>
                <a:spcPts val="0"/>
              </a:spcBef>
              <a:buSzPct val="90000"/>
              <a:buFontTx/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00216"/>
            <a:ext cx="19842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352" y="6300216"/>
            <a:ext cx="3813048" cy="274320"/>
          </a:xfrm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300216"/>
            <a:ext cx="685800" cy="274320"/>
          </a:xfrm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100" kern="1200">
                <a:solidFill>
                  <a:schemeClr val="tx1"/>
                </a:solidFill>
                <a:latin typeface="Rockwell" pitchFamily="18" charset="0"/>
                <a:ea typeface="+mn-ea"/>
                <a:cs typeface="+mn-cs"/>
              </a:defRPr>
            </a:lvl1pPr>
          </a:lstStyle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tabLst/>
              <a:defRPr sz="1800"/>
            </a:lvl6pPr>
            <a:lvl7pPr marL="2290763" indent="-344488">
              <a:tabLst/>
              <a:defRPr sz="1800"/>
            </a:lvl7pPr>
            <a:lvl8pPr marL="2290763" indent="-344488">
              <a:tabLst/>
              <a:defRPr sz="1800"/>
            </a:lvl8pPr>
            <a:lvl9pPr marL="2290763" indent="-344488">
              <a:tabLst/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4645152" y="1735138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12" name="Content Placeholder 2"/>
          <p:cNvSpPr>
            <a:spLocks noGrp="1"/>
          </p:cNvSpPr>
          <p:nvPr>
            <p:ph sz="half" idx="15"/>
          </p:nvPr>
        </p:nvSpPr>
        <p:spPr>
          <a:xfrm>
            <a:off x="4645152" y="3870960"/>
            <a:ext cx="356616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690048"/>
            <a:ext cx="356393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67250" y="368490"/>
            <a:ext cx="3566160" cy="5627498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 marL="2290763" indent="-344488">
              <a:defRPr sz="2000"/>
            </a:lvl7pPr>
            <a:lvl8pPr marL="2290763" indent="-344488">
              <a:defRPr sz="2000"/>
            </a:lvl8pPr>
            <a:lvl9pPr marL="2290763" indent="-344488"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398" y="2866030"/>
            <a:ext cx="3563938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7546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7544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grpSp>
        <p:nvGrpSpPr>
          <p:cNvPr id="3" name="Group 7"/>
          <p:cNvGrpSpPr/>
          <p:nvPr/>
        </p:nvGrpSpPr>
        <p:grpSpPr>
          <a:xfrm rot="21421631">
            <a:off x="629028" y="505650"/>
            <a:ext cx="3850925" cy="5516274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4"/>
          </p:nvPr>
        </p:nvSpPr>
        <p:spPr>
          <a:xfrm rot="21421631">
            <a:off x="808793" y="667560"/>
            <a:ext cx="3468664" cy="512472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3"/>
          <p:cNvGrpSpPr/>
          <p:nvPr/>
        </p:nvGrpSpPr>
        <p:grpSpPr>
          <a:xfrm rot="21214351">
            <a:off x="313409" y="3520798"/>
            <a:ext cx="4088024" cy="302602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6"/>
          </p:nvPr>
        </p:nvSpPr>
        <p:spPr>
          <a:xfrm rot="21214351">
            <a:off x="491057" y="3682579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232774">
            <a:off x="169481" y="241256"/>
            <a:ext cx="4088024" cy="3026020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347129" y="403037"/>
            <a:ext cx="3704109" cy="2697083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3434" y="1524000"/>
            <a:ext cx="356616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2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13432" y="2699982"/>
            <a:ext cx="3566160" cy="2163171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32774">
            <a:off x="2059282" y="379100"/>
            <a:ext cx="5031327" cy="3443312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8736"/>
            <a:ext cx="7315200" cy="98797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32774">
            <a:off x="2248157" y="564564"/>
            <a:ext cx="4653577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magini sopra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762374"/>
            <a:ext cx="7315200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3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grpSp>
        <p:nvGrpSpPr>
          <p:cNvPr id="3" name="Group 13"/>
          <p:cNvGrpSpPr/>
          <p:nvPr/>
        </p:nvGrpSpPr>
        <p:grpSpPr>
          <a:xfrm rot="21420000">
            <a:off x="113687" y="116368"/>
            <a:ext cx="3969060" cy="3705360"/>
            <a:chOff x="1524000" y="381000"/>
            <a:chExt cx="3657600" cy="4737978"/>
          </a:xfrm>
        </p:grpSpPr>
        <p:sp>
          <p:nvSpPr>
            <p:cNvPr id="15" name="Rectangle 14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7" name="Picture Placeholder 9"/>
          <p:cNvSpPr>
            <a:spLocks noGrp="1"/>
          </p:cNvSpPr>
          <p:nvPr>
            <p:ph type="pic" sz="quarter" idx="17"/>
          </p:nvPr>
        </p:nvSpPr>
        <p:spPr>
          <a:xfrm rot="21420000">
            <a:off x="299151" y="304998"/>
            <a:ext cx="3598455" cy="3334235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grpSp>
        <p:nvGrpSpPr>
          <p:cNvPr id="8" name="Group 9"/>
          <p:cNvGrpSpPr/>
          <p:nvPr/>
        </p:nvGrpSpPr>
        <p:grpSpPr>
          <a:xfrm rot="360000">
            <a:off x="4165479" y="323141"/>
            <a:ext cx="4792693" cy="3443312"/>
            <a:chOff x="1524000" y="381000"/>
            <a:chExt cx="3657600" cy="4737978"/>
          </a:xfrm>
        </p:grpSpPr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Picture Placeholder 9"/>
          <p:cNvSpPr>
            <a:spLocks noGrp="1"/>
          </p:cNvSpPr>
          <p:nvPr>
            <p:ph type="pic" sz="quarter" idx="16"/>
          </p:nvPr>
        </p:nvSpPr>
        <p:spPr>
          <a:xfrm rot="360000">
            <a:off x="4336486" y="507668"/>
            <a:ext cx="4432860" cy="307238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926106"/>
            <a:ext cx="7315200" cy="990600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551682" y="450851"/>
            <a:ext cx="846083" cy="5357812"/>
          </a:xfrm>
        </p:spPr>
        <p:txBody>
          <a:bodyPr vert="eaVert" anchor="t" anchorCtr="0"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450851"/>
            <a:ext cx="5943600" cy="5357812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titolo con filigran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122215" y="3200400"/>
            <a:ext cx="8021782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r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0813" y="3833095"/>
            <a:ext cx="4724400" cy="1209964"/>
          </a:xfrm>
        </p:spPr>
        <p:txBody>
          <a:bodyPr lIns="45720" tIns="0" rIns="45720" bIns="0" anchor="b" anchorCtr="0">
            <a:noAutofit/>
          </a:bodyPr>
          <a:lstStyle>
            <a:lvl1pPr algn="l">
              <a:lnSpc>
                <a:spcPts val="5000"/>
              </a:lnSpc>
              <a:defRPr sz="4600"/>
            </a:lvl1pPr>
          </a:lstStyle>
          <a:p>
            <a:r>
              <a:rPr lang="it-IT" smtClean="0"/>
              <a:t>Fare clic per modificare stile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0813" y="5056909"/>
            <a:ext cx="4724400" cy="1156586"/>
          </a:xfrm>
        </p:spPr>
        <p:txBody>
          <a:bodyPr lIns="91440" tIns="0" rIns="45720" bIns="0">
            <a:normAutofit/>
          </a:bodyPr>
          <a:lstStyle>
            <a:lvl1pPr marL="0" indent="0" algn="l">
              <a:lnSpc>
                <a:spcPts val="2600"/>
              </a:lnSpc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98744"/>
            <a:ext cx="1981200" cy="273050"/>
          </a:xfrm>
        </p:spPr>
        <p:txBody>
          <a:bodyPr/>
          <a:lstStyle>
            <a:lvl1pPr algn="l">
              <a:defRPr sz="1100"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400" y="6298744"/>
            <a:ext cx="3810000" cy="27305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64856" y="6312392"/>
            <a:ext cx="685800" cy="265089"/>
          </a:xfrm>
        </p:spPr>
        <p:txBody>
          <a:bodyPr/>
          <a:lstStyle>
            <a:lvl1pPr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94560"/>
            <a:ext cx="7772400" cy="1362075"/>
          </a:xfrm>
        </p:spPr>
        <p:txBody>
          <a:bodyPr vert="horz" lIns="45720" tIns="0" rIns="45720" bIns="0" rtlCol="0" anchor="b" anchorCtr="0">
            <a:noAutofit/>
          </a:bodyPr>
          <a:lstStyle>
            <a:lvl1pPr algn="l" defTabSz="914400" rtl="0" eaLnBrk="1" latinLnBrk="0" hangingPunct="1">
              <a:lnSpc>
                <a:spcPts val="5000"/>
              </a:lnSpc>
              <a:spcBef>
                <a:spcPct val="0"/>
              </a:spcBef>
              <a:buNone/>
              <a:defRPr sz="4600" b="1" kern="1200" cap="none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57016"/>
            <a:ext cx="7772400" cy="987552"/>
          </a:xfrm>
        </p:spPr>
        <p:txBody>
          <a:bodyPr vert="horz" lIns="91440" tIns="0" rIns="45720" bIns="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SzPct val="90000"/>
              <a:buFontTx/>
              <a:buNone/>
            </a:pPr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filigran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712693" y="1689847"/>
            <a:ext cx="8431303" cy="2209800"/>
          </a:xfrm>
        </p:spPr>
        <p:txBody>
          <a:bodyPr wrap="none" lIns="0" tIns="0" rIns="0" bIns="0" anchor="ctr" anchorCtr="0">
            <a:noAutofit/>
          </a:bodyPr>
          <a:lstStyle>
            <a:lvl1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  <a:lvl2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2pPr>
            <a:lvl3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3pPr>
            <a:lvl4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4pPr>
            <a:lvl5pPr marL="0" indent="0" algn="l">
              <a:spcBef>
                <a:spcPts val="0"/>
              </a:spcBef>
              <a:buNone/>
              <a:defRPr sz="12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5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196353"/>
            <a:ext cx="5334000" cy="1362075"/>
          </a:xfrm>
        </p:spPr>
        <p:txBody>
          <a:bodyPr lIns="45720" tIns="0" rIns="45720" bIns="0" anchor="b" anchorCtr="0"/>
          <a:lstStyle>
            <a:lvl1pPr algn="l">
              <a:lnSpc>
                <a:spcPts val="5000"/>
              </a:lnSpc>
              <a:defRPr sz="4600" b="1" cap="none" baseline="0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560618"/>
            <a:ext cx="5334000" cy="983087"/>
          </a:xfrm>
        </p:spPr>
        <p:txBody>
          <a:bodyPr tIns="0" rIns="45720" bIns="0" anchor="t" anchorCtr="0"/>
          <a:lstStyle>
            <a:lvl1pPr marL="0" indent="0">
              <a:spcBef>
                <a:spcPct val="0"/>
              </a:spcBef>
              <a:buNone/>
              <a:defRPr sz="22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zione con immagine">
    <p:bg>
      <p:bgPr>
        <a:blipFill dpi="0" rotWithShape="1">
          <a:blip r:embed="rId2">
            <a:lum/>
          </a:blip>
          <a:srcRect/>
          <a:stretch>
            <a:fillRect t="-4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52775" y="4069804"/>
            <a:ext cx="5538788" cy="1162050"/>
          </a:xfrm>
        </p:spPr>
        <p:txBody>
          <a:bodyPr tIns="0" bIns="0" anchor="b"/>
          <a:lstStyle>
            <a:lvl1pPr algn="l">
              <a:lnSpc>
                <a:spcPts val="4600"/>
              </a:lnSpc>
              <a:defRPr sz="4600" b="1"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grpSp>
        <p:nvGrpSpPr>
          <p:cNvPr id="3" name="Group 8"/>
          <p:cNvGrpSpPr/>
          <p:nvPr/>
        </p:nvGrpSpPr>
        <p:grpSpPr>
          <a:xfrm rot="21240000">
            <a:off x="654352" y="445180"/>
            <a:ext cx="5416247" cy="3630168"/>
            <a:chOff x="1524000" y="381000"/>
            <a:chExt cx="3657600" cy="4737978"/>
          </a:xfrm>
        </p:grpSpPr>
        <p:sp>
          <p:nvSpPr>
            <p:cNvPr id="10" name="Rectangle 9"/>
            <p:cNvSpPr/>
            <p:nvPr userDrawn="1"/>
          </p:nvSpPr>
          <p:spPr>
            <a:xfrm>
              <a:off x="1524000" y="381000"/>
              <a:ext cx="3657600" cy="47244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 userDrawn="1"/>
          </p:nvSpPr>
          <p:spPr>
            <a:xfrm>
              <a:off x="1524000" y="381000"/>
              <a:ext cx="3657600" cy="4737978"/>
            </a:xfrm>
            <a:prstGeom prst="rect">
              <a:avLst/>
            </a:prstGeom>
            <a:gradFill flip="none" rotWithShape="1">
              <a:gsLst>
                <a:gs pos="0">
                  <a:schemeClr val="bg1">
                    <a:lumMod val="85000"/>
                  </a:schemeClr>
                </a:gs>
                <a:gs pos="15000">
                  <a:schemeClr val="bg1">
                    <a:alpha val="75000"/>
                  </a:schemeClr>
                </a:gs>
                <a:gs pos="100000">
                  <a:schemeClr val="bg1"/>
                </a:gs>
                <a:gs pos="100000">
                  <a:schemeClr val="bg1"/>
                </a:gs>
              </a:gsLst>
              <a:path path="rect">
                <a:fillToRect r="100000" b="100000"/>
              </a:path>
              <a:tileRect l="-100000" t="-100000"/>
            </a:gradFill>
            <a:ln>
              <a:noFill/>
            </a:ln>
            <a:effectLst>
              <a:innerShdw blurRad="190500" dist="88900" dir="13500000">
                <a:schemeClr val="bg1">
                  <a:lumMod val="65000"/>
                  <a:alpha val="25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Picture Placeholder 9"/>
          <p:cNvSpPr>
            <a:spLocks noGrp="1"/>
          </p:cNvSpPr>
          <p:nvPr>
            <p:ph type="pic" sz="quarter" idx="15"/>
          </p:nvPr>
        </p:nvSpPr>
        <p:spPr>
          <a:xfrm rot="21240000">
            <a:off x="857677" y="632632"/>
            <a:ext cx="5009597" cy="3255264"/>
          </a:xfrm>
          <a:solidFill>
            <a:schemeClr val="bg1">
              <a:lumMod val="85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r>
              <a:rPr lang="it-IT" smtClean="0"/>
              <a:t>Trascinare l'immagine su un segnaposto o fare clic sull'icona per aggiungerla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58117" y="5230906"/>
            <a:ext cx="5532958" cy="865093"/>
          </a:xfrm>
        </p:spPr>
        <p:txBody>
          <a:bodyPr/>
          <a:lstStyle>
            <a:lvl1pPr marL="0" indent="0">
              <a:spcBef>
                <a:spcPct val="0"/>
              </a:spcBef>
              <a:buNone/>
              <a:defRPr sz="2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35139"/>
            <a:ext cx="3566160" cy="4056062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344488">
              <a:defRPr sz="1800"/>
            </a:lvl6pPr>
            <a:lvl7pPr marL="2290763" indent="-344488">
              <a:defRPr sz="1800"/>
            </a:lvl7pPr>
            <a:lvl8pPr marL="2290763" indent="-344488">
              <a:defRPr sz="1800"/>
            </a:lvl8pPr>
            <a:lvl9pPr marL="2290763" indent="-344488"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1326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97367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30247" y="1419366"/>
            <a:ext cx="3200400" cy="584035"/>
          </a:xfrm>
        </p:spPr>
        <p:txBody>
          <a:bodyPr anchor="b"/>
          <a:lstStyle>
            <a:lvl1pPr marL="0" indent="0" algn="ctr">
              <a:spcBef>
                <a:spcPct val="0"/>
              </a:spcBef>
              <a:buNone/>
              <a:defRPr sz="2200" b="0">
                <a:solidFill>
                  <a:schemeClr val="tx2">
                    <a:lumMod val="60000"/>
                    <a:lumOff val="40000"/>
                  </a:schemeClr>
                </a:solidFill>
                <a:latin typeface="Impact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6514" y="2174875"/>
            <a:ext cx="3566160" cy="3616325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2290763" indent="-344488">
              <a:defRPr sz="1600"/>
            </a:lvl6pPr>
            <a:lvl7pPr marL="2290763" indent="-344488">
              <a:defRPr sz="1600"/>
            </a:lvl7pPr>
            <a:lvl8pPr marL="2290763" indent="-344488">
              <a:defRPr sz="1600"/>
            </a:lvl8pPr>
            <a:lvl9pPr marL="2290763" indent="-344488"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pic>
        <p:nvPicPr>
          <p:cNvPr id="11" name="Picture 10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3" name="Picture 12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  <p:pic>
        <p:nvPicPr>
          <p:cNvPr id="12" name="Picture 11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7039" y="1897040"/>
            <a:ext cx="3228975" cy="142875"/>
          </a:xfrm>
          <a:prstGeom prst="rect">
            <a:avLst/>
          </a:prstGeom>
        </p:spPr>
      </p:pic>
      <p:pic>
        <p:nvPicPr>
          <p:cNvPr id="14" name="Picture 13" descr="Comparison-Underlin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5960" y="1897040"/>
            <a:ext cx="3228975" cy="14287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uto, sopra e sot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35138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914400" y="3870960"/>
            <a:ext cx="7315200" cy="192024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22" Type="http://schemas.openxmlformats.org/officeDocument/2006/relationships/image" Target="../media/image6.png"/><Relationship Id="rId23" Type="http://schemas.openxmlformats.org/officeDocument/2006/relationships/image" Target="../media/image7.png"/><Relationship Id="rId24" Type="http://schemas.openxmlformats.org/officeDocument/2006/relationships/image" Target="../media/image8.png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8683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it-IT" smtClean="0"/>
              <a:t>Fare clic per modificare stile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735138"/>
            <a:ext cx="7313613" cy="40560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63438" y="6314461"/>
            <a:ext cx="1295400" cy="2650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fld id="{2DF66AD8-BC4A-4004-9882-414398D930CA}" type="datetimeFigureOut">
              <a:rPr lang="en-US" smtClean="0"/>
              <a:t>03/05/21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2607" y="6305797"/>
            <a:ext cx="3717967" cy="2592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  <a:latin typeface="Rockwell" pitchFamily="18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21388" y="5476097"/>
            <a:ext cx="1483056" cy="85184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00">
                <a:gradFill>
                  <a:gsLst>
                    <a:gs pos="0">
                      <a:schemeClr val="tx1">
                        <a:alpha val="10000"/>
                      </a:schemeClr>
                    </a:gs>
                    <a:gs pos="100000">
                      <a:schemeClr val="tx1">
                        <a:alpha val="10000"/>
                      </a:schemeClr>
                    </a:gs>
                  </a:gsLst>
                  <a:lin ang="5400000" scaled="0"/>
                </a:gradFill>
                <a:latin typeface="Impact" pitchFamily="34" charset="0"/>
              </a:defRPr>
            </a:lvl1pPr>
          </a:lstStyle>
          <a:p>
            <a:fld id="{B9D2C864-9362-43C7-A136-D9C41D93A96D}" type="slidenum">
              <a:rPr lang="en-US" smtClean="0"/>
              <a:t>‹n.›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3550" indent="-463550" algn="l" defTabSz="914400" rtl="0" eaLnBrk="1" latinLnBrk="0" hangingPunct="1">
        <a:spcBef>
          <a:spcPts val="2000"/>
        </a:spcBef>
        <a:buSzPct val="90000"/>
        <a:buFontTx/>
        <a:buBlip>
          <a:blip r:embed="rId2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SzPct val="90000"/>
        <a:buFontTx/>
        <a:buBlip>
          <a:blip r:embed="rId23"/>
        </a:buBlip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255713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7025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938338" indent="-341313" algn="l" defTabSz="914400" rtl="0" eaLnBrk="1" latinLnBrk="0" hangingPunct="1">
        <a:spcBef>
          <a:spcPts val="600"/>
        </a:spcBef>
        <a:buSzPct val="90000"/>
        <a:buFontTx/>
        <a:buBlip>
          <a:blip r:embed="rId24"/>
        </a:buBlip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ct val="20000"/>
        </a:spcBef>
        <a:buSzPct val="90000"/>
        <a:buFontTx/>
        <a:buBlip>
          <a:blip r:embed="rId24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ct val="20000"/>
        </a:spcBef>
        <a:buSzPct val="90000"/>
        <a:buFontTx/>
        <a:buBlip>
          <a:blip r:embed="rId22"/>
        </a:buBlip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ct val="20000"/>
        </a:spcBef>
        <a:buSzPct val="90000"/>
        <a:buFontTx/>
        <a:buBlip>
          <a:blip r:embed="rId23"/>
        </a:buBlip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648364" y="958272"/>
            <a:ext cx="5137727" cy="4080071"/>
          </a:xfrm>
        </p:spPr>
        <p:txBody>
          <a:bodyPr/>
          <a:lstStyle/>
          <a:p>
            <a:r>
              <a:rPr lang="it-IT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it-IT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it-IT" b="1" dirty="0"/>
              <a:t> 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it-IT" b="1" dirty="0" smtClean="0"/>
              <a:t>Il mondo di </a:t>
            </a:r>
            <a:r>
              <a:rPr lang="it-IT" b="1" dirty="0"/>
              <a:t>Pepo </a:t>
            </a:r>
            <a:r>
              <a:rPr lang="en-US" dirty="0"/>
              <a:t/>
            </a:r>
            <a:br>
              <a:rPr lang="en-US" dirty="0"/>
            </a:br>
            <a:r>
              <a:rPr lang="it-IT" b="1" dirty="0" smtClean="0"/>
              <a:t>  </a:t>
            </a:r>
            <a:r>
              <a:rPr lang="it-IT" b="1" dirty="0"/>
              <a:t>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796276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42636" y="503238"/>
            <a:ext cx="7966364" cy="868362"/>
          </a:xfrm>
        </p:spPr>
        <p:txBody>
          <a:bodyPr/>
          <a:lstStyle/>
          <a:p>
            <a:r>
              <a:rPr lang="it-IT" sz="3200" dirty="0" err="1"/>
              <a:t>Hincmarus</a:t>
            </a:r>
            <a:r>
              <a:rPr lang="it-IT" sz="3200" dirty="0"/>
              <a:t> </a:t>
            </a:r>
            <a:r>
              <a:rPr lang="it-IT" sz="3200" dirty="0" err="1"/>
              <a:t>Rhemensis</a:t>
            </a:r>
            <a:r>
              <a:rPr lang="it-IT" sz="3200" dirty="0"/>
              <a:t>, </a:t>
            </a:r>
            <a:r>
              <a:rPr lang="it-IT" sz="3200" i="1" dirty="0"/>
              <a:t>De ordine </a:t>
            </a:r>
            <a:r>
              <a:rPr lang="it-IT" sz="3200" i="1" dirty="0" err="1"/>
              <a:t>palatii</a:t>
            </a:r>
            <a:r>
              <a:rPr lang="it-IT" sz="3200" dirty="0"/>
              <a:t> (ed. in MGH, </a:t>
            </a:r>
            <a:r>
              <a:rPr lang="it-IT" sz="3200" i="1" dirty="0" err="1"/>
              <a:t>Fontes</a:t>
            </a:r>
            <a:r>
              <a:rPr lang="it-IT" sz="3200" i="1" dirty="0"/>
              <a:t> </a:t>
            </a:r>
            <a:r>
              <a:rPr lang="it-IT" sz="3200" i="1" dirty="0" err="1"/>
              <a:t>iuris</a:t>
            </a:r>
            <a:r>
              <a:rPr lang="it-IT" sz="3200" i="1" dirty="0"/>
              <a:t> Germanici antiqui</a:t>
            </a:r>
            <a:r>
              <a:rPr lang="it-IT" sz="3200" dirty="0"/>
              <a:t>, 3, cap. 21)</a:t>
            </a:r>
            <a:r>
              <a:rPr lang="en-US" sz="3200" dirty="0"/>
              <a:t> 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7182" y="1735137"/>
            <a:ext cx="8393545" cy="489195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err="1"/>
              <a:t>Comites</a:t>
            </a:r>
            <a:r>
              <a:rPr lang="it-IT" dirty="0"/>
              <a:t> </a:t>
            </a:r>
            <a:r>
              <a:rPr lang="it-IT" dirty="0" err="1"/>
              <a:t>autem</a:t>
            </a:r>
            <a:r>
              <a:rPr lang="it-IT" dirty="0"/>
              <a:t> </a:t>
            </a:r>
            <a:r>
              <a:rPr lang="it-IT" dirty="0" err="1"/>
              <a:t>palatii</a:t>
            </a:r>
            <a:r>
              <a:rPr lang="it-IT" dirty="0"/>
              <a:t> inter </a:t>
            </a:r>
            <a:r>
              <a:rPr lang="it-IT" dirty="0" err="1"/>
              <a:t>caetera</a:t>
            </a:r>
            <a:r>
              <a:rPr lang="it-IT" dirty="0"/>
              <a:t> </a:t>
            </a:r>
            <a:r>
              <a:rPr lang="it-IT" dirty="0" err="1"/>
              <a:t>paene</a:t>
            </a:r>
            <a:r>
              <a:rPr lang="it-IT" dirty="0"/>
              <a:t> </a:t>
            </a:r>
            <a:r>
              <a:rPr lang="it-IT" dirty="0" err="1"/>
              <a:t>innumerabilia</a:t>
            </a:r>
            <a:r>
              <a:rPr lang="it-IT" dirty="0"/>
              <a:t> in hoc </a:t>
            </a:r>
            <a:r>
              <a:rPr lang="it-IT" dirty="0" err="1"/>
              <a:t>maxime</a:t>
            </a:r>
            <a:r>
              <a:rPr lang="it-IT" dirty="0"/>
              <a:t> </a:t>
            </a:r>
            <a:r>
              <a:rPr lang="it-IT" dirty="0" err="1"/>
              <a:t>sollicitudo</a:t>
            </a:r>
            <a:r>
              <a:rPr lang="it-IT" dirty="0"/>
              <a:t> </a:t>
            </a:r>
            <a:r>
              <a:rPr lang="it-IT" dirty="0" err="1"/>
              <a:t>erat</a:t>
            </a:r>
            <a:r>
              <a:rPr lang="it-IT" dirty="0"/>
              <a:t>, ut </a:t>
            </a:r>
            <a:r>
              <a:rPr lang="it-IT" dirty="0" err="1"/>
              <a:t>omnes</a:t>
            </a:r>
            <a:r>
              <a:rPr lang="it-IT" dirty="0"/>
              <a:t> </a:t>
            </a:r>
            <a:r>
              <a:rPr lang="it-IT" dirty="0" err="1"/>
              <a:t>contentiones</a:t>
            </a:r>
            <a:r>
              <a:rPr lang="it-IT" dirty="0"/>
              <a:t> </a:t>
            </a:r>
            <a:r>
              <a:rPr lang="it-IT" dirty="0" err="1"/>
              <a:t>legales</a:t>
            </a:r>
            <a:r>
              <a:rPr lang="it-IT" dirty="0"/>
              <a:t>, </a:t>
            </a:r>
            <a:r>
              <a:rPr lang="it-IT" dirty="0" err="1"/>
              <a:t>quae</a:t>
            </a:r>
            <a:r>
              <a:rPr lang="it-IT" dirty="0"/>
              <a:t> alibi </a:t>
            </a:r>
            <a:r>
              <a:rPr lang="it-IT" dirty="0" err="1"/>
              <a:t>ortae</a:t>
            </a:r>
            <a:r>
              <a:rPr lang="it-IT" dirty="0"/>
              <a:t> </a:t>
            </a:r>
            <a:r>
              <a:rPr lang="it-IT" dirty="0" err="1"/>
              <a:t>propter</a:t>
            </a:r>
            <a:r>
              <a:rPr lang="it-IT" dirty="0"/>
              <a:t> </a:t>
            </a:r>
            <a:r>
              <a:rPr lang="it-IT" dirty="0" err="1"/>
              <a:t>aequitatis</a:t>
            </a:r>
            <a:r>
              <a:rPr lang="it-IT" dirty="0"/>
              <a:t> </a:t>
            </a:r>
            <a:r>
              <a:rPr lang="it-IT" dirty="0" err="1"/>
              <a:t>iudicium</a:t>
            </a:r>
            <a:r>
              <a:rPr lang="it-IT" dirty="0"/>
              <a:t> </a:t>
            </a:r>
            <a:r>
              <a:rPr lang="it-IT" dirty="0" err="1"/>
              <a:t>palatium</a:t>
            </a:r>
            <a:r>
              <a:rPr lang="it-IT" dirty="0"/>
              <a:t> </a:t>
            </a:r>
            <a:r>
              <a:rPr lang="it-IT" dirty="0" err="1"/>
              <a:t>aggrediebantur</a:t>
            </a:r>
            <a:r>
              <a:rPr lang="it-IT" dirty="0"/>
              <a:t>, </a:t>
            </a:r>
            <a:r>
              <a:rPr lang="it-IT" dirty="0" err="1"/>
              <a:t>iuste</a:t>
            </a:r>
            <a:r>
              <a:rPr lang="it-IT" dirty="0"/>
              <a:t> </a:t>
            </a:r>
            <a:r>
              <a:rPr lang="it-IT" dirty="0" err="1"/>
              <a:t>ac</a:t>
            </a:r>
            <a:r>
              <a:rPr lang="it-IT" dirty="0"/>
              <a:t> </a:t>
            </a:r>
            <a:r>
              <a:rPr lang="it-IT" dirty="0" err="1"/>
              <a:t>rationabiliter</a:t>
            </a:r>
            <a:r>
              <a:rPr lang="it-IT" dirty="0"/>
              <a:t> </a:t>
            </a:r>
            <a:r>
              <a:rPr lang="it-IT" dirty="0" err="1"/>
              <a:t>determinaret</a:t>
            </a:r>
            <a:r>
              <a:rPr lang="it-IT" dirty="0"/>
              <a:t> </a:t>
            </a:r>
            <a:r>
              <a:rPr lang="it-IT" dirty="0" err="1"/>
              <a:t>seu</a:t>
            </a:r>
            <a:r>
              <a:rPr lang="it-IT" dirty="0"/>
              <a:t> perverse iudicata ad </a:t>
            </a:r>
            <a:r>
              <a:rPr lang="it-IT" dirty="0" err="1"/>
              <a:t>aequitatis</a:t>
            </a:r>
            <a:r>
              <a:rPr lang="it-IT" dirty="0"/>
              <a:t> </a:t>
            </a:r>
            <a:r>
              <a:rPr lang="it-IT" dirty="0" err="1"/>
              <a:t>tramitem</a:t>
            </a:r>
            <a:r>
              <a:rPr lang="it-IT" dirty="0"/>
              <a:t> </a:t>
            </a:r>
            <a:r>
              <a:rPr lang="it-IT" dirty="0" err="1"/>
              <a:t>reduceret</a:t>
            </a:r>
            <a:r>
              <a:rPr lang="it-IT" dirty="0"/>
              <a:t>, ut et </a:t>
            </a:r>
            <a:r>
              <a:rPr lang="it-IT" dirty="0" err="1"/>
              <a:t>coram</a:t>
            </a:r>
            <a:r>
              <a:rPr lang="it-IT" dirty="0"/>
              <a:t> Deo </a:t>
            </a:r>
            <a:r>
              <a:rPr lang="it-IT" dirty="0" err="1"/>
              <a:t>propter</a:t>
            </a:r>
            <a:r>
              <a:rPr lang="it-IT" dirty="0"/>
              <a:t> </a:t>
            </a:r>
            <a:r>
              <a:rPr lang="it-IT" dirty="0" err="1"/>
              <a:t>iustitiam</a:t>
            </a:r>
            <a:r>
              <a:rPr lang="it-IT" dirty="0"/>
              <a:t> et </a:t>
            </a:r>
            <a:r>
              <a:rPr lang="it-IT" dirty="0" err="1"/>
              <a:t>coram</a:t>
            </a:r>
            <a:r>
              <a:rPr lang="it-IT" dirty="0"/>
              <a:t> </a:t>
            </a:r>
            <a:r>
              <a:rPr lang="it-IT" dirty="0" err="1"/>
              <a:t>hominibus</a:t>
            </a:r>
            <a:r>
              <a:rPr lang="it-IT" dirty="0"/>
              <a:t> </a:t>
            </a:r>
            <a:r>
              <a:rPr lang="it-IT" dirty="0" err="1"/>
              <a:t>propter</a:t>
            </a:r>
            <a:r>
              <a:rPr lang="it-IT" dirty="0"/>
              <a:t> </a:t>
            </a:r>
            <a:r>
              <a:rPr lang="it-IT" dirty="0" err="1"/>
              <a:t>legum</a:t>
            </a:r>
            <a:r>
              <a:rPr lang="it-IT" dirty="0"/>
              <a:t> </a:t>
            </a:r>
            <a:r>
              <a:rPr lang="it-IT" dirty="0" err="1"/>
              <a:t>observationem</a:t>
            </a:r>
            <a:r>
              <a:rPr lang="it-IT" dirty="0"/>
              <a:t> </a:t>
            </a:r>
            <a:r>
              <a:rPr lang="it-IT" dirty="0" err="1"/>
              <a:t>cunctis</a:t>
            </a:r>
            <a:r>
              <a:rPr lang="it-IT" dirty="0"/>
              <a:t> </a:t>
            </a:r>
            <a:r>
              <a:rPr lang="it-IT" dirty="0" err="1"/>
              <a:t>placeret</a:t>
            </a:r>
            <a:r>
              <a:rPr lang="it-IT" dirty="0"/>
              <a:t>. Si quid vero tale </a:t>
            </a:r>
            <a:r>
              <a:rPr lang="it-IT" dirty="0" err="1"/>
              <a:t>esset</a:t>
            </a:r>
            <a:r>
              <a:rPr lang="it-IT" dirty="0"/>
              <a:t>, </a:t>
            </a:r>
            <a:r>
              <a:rPr lang="it-IT" dirty="0" err="1"/>
              <a:t>quod</a:t>
            </a:r>
            <a:r>
              <a:rPr lang="it-IT" dirty="0"/>
              <a:t> </a:t>
            </a:r>
            <a:r>
              <a:rPr lang="it-IT" dirty="0" err="1"/>
              <a:t>leges</a:t>
            </a:r>
            <a:r>
              <a:rPr lang="it-IT" dirty="0"/>
              <a:t> </a:t>
            </a:r>
            <a:r>
              <a:rPr lang="it-IT" dirty="0" err="1"/>
              <a:t>mundanae</a:t>
            </a:r>
            <a:r>
              <a:rPr lang="it-IT" dirty="0"/>
              <a:t> hoc in </a:t>
            </a:r>
            <a:r>
              <a:rPr lang="it-IT" dirty="0" err="1"/>
              <a:t>suis</a:t>
            </a:r>
            <a:r>
              <a:rPr lang="it-IT" dirty="0"/>
              <a:t> </a:t>
            </a:r>
            <a:r>
              <a:rPr lang="it-IT" dirty="0" err="1"/>
              <a:t>diffinitionibus</a:t>
            </a:r>
            <a:r>
              <a:rPr lang="it-IT" dirty="0"/>
              <a:t> </a:t>
            </a:r>
            <a:r>
              <a:rPr lang="it-IT" dirty="0" err="1"/>
              <a:t>statutum</a:t>
            </a:r>
            <a:r>
              <a:rPr lang="it-IT" dirty="0"/>
              <a:t> non </a:t>
            </a:r>
            <a:r>
              <a:rPr lang="it-IT" dirty="0" err="1"/>
              <a:t>haberent</a:t>
            </a:r>
            <a:r>
              <a:rPr lang="it-IT" dirty="0"/>
              <a:t> aut </a:t>
            </a:r>
            <a:r>
              <a:rPr lang="it-IT" dirty="0" err="1"/>
              <a:t>secundum</a:t>
            </a:r>
            <a:r>
              <a:rPr lang="it-IT" dirty="0"/>
              <a:t> </a:t>
            </a:r>
            <a:r>
              <a:rPr lang="it-IT" dirty="0" err="1"/>
              <a:t>gentilium</a:t>
            </a:r>
            <a:r>
              <a:rPr lang="it-IT" dirty="0"/>
              <a:t> </a:t>
            </a:r>
            <a:r>
              <a:rPr lang="it-IT" dirty="0" err="1"/>
              <a:t>consuetudinem</a:t>
            </a:r>
            <a:r>
              <a:rPr lang="it-IT" dirty="0"/>
              <a:t> </a:t>
            </a:r>
            <a:r>
              <a:rPr lang="it-IT" dirty="0" err="1"/>
              <a:t>crudelius</a:t>
            </a:r>
            <a:r>
              <a:rPr lang="it-IT" dirty="0"/>
              <a:t> </a:t>
            </a:r>
            <a:r>
              <a:rPr lang="it-IT" dirty="0" err="1"/>
              <a:t>sancitum</a:t>
            </a:r>
            <a:r>
              <a:rPr lang="it-IT" dirty="0"/>
              <a:t> </a:t>
            </a:r>
            <a:r>
              <a:rPr lang="it-IT" dirty="0" err="1"/>
              <a:t>esset</a:t>
            </a:r>
            <a:r>
              <a:rPr lang="it-IT" dirty="0"/>
              <a:t>, </a:t>
            </a:r>
            <a:r>
              <a:rPr lang="it-IT" dirty="0" err="1"/>
              <a:t>quam</a:t>
            </a:r>
            <a:r>
              <a:rPr lang="it-IT" dirty="0"/>
              <a:t> </a:t>
            </a:r>
            <a:r>
              <a:rPr lang="it-IT" dirty="0" err="1"/>
              <a:t>christianitatis</a:t>
            </a:r>
            <a:r>
              <a:rPr lang="it-IT" dirty="0"/>
              <a:t> </a:t>
            </a:r>
            <a:r>
              <a:rPr lang="it-IT" dirty="0" err="1"/>
              <a:t>rectitudo</a:t>
            </a:r>
            <a:r>
              <a:rPr lang="it-IT" dirty="0"/>
              <a:t> </a:t>
            </a:r>
            <a:r>
              <a:rPr lang="it-IT" dirty="0" err="1"/>
              <a:t>vel</a:t>
            </a:r>
            <a:r>
              <a:rPr lang="it-IT" dirty="0"/>
              <a:t> sancta </a:t>
            </a:r>
            <a:r>
              <a:rPr lang="it-IT" dirty="0" err="1"/>
              <a:t>auctoritas</a:t>
            </a:r>
            <a:r>
              <a:rPr lang="it-IT" dirty="0"/>
              <a:t> merito non </a:t>
            </a:r>
            <a:r>
              <a:rPr lang="it-IT" dirty="0" err="1"/>
              <a:t>consentiret</a:t>
            </a:r>
            <a:r>
              <a:rPr lang="it-IT" dirty="0"/>
              <a:t>, hoc ad </a:t>
            </a:r>
            <a:r>
              <a:rPr lang="it-IT" dirty="0" err="1"/>
              <a:t>regis</a:t>
            </a:r>
            <a:r>
              <a:rPr lang="it-IT" dirty="0"/>
              <a:t> </a:t>
            </a:r>
            <a:r>
              <a:rPr lang="it-IT" dirty="0" err="1"/>
              <a:t>moderationem</a:t>
            </a:r>
            <a:r>
              <a:rPr lang="it-IT" dirty="0"/>
              <a:t> </a:t>
            </a:r>
            <a:r>
              <a:rPr lang="it-IT" dirty="0" err="1"/>
              <a:t>perduceretur</a:t>
            </a:r>
            <a:r>
              <a:rPr lang="it-IT" dirty="0"/>
              <a:t>, ut ipse </a:t>
            </a: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his</a:t>
            </a:r>
            <a:r>
              <a:rPr lang="it-IT" dirty="0"/>
              <a:t> qui </a:t>
            </a:r>
            <a:r>
              <a:rPr lang="it-IT" dirty="0" err="1"/>
              <a:t>utramque</a:t>
            </a:r>
            <a:r>
              <a:rPr lang="it-IT" dirty="0"/>
              <a:t> </a:t>
            </a:r>
            <a:r>
              <a:rPr lang="it-IT" dirty="0" err="1"/>
              <a:t>legem</a:t>
            </a:r>
            <a:r>
              <a:rPr lang="it-IT" dirty="0"/>
              <a:t> </a:t>
            </a:r>
            <a:r>
              <a:rPr lang="it-IT" dirty="0" err="1"/>
              <a:t>nossent</a:t>
            </a:r>
            <a:r>
              <a:rPr lang="it-IT" dirty="0"/>
              <a:t> et Dei </a:t>
            </a:r>
            <a:r>
              <a:rPr lang="it-IT" dirty="0" err="1"/>
              <a:t>magis</a:t>
            </a:r>
            <a:r>
              <a:rPr lang="it-IT" dirty="0"/>
              <a:t> </a:t>
            </a:r>
            <a:r>
              <a:rPr lang="it-IT" dirty="0" err="1"/>
              <a:t>quam</a:t>
            </a:r>
            <a:r>
              <a:rPr lang="it-IT" dirty="0"/>
              <a:t> </a:t>
            </a:r>
            <a:r>
              <a:rPr lang="it-IT" dirty="0" err="1"/>
              <a:t>humanarum</a:t>
            </a:r>
            <a:r>
              <a:rPr lang="it-IT" dirty="0"/>
              <a:t> </a:t>
            </a:r>
            <a:r>
              <a:rPr lang="it-IT" dirty="0" err="1"/>
              <a:t>legum</a:t>
            </a:r>
            <a:r>
              <a:rPr lang="it-IT" dirty="0"/>
              <a:t> </a:t>
            </a:r>
            <a:r>
              <a:rPr lang="it-IT" dirty="0" err="1"/>
              <a:t>statuta</a:t>
            </a:r>
            <a:r>
              <a:rPr lang="it-IT" dirty="0"/>
              <a:t> </a:t>
            </a:r>
            <a:r>
              <a:rPr lang="it-IT" dirty="0" err="1"/>
              <a:t>metuerent</a:t>
            </a:r>
            <a:r>
              <a:rPr lang="it-IT" dirty="0"/>
              <a:t>, ita </a:t>
            </a:r>
            <a:r>
              <a:rPr lang="it-IT" dirty="0" err="1"/>
              <a:t>decerneret</a:t>
            </a:r>
            <a:r>
              <a:rPr lang="it-IT" dirty="0"/>
              <a:t>, ita </a:t>
            </a:r>
            <a:r>
              <a:rPr lang="it-IT" dirty="0" err="1"/>
              <a:t>statueret</a:t>
            </a:r>
            <a:r>
              <a:rPr lang="it-IT" dirty="0"/>
              <a:t>, ut, </a:t>
            </a:r>
            <a:r>
              <a:rPr lang="it-IT" b="1" dirty="0" err="1"/>
              <a:t>ubi</a:t>
            </a:r>
            <a:r>
              <a:rPr lang="it-IT" b="1" dirty="0"/>
              <a:t> </a:t>
            </a:r>
            <a:r>
              <a:rPr lang="it-IT" b="1" dirty="0" err="1"/>
              <a:t>utrumque</a:t>
            </a:r>
            <a:r>
              <a:rPr lang="it-IT" b="1" dirty="0"/>
              <a:t> </a:t>
            </a:r>
            <a:r>
              <a:rPr lang="it-IT" b="1" dirty="0" err="1"/>
              <a:t>servari</a:t>
            </a:r>
            <a:r>
              <a:rPr lang="it-IT" b="1" dirty="0"/>
              <a:t> </a:t>
            </a:r>
            <a:r>
              <a:rPr lang="it-IT" b="1" dirty="0" err="1"/>
              <a:t>posset</a:t>
            </a:r>
            <a:r>
              <a:rPr lang="it-IT" b="1" dirty="0"/>
              <a:t>, </a:t>
            </a:r>
            <a:r>
              <a:rPr lang="it-IT" b="1" dirty="0" err="1"/>
              <a:t>utrumque</a:t>
            </a:r>
            <a:r>
              <a:rPr lang="it-IT" b="1" dirty="0"/>
              <a:t> </a:t>
            </a:r>
            <a:r>
              <a:rPr lang="it-IT" b="1" dirty="0" err="1"/>
              <a:t>servaretur</a:t>
            </a:r>
            <a:r>
              <a:rPr lang="it-IT" b="1" dirty="0"/>
              <a:t>, sin </a:t>
            </a:r>
            <a:r>
              <a:rPr lang="it-IT" b="1" dirty="0" err="1"/>
              <a:t>autem</a:t>
            </a:r>
            <a:r>
              <a:rPr lang="it-IT" b="1" dirty="0"/>
              <a:t>, </a:t>
            </a:r>
            <a:r>
              <a:rPr lang="it-IT" b="1" dirty="0" err="1"/>
              <a:t>lex</a:t>
            </a:r>
            <a:r>
              <a:rPr lang="it-IT" b="1" dirty="0"/>
              <a:t> </a:t>
            </a:r>
            <a:r>
              <a:rPr lang="it-IT" b="1" dirty="0" err="1"/>
              <a:t>saeculi</a:t>
            </a:r>
            <a:r>
              <a:rPr lang="it-IT" b="1" dirty="0"/>
              <a:t> merito </a:t>
            </a:r>
            <a:r>
              <a:rPr lang="it-IT" b="1" dirty="0" err="1"/>
              <a:t>comprimeretur</a:t>
            </a:r>
            <a:r>
              <a:rPr lang="it-IT" b="1" dirty="0"/>
              <a:t>, </a:t>
            </a:r>
            <a:r>
              <a:rPr lang="it-IT" b="1" dirty="0" err="1"/>
              <a:t>iustitia</a:t>
            </a:r>
            <a:r>
              <a:rPr lang="it-IT" b="1" dirty="0"/>
              <a:t> Dei </a:t>
            </a:r>
            <a:r>
              <a:rPr lang="it-IT" b="1" dirty="0" err="1"/>
              <a:t>conservaretur</a:t>
            </a:r>
            <a:r>
              <a:rPr lang="it-IT" dirty="0"/>
              <a:t>.</a:t>
            </a:r>
            <a:r>
              <a:rPr lang="en-US" dirty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96852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274" y="594194"/>
            <a:ext cx="8485908" cy="59536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i="1" dirty="0"/>
              <a:t>I conti palatini avevano, tra le altre innumerevoli, come preoccupazione principale quella di definire in maniera giusta e ragionevole tutte quelle contese giudiziarie che, sorte altrove, invadevano il tribunale (regio) e di ricondurre ad equità quelle che fossero state decise in maniera erronea, in modo tale che a tutti </a:t>
            </a:r>
            <a:r>
              <a:rPr lang="it-IT" i="1" dirty="0" smtClean="0"/>
              <a:t>piacesse: </a:t>
            </a:r>
            <a:r>
              <a:rPr lang="it-IT" i="1" dirty="0"/>
              <a:t>di fronte a Dio per la giustizia e di fronte agli uomini per la conformità alle leggi. E se poi vi fosse qualcosa che non si trovasse statuito nelle leggi mondane o la cui disciplina nelle consuetudini secolari apparisse crudele e cioè inaccettabile alla morale cristiana o per l’autorità ecclesiastica, questo veniva ricondotto alla considerazione del sovrano di modo che questi </a:t>
            </a:r>
            <a:r>
              <a:rPr lang="it-IT" i="1" u="sng" dirty="0"/>
              <a:t>insieme con coloro che conoscono l’una e l’altra legge e tengono in maggior conto le leggi di Dio rispetto a quelle degli uomini</a:t>
            </a:r>
            <a:r>
              <a:rPr lang="it-IT" i="1" dirty="0"/>
              <a:t>, così decidesse, così ordinasse affinché, </a:t>
            </a:r>
            <a:r>
              <a:rPr lang="it-IT" i="1" dirty="0">
                <a:solidFill>
                  <a:srgbClr val="3366FF"/>
                </a:solidFill>
              </a:rPr>
              <a:t>lì dove fosse possibile osservarle entrambe, entrambe si osservassero e altrimenti si comprimesse giustamente la legge del mondo e si conservasse la giustizia di Dio</a:t>
            </a:r>
            <a:r>
              <a:rPr lang="it-IT" i="1" dirty="0"/>
              <a:t>. </a:t>
            </a:r>
            <a:endParaRPr lang="en-US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6622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38727" y="503238"/>
            <a:ext cx="8381999" cy="868362"/>
          </a:xfrm>
        </p:spPr>
        <p:txBody>
          <a:bodyPr/>
          <a:lstStyle/>
          <a:p>
            <a:r>
              <a:rPr lang="it-IT" sz="3600" b="1" dirty="0" err="1"/>
              <a:t>Petrus</a:t>
            </a:r>
            <a:r>
              <a:rPr lang="it-IT" sz="3600" b="1" dirty="0"/>
              <a:t> </a:t>
            </a:r>
            <a:r>
              <a:rPr lang="it-IT" sz="3600" b="1" dirty="0" err="1"/>
              <a:t>Aretinus</a:t>
            </a:r>
            <a:r>
              <a:rPr lang="it-IT" sz="3600" b="1" dirty="0"/>
              <a:t> </a:t>
            </a:r>
            <a:r>
              <a:rPr lang="it-IT" sz="3600" i="1" dirty="0" err="1" smtClean="0"/>
              <a:t>legis</a:t>
            </a:r>
            <a:r>
              <a:rPr lang="it-IT" sz="3600" i="1" dirty="0" smtClean="0"/>
              <a:t> </a:t>
            </a:r>
            <a:r>
              <a:rPr lang="it-IT" sz="3600" i="1" dirty="0" err="1"/>
              <a:t>doctor</a:t>
            </a:r>
            <a:r>
              <a:rPr lang="it-IT" sz="3600" i="1" dirty="0"/>
              <a:t>/amator</a:t>
            </a:r>
            <a:r>
              <a:rPr lang="it-IT" sz="3600" b="1" dirty="0"/>
              <a:t>  </a:t>
            </a:r>
            <a:r>
              <a:rPr lang="it-IT" sz="3600" b="1" dirty="0" smtClean="0"/>
              <a:t/>
            </a:r>
            <a:br>
              <a:rPr lang="it-IT" sz="3600" b="1" dirty="0" smtClean="0"/>
            </a:br>
            <a:r>
              <a:rPr lang="it-IT" sz="3600" b="1" dirty="0" smtClean="0"/>
              <a:t>(…</a:t>
            </a:r>
            <a:r>
              <a:rPr lang="it-IT" sz="3600" b="1" dirty="0"/>
              <a:t>1079 – 1114 …)</a:t>
            </a:r>
            <a:r>
              <a:rPr lang="en-US" sz="3600" dirty="0"/>
              <a:t> </a:t>
            </a:r>
            <a:endParaRPr lang="it-IT" sz="36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61636" y="1735138"/>
            <a:ext cx="8901546" cy="483422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sz="4600" dirty="0"/>
              <a:t>Glossa di Poppi (ad </a:t>
            </a:r>
            <a:r>
              <a:rPr lang="it-IT" sz="4600" dirty="0" err="1">
                <a:solidFill>
                  <a:schemeClr val="accent2">
                    <a:lumMod val="75000"/>
                    <a:lumOff val="25000"/>
                  </a:schemeClr>
                </a:solidFill>
              </a:rPr>
              <a:t>Inst</a:t>
            </a:r>
            <a:r>
              <a:rPr lang="it-IT" sz="4600" dirty="0"/>
              <a:t>. 1.2.2) </a:t>
            </a:r>
            <a:r>
              <a:rPr lang="it-IT" sz="4600" dirty="0" smtClean="0"/>
              <a:t>- </a:t>
            </a:r>
            <a:r>
              <a:rPr lang="it-IT" sz="4600" dirty="0" err="1" smtClean="0"/>
              <a:t>gl</a:t>
            </a:r>
            <a:r>
              <a:rPr lang="it-IT" sz="4600" dirty="0"/>
              <a:t>. </a:t>
            </a:r>
            <a:r>
              <a:rPr lang="it-IT" sz="4600" i="1" dirty="0" err="1">
                <a:solidFill>
                  <a:srgbClr val="AF0C0C"/>
                </a:solidFill>
              </a:rPr>
              <a:t>locatio</a:t>
            </a:r>
            <a:r>
              <a:rPr lang="it-IT" sz="4600" dirty="0"/>
              <a:t> (ed. </a:t>
            </a:r>
            <a:r>
              <a:rPr lang="it-IT" sz="4600" dirty="0" err="1"/>
              <a:t>Crescenzi</a:t>
            </a:r>
            <a:r>
              <a:rPr lang="it-IT" sz="4600" dirty="0"/>
              <a:t>, p. 34)</a:t>
            </a:r>
            <a:endParaRPr lang="en-US" sz="4600" dirty="0"/>
          </a:p>
          <a:p>
            <a:r>
              <a:rPr lang="it-IT" sz="5200" dirty="0" err="1">
                <a:solidFill>
                  <a:srgbClr val="3366FF"/>
                </a:solidFill>
              </a:rPr>
              <a:t>Locatio</a:t>
            </a:r>
            <a:r>
              <a:rPr lang="it-IT" sz="5200" dirty="0">
                <a:solidFill>
                  <a:srgbClr val="3366FF"/>
                </a:solidFill>
              </a:rPr>
              <a:t> est res ad </a:t>
            </a:r>
            <a:r>
              <a:rPr lang="it-IT" sz="5200" dirty="0" err="1">
                <a:solidFill>
                  <a:srgbClr val="3366FF"/>
                </a:solidFill>
              </a:rPr>
              <a:t>usum</a:t>
            </a:r>
            <a:r>
              <a:rPr lang="it-IT" sz="5200" dirty="0">
                <a:solidFill>
                  <a:srgbClr val="3366FF"/>
                </a:solidFill>
              </a:rPr>
              <a:t> data </a:t>
            </a:r>
            <a:r>
              <a:rPr lang="it-IT" sz="5200" dirty="0" err="1">
                <a:solidFill>
                  <a:srgbClr val="3366FF"/>
                </a:solidFill>
              </a:rPr>
              <a:t>cum</a:t>
            </a:r>
            <a:r>
              <a:rPr lang="it-IT" sz="5200" dirty="0">
                <a:solidFill>
                  <a:srgbClr val="3366FF"/>
                </a:solidFill>
              </a:rPr>
              <a:t> </a:t>
            </a:r>
            <a:r>
              <a:rPr lang="it-IT" sz="5200" dirty="0" err="1">
                <a:solidFill>
                  <a:srgbClr val="3366FF"/>
                </a:solidFill>
              </a:rPr>
              <a:t>diffinitione</a:t>
            </a:r>
            <a:r>
              <a:rPr lang="it-IT" sz="5200" dirty="0">
                <a:solidFill>
                  <a:srgbClr val="3366FF"/>
                </a:solidFill>
              </a:rPr>
              <a:t> </a:t>
            </a:r>
            <a:r>
              <a:rPr lang="it-IT" sz="5200" dirty="0" err="1">
                <a:solidFill>
                  <a:srgbClr val="3366FF"/>
                </a:solidFill>
              </a:rPr>
              <a:t>mercedis</a:t>
            </a:r>
            <a:r>
              <a:rPr lang="it-IT" sz="5200" dirty="0">
                <a:solidFill>
                  <a:srgbClr val="3366FF"/>
                </a:solidFill>
              </a:rPr>
              <a:t>.</a:t>
            </a:r>
            <a:endParaRPr lang="en-US" sz="5200" dirty="0">
              <a:solidFill>
                <a:srgbClr val="3366FF"/>
              </a:solidFill>
            </a:endParaRPr>
          </a:p>
          <a:p>
            <a:pPr marL="0" indent="0">
              <a:buNone/>
            </a:pPr>
            <a:r>
              <a:rPr lang="it-IT" sz="4600" dirty="0" err="1" smtClean="0"/>
              <a:t>Isidorus</a:t>
            </a:r>
            <a:r>
              <a:rPr lang="it-IT" sz="4600" dirty="0" smtClean="0"/>
              <a:t> </a:t>
            </a:r>
            <a:r>
              <a:rPr lang="it-IT" sz="4600" dirty="0" err="1"/>
              <a:t>Hispaliensis</a:t>
            </a:r>
            <a:r>
              <a:rPr lang="it-IT" sz="4600" dirty="0"/>
              <a:t>, </a:t>
            </a:r>
            <a:r>
              <a:rPr lang="it-IT" sz="4600" i="1" dirty="0" err="1"/>
              <a:t>Etymologiae</a:t>
            </a:r>
            <a:r>
              <a:rPr lang="it-IT" sz="4600" dirty="0"/>
              <a:t>, V.25.12</a:t>
            </a:r>
            <a:endParaRPr lang="en-US" sz="4600" dirty="0"/>
          </a:p>
          <a:p>
            <a:r>
              <a:rPr lang="it-IT" sz="5200" dirty="0" err="1">
                <a:solidFill>
                  <a:srgbClr val="3366FF"/>
                </a:solidFill>
              </a:rPr>
              <a:t>Locatio</a:t>
            </a:r>
            <a:r>
              <a:rPr lang="it-IT" sz="5200" dirty="0">
                <a:solidFill>
                  <a:srgbClr val="3366FF"/>
                </a:solidFill>
              </a:rPr>
              <a:t> est res ad </a:t>
            </a:r>
            <a:r>
              <a:rPr lang="it-IT" sz="5200" dirty="0" err="1">
                <a:solidFill>
                  <a:srgbClr val="3366FF"/>
                </a:solidFill>
              </a:rPr>
              <a:t>usum</a:t>
            </a:r>
            <a:r>
              <a:rPr lang="it-IT" sz="5200" dirty="0">
                <a:solidFill>
                  <a:srgbClr val="3366FF"/>
                </a:solidFill>
              </a:rPr>
              <a:t> data </a:t>
            </a:r>
            <a:r>
              <a:rPr lang="it-IT" sz="5200" dirty="0" err="1">
                <a:solidFill>
                  <a:srgbClr val="3366FF"/>
                </a:solidFill>
              </a:rPr>
              <a:t>cum</a:t>
            </a:r>
            <a:r>
              <a:rPr lang="it-IT" sz="5200" dirty="0">
                <a:solidFill>
                  <a:srgbClr val="3366FF"/>
                </a:solidFill>
              </a:rPr>
              <a:t> </a:t>
            </a:r>
            <a:r>
              <a:rPr lang="it-IT" sz="5200" dirty="0" err="1">
                <a:solidFill>
                  <a:srgbClr val="3366FF"/>
                </a:solidFill>
              </a:rPr>
              <a:t>definitione</a:t>
            </a:r>
            <a:r>
              <a:rPr lang="it-IT" sz="5200" dirty="0">
                <a:solidFill>
                  <a:srgbClr val="3366FF"/>
                </a:solidFill>
              </a:rPr>
              <a:t> </a:t>
            </a:r>
            <a:r>
              <a:rPr lang="it-IT" sz="5200" dirty="0" err="1">
                <a:solidFill>
                  <a:srgbClr val="3366FF"/>
                </a:solidFill>
              </a:rPr>
              <a:t>mercedis</a:t>
            </a:r>
            <a:r>
              <a:rPr lang="it-IT" sz="5200" dirty="0" smtClean="0"/>
              <a:t>.</a:t>
            </a:r>
            <a:r>
              <a:rPr lang="it-IT" dirty="0"/>
              <a:t> </a:t>
            </a:r>
            <a:endParaRPr lang="it-IT" sz="4600" dirty="0" smtClean="0"/>
          </a:p>
          <a:p>
            <a:pPr marL="0" indent="0">
              <a:buNone/>
            </a:pPr>
            <a:r>
              <a:rPr lang="it-IT" sz="4600" i="1" dirty="0" smtClean="0"/>
              <a:t>Si dice locazione la concessione dell’uso di una cosa, previa determinazione del corrispettivo.</a:t>
            </a:r>
            <a:endParaRPr lang="en-US" sz="4600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09430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9476" y="531092"/>
            <a:ext cx="8249700" cy="55995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sz="4300" dirty="0"/>
              <a:t>Glossa di Poppi (ad </a:t>
            </a:r>
            <a:r>
              <a:rPr lang="it-IT" sz="4300" dirty="0" err="1"/>
              <a:t>Inst</a:t>
            </a:r>
            <a:r>
              <a:rPr lang="it-IT" sz="4300" dirty="0"/>
              <a:t>. 1.2.2) - </a:t>
            </a:r>
            <a:r>
              <a:rPr lang="it-IT" sz="4300" dirty="0" err="1"/>
              <a:t>gl</a:t>
            </a:r>
            <a:r>
              <a:rPr lang="it-IT" sz="4300" dirty="0"/>
              <a:t>. </a:t>
            </a:r>
            <a:r>
              <a:rPr lang="it-IT" sz="4300" i="1" dirty="0" err="1" smtClean="0"/>
              <a:t>mutuum</a:t>
            </a:r>
            <a:r>
              <a:rPr lang="it-IT" sz="4300" dirty="0" smtClean="0"/>
              <a:t> </a:t>
            </a:r>
            <a:r>
              <a:rPr lang="it-IT" sz="4300" dirty="0"/>
              <a:t>(ed. </a:t>
            </a:r>
            <a:r>
              <a:rPr lang="it-IT" sz="4300" dirty="0" err="1"/>
              <a:t>Crescenzi</a:t>
            </a:r>
            <a:r>
              <a:rPr lang="it-IT" sz="4300" dirty="0"/>
              <a:t>, p. </a:t>
            </a:r>
            <a:r>
              <a:rPr lang="it-IT" sz="4300" dirty="0" smtClean="0"/>
              <a:t>35)</a:t>
            </a:r>
            <a:endParaRPr lang="en-US" sz="4300" dirty="0"/>
          </a:p>
          <a:p>
            <a:r>
              <a:rPr lang="it-IT" sz="4300" dirty="0" err="1" smtClean="0">
                <a:solidFill>
                  <a:srgbClr val="3366FF"/>
                </a:solidFill>
              </a:rPr>
              <a:t>Mutuum</a:t>
            </a:r>
            <a:r>
              <a:rPr lang="it-IT" sz="4300" dirty="0" smtClean="0">
                <a:solidFill>
                  <a:srgbClr val="3366FF"/>
                </a:solidFill>
              </a:rPr>
              <a:t>, id </a:t>
            </a:r>
            <a:r>
              <a:rPr lang="it-IT" sz="4300" dirty="0" err="1" smtClean="0">
                <a:solidFill>
                  <a:srgbClr val="3366FF"/>
                </a:solidFill>
              </a:rPr>
              <a:t>quod</a:t>
            </a:r>
            <a:r>
              <a:rPr lang="it-IT" sz="4300" dirty="0" smtClean="0">
                <a:solidFill>
                  <a:srgbClr val="3366FF"/>
                </a:solidFill>
              </a:rPr>
              <a:t> a me </a:t>
            </a:r>
            <a:r>
              <a:rPr lang="it-IT" sz="4300" dirty="0" err="1" smtClean="0">
                <a:solidFill>
                  <a:srgbClr val="3366FF"/>
                </a:solidFill>
              </a:rPr>
              <a:t>tibii</a:t>
            </a:r>
            <a:r>
              <a:rPr lang="it-IT" sz="4300" dirty="0" smtClean="0">
                <a:solidFill>
                  <a:srgbClr val="3366FF"/>
                </a:solidFill>
              </a:rPr>
              <a:t> </a:t>
            </a:r>
            <a:r>
              <a:rPr lang="it-IT" sz="4300" dirty="0" err="1" smtClean="0">
                <a:solidFill>
                  <a:srgbClr val="3366FF"/>
                </a:solidFill>
              </a:rPr>
              <a:t>datur</a:t>
            </a:r>
            <a:r>
              <a:rPr lang="it-IT" sz="4300" dirty="0" smtClean="0">
                <a:solidFill>
                  <a:srgbClr val="3366FF"/>
                </a:solidFill>
              </a:rPr>
              <a:t> et ex meo </a:t>
            </a:r>
            <a:r>
              <a:rPr lang="it-IT" sz="4300" dirty="0" err="1" smtClean="0">
                <a:solidFill>
                  <a:srgbClr val="3366FF"/>
                </a:solidFill>
              </a:rPr>
              <a:t>tuum</a:t>
            </a:r>
            <a:r>
              <a:rPr lang="it-IT" sz="4300" dirty="0" smtClean="0">
                <a:solidFill>
                  <a:srgbClr val="3366FF"/>
                </a:solidFill>
              </a:rPr>
              <a:t> </a:t>
            </a:r>
            <a:r>
              <a:rPr lang="it-IT" sz="4300" dirty="0" err="1" smtClean="0">
                <a:solidFill>
                  <a:srgbClr val="3366FF"/>
                </a:solidFill>
              </a:rPr>
              <a:t>fit</a:t>
            </a:r>
            <a:r>
              <a:rPr lang="it-IT" sz="4300" dirty="0" smtClean="0">
                <a:solidFill>
                  <a:srgbClr val="3366FF"/>
                </a:solidFill>
              </a:rPr>
              <a:t>.</a:t>
            </a:r>
            <a:endParaRPr lang="en-US" sz="4300" dirty="0">
              <a:solidFill>
                <a:srgbClr val="3366FF"/>
              </a:solidFill>
            </a:endParaRPr>
          </a:p>
          <a:p>
            <a:pPr marL="0" indent="0">
              <a:buNone/>
            </a:pPr>
            <a:r>
              <a:rPr lang="it-IT" sz="4300" dirty="0" err="1"/>
              <a:t>Isidorus</a:t>
            </a:r>
            <a:r>
              <a:rPr lang="it-IT" sz="4300" dirty="0"/>
              <a:t> </a:t>
            </a:r>
            <a:r>
              <a:rPr lang="it-IT" sz="4300" dirty="0" err="1"/>
              <a:t>Hispaliensis</a:t>
            </a:r>
            <a:r>
              <a:rPr lang="it-IT" sz="4300" dirty="0"/>
              <a:t>, </a:t>
            </a:r>
            <a:r>
              <a:rPr lang="it-IT" sz="4300" i="1" dirty="0" err="1"/>
              <a:t>Etymologiae</a:t>
            </a:r>
            <a:r>
              <a:rPr lang="it-IT" sz="4300" dirty="0"/>
              <a:t>, V.</a:t>
            </a:r>
            <a:r>
              <a:rPr lang="it-IT" sz="4300" dirty="0" smtClean="0"/>
              <a:t>25.18</a:t>
            </a:r>
            <a:endParaRPr lang="en-US" sz="4300" dirty="0"/>
          </a:p>
          <a:p>
            <a:r>
              <a:rPr lang="it-IT" sz="4300" dirty="0" err="1" smtClean="0">
                <a:solidFill>
                  <a:srgbClr val="3366FF"/>
                </a:solidFill>
              </a:rPr>
              <a:t>Mutuum</a:t>
            </a:r>
            <a:r>
              <a:rPr lang="it-IT" sz="4300" dirty="0" smtClean="0">
                <a:solidFill>
                  <a:srgbClr val="3366FF"/>
                </a:solidFill>
              </a:rPr>
              <a:t> </a:t>
            </a:r>
            <a:r>
              <a:rPr lang="it-IT" sz="4300" dirty="0" err="1" smtClean="0">
                <a:solidFill>
                  <a:srgbClr val="3366FF"/>
                </a:solidFill>
              </a:rPr>
              <a:t>appellatum</a:t>
            </a:r>
            <a:r>
              <a:rPr lang="it-IT" sz="4300" dirty="0" smtClean="0">
                <a:solidFill>
                  <a:srgbClr val="3366FF"/>
                </a:solidFill>
              </a:rPr>
              <a:t> est quia, id </a:t>
            </a:r>
            <a:r>
              <a:rPr lang="it-IT" sz="4300" dirty="0" err="1" smtClean="0">
                <a:solidFill>
                  <a:srgbClr val="3366FF"/>
                </a:solidFill>
              </a:rPr>
              <a:t>quod</a:t>
            </a:r>
            <a:r>
              <a:rPr lang="it-IT" sz="4300" dirty="0" smtClean="0">
                <a:solidFill>
                  <a:srgbClr val="3366FF"/>
                </a:solidFill>
              </a:rPr>
              <a:t> a me </a:t>
            </a:r>
            <a:r>
              <a:rPr lang="it-IT" sz="4300" dirty="0" err="1" smtClean="0">
                <a:solidFill>
                  <a:srgbClr val="3366FF"/>
                </a:solidFill>
              </a:rPr>
              <a:t>tibi</a:t>
            </a:r>
            <a:r>
              <a:rPr lang="it-IT" sz="4300" dirty="0" smtClean="0">
                <a:solidFill>
                  <a:srgbClr val="3366FF"/>
                </a:solidFill>
              </a:rPr>
              <a:t> </a:t>
            </a:r>
            <a:r>
              <a:rPr lang="it-IT" sz="4300" dirty="0" err="1" smtClean="0">
                <a:solidFill>
                  <a:srgbClr val="3366FF"/>
                </a:solidFill>
              </a:rPr>
              <a:t>datur</a:t>
            </a:r>
            <a:r>
              <a:rPr lang="it-IT" sz="4300" dirty="0" smtClean="0">
                <a:solidFill>
                  <a:srgbClr val="3366FF"/>
                </a:solidFill>
              </a:rPr>
              <a:t>, ex meo </a:t>
            </a:r>
            <a:r>
              <a:rPr lang="it-IT" sz="4300" dirty="0" err="1" smtClean="0">
                <a:solidFill>
                  <a:srgbClr val="3366FF"/>
                </a:solidFill>
              </a:rPr>
              <a:t>tuum</a:t>
            </a:r>
            <a:r>
              <a:rPr lang="it-IT" sz="4300" dirty="0" smtClean="0">
                <a:solidFill>
                  <a:srgbClr val="3366FF"/>
                </a:solidFill>
              </a:rPr>
              <a:t> </a:t>
            </a:r>
            <a:r>
              <a:rPr lang="it-IT" sz="4300" dirty="0" err="1" smtClean="0">
                <a:solidFill>
                  <a:srgbClr val="3366FF"/>
                </a:solidFill>
              </a:rPr>
              <a:t>fit</a:t>
            </a:r>
            <a:r>
              <a:rPr lang="it-IT" sz="4300" dirty="0" smtClean="0"/>
              <a:t>.</a:t>
            </a:r>
            <a:r>
              <a:rPr lang="it-IT" sz="4300" dirty="0"/>
              <a:t> </a:t>
            </a:r>
            <a:endParaRPr lang="it-IT" sz="4300" dirty="0" smtClean="0"/>
          </a:p>
          <a:p>
            <a:pPr marL="0" indent="0">
              <a:buNone/>
            </a:pPr>
            <a:r>
              <a:rPr lang="it-IT" sz="4300" i="1" dirty="0" smtClean="0"/>
              <a:t>Il mutuo è così denominato per il fatto che ciò che io ti do diviene ‘ex meo </a:t>
            </a:r>
            <a:r>
              <a:rPr lang="it-IT" sz="4300" i="1" dirty="0" err="1" smtClean="0"/>
              <a:t>tuus</a:t>
            </a:r>
            <a:r>
              <a:rPr lang="it-IT" sz="4300" i="1" dirty="0" smtClean="0"/>
              <a:t>’ e cioè da mio, tuo.</a:t>
            </a:r>
            <a:endParaRPr lang="en-US" sz="4300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101275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267970"/>
            <a:ext cx="7313613" cy="897118"/>
          </a:xfrm>
        </p:spPr>
        <p:txBody>
          <a:bodyPr/>
          <a:lstStyle/>
          <a:p>
            <a:r>
              <a:rPr lang="it-IT" b="1" dirty="0"/>
              <a:t>Pepo (… 1072-1090 …)</a:t>
            </a:r>
            <a:r>
              <a:rPr lang="en-US" dirty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84909" y="1502965"/>
            <a:ext cx="8289635" cy="469694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sz="2600" i="1" dirty="0"/>
              <a:t>Summa </a:t>
            </a:r>
            <a:r>
              <a:rPr lang="it-IT" sz="2600" i="1" dirty="0" err="1"/>
              <a:t>Institutionum</a:t>
            </a:r>
            <a:r>
              <a:rPr lang="it-IT" sz="2600" i="1" dirty="0"/>
              <a:t> ‘</a:t>
            </a:r>
            <a:r>
              <a:rPr lang="it-IT" sz="2600" i="1" dirty="0" err="1"/>
              <a:t>Iustinianus</a:t>
            </a:r>
            <a:r>
              <a:rPr lang="it-IT" sz="2600" i="1" dirty="0"/>
              <a:t> est in hoc opere’ </a:t>
            </a:r>
            <a:r>
              <a:rPr lang="it-IT" sz="2600" dirty="0"/>
              <a:t>(ed. </a:t>
            </a:r>
            <a:r>
              <a:rPr lang="it-IT" sz="2600" dirty="0" err="1"/>
              <a:t>Legendre</a:t>
            </a:r>
            <a:r>
              <a:rPr lang="it-IT" sz="2600" dirty="0"/>
              <a:t>, 1973, p. 91)</a:t>
            </a:r>
            <a:endParaRPr lang="en-US" sz="2600" dirty="0"/>
          </a:p>
          <a:p>
            <a:pPr marL="0" indent="0">
              <a:buNone/>
            </a:pPr>
            <a:r>
              <a:rPr lang="it-IT" sz="3600" dirty="0" err="1"/>
              <a:t>Queritur</a:t>
            </a:r>
            <a:r>
              <a:rPr lang="it-IT" sz="3600" dirty="0"/>
              <a:t> quare </a:t>
            </a:r>
            <a:r>
              <a:rPr lang="it-IT" sz="3600" b="1" dirty="0" err="1"/>
              <a:t>mutuum</a:t>
            </a:r>
            <a:r>
              <a:rPr lang="it-IT" sz="3600" dirty="0"/>
              <a:t> </a:t>
            </a:r>
            <a:r>
              <a:rPr lang="it-IT" sz="3600" dirty="0" err="1"/>
              <a:t>solum</a:t>
            </a:r>
            <a:r>
              <a:rPr lang="it-IT" sz="3600" dirty="0"/>
              <a:t> </a:t>
            </a:r>
            <a:r>
              <a:rPr lang="it-IT" sz="3600" b="1" dirty="0" err="1"/>
              <a:t>dicitur</a:t>
            </a:r>
            <a:r>
              <a:rPr lang="it-IT" sz="3600" b="1" dirty="0"/>
              <a:t> ab </a:t>
            </a:r>
            <a:r>
              <a:rPr lang="it-IT" sz="3600" b="1" dirty="0" err="1"/>
              <a:t>eo</a:t>
            </a:r>
            <a:r>
              <a:rPr lang="it-IT" sz="3600" b="1" dirty="0"/>
              <a:t> </a:t>
            </a:r>
            <a:r>
              <a:rPr lang="it-IT" sz="3600" b="1" dirty="0" err="1"/>
              <a:t>quod</a:t>
            </a:r>
            <a:r>
              <a:rPr lang="it-IT" sz="3600" b="1" dirty="0"/>
              <a:t> ex meo </a:t>
            </a:r>
            <a:r>
              <a:rPr lang="it-IT" sz="3600" b="1" dirty="0" err="1"/>
              <a:t>tuum</a:t>
            </a:r>
            <a:r>
              <a:rPr lang="it-IT" sz="3600" b="1" dirty="0"/>
              <a:t> </a:t>
            </a:r>
            <a:r>
              <a:rPr lang="it-IT" sz="3600" b="1" dirty="0" err="1"/>
              <a:t>fit</a:t>
            </a:r>
            <a:r>
              <a:rPr lang="it-IT" sz="3600" dirty="0"/>
              <a:t>, </a:t>
            </a:r>
            <a:r>
              <a:rPr lang="it-IT" sz="3600" dirty="0" err="1"/>
              <a:t>cum</a:t>
            </a:r>
            <a:r>
              <a:rPr lang="it-IT" sz="3600" dirty="0"/>
              <a:t> in pluribus </a:t>
            </a:r>
            <a:r>
              <a:rPr lang="it-IT" sz="3600" dirty="0" err="1"/>
              <a:t>aliis</a:t>
            </a:r>
            <a:r>
              <a:rPr lang="it-IT" sz="3600" dirty="0"/>
              <a:t> </a:t>
            </a:r>
            <a:r>
              <a:rPr lang="it-IT" sz="3600" dirty="0" err="1"/>
              <a:t>contractibus</a:t>
            </a:r>
            <a:r>
              <a:rPr lang="it-IT" sz="3600" dirty="0"/>
              <a:t> </a:t>
            </a:r>
            <a:r>
              <a:rPr lang="it-IT" sz="3600" dirty="0" err="1"/>
              <a:t>eueniat</a:t>
            </a:r>
            <a:r>
              <a:rPr lang="it-IT" sz="3600" dirty="0"/>
              <a:t> idem </a:t>
            </a:r>
            <a:r>
              <a:rPr lang="it-IT" sz="3600" dirty="0" err="1"/>
              <a:t>quod</a:t>
            </a:r>
            <a:r>
              <a:rPr lang="it-IT" sz="3600" dirty="0"/>
              <a:t> </a:t>
            </a:r>
            <a:r>
              <a:rPr lang="it-IT" sz="3600" b="1" dirty="0"/>
              <a:t>ex meo </a:t>
            </a:r>
            <a:r>
              <a:rPr lang="it-IT" sz="3600" b="1" dirty="0" err="1"/>
              <a:t>tuum</a:t>
            </a:r>
            <a:r>
              <a:rPr lang="it-IT" sz="3600" b="1" dirty="0"/>
              <a:t> </a:t>
            </a:r>
            <a:r>
              <a:rPr lang="it-IT" sz="3600" b="1" dirty="0" err="1"/>
              <a:t>fit</a:t>
            </a:r>
            <a:r>
              <a:rPr lang="it-IT" sz="3600" dirty="0"/>
              <a:t>. </a:t>
            </a:r>
            <a:r>
              <a:rPr lang="it-IT" sz="3600" dirty="0" err="1"/>
              <a:t>Solutio</a:t>
            </a:r>
            <a:r>
              <a:rPr lang="it-IT" sz="3600" dirty="0"/>
              <a:t>: </a:t>
            </a:r>
            <a:r>
              <a:rPr lang="it-IT" sz="3600" dirty="0" err="1"/>
              <a:t>propter</a:t>
            </a:r>
            <a:r>
              <a:rPr lang="it-IT" sz="3600" dirty="0"/>
              <a:t> </a:t>
            </a:r>
            <a:r>
              <a:rPr lang="it-IT" sz="3600" dirty="0" err="1"/>
              <a:t>usum</a:t>
            </a:r>
            <a:r>
              <a:rPr lang="it-IT" sz="3600" dirty="0"/>
              <a:t> </a:t>
            </a:r>
            <a:r>
              <a:rPr lang="it-IT" sz="3600" dirty="0" err="1"/>
              <a:t>frequentiorem</a:t>
            </a:r>
            <a:r>
              <a:rPr lang="it-IT" sz="3600" dirty="0"/>
              <a:t> </a:t>
            </a:r>
            <a:r>
              <a:rPr lang="it-IT" sz="3600" dirty="0" err="1"/>
              <a:t>quod</a:t>
            </a:r>
            <a:r>
              <a:rPr lang="it-IT" sz="3600" dirty="0"/>
              <a:t> generale est </a:t>
            </a:r>
            <a:r>
              <a:rPr lang="it-IT" sz="3600" dirty="0" err="1"/>
              <a:t>specialiter</a:t>
            </a:r>
            <a:r>
              <a:rPr lang="it-IT" sz="3600" dirty="0"/>
              <a:t> </a:t>
            </a:r>
            <a:r>
              <a:rPr lang="it-IT" sz="3600" dirty="0" err="1" smtClean="0"/>
              <a:t>attribuitur</a:t>
            </a:r>
            <a:r>
              <a:rPr lang="it-IT" sz="3600" dirty="0" smtClean="0"/>
              <a:t> </a:t>
            </a:r>
            <a:r>
              <a:rPr lang="it-IT" sz="3600" dirty="0" err="1"/>
              <a:t>huic</a:t>
            </a:r>
            <a:r>
              <a:rPr lang="it-IT" sz="3600" dirty="0"/>
              <a:t> sub nomine mutui, licet </a:t>
            </a:r>
            <a:r>
              <a:rPr lang="it-IT" sz="3600" dirty="0" err="1"/>
              <a:t>mutuum</a:t>
            </a:r>
            <a:r>
              <a:rPr lang="it-IT" sz="3600" dirty="0"/>
              <a:t> in </a:t>
            </a:r>
            <a:r>
              <a:rPr lang="it-IT" sz="3600" dirty="0" err="1"/>
              <a:t>certis</a:t>
            </a:r>
            <a:r>
              <a:rPr lang="it-IT" sz="3600" dirty="0"/>
              <a:t> </a:t>
            </a:r>
            <a:r>
              <a:rPr lang="it-IT" sz="3600" dirty="0" err="1"/>
              <a:t>contractibus</a:t>
            </a:r>
            <a:r>
              <a:rPr lang="it-IT" sz="3600" dirty="0"/>
              <a:t> dici </a:t>
            </a:r>
            <a:r>
              <a:rPr lang="it-IT" sz="3600" dirty="0" err="1"/>
              <a:t>posset</a:t>
            </a:r>
            <a:r>
              <a:rPr lang="it-IT" sz="3600" dirty="0"/>
              <a:t>. </a:t>
            </a:r>
            <a:r>
              <a:rPr lang="it-IT" sz="3600" dirty="0">
                <a:solidFill>
                  <a:srgbClr val="3366FF"/>
                </a:solidFill>
              </a:rPr>
              <a:t>Et hoc </a:t>
            </a:r>
            <a:r>
              <a:rPr lang="it-IT" sz="3600" dirty="0" err="1">
                <a:solidFill>
                  <a:srgbClr val="3366FF"/>
                </a:solidFill>
              </a:rPr>
              <a:t>secundum</a:t>
            </a:r>
            <a:r>
              <a:rPr lang="it-IT" sz="3600" dirty="0">
                <a:solidFill>
                  <a:srgbClr val="3366FF"/>
                </a:solidFill>
              </a:rPr>
              <a:t> </a:t>
            </a:r>
            <a:r>
              <a:rPr lang="it-IT" sz="3600" dirty="0" err="1">
                <a:solidFill>
                  <a:srgbClr val="3366FF"/>
                </a:solidFill>
              </a:rPr>
              <a:t>Peponem</a:t>
            </a:r>
            <a:r>
              <a:rPr lang="it-IT" sz="3600" dirty="0">
                <a:solidFill>
                  <a:srgbClr val="3366FF"/>
                </a:solidFill>
              </a:rPr>
              <a:t>. </a:t>
            </a:r>
            <a:r>
              <a:rPr lang="it-IT" sz="3600" dirty="0" smtClean="0">
                <a:solidFill>
                  <a:srgbClr val="3366FF"/>
                </a:solidFill>
              </a:rPr>
              <a:t>Nos </a:t>
            </a:r>
            <a:r>
              <a:rPr lang="it-IT" sz="3600" dirty="0" err="1">
                <a:solidFill>
                  <a:srgbClr val="3366FF"/>
                </a:solidFill>
              </a:rPr>
              <a:t>tamen</a:t>
            </a:r>
            <a:r>
              <a:rPr lang="it-IT" sz="3600" dirty="0">
                <a:solidFill>
                  <a:srgbClr val="3366FF"/>
                </a:solidFill>
              </a:rPr>
              <a:t> </a:t>
            </a:r>
            <a:r>
              <a:rPr lang="it-IT" sz="3600" dirty="0" err="1">
                <a:solidFill>
                  <a:srgbClr val="3366FF"/>
                </a:solidFill>
              </a:rPr>
              <a:t>aliter</a:t>
            </a:r>
            <a:r>
              <a:rPr lang="it-IT" sz="3600" dirty="0">
                <a:solidFill>
                  <a:srgbClr val="3366FF"/>
                </a:solidFill>
              </a:rPr>
              <a:t> </a:t>
            </a:r>
            <a:r>
              <a:rPr lang="it-IT" sz="3600" dirty="0" err="1">
                <a:solidFill>
                  <a:srgbClr val="3366FF"/>
                </a:solidFill>
              </a:rPr>
              <a:t>diffinimus</a:t>
            </a:r>
            <a:r>
              <a:rPr lang="it-IT" sz="3600" dirty="0">
                <a:solidFill>
                  <a:srgbClr val="3366FF"/>
                </a:solidFill>
              </a:rPr>
              <a:t> … </a:t>
            </a:r>
            <a:endParaRPr lang="it-IT" sz="3600" dirty="0" smtClean="0">
              <a:solidFill>
                <a:srgbClr val="3366FF"/>
              </a:solidFill>
            </a:endParaRPr>
          </a:p>
          <a:p>
            <a:pPr marL="0" indent="0">
              <a:buNone/>
            </a:pPr>
            <a:r>
              <a:rPr lang="it-IT" sz="3600" i="1" dirty="0" smtClean="0"/>
              <a:t>Si chiede perché solo il mutuo prenda il nome da ciò che ‘da mio diviene tuo’ quando anche in molti altri contratti accade ugualmente. Risposta: come accade in genere, </a:t>
            </a:r>
            <a:r>
              <a:rPr lang="it-IT" sz="3600" i="1" dirty="0"/>
              <a:t>a causa dell’uso più </a:t>
            </a:r>
            <a:r>
              <a:rPr lang="it-IT" sz="3600" i="1" dirty="0" smtClean="0"/>
              <a:t>frequente si attribuisce il nome, come qui quello di mutuo, ed è possibile parlare di mutuo per certi contratti. E questo secondo </a:t>
            </a:r>
            <a:r>
              <a:rPr lang="it-IT" sz="3600" i="1" dirty="0" err="1" smtClean="0"/>
              <a:t>Pepone</a:t>
            </a:r>
            <a:r>
              <a:rPr lang="it-IT" sz="3600" i="1" dirty="0" smtClean="0"/>
              <a:t>. Noi tuttavia definiamo altrimenti …</a:t>
            </a:r>
            <a:r>
              <a:rPr lang="it-IT" sz="3600" dirty="0" smtClean="0">
                <a:solidFill>
                  <a:srgbClr val="3366FF"/>
                </a:solidFill>
              </a:rPr>
              <a:t> </a:t>
            </a:r>
            <a:endParaRPr lang="en-US" sz="3600" dirty="0">
              <a:solidFill>
                <a:srgbClr val="3366FF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482328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22036" y="466292"/>
            <a:ext cx="7313613" cy="1268845"/>
          </a:xfrm>
        </p:spPr>
        <p:txBody>
          <a:bodyPr/>
          <a:lstStyle/>
          <a:p>
            <a:r>
              <a:rPr lang="it-IT" sz="3200" dirty="0" err="1"/>
              <a:t>Gl</a:t>
            </a:r>
            <a:r>
              <a:rPr lang="it-IT" sz="3200" dirty="0"/>
              <a:t>. ad v. ‘</a:t>
            </a:r>
            <a:r>
              <a:rPr lang="it-IT" sz="3200" dirty="0" err="1"/>
              <a:t>embolam</a:t>
            </a:r>
            <a:r>
              <a:rPr lang="it-IT" sz="3200" dirty="0"/>
              <a:t>’ (C.I. 1.2.10.pr.) (ed. </a:t>
            </a:r>
            <a:r>
              <a:rPr lang="it-IT" sz="3200" dirty="0" err="1"/>
              <a:t>Dolezalek</a:t>
            </a:r>
            <a:r>
              <a:rPr lang="it-IT" sz="3200" dirty="0"/>
              <a:t>, 1985,</a:t>
            </a:r>
            <a:r>
              <a:rPr lang="it-IT" sz="3200" i="1" dirty="0"/>
              <a:t> </a:t>
            </a:r>
            <a:r>
              <a:rPr lang="it-IT" sz="3200" dirty="0"/>
              <a:t>p. 472)</a:t>
            </a:r>
            <a:r>
              <a:rPr lang="en-US" sz="3200" dirty="0"/>
              <a:t/>
            </a:r>
            <a:br>
              <a:rPr lang="en-US" sz="3200" dirty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6260" y="1735137"/>
            <a:ext cx="8284656" cy="435827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sz="3200" dirty="0" err="1" smtClean="0"/>
              <a:t>Secundum</a:t>
            </a:r>
            <a:r>
              <a:rPr lang="it-IT" sz="3200" dirty="0" smtClean="0"/>
              <a:t> </a:t>
            </a:r>
            <a:r>
              <a:rPr lang="it-IT" sz="3200" dirty="0" err="1"/>
              <a:t>Pep</a:t>
            </a:r>
            <a:r>
              <a:rPr lang="it-IT" sz="3200" dirty="0"/>
              <a:t>(</a:t>
            </a:r>
            <a:r>
              <a:rPr lang="it-IT" sz="3200" dirty="0" err="1"/>
              <a:t>onem</a:t>
            </a:r>
            <a:r>
              <a:rPr lang="it-IT" sz="3200" dirty="0"/>
              <a:t>) </a:t>
            </a:r>
            <a:r>
              <a:rPr lang="it-IT" sz="3200" dirty="0" err="1"/>
              <a:t>dicitur</a:t>
            </a:r>
            <a:r>
              <a:rPr lang="it-IT" sz="3200" dirty="0"/>
              <a:t> </a:t>
            </a:r>
            <a:r>
              <a:rPr lang="it-IT" sz="3200" dirty="0" err="1"/>
              <a:t>embola</a:t>
            </a:r>
            <a:r>
              <a:rPr lang="it-IT" sz="3200" dirty="0"/>
              <a:t> </a:t>
            </a:r>
            <a:r>
              <a:rPr lang="it-IT" sz="3200" dirty="0" err="1"/>
              <a:t>supercrescens</a:t>
            </a:r>
            <a:r>
              <a:rPr lang="it-IT" sz="3200" dirty="0"/>
              <a:t> </a:t>
            </a:r>
            <a:r>
              <a:rPr lang="it-IT" sz="3200" dirty="0" err="1"/>
              <a:t>iuuentus</a:t>
            </a:r>
            <a:r>
              <a:rPr lang="it-IT" sz="3200" dirty="0"/>
              <a:t> alio </a:t>
            </a:r>
            <a:r>
              <a:rPr lang="it-IT" sz="3200" dirty="0" err="1"/>
              <a:t>propter</a:t>
            </a:r>
            <a:r>
              <a:rPr lang="it-IT" sz="3200" dirty="0"/>
              <a:t> hoc </a:t>
            </a:r>
            <a:r>
              <a:rPr lang="it-IT" sz="3200" dirty="0" err="1"/>
              <a:t>transuehenda</a:t>
            </a:r>
            <a:r>
              <a:rPr lang="it-IT" sz="3200" dirty="0"/>
              <a:t>, </a:t>
            </a:r>
            <a:r>
              <a:rPr lang="it-IT" sz="3200" dirty="0" err="1"/>
              <a:t>sicut</a:t>
            </a:r>
            <a:r>
              <a:rPr lang="it-IT" sz="3200" dirty="0"/>
              <a:t> </a:t>
            </a:r>
            <a:r>
              <a:rPr lang="it-IT" sz="3200" dirty="0" err="1"/>
              <a:t>dicitur</a:t>
            </a:r>
            <a:r>
              <a:rPr lang="it-IT" sz="3200" dirty="0"/>
              <a:t> </a:t>
            </a:r>
            <a:r>
              <a:rPr lang="it-IT" sz="3200" b="1" dirty="0" err="1" smtClean="0"/>
              <a:t>embolismus</a:t>
            </a:r>
            <a:r>
              <a:rPr lang="it-IT" sz="3200" b="1" dirty="0" smtClean="0"/>
              <a:t> </a:t>
            </a:r>
            <a:r>
              <a:rPr lang="it-IT" sz="3200" b="1" dirty="0" err="1"/>
              <a:t>annus</a:t>
            </a:r>
            <a:r>
              <a:rPr lang="it-IT" sz="3200" dirty="0"/>
              <a:t>, </a:t>
            </a:r>
            <a:r>
              <a:rPr lang="it-IT" sz="3200" b="1" dirty="0" err="1"/>
              <a:t>idest</a:t>
            </a:r>
            <a:r>
              <a:rPr lang="it-IT" sz="3200" b="1" dirty="0"/>
              <a:t> </a:t>
            </a:r>
            <a:r>
              <a:rPr lang="it-IT" sz="3200" b="1" dirty="0" err="1"/>
              <a:t>supercrescens</a:t>
            </a:r>
            <a:r>
              <a:rPr lang="it-IT" sz="3200" dirty="0"/>
              <a:t>. </a:t>
            </a:r>
            <a:r>
              <a:rPr lang="it-IT" sz="3200" dirty="0">
                <a:solidFill>
                  <a:srgbClr val="3366FF"/>
                </a:solidFill>
              </a:rPr>
              <a:t>G. vero </a:t>
            </a:r>
            <a:r>
              <a:rPr lang="it-IT" sz="3200" dirty="0" err="1">
                <a:solidFill>
                  <a:srgbClr val="3366FF"/>
                </a:solidFill>
              </a:rPr>
              <a:t>dicit</a:t>
            </a:r>
            <a:r>
              <a:rPr lang="it-IT" sz="3200" dirty="0">
                <a:solidFill>
                  <a:srgbClr val="3366FF"/>
                </a:solidFill>
              </a:rPr>
              <a:t> </a:t>
            </a:r>
            <a:r>
              <a:rPr lang="it-IT" sz="3200" dirty="0" err="1"/>
              <a:t>eam</a:t>
            </a:r>
            <a:r>
              <a:rPr lang="it-IT" sz="3200" dirty="0"/>
              <a:t> </a:t>
            </a:r>
            <a:r>
              <a:rPr lang="it-IT" sz="3200" dirty="0" err="1"/>
              <a:t>gentem</a:t>
            </a:r>
            <a:r>
              <a:rPr lang="it-IT" sz="3200" dirty="0"/>
              <a:t> </a:t>
            </a:r>
            <a:r>
              <a:rPr lang="it-IT" sz="3200" dirty="0" err="1"/>
              <a:t>aliter</a:t>
            </a:r>
            <a:r>
              <a:rPr lang="it-IT" sz="3200" dirty="0"/>
              <a:t> </a:t>
            </a:r>
            <a:r>
              <a:rPr lang="it-IT" sz="3200" dirty="0" err="1"/>
              <a:t>uti</a:t>
            </a:r>
            <a:r>
              <a:rPr lang="it-IT" sz="3200" dirty="0"/>
              <a:t> hoc verbo et sic </a:t>
            </a:r>
            <a:r>
              <a:rPr lang="it-IT" sz="3200" dirty="0" err="1"/>
              <a:t>exponit</a:t>
            </a:r>
            <a:r>
              <a:rPr lang="it-IT" sz="3200" dirty="0"/>
              <a:t>: ‘ante </a:t>
            </a:r>
            <a:r>
              <a:rPr lang="it-IT" sz="3200" dirty="0" err="1"/>
              <a:t>f</a:t>
            </a:r>
            <a:r>
              <a:rPr lang="it-IT" sz="3200" dirty="0"/>
              <a:t>(</a:t>
            </a:r>
            <a:r>
              <a:rPr lang="it-IT" sz="3200" dirty="0" err="1"/>
              <a:t>elicem</a:t>
            </a:r>
            <a:r>
              <a:rPr lang="it-IT" sz="3200" dirty="0"/>
              <a:t>) </a:t>
            </a:r>
            <a:r>
              <a:rPr lang="it-IT" sz="3200" dirty="0" err="1"/>
              <a:t>embolam</a:t>
            </a:r>
            <a:r>
              <a:rPr lang="it-IT" sz="3200" dirty="0"/>
              <a:t>’ </a:t>
            </a:r>
            <a:r>
              <a:rPr lang="it-IT" sz="3200" dirty="0" err="1"/>
              <a:t>idest</a:t>
            </a:r>
            <a:r>
              <a:rPr lang="it-IT" sz="3200" dirty="0"/>
              <a:t> </a:t>
            </a:r>
            <a:r>
              <a:rPr lang="it-IT" sz="3200" dirty="0" err="1"/>
              <a:t>cuiusuis</a:t>
            </a:r>
            <a:r>
              <a:rPr lang="it-IT" sz="3200" dirty="0"/>
              <a:t> rei </a:t>
            </a:r>
            <a:r>
              <a:rPr lang="it-IT" sz="3200" dirty="0" err="1"/>
              <a:t>transuectionem</a:t>
            </a:r>
            <a:r>
              <a:rPr lang="it-IT" sz="3200" dirty="0"/>
              <a:t> a </a:t>
            </a:r>
            <a:r>
              <a:rPr lang="it-IT" sz="3200" dirty="0" err="1"/>
              <a:t>publico</a:t>
            </a:r>
            <a:r>
              <a:rPr lang="it-IT" sz="3200" dirty="0"/>
              <a:t> </a:t>
            </a:r>
            <a:r>
              <a:rPr lang="it-IT" sz="3200" dirty="0" err="1"/>
              <a:t>faciendam</a:t>
            </a:r>
            <a:r>
              <a:rPr lang="it-IT" sz="3200" dirty="0" smtClean="0"/>
              <a:t>.</a:t>
            </a:r>
          </a:p>
          <a:p>
            <a:pPr marL="0" indent="0">
              <a:buNone/>
            </a:pPr>
            <a:r>
              <a:rPr lang="it-IT" sz="3200" i="1" dirty="0" smtClean="0">
                <a:solidFill>
                  <a:srgbClr val="3366FF"/>
                </a:solidFill>
              </a:rPr>
              <a:t>Secondo </a:t>
            </a:r>
            <a:r>
              <a:rPr lang="it-IT" sz="3200" i="1" dirty="0" err="1" smtClean="0">
                <a:solidFill>
                  <a:srgbClr val="3366FF"/>
                </a:solidFill>
              </a:rPr>
              <a:t>Pepone</a:t>
            </a:r>
            <a:r>
              <a:rPr lang="it-IT" sz="3200" i="1" dirty="0" smtClean="0">
                <a:solidFill>
                  <a:srgbClr val="3366FF"/>
                </a:solidFill>
              </a:rPr>
              <a:t> si dice ‘</a:t>
            </a:r>
            <a:r>
              <a:rPr lang="it-IT" sz="3200" i="1" dirty="0" err="1" smtClean="0">
                <a:solidFill>
                  <a:srgbClr val="3366FF"/>
                </a:solidFill>
              </a:rPr>
              <a:t>embola</a:t>
            </a:r>
            <a:r>
              <a:rPr lang="it-IT" sz="3200" i="1" dirty="0" smtClean="0">
                <a:solidFill>
                  <a:srgbClr val="3366FF"/>
                </a:solidFill>
              </a:rPr>
              <a:t>’ la gioventù sovrabbondante che, proprio per questo, va trasferita altrove, così come si dice ‘anno embolismo’, cioè sovrabbondante. G. però dice che quella gente (i Greci) usa diversamente questa parola e così interpreta: ‘prima della felice </a:t>
            </a:r>
            <a:r>
              <a:rPr lang="it-IT" sz="3200" i="1" dirty="0" err="1" smtClean="0">
                <a:solidFill>
                  <a:srgbClr val="3366FF"/>
                </a:solidFill>
              </a:rPr>
              <a:t>embola</a:t>
            </a:r>
            <a:r>
              <a:rPr lang="it-IT" sz="3200" i="1" dirty="0" smtClean="0">
                <a:solidFill>
                  <a:srgbClr val="3366FF"/>
                </a:solidFill>
              </a:rPr>
              <a:t>’ cioè della spedizione di certo bene a scopo di pubblica utilità</a:t>
            </a:r>
            <a:r>
              <a:rPr lang="it-IT" sz="3200" i="1" dirty="0" smtClean="0"/>
              <a:t>.</a:t>
            </a:r>
            <a:endParaRPr lang="en-US" sz="3200" i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680231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65727" y="503238"/>
            <a:ext cx="7758545" cy="868362"/>
          </a:xfrm>
        </p:spPr>
        <p:txBody>
          <a:bodyPr/>
          <a:lstStyle/>
          <a:p>
            <a:r>
              <a:rPr lang="it-IT" sz="3200" dirty="0" smtClean="0"/>
              <a:t/>
            </a:r>
            <a:br>
              <a:rPr lang="it-IT" sz="3200" dirty="0" smtClean="0"/>
            </a:br>
            <a:r>
              <a:rPr lang="it-IT" sz="3200" dirty="0" err="1" smtClean="0"/>
              <a:t>Isidorus</a:t>
            </a:r>
            <a:r>
              <a:rPr lang="it-IT" sz="3200" dirty="0" smtClean="0"/>
              <a:t> </a:t>
            </a:r>
            <a:r>
              <a:rPr lang="it-IT" sz="3200" dirty="0" err="1"/>
              <a:t>Hispaliensis</a:t>
            </a:r>
            <a:r>
              <a:rPr lang="it-IT" sz="3200" dirty="0"/>
              <a:t>, </a:t>
            </a:r>
            <a:r>
              <a:rPr lang="it-IT" sz="3200" i="1" dirty="0" err="1"/>
              <a:t>Etymologiae</a:t>
            </a:r>
            <a:r>
              <a:rPr lang="it-IT" sz="3200" dirty="0"/>
              <a:t>, VI.17.22-23</a:t>
            </a:r>
            <a:r>
              <a:rPr lang="en-US" sz="3200" dirty="0"/>
              <a:t/>
            </a:r>
            <a:br>
              <a:rPr lang="en-US" sz="3200" dirty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38728" y="1735138"/>
            <a:ext cx="8197272" cy="40560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3200" b="1" dirty="0" err="1" smtClean="0"/>
              <a:t>Embolismus</a:t>
            </a:r>
            <a:r>
              <a:rPr lang="it-IT" sz="3200" b="1" dirty="0" smtClean="0"/>
              <a:t> </a:t>
            </a:r>
            <a:r>
              <a:rPr lang="it-IT" sz="3200" b="1" dirty="0" err="1"/>
              <a:t>annus</a:t>
            </a:r>
            <a:r>
              <a:rPr lang="it-IT" sz="3200" dirty="0"/>
              <a:t> est qui </a:t>
            </a:r>
            <a:r>
              <a:rPr lang="it-IT" sz="3200" dirty="0" err="1"/>
              <a:t>tredecim</a:t>
            </a:r>
            <a:r>
              <a:rPr lang="it-IT" sz="3200" dirty="0"/>
              <a:t> </a:t>
            </a:r>
            <a:r>
              <a:rPr lang="it-IT" sz="3200" dirty="0" err="1"/>
              <a:t>menses</a:t>
            </a:r>
            <a:r>
              <a:rPr lang="it-IT" sz="3200" dirty="0"/>
              <a:t> </a:t>
            </a:r>
            <a:r>
              <a:rPr lang="it-IT" sz="3200" dirty="0" err="1"/>
              <a:t>lunares</a:t>
            </a:r>
            <a:r>
              <a:rPr lang="it-IT" sz="3200" dirty="0"/>
              <a:t>, </a:t>
            </a:r>
            <a:r>
              <a:rPr lang="it-IT" sz="3200" dirty="0" err="1"/>
              <a:t>idest</a:t>
            </a:r>
            <a:r>
              <a:rPr lang="it-IT" sz="3200" dirty="0"/>
              <a:t> ccclxxxiv </a:t>
            </a:r>
            <a:r>
              <a:rPr lang="it-IT" sz="3200" dirty="0" err="1"/>
              <a:t>dies</a:t>
            </a:r>
            <a:r>
              <a:rPr lang="it-IT" sz="3200" dirty="0"/>
              <a:t> </a:t>
            </a:r>
            <a:r>
              <a:rPr lang="it-IT" sz="3200" dirty="0" err="1"/>
              <a:t>habere</a:t>
            </a:r>
            <a:r>
              <a:rPr lang="it-IT" sz="3200" dirty="0"/>
              <a:t> </a:t>
            </a:r>
            <a:r>
              <a:rPr lang="it-IT" sz="3200" dirty="0" err="1"/>
              <a:t>monstratur</a:t>
            </a:r>
            <a:r>
              <a:rPr lang="it-IT" sz="3200" dirty="0"/>
              <a:t>.  </a:t>
            </a:r>
            <a:r>
              <a:rPr lang="it-IT" sz="3200" dirty="0" smtClean="0"/>
              <a:t> … </a:t>
            </a:r>
            <a:r>
              <a:rPr lang="it-IT" sz="3200" dirty="0" err="1"/>
              <a:t>Embolismus</a:t>
            </a:r>
            <a:r>
              <a:rPr lang="it-IT" sz="3200" dirty="0"/>
              <a:t> </a:t>
            </a:r>
            <a:r>
              <a:rPr lang="it-IT" sz="3200" dirty="0" err="1"/>
              <a:t>autem</a:t>
            </a:r>
            <a:r>
              <a:rPr lang="it-IT" sz="3200" dirty="0"/>
              <a:t> </a:t>
            </a:r>
            <a:r>
              <a:rPr lang="it-IT" sz="3200" dirty="0" err="1"/>
              <a:t>nomen</a:t>
            </a:r>
            <a:r>
              <a:rPr lang="it-IT" sz="3200" dirty="0"/>
              <a:t> </a:t>
            </a:r>
            <a:r>
              <a:rPr lang="it-IT" sz="3200" dirty="0" err="1"/>
              <a:t>Graecum</a:t>
            </a:r>
            <a:r>
              <a:rPr lang="it-IT" sz="3200" dirty="0"/>
              <a:t> est, </a:t>
            </a:r>
            <a:r>
              <a:rPr lang="it-IT" sz="3200" dirty="0" err="1"/>
              <a:t>quod</a:t>
            </a:r>
            <a:r>
              <a:rPr lang="it-IT" sz="3200" dirty="0"/>
              <a:t> </a:t>
            </a:r>
            <a:r>
              <a:rPr lang="it-IT" sz="3200" dirty="0" err="1"/>
              <a:t>interpretatur</a:t>
            </a:r>
            <a:r>
              <a:rPr lang="it-IT" sz="3200" dirty="0"/>
              <a:t> Latine </a:t>
            </a:r>
            <a:r>
              <a:rPr lang="it-IT" sz="3200" b="1" dirty="0" err="1"/>
              <a:t>superaugmentum</a:t>
            </a:r>
            <a:r>
              <a:rPr lang="it-IT" sz="3200" dirty="0"/>
              <a:t> …</a:t>
            </a:r>
            <a:r>
              <a:rPr lang="en-US" sz="3200" dirty="0"/>
              <a:t> </a:t>
            </a:r>
            <a:endParaRPr lang="en-US" sz="3200" dirty="0" smtClean="0"/>
          </a:p>
          <a:p>
            <a:pPr marL="0" indent="0">
              <a:buNone/>
            </a:pPr>
            <a:r>
              <a:rPr lang="en-US" sz="3200" i="1" dirty="0" smtClean="0">
                <a:solidFill>
                  <a:srgbClr val="3366FF"/>
                </a:solidFill>
              </a:rPr>
              <a:t>Si dice ‘anno </a:t>
            </a:r>
            <a:r>
              <a:rPr lang="en-US" sz="3200" i="1" dirty="0" err="1" smtClean="0">
                <a:solidFill>
                  <a:srgbClr val="3366FF"/>
                </a:solidFill>
              </a:rPr>
              <a:t>embolismale</a:t>
            </a:r>
            <a:r>
              <a:rPr lang="en-US" sz="3200" i="1" dirty="0" smtClean="0">
                <a:solidFill>
                  <a:srgbClr val="3366FF"/>
                </a:solidFill>
              </a:rPr>
              <a:t>’ </a:t>
            </a:r>
            <a:r>
              <a:rPr lang="en-US" sz="3200" i="1" dirty="0" err="1" smtClean="0">
                <a:solidFill>
                  <a:srgbClr val="3366FF"/>
                </a:solidFill>
              </a:rPr>
              <a:t>quello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che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si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compone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convenzionalmente</a:t>
            </a:r>
            <a:r>
              <a:rPr lang="en-US" sz="3200" i="1" dirty="0" smtClean="0">
                <a:solidFill>
                  <a:srgbClr val="3366FF"/>
                </a:solidFill>
              </a:rPr>
              <a:t> di 13 </a:t>
            </a:r>
            <a:r>
              <a:rPr lang="en-US" sz="3200" i="1" dirty="0" err="1" smtClean="0">
                <a:solidFill>
                  <a:srgbClr val="3366FF"/>
                </a:solidFill>
              </a:rPr>
              <a:t>mesi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lunari</a:t>
            </a:r>
            <a:r>
              <a:rPr lang="en-US" sz="3200" i="1" dirty="0" smtClean="0">
                <a:solidFill>
                  <a:srgbClr val="3366FF"/>
                </a:solidFill>
              </a:rPr>
              <a:t>, vale a dire 384 </a:t>
            </a:r>
            <a:r>
              <a:rPr lang="en-US" sz="3200" i="1" dirty="0" err="1" smtClean="0">
                <a:solidFill>
                  <a:srgbClr val="3366FF"/>
                </a:solidFill>
              </a:rPr>
              <a:t>giorni</a:t>
            </a:r>
            <a:r>
              <a:rPr lang="en-US" sz="3200" i="1" dirty="0" smtClean="0">
                <a:solidFill>
                  <a:srgbClr val="3366FF"/>
                </a:solidFill>
              </a:rPr>
              <a:t> … ‘</a:t>
            </a:r>
            <a:r>
              <a:rPr lang="en-US" sz="3200" i="1" dirty="0" err="1" smtClean="0">
                <a:solidFill>
                  <a:srgbClr val="3366FF"/>
                </a:solidFill>
              </a:rPr>
              <a:t>Embolismus</a:t>
            </a:r>
            <a:r>
              <a:rPr lang="en-US" sz="3200" i="1" dirty="0" smtClean="0">
                <a:solidFill>
                  <a:srgbClr val="3366FF"/>
                </a:solidFill>
              </a:rPr>
              <a:t>’ </a:t>
            </a:r>
            <a:r>
              <a:rPr lang="en-US" sz="3200" i="1" dirty="0" err="1" smtClean="0">
                <a:solidFill>
                  <a:srgbClr val="3366FF"/>
                </a:solidFill>
              </a:rPr>
              <a:t>è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aggettivo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greco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che</a:t>
            </a:r>
            <a:r>
              <a:rPr lang="en-US" sz="3200" i="1" dirty="0" smtClean="0">
                <a:solidFill>
                  <a:srgbClr val="3366FF"/>
                </a:solidFill>
              </a:rPr>
              <a:t> </a:t>
            </a:r>
            <a:r>
              <a:rPr lang="en-US" sz="3200" i="1" dirty="0" err="1" smtClean="0">
                <a:solidFill>
                  <a:srgbClr val="3366FF"/>
                </a:solidFill>
              </a:rPr>
              <a:t>si</a:t>
            </a:r>
            <a:r>
              <a:rPr lang="en-US" sz="3200" i="1" dirty="0" smtClean="0">
                <a:solidFill>
                  <a:srgbClr val="3366FF"/>
                </a:solidFill>
              </a:rPr>
              <a:t> traduce in </a:t>
            </a:r>
            <a:r>
              <a:rPr lang="en-US" sz="3200" i="1" dirty="0" err="1" smtClean="0">
                <a:solidFill>
                  <a:srgbClr val="3366FF"/>
                </a:solidFill>
              </a:rPr>
              <a:t>latino</a:t>
            </a:r>
            <a:r>
              <a:rPr lang="en-US" sz="3200" i="1" dirty="0" smtClean="0">
                <a:solidFill>
                  <a:srgbClr val="3366FF"/>
                </a:solidFill>
              </a:rPr>
              <a:t> ‘</a:t>
            </a:r>
            <a:r>
              <a:rPr lang="en-US" sz="3200" i="1" dirty="0" err="1" smtClean="0">
                <a:solidFill>
                  <a:srgbClr val="3366FF"/>
                </a:solidFill>
              </a:rPr>
              <a:t>superaugmentum</a:t>
            </a:r>
            <a:r>
              <a:rPr lang="en-US" sz="3200" i="1" dirty="0" smtClean="0">
                <a:solidFill>
                  <a:srgbClr val="3366FF"/>
                </a:solidFill>
              </a:rPr>
              <a:t>’ …</a:t>
            </a:r>
            <a:endParaRPr lang="it-IT" sz="3200" i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6794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14400" y="503238"/>
            <a:ext cx="7313613" cy="720580"/>
          </a:xfrm>
        </p:spPr>
        <p:txBody>
          <a:bodyPr/>
          <a:lstStyle/>
          <a:p>
            <a:r>
              <a:rPr lang="it-IT" sz="3200" dirty="0" err="1"/>
              <a:t>Radulfus</a:t>
            </a:r>
            <a:r>
              <a:rPr lang="it-IT" sz="3200" dirty="0"/>
              <a:t> Niger, </a:t>
            </a:r>
            <a:r>
              <a:rPr lang="it-IT" sz="3200" i="1" dirty="0" err="1"/>
              <a:t>Moralia</a:t>
            </a:r>
            <a:r>
              <a:rPr lang="it-IT" sz="3200" i="1" dirty="0"/>
              <a:t> </a:t>
            </a:r>
            <a:r>
              <a:rPr lang="it-IT" sz="3200" i="1" dirty="0" err="1"/>
              <a:t>regum</a:t>
            </a:r>
            <a:r>
              <a:rPr lang="it-IT" sz="3200" dirty="0"/>
              <a:t>, (ed. </a:t>
            </a:r>
            <a:r>
              <a:rPr lang="it-IT" sz="3200" dirty="0" err="1"/>
              <a:t>Schmugge</a:t>
            </a:r>
            <a:r>
              <a:rPr lang="it-IT" sz="3200" dirty="0"/>
              <a:t>, </a:t>
            </a:r>
            <a:r>
              <a:rPr lang="it-IT" sz="3200" i="1" dirty="0" err="1"/>
              <a:t>Codicis</a:t>
            </a:r>
            <a:r>
              <a:rPr lang="it-IT" sz="3200" i="1" dirty="0"/>
              <a:t> </a:t>
            </a:r>
            <a:r>
              <a:rPr lang="it-IT" sz="3200" i="1" dirty="0" err="1"/>
              <a:t>Iustiniani</a:t>
            </a:r>
            <a:r>
              <a:rPr lang="it-IT" sz="3200" i="1" dirty="0"/>
              <a:t>… </a:t>
            </a:r>
            <a:r>
              <a:rPr lang="it-IT" sz="3200" i="1" dirty="0" err="1"/>
              <a:t>baiulus</a:t>
            </a:r>
            <a:r>
              <a:rPr lang="it-IT" sz="3200" dirty="0"/>
              <a:t>, p. 3) </a:t>
            </a:r>
            <a:r>
              <a:rPr lang="en-US" sz="3200" dirty="0"/>
              <a:t/>
            </a:r>
            <a:br>
              <a:rPr lang="en-US" sz="3200" dirty="0"/>
            </a:b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2546" y="1327726"/>
            <a:ext cx="8497454" cy="5357091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enim</a:t>
            </a:r>
            <a:r>
              <a:rPr lang="it-IT" dirty="0"/>
              <a:t> </a:t>
            </a:r>
            <a:r>
              <a:rPr lang="it-IT" dirty="0" err="1"/>
              <a:t>coram</a:t>
            </a:r>
            <a:r>
              <a:rPr lang="it-IT" dirty="0"/>
              <a:t> imperatore in Lombardia </a:t>
            </a:r>
            <a:r>
              <a:rPr lang="it-IT" dirty="0" err="1"/>
              <a:t>convenissent</a:t>
            </a:r>
            <a:r>
              <a:rPr lang="it-IT" dirty="0"/>
              <a:t> </a:t>
            </a:r>
            <a:r>
              <a:rPr lang="it-IT" dirty="0" err="1"/>
              <a:t>iudices</a:t>
            </a:r>
            <a:r>
              <a:rPr lang="it-IT" dirty="0"/>
              <a:t> </a:t>
            </a:r>
            <a:r>
              <a:rPr lang="it-IT" dirty="0" err="1"/>
              <a:t>tocius</a:t>
            </a:r>
            <a:r>
              <a:rPr lang="it-IT" dirty="0"/>
              <a:t> regni, </a:t>
            </a:r>
            <a:r>
              <a:rPr lang="it-IT" dirty="0" err="1"/>
              <a:t>occiso</a:t>
            </a:r>
            <a:r>
              <a:rPr lang="it-IT" dirty="0"/>
              <a:t> servo a </a:t>
            </a:r>
            <a:r>
              <a:rPr lang="it-IT" dirty="0" err="1"/>
              <a:t>quodam</a:t>
            </a:r>
            <a:r>
              <a:rPr lang="it-IT" dirty="0"/>
              <a:t> </a:t>
            </a:r>
            <a:r>
              <a:rPr lang="it-IT" dirty="0" err="1"/>
              <a:t>quesitum</a:t>
            </a:r>
            <a:r>
              <a:rPr lang="it-IT" dirty="0"/>
              <a:t> est </a:t>
            </a:r>
            <a:r>
              <a:rPr lang="it-IT" dirty="0" err="1"/>
              <a:t>iudicium</a:t>
            </a:r>
            <a:r>
              <a:rPr lang="it-IT" dirty="0"/>
              <a:t> de </a:t>
            </a:r>
            <a:r>
              <a:rPr lang="it-IT" dirty="0" err="1"/>
              <a:t>homicida</a:t>
            </a:r>
            <a:r>
              <a:rPr lang="it-IT" dirty="0"/>
              <a:t>. ... </a:t>
            </a:r>
            <a:r>
              <a:rPr lang="it-IT" dirty="0" err="1"/>
              <a:t>Cum</a:t>
            </a:r>
            <a:r>
              <a:rPr lang="it-IT" dirty="0"/>
              <a:t> </a:t>
            </a:r>
            <a:r>
              <a:rPr lang="it-IT" dirty="0" err="1"/>
              <a:t>igitur</a:t>
            </a:r>
            <a:r>
              <a:rPr lang="it-IT" dirty="0"/>
              <a:t> </a:t>
            </a:r>
            <a:r>
              <a:rPr lang="it-IT" dirty="0" err="1"/>
              <a:t>multiplici</a:t>
            </a:r>
            <a:r>
              <a:rPr lang="it-IT" dirty="0"/>
              <a:t> </a:t>
            </a:r>
            <a:r>
              <a:rPr lang="it-IT" dirty="0" err="1"/>
              <a:t>allegatione</a:t>
            </a:r>
            <a:r>
              <a:rPr lang="it-IT" dirty="0"/>
              <a:t> </a:t>
            </a:r>
            <a:r>
              <a:rPr lang="it-IT" dirty="0" err="1"/>
              <a:t>iuris</a:t>
            </a:r>
            <a:r>
              <a:rPr lang="it-IT" dirty="0"/>
              <a:t> sui </a:t>
            </a:r>
            <a:r>
              <a:rPr lang="it-IT" dirty="0" err="1"/>
              <a:t>inebriarentur</a:t>
            </a:r>
            <a:r>
              <a:rPr lang="it-IT" dirty="0"/>
              <a:t> … pravi </a:t>
            </a:r>
            <a:r>
              <a:rPr lang="it-IT" dirty="0" err="1"/>
              <a:t>iudices</a:t>
            </a:r>
            <a:r>
              <a:rPr lang="it-IT" dirty="0"/>
              <a:t> </a:t>
            </a:r>
            <a:r>
              <a:rPr lang="it-IT" dirty="0" err="1"/>
              <a:t>dictaverunt</a:t>
            </a:r>
            <a:r>
              <a:rPr lang="it-IT" dirty="0"/>
              <a:t> </a:t>
            </a:r>
            <a:r>
              <a:rPr lang="it-IT" dirty="0" err="1"/>
              <a:t>sentenciam</a:t>
            </a:r>
            <a:r>
              <a:rPr lang="it-IT" dirty="0"/>
              <a:t> in </a:t>
            </a:r>
            <a:r>
              <a:rPr lang="it-IT" dirty="0" err="1"/>
              <a:t>homicidam</a:t>
            </a:r>
            <a:r>
              <a:rPr lang="it-IT" dirty="0"/>
              <a:t> </a:t>
            </a:r>
            <a:r>
              <a:rPr lang="it-IT" dirty="0" err="1"/>
              <a:t>solam</a:t>
            </a:r>
            <a:r>
              <a:rPr lang="it-IT" dirty="0"/>
              <a:t> </a:t>
            </a:r>
            <a:r>
              <a:rPr lang="it-IT" dirty="0" err="1" smtClean="0"/>
              <a:t>mulctam</a:t>
            </a:r>
            <a:r>
              <a:rPr lang="it-IT" dirty="0" smtClean="0"/>
              <a:t> </a:t>
            </a:r>
            <a:r>
              <a:rPr lang="it-IT" dirty="0" err="1"/>
              <a:t>pecuniariam</a:t>
            </a:r>
            <a:r>
              <a:rPr lang="it-IT" dirty="0"/>
              <a:t>. </a:t>
            </a:r>
            <a:r>
              <a:rPr lang="it-IT" dirty="0" err="1"/>
              <a:t>Surrexit</a:t>
            </a:r>
            <a:r>
              <a:rPr lang="it-IT" dirty="0"/>
              <a:t> </a:t>
            </a:r>
            <a:r>
              <a:rPr lang="it-IT" dirty="0" err="1"/>
              <a:t>autem</a:t>
            </a:r>
            <a:r>
              <a:rPr lang="it-IT" dirty="0"/>
              <a:t> </a:t>
            </a:r>
            <a:r>
              <a:rPr lang="it-IT" dirty="0" err="1"/>
              <a:t>magister</a:t>
            </a:r>
            <a:r>
              <a:rPr lang="it-IT" dirty="0"/>
              <a:t> Peppo in medium tantum </a:t>
            </a:r>
            <a:r>
              <a:rPr lang="it-IT" dirty="0" err="1"/>
              <a:t>Codicis</a:t>
            </a:r>
            <a:r>
              <a:rPr lang="it-IT" dirty="0"/>
              <a:t> </a:t>
            </a:r>
            <a:r>
              <a:rPr lang="it-IT" dirty="0" err="1"/>
              <a:t>Iustiniani</a:t>
            </a:r>
            <a:r>
              <a:rPr lang="it-IT" dirty="0"/>
              <a:t> et </a:t>
            </a:r>
            <a:r>
              <a:rPr lang="it-IT" dirty="0" err="1"/>
              <a:t>Institutionum</a:t>
            </a:r>
            <a:r>
              <a:rPr lang="it-IT" dirty="0"/>
              <a:t> </a:t>
            </a:r>
            <a:r>
              <a:rPr lang="it-IT" dirty="0" err="1"/>
              <a:t>baiulus</a:t>
            </a:r>
            <a:r>
              <a:rPr lang="it-IT" dirty="0"/>
              <a:t>, </a:t>
            </a:r>
            <a:r>
              <a:rPr lang="it-IT" dirty="0" err="1"/>
              <a:t>utpote</a:t>
            </a:r>
            <a:r>
              <a:rPr lang="it-IT" dirty="0"/>
              <a:t> </a:t>
            </a:r>
            <a:r>
              <a:rPr lang="it-IT" dirty="0" err="1"/>
              <a:t>Pandecte</a:t>
            </a:r>
            <a:r>
              <a:rPr lang="it-IT" dirty="0"/>
              <a:t> </a:t>
            </a:r>
            <a:r>
              <a:rPr lang="it-IT" dirty="0" err="1"/>
              <a:t>nullam</a:t>
            </a:r>
            <a:r>
              <a:rPr lang="it-IT" dirty="0"/>
              <a:t> </a:t>
            </a:r>
            <a:r>
              <a:rPr lang="it-IT" dirty="0" err="1"/>
              <a:t>habens</a:t>
            </a:r>
            <a:r>
              <a:rPr lang="it-IT" dirty="0"/>
              <a:t> </a:t>
            </a:r>
            <a:r>
              <a:rPr lang="it-IT" dirty="0" err="1"/>
              <a:t>noticiam</a:t>
            </a:r>
            <a:r>
              <a:rPr lang="it-IT" dirty="0"/>
              <a:t>, ... </a:t>
            </a:r>
            <a:r>
              <a:rPr lang="it-IT" dirty="0" err="1"/>
              <a:t>enervans</a:t>
            </a:r>
            <a:r>
              <a:rPr lang="it-IT" dirty="0"/>
              <a:t> </a:t>
            </a:r>
            <a:r>
              <a:rPr lang="it-IT" dirty="0" err="1"/>
              <a:t>sentenciam</a:t>
            </a:r>
            <a:r>
              <a:rPr lang="it-IT" dirty="0"/>
              <a:t> </a:t>
            </a:r>
            <a:r>
              <a:rPr lang="it-IT" dirty="0" err="1"/>
              <a:t>priorum</a:t>
            </a:r>
            <a:r>
              <a:rPr lang="it-IT" dirty="0"/>
              <a:t> </a:t>
            </a:r>
            <a:r>
              <a:rPr lang="it-IT" dirty="0" err="1"/>
              <a:t>iudicum</a:t>
            </a:r>
            <a:r>
              <a:rPr lang="it-IT" dirty="0"/>
              <a:t>. </a:t>
            </a:r>
            <a:r>
              <a:rPr lang="it-IT" dirty="0" err="1"/>
              <a:t>Quippe</a:t>
            </a:r>
            <a:r>
              <a:rPr lang="it-IT" dirty="0"/>
              <a:t> </a:t>
            </a:r>
            <a:r>
              <a:rPr lang="it-IT" dirty="0" err="1"/>
              <a:t>allegavit</a:t>
            </a:r>
            <a:r>
              <a:rPr lang="it-IT" dirty="0"/>
              <a:t> </a:t>
            </a:r>
            <a:r>
              <a:rPr lang="it-IT" dirty="0" err="1"/>
              <a:t>eum</a:t>
            </a:r>
            <a:r>
              <a:rPr lang="it-IT" dirty="0"/>
              <a:t>, qui </a:t>
            </a:r>
            <a:r>
              <a:rPr lang="it-IT" dirty="0" err="1"/>
              <a:t>exemisset</a:t>
            </a:r>
            <a:r>
              <a:rPr lang="it-IT" dirty="0"/>
              <a:t> </a:t>
            </a:r>
            <a:r>
              <a:rPr lang="it-IT" dirty="0" err="1"/>
              <a:t>hominem</a:t>
            </a:r>
            <a:r>
              <a:rPr lang="it-IT" dirty="0"/>
              <a:t> de </a:t>
            </a:r>
            <a:r>
              <a:rPr lang="it-IT" dirty="0" err="1"/>
              <a:t>grege</a:t>
            </a:r>
            <a:r>
              <a:rPr lang="it-IT" dirty="0"/>
              <a:t> </a:t>
            </a:r>
            <a:r>
              <a:rPr lang="it-IT" dirty="0" err="1"/>
              <a:t>hominum</a:t>
            </a:r>
            <a:r>
              <a:rPr lang="it-IT" dirty="0"/>
              <a:t>, </a:t>
            </a:r>
            <a:r>
              <a:rPr lang="it-IT" dirty="0" err="1"/>
              <a:t>universitati</a:t>
            </a:r>
            <a:r>
              <a:rPr lang="it-IT" dirty="0"/>
              <a:t> </a:t>
            </a:r>
            <a:r>
              <a:rPr lang="it-IT" dirty="0" err="1"/>
              <a:t>fore</a:t>
            </a:r>
            <a:r>
              <a:rPr lang="it-IT" dirty="0"/>
              <a:t> </a:t>
            </a:r>
            <a:r>
              <a:rPr lang="it-IT" dirty="0" err="1"/>
              <a:t>iniurium</a:t>
            </a:r>
            <a:r>
              <a:rPr lang="it-IT" dirty="0"/>
              <a:t> </a:t>
            </a:r>
            <a:r>
              <a:rPr lang="it-IT" dirty="0" err="1"/>
              <a:t>adeo</a:t>
            </a:r>
            <a:r>
              <a:rPr lang="it-IT" dirty="0"/>
              <a:t>, ut qui </a:t>
            </a:r>
            <a:r>
              <a:rPr lang="it-IT" dirty="0" err="1"/>
              <a:t>hominem</a:t>
            </a:r>
            <a:r>
              <a:rPr lang="it-IT" dirty="0"/>
              <a:t> </a:t>
            </a:r>
            <a:r>
              <a:rPr lang="it-IT" dirty="0" err="1"/>
              <a:t>ademisset</a:t>
            </a:r>
            <a:r>
              <a:rPr lang="it-IT" dirty="0"/>
              <a:t> </a:t>
            </a:r>
            <a:r>
              <a:rPr lang="it-IT" dirty="0" err="1"/>
              <a:t>universitati</a:t>
            </a:r>
            <a:r>
              <a:rPr lang="it-IT" dirty="0"/>
              <a:t> </a:t>
            </a:r>
            <a:r>
              <a:rPr lang="it-IT" dirty="0" err="1"/>
              <a:t>hominum</a:t>
            </a:r>
            <a:r>
              <a:rPr lang="it-IT" dirty="0"/>
              <a:t>, </a:t>
            </a:r>
            <a:r>
              <a:rPr lang="it-IT" b="1" dirty="0"/>
              <a:t>quia </a:t>
            </a:r>
            <a:r>
              <a:rPr lang="it-IT" b="1" dirty="0" err="1"/>
              <a:t>violasset</a:t>
            </a:r>
            <a:r>
              <a:rPr lang="it-IT" b="1" dirty="0"/>
              <a:t> naturale </a:t>
            </a:r>
            <a:r>
              <a:rPr lang="it-IT" b="1" dirty="0" err="1"/>
              <a:t>communionis</a:t>
            </a:r>
            <a:r>
              <a:rPr lang="it-IT" b="1" dirty="0"/>
              <a:t> </a:t>
            </a:r>
            <a:r>
              <a:rPr lang="it-IT" b="1" dirty="0" err="1"/>
              <a:t>consorcium</a:t>
            </a:r>
            <a:r>
              <a:rPr lang="it-IT" b="1" dirty="0"/>
              <a:t>, ipse </a:t>
            </a:r>
            <a:r>
              <a:rPr lang="it-IT" b="1" dirty="0" err="1"/>
              <a:t>pariter</a:t>
            </a:r>
            <a:r>
              <a:rPr lang="it-IT" b="1" dirty="0"/>
              <a:t> de medio </a:t>
            </a:r>
            <a:r>
              <a:rPr lang="it-IT" b="1" dirty="0" err="1"/>
              <a:t>tolleretur</a:t>
            </a:r>
            <a:r>
              <a:rPr lang="it-IT" b="1" dirty="0"/>
              <a:t> et </a:t>
            </a:r>
            <a:r>
              <a:rPr lang="it-IT" b="1" dirty="0" err="1"/>
              <a:t>homicida</a:t>
            </a:r>
            <a:r>
              <a:rPr lang="it-IT" b="1" dirty="0"/>
              <a:t> </a:t>
            </a:r>
            <a:r>
              <a:rPr lang="it-IT" b="1" dirty="0" err="1"/>
              <a:t>occideretur</a:t>
            </a:r>
            <a:r>
              <a:rPr lang="it-IT" dirty="0"/>
              <a:t>. </a:t>
            </a:r>
            <a:r>
              <a:rPr lang="it-IT" dirty="0" err="1"/>
              <a:t>Sive</a:t>
            </a:r>
            <a:r>
              <a:rPr lang="it-IT" dirty="0"/>
              <a:t> </a:t>
            </a:r>
            <a:r>
              <a:rPr lang="it-IT" dirty="0" err="1"/>
              <a:t>enim</a:t>
            </a:r>
            <a:r>
              <a:rPr lang="it-IT" dirty="0"/>
              <a:t> </a:t>
            </a:r>
            <a:r>
              <a:rPr lang="it-IT" dirty="0" err="1"/>
              <a:t>servus</a:t>
            </a:r>
            <a:r>
              <a:rPr lang="it-IT" dirty="0"/>
              <a:t> </a:t>
            </a:r>
            <a:r>
              <a:rPr lang="it-IT" dirty="0" err="1"/>
              <a:t>sive</a:t>
            </a:r>
            <a:r>
              <a:rPr lang="it-IT" dirty="0"/>
              <a:t> </a:t>
            </a:r>
            <a:r>
              <a:rPr lang="it-IT" dirty="0" err="1"/>
              <a:t>liber</a:t>
            </a:r>
            <a:r>
              <a:rPr lang="it-IT" dirty="0"/>
              <a:t> </a:t>
            </a:r>
            <a:r>
              <a:rPr lang="it-IT" dirty="0" err="1"/>
              <a:t>foret</a:t>
            </a:r>
            <a:r>
              <a:rPr lang="it-IT" dirty="0"/>
              <a:t>, idem </a:t>
            </a:r>
            <a:r>
              <a:rPr lang="it-IT" dirty="0" err="1"/>
              <a:t>ait</a:t>
            </a:r>
            <a:r>
              <a:rPr lang="it-IT" dirty="0"/>
              <a:t> esse </a:t>
            </a:r>
            <a:r>
              <a:rPr lang="it-IT" dirty="0" err="1"/>
              <a:t>iudicium</a:t>
            </a:r>
            <a:r>
              <a:rPr lang="it-IT" dirty="0"/>
              <a:t>, </a:t>
            </a:r>
            <a:r>
              <a:rPr lang="it-IT" dirty="0" err="1"/>
              <a:t>quoniam</a:t>
            </a:r>
            <a:r>
              <a:rPr lang="it-IT" dirty="0"/>
              <a:t> </a:t>
            </a:r>
            <a:r>
              <a:rPr lang="it-IT" dirty="0" err="1"/>
              <a:t>addictio</a:t>
            </a:r>
            <a:r>
              <a:rPr lang="it-IT" dirty="0"/>
              <a:t> </a:t>
            </a:r>
            <a:r>
              <a:rPr lang="it-IT" dirty="0" err="1"/>
              <a:t>servitutis</a:t>
            </a:r>
            <a:r>
              <a:rPr lang="it-IT" dirty="0"/>
              <a:t> </a:t>
            </a:r>
            <a:r>
              <a:rPr lang="it-IT" dirty="0" err="1"/>
              <a:t>delere</a:t>
            </a:r>
            <a:r>
              <a:rPr lang="it-IT" dirty="0"/>
              <a:t> non </a:t>
            </a:r>
            <a:r>
              <a:rPr lang="it-IT" dirty="0" err="1"/>
              <a:t>poterat</a:t>
            </a:r>
            <a:r>
              <a:rPr lang="it-IT" dirty="0"/>
              <a:t> </a:t>
            </a:r>
            <a:r>
              <a:rPr lang="it-IT" dirty="0" err="1"/>
              <a:t>communionem</a:t>
            </a:r>
            <a:r>
              <a:rPr lang="it-IT" dirty="0"/>
              <a:t> nature </a:t>
            </a:r>
            <a:r>
              <a:rPr lang="it-IT" dirty="0" err="1"/>
              <a:t>humane</a:t>
            </a:r>
            <a:r>
              <a:rPr lang="it-IT" dirty="0"/>
              <a:t> </a:t>
            </a:r>
            <a:r>
              <a:rPr lang="it-IT" dirty="0" err="1"/>
              <a:t>conditionis</a:t>
            </a:r>
            <a:r>
              <a:rPr lang="it-IT" dirty="0"/>
              <a:t>. </a:t>
            </a:r>
            <a:r>
              <a:rPr lang="it-IT" dirty="0" err="1"/>
              <a:t>Legibus</a:t>
            </a:r>
            <a:r>
              <a:rPr lang="it-IT" dirty="0"/>
              <a:t> </a:t>
            </a:r>
            <a:r>
              <a:rPr lang="it-IT" dirty="0" err="1"/>
              <a:t>igitur</a:t>
            </a:r>
            <a:r>
              <a:rPr lang="it-IT" dirty="0"/>
              <a:t> et </a:t>
            </a:r>
            <a:r>
              <a:rPr lang="it-IT" dirty="0" err="1"/>
              <a:t>sacris</a:t>
            </a:r>
            <a:r>
              <a:rPr lang="it-IT" dirty="0"/>
              <a:t> </a:t>
            </a:r>
            <a:r>
              <a:rPr lang="it-IT" dirty="0" err="1"/>
              <a:t>constitutionibus</a:t>
            </a:r>
            <a:r>
              <a:rPr lang="it-IT" dirty="0"/>
              <a:t> </a:t>
            </a:r>
            <a:r>
              <a:rPr lang="it-IT" dirty="0" err="1"/>
              <a:t>imperatorum</a:t>
            </a:r>
            <a:r>
              <a:rPr lang="it-IT" dirty="0"/>
              <a:t> firmato </a:t>
            </a:r>
            <a:r>
              <a:rPr lang="it-IT" dirty="0" err="1"/>
              <a:t>iudicio</a:t>
            </a:r>
            <a:r>
              <a:rPr lang="it-IT" dirty="0"/>
              <a:t> </a:t>
            </a:r>
            <a:r>
              <a:rPr lang="it-IT" dirty="0" err="1"/>
              <a:t>optinuit</a:t>
            </a:r>
            <a:r>
              <a:rPr lang="it-IT" dirty="0"/>
              <a:t> </a:t>
            </a:r>
            <a:r>
              <a:rPr lang="it-IT" dirty="0" err="1"/>
              <a:t>magister</a:t>
            </a:r>
            <a:r>
              <a:rPr lang="it-IT" dirty="0"/>
              <a:t> Peppo </a:t>
            </a:r>
            <a:r>
              <a:rPr lang="it-IT" dirty="0" err="1"/>
              <a:t>coram</a:t>
            </a:r>
            <a:r>
              <a:rPr lang="it-IT" dirty="0"/>
              <a:t> imperatore </a:t>
            </a:r>
            <a:r>
              <a:rPr lang="it-IT" dirty="0" err="1"/>
              <a:t>aliis</a:t>
            </a:r>
            <a:r>
              <a:rPr lang="it-IT" dirty="0"/>
              <a:t> </a:t>
            </a:r>
            <a:r>
              <a:rPr lang="it-IT" dirty="0" err="1"/>
              <a:t>iudicibus</a:t>
            </a:r>
            <a:r>
              <a:rPr lang="it-IT" dirty="0"/>
              <a:t> in confusione </a:t>
            </a:r>
            <a:r>
              <a:rPr lang="it-IT" dirty="0" err="1"/>
              <a:t>recedentibus</a:t>
            </a:r>
            <a:r>
              <a:rPr lang="it-IT" dirty="0"/>
              <a:t>.</a:t>
            </a:r>
            <a:endParaRPr lang="en-US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35215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4728" y="547591"/>
            <a:ext cx="8670636" cy="62065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i="1" dirty="0">
                <a:solidFill>
                  <a:srgbClr val="3366FF"/>
                </a:solidFill>
              </a:rPr>
              <a:t>Al cospetto dell’imperatore si erano riuniti in Lombardia tutti i giudici del regno essendo in corso un giudizio in merito all’uccisione di un servo da parte di un tale … quei malvagi giudici – inebriati delle innumerevoli allegazioni di norme del loro diritto [il diritto longobardo-franco] – formularono una sentenza che puniva l’omicida con la sola comminazione di una pena pecuniaria. Si ribellò allora in mezzo a loro il maestro Pepo – esperto del solo Codice di Giustiniano e delle Istituzioni, non avendo alcuna conoscenza delle Pandette – e tolse ogni forza alla precedente sentenza. E, infatti, quello sostenne che chi avesse eliminato un uomo dal gregge degli uomini … aveva in realtà sottratto un uomo all’intero genere umano e poiché aveva con ciò violato la società naturale, quello parimenti doveva esser tolto di mezzo e l’omicida ucciso. Fosse servo o libero, identico doveva essere il giudizio poiché la sopraggiunta servitù non poteva cancellare la comune appartenenza al genere umano. Rafforzato quindi il giudizio richiamando leggi e sacre costituzioni imperiali, il maestro Pepo riuscì a gettare nella confusione gli altri giudici al cospetto dell’imperatore</a:t>
            </a:r>
            <a:r>
              <a:rPr lang="en-US" i="1" dirty="0">
                <a:solidFill>
                  <a:srgbClr val="3366FF"/>
                </a:solidFill>
              </a:rPr>
              <a:t> </a:t>
            </a:r>
            <a:endParaRPr lang="it-IT" i="1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52577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34818" y="93207"/>
            <a:ext cx="8683922" cy="6675955"/>
          </a:xfrm>
        </p:spPr>
        <p:txBody>
          <a:bodyPr>
            <a:normAutofit fontScale="92500" lnSpcReduction="20000"/>
          </a:bodyPr>
          <a:lstStyle/>
          <a:p>
            <a:r>
              <a:rPr lang="it-IT" dirty="0" err="1"/>
              <a:t>Isidorus</a:t>
            </a:r>
            <a:r>
              <a:rPr lang="it-IT" dirty="0"/>
              <a:t> </a:t>
            </a:r>
            <a:r>
              <a:rPr lang="it-IT" dirty="0" err="1"/>
              <a:t>Hispaliensis</a:t>
            </a:r>
            <a:r>
              <a:rPr lang="it-IT" dirty="0"/>
              <a:t>, </a:t>
            </a:r>
            <a:r>
              <a:rPr lang="it-IT" i="1" dirty="0" err="1"/>
              <a:t>Etym</a:t>
            </a:r>
            <a:r>
              <a:rPr lang="it-IT" i="1" dirty="0"/>
              <a:t>.</a:t>
            </a:r>
            <a:r>
              <a:rPr lang="it-IT" dirty="0"/>
              <a:t>, V.4.1</a:t>
            </a:r>
            <a:endParaRPr lang="en-US" dirty="0"/>
          </a:p>
          <a:p>
            <a:pPr marL="0" indent="0">
              <a:buNone/>
            </a:pPr>
            <a:r>
              <a:rPr lang="it-IT" dirty="0"/>
              <a:t>... </a:t>
            </a:r>
            <a:r>
              <a:rPr lang="it-IT" b="1" dirty="0" err="1"/>
              <a:t>Ius</a:t>
            </a:r>
            <a:r>
              <a:rPr lang="it-IT" b="1" dirty="0"/>
              <a:t> naturale est </a:t>
            </a:r>
            <a:r>
              <a:rPr lang="it-IT" b="1" dirty="0" err="1"/>
              <a:t>commune</a:t>
            </a:r>
            <a:r>
              <a:rPr lang="it-IT" b="1" dirty="0"/>
              <a:t> omnium </a:t>
            </a:r>
            <a:r>
              <a:rPr lang="it-IT" b="1" dirty="0" err="1"/>
              <a:t>nationum</a:t>
            </a:r>
            <a:r>
              <a:rPr lang="it-IT" dirty="0"/>
              <a:t>, et </a:t>
            </a:r>
            <a:r>
              <a:rPr lang="it-IT" dirty="0" err="1"/>
              <a:t>quod</a:t>
            </a:r>
            <a:r>
              <a:rPr lang="it-IT" dirty="0"/>
              <a:t> ubique </a:t>
            </a:r>
            <a:r>
              <a:rPr lang="it-IT" dirty="0" err="1"/>
              <a:t>instinctu</a:t>
            </a:r>
            <a:r>
              <a:rPr lang="it-IT" dirty="0"/>
              <a:t> </a:t>
            </a:r>
            <a:r>
              <a:rPr lang="it-IT" dirty="0" err="1"/>
              <a:t>naturae</a:t>
            </a:r>
            <a:r>
              <a:rPr lang="it-IT" dirty="0"/>
              <a:t>, non </a:t>
            </a:r>
            <a:r>
              <a:rPr lang="it-IT" dirty="0" err="1"/>
              <a:t>constitutione</a:t>
            </a:r>
            <a:r>
              <a:rPr lang="it-IT" dirty="0"/>
              <a:t> </a:t>
            </a:r>
            <a:r>
              <a:rPr lang="it-IT" dirty="0" err="1"/>
              <a:t>aliqua</a:t>
            </a:r>
            <a:r>
              <a:rPr lang="it-IT" dirty="0"/>
              <a:t> </a:t>
            </a:r>
            <a:r>
              <a:rPr lang="it-IT" dirty="0" err="1"/>
              <a:t>habetur</a:t>
            </a:r>
            <a:r>
              <a:rPr lang="it-IT" dirty="0"/>
              <a:t>; ut viri et </a:t>
            </a:r>
            <a:r>
              <a:rPr lang="it-IT" dirty="0" err="1"/>
              <a:t>feminae</a:t>
            </a:r>
            <a:r>
              <a:rPr lang="it-IT" dirty="0"/>
              <a:t> </a:t>
            </a:r>
            <a:r>
              <a:rPr lang="it-IT" dirty="0" err="1"/>
              <a:t>coniunctio</a:t>
            </a:r>
            <a:r>
              <a:rPr lang="it-IT" dirty="0"/>
              <a:t> ... Item </a:t>
            </a:r>
            <a:r>
              <a:rPr lang="it-IT" dirty="0" err="1"/>
              <a:t>depositae</a:t>
            </a:r>
            <a:r>
              <a:rPr lang="it-IT" dirty="0"/>
              <a:t> rei ... </a:t>
            </a:r>
            <a:r>
              <a:rPr lang="it-IT" dirty="0" err="1"/>
              <a:t>restitutio</a:t>
            </a:r>
            <a:r>
              <a:rPr lang="it-IT" dirty="0"/>
              <a:t>, </a:t>
            </a:r>
            <a:r>
              <a:rPr lang="it-IT" dirty="0" err="1"/>
              <a:t>violentiae</a:t>
            </a:r>
            <a:r>
              <a:rPr lang="it-IT" dirty="0"/>
              <a:t> per </a:t>
            </a:r>
            <a:r>
              <a:rPr lang="it-IT" dirty="0" err="1"/>
              <a:t>vim</a:t>
            </a:r>
            <a:r>
              <a:rPr lang="it-IT" dirty="0"/>
              <a:t> </a:t>
            </a:r>
            <a:r>
              <a:rPr lang="it-IT" dirty="0" err="1"/>
              <a:t>repulsio</a:t>
            </a:r>
            <a:r>
              <a:rPr lang="it-IT" dirty="0"/>
              <a:t>. </a:t>
            </a:r>
            <a:r>
              <a:rPr lang="it-IT" dirty="0" err="1"/>
              <a:t>Nam</a:t>
            </a:r>
            <a:r>
              <a:rPr lang="it-IT" dirty="0"/>
              <a:t> hoc, aut si quid </a:t>
            </a:r>
            <a:r>
              <a:rPr lang="it-IT" dirty="0" err="1"/>
              <a:t>huic</a:t>
            </a:r>
            <a:r>
              <a:rPr lang="it-IT" dirty="0"/>
              <a:t> simile est, </a:t>
            </a:r>
            <a:r>
              <a:rPr lang="it-IT" dirty="0" err="1"/>
              <a:t>numquam</a:t>
            </a:r>
            <a:r>
              <a:rPr lang="it-IT" dirty="0"/>
              <a:t> </a:t>
            </a:r>
            <a:r>
              <a:rPr lang="it-IT" dirty="0" err="1"/>
              <a:t>iniustum</a:t>
            </a:r>
            <a:r>
              <a:rPr lang="it-IT" dirty="0"/>
              <a:t> est, </a:t>
            </a:r>
            <a:r>
              <a:rPr lang="it-IT" dirty="0" err="1"/>
              <a:t>sed</a:t>
            </a:r>
            <a:r>
              <a:rPr lang="it-IT" dirty="0"/>
              <a:t> naturale </a:t>
            </a:r>
            <a:r>
              <a:rPr lang="it-IT" dirty="0" err="1"/>
              <a:t>aequumque</a:t>
            </a:r>
            <a:r>
              <a:rPr lang="it-IT" dirty="0"/>
              <a:t> </a:t>
            </a:r>
            <a:r>
              <a:rPr lang="it-IT" dirty="0" err="1"/>
              <a:t>habetur</a:t>
            </a:r>
            <a:r>
              <a:rPr lang="it-IT" dirty="0" smtClean="0"/>
              <a:t>.</a:t>
            </a:r>
            <a:endParaRPr lang="en-US" i="1" dirty="0" smtClean="0"/>
          </a:p>
          <a:p>
            <a:pPr marL="0" indent="0">
              <a:buNone/>
            </a:pPr>
            <a:r>
              <a:rPr lang="it-IT" i="1" dirty="0" smtClean="0">
                <a:solidFill>
                  <a:srgbClr val="3366FF"/>
                </a:solidFill>
              </a:rPr>
              <a:t>Il diritto naturale è comune a tutti i popoli ed esiste ovunque, non già in virtù di una qualche costituzione, bensì di un istinto di natura: ad esempio l’unione del maschio con la femmina … Analogamente la restituzione di un bene dato in deposito … o il respingere la violenza con la forza. Ciò, e quanto di simile a ciò esiste, mai può essere ingiusto, ma di è per se conforme alla natura e all’equità.</a:t>
            </a:r>
            <a:endParaRPr lang="en-US" i="1" dirty="0" smtClean="0">
              <a:solidFill>
                <a:srgbClr val="3366FF"/>
              </a:solidFill>
            </a:endParaRPr>
          </a:p>
          <a:p>
            <a:r>
              <a:rPr lang="it-IT" dirty="0" err="1" smtClean="0"/>
              <a:t>Isidorus</a:t>
            </a:r>
            <a:r>
              <a:rPr lang="it-IT" dirty="0" smtClean="0"/>
              <a:t> </a:t>
            </a:r>
            <a:r>
              <a:rPr lang="it-IT" dirty="0" err="1" smtClean="0"/>
              <a:t>Hispaliensis</a:t>
            </a:r>
            <a:r>
              <a:rPr lang="it-IT" dirty="0" smtClean="0"/>
              <a:t>, </a:t>
            </a:r>
            <a:r>
              <a:rPr lang="it-IT" i="1" dirty="0" err="1" smtClean="0"/>
              <a:t>Etym</a:t>
            </a:r>
            <a:r>
              <a:rPr lang="it-IT" i="1" dirty="0" smtClean="0"/>
              <a:t>.</a:t>
            </a:r>
            <a:r>
              <a:rPr lang="it-IT" dirty="0" smtClean="0"/>
              <a:t>, V.27.24</a:t>
            </a:r>
            <a:endParaRPr lang="en-US" dirty="0" smtClean="0"/>
          </a:p>
          <a:p>
            <a:pPr marL="0" indent="0">
              <a:buNone/>
            </a:pPr>
            <a:r>
              <a:rPr lang="it-IT" dirty="0" err="1" smtClean="0"/>
              <a:t>Talio</a:t>
            </a:r>
            <a:r>
              <a:rPr lang="it-IT" dirty="0" smtClean="0"/>
              <a:t> est </a:t>
            </a:r>
            <a:r>
              <a:rPr lang="it-IT" dirty="0" err="1" smtClean="0"/>
              <a:t>similitudo</a:t>
            </a:r>
            <a:r>
              <a:rPr lang="it-IT" dirty="0" smtClean="0"/>
              <a:t> </a:t>
            </a:r>
            <a:r>
              <a:rPr lang="it-IT" dirty="0" err="1" smtClean="0"/>
              <a:t>vindictae</a:t>
            </a:r>
            <a:r>
              <a:rPr lang="it-IT" dirty="0" smtClean="0"/>
              <a:t>, ut </a:t>
            </a:r>
            <a:r>
              <a:rPr lang="it-IT" dirty="0" err="1" smtClean="0"/>
              <a:t>taliter</a:t>
            </a:r>
            <a:r>
              <a:rPr lang="it-IT" dirty="0" smtClean="0"/>
              <a:t> </a:t>
            </a:r>
            <a:r>
              <a:rPr lang="it-IT" dirty="0" err="1" smtClean="0"/>
              <a:t>quis</a:t>
            </a:r>
            <a:r>
              <a:rPr lang="it-IT" dirty="0" smtClean="0"/>
              <a:t> </a:t>
            </a:r>
            <a:r>
              <a:rPr lang="it-IT" dirty="0" err="1" smtClean="0"/>
              <a:t>patiatur</a:t>
            </a:r>
            <a:r>
              <a:rPr lang="it-IT" dirty="0" smtClean="0"/>
              <a:t> ut </a:t>
            </a:r>
            <a:r>
              <a:rPr lang="it-IT" dirty="0" err="1" smtClean="0"/>
              <a:t>fecit</a:t>
            </a:r>
            <a:r>
              <a:rPr lang="it-IT" dirty="0" smtClean="0"/>
              <a:t>. </a:t>
            </a:r>
            <a:r>
              <a:rPr lang="it-IT" b="1" dirty="0" smtClean="0"/>
              <a:t>Hoc </a:t>
            </a:r>
            <a:r>
              <a:rPr lang="it-IT" b="1" dirty="0" err="1" smtClean="0"/>
              <a:t>enim</a:t>
            </a:r>
            <a:r>
              <a:rPr lang="it-IT" b="1" dirty="0" smtClean="0"/>
              <a:t> et natura et </a:t>
            </a:r>
            <a:r>
              <a:rPr lang="it-IT" b="1" dirty="0" err="1" smtClean="0"/>
              <a:t>lege</a:t>
            </a:r>
            <a:r>
              <a:rPr lang="it-IT" b="1" dirty="0" smtClean="0"/>
              <a:t> est </a:t>
            </a:r>
            <a:r>
              <a:rPr lang="it-IT" b="1" dirty="0" err="1" smtClean="0"/>
              <a:t>institutum</a:t>
            </a:r>
            <a:r>
              <a:rPr lang="it-IT" dirty="0" smtClean="0"/>
              <a:t>, ut ‘</a:t>
            </a:r>
            <a:r>
              <a:rPr lang="it-IT" dirty="0" err="1" smtClean="0"/>
              <a:t>laedentem</a:t>
            </a:r>
            <a:r>
              <a:rPr lang="it-IT" dirty="0" smtClean="0"/>
              <a:t> </a:t>
            </a:r>
            <a:r>
              <a:rPr lang="it-IT" dirty="0" err="1" smtClean="0"/>
              <a:t>similis</a:t>
            </a:r>
            <a:r>
              <a:rPr lang="it-IT" dirty="0" smtClean="0"/>
              <a:t> </a:t>
            </a:r>
            <a:r>
              <a:rPr lang="it-IT" dirty="0" err="1" smtClean="0"/>
              <a:t>vindicta</a:t>
            </a:r>
            <a:r>
              <a:rPr lang="it-IT" dirty="0" smtClean="0"/>
              <a:t> </a:t>
            </a:r>
            <a:r>
              <a:rPr lang="it-IT" dirty="0" err="1" smtClean="0"/>
              <a:t>sequatur</a:t>
            </a:r>
            <a:r>
              <a:rPr lang="it-IT" dirty="0" smtClean="0"/>
              <a:t>’. </a:t>
            </a:r>
            <a:r>
              <a:rPr lang="it-IT" dirty="0" err="1" smtClean="0"/>
              <a:t>Vnde</a:t>
            </a:r>
            <a:r>
              <a:rPr lang="it-IT" dirty="0" smtClean="0"/>
              <a:t> et </a:t>
            </a:r>
            <a:r>
              <a:rPr lang="it-IT" dirty="0" err="1" smtClean="0"/>
              <a:t>illus</a:t>
            </a:r>
            <a:r>
              <a:rPr lang="it-IT" dirty="0" smtClean="0"/>
              <a:t> est </a:t>
            </a:r>
            <a:r>
              <a:rPr lang="it-IT" dirty="0" err="1" smtClean="0"/>
              <a:t>legis</a:t>
            </a:r>
            <a:r>
              <a:rPr lang="it-IT" dirty="0" smtClean="0"/>
              <a:t> (</a:t>
            </a:r>
            <a:r>
              <a:rPr lang="it-IT" dirty="0" err="1" smtClean="0"/>
              <a:t>Matth</a:t>
            </a:r>
            <a:r>
              <a:rPr lang="it-IT" dirty="0" smtClean="0"/>
              <a:t>. 5.38) : ‘</a:t>
            </a:r>
            <a:r>
              <a:rPr lang="it-IT" dirty="0" err="1" smtClean="0"/>
              <a:t>Oculum</a:t>
            </a:r>
            <a:r>
              <a:rPr lang="it-IT" dirty="0" smtClean="0"/>
              <a:t> pro oculo, </a:t>
            </a:r>
            <a:r>
              <a:rPr lang="it-IT" dirty="0" err="1" smtClean="0"/>
              <a:t>dentem</a:t>
            </a:r>
            <a:r>
              <a:rPr lang="it-IT" dirty="0" smtClean="0"/>
              <a:t> pro dente’ …</a:t>
            </a:r>
          </a:p>
          <a:p>
            <a:pPr marL="0" indent="0">
              <a:buNone/>
            </a:pPr>
            <a:r>
              <a:rPr lang="it-IT" i="1" dirty="0" smtClean="0">
                <a:solidFill>
                  <a:srgbClr val="3366FF"/>
                </a:solidFill>
              </a:rPr>
              <a:t>Il taglione è una prassi simile alla vendetta per la quale qualcuno soffre allo stesso modo [</a:t>
            </a:r>
            <a:r>
              <a:rPr lang="it-IT" dirty="0" err="1" smtClean="0">
                <a:solidFill>
                  <a:srgbClr val="000000"/>
                </a:solidFill>
              </a:rPr>
              <a:t>taliter</a:t>
            </a:r>
            <a:r>
              <a:rPr lang="it-IT" i="1" dirty="0" smtClean="0">
                <a:solidFill>
                  <a:srgbClr val="3366FF"/>
                </a:solidFill>
              </a:rPr>
              <a:t>] il male che ha arrecato ad altri. Per natura e per legge è stabilito che ‘Chi cagiona un danno, subisca un castigo analogo’. Così come è anche nella legge ‘Occhio per occhio, dente per dente’.</a:t>
            </a:r>
            <a:endParaRPr lang="en-US" i="1" dirty="0" smtClean="0">
              <a:solidFill>
                <a:srgbClr val="3366FF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042950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alamaio">
  <a:themeElements>
    <a:clrScheme name="Inkwell">
      <a:dk1>
        <a:sysClr val="windowText" lastClr="000000"/>
      </a:dk1>
      <a:lt1>
        <a:sysClr val="window" lastClr="FFFFFF"/>
      </a:lt1>
      <a:dk2>
        <a:srgbClr val="584D2E"/>
      </a:dk2>
      <a:lt2>
        <a:srgbClr val="EFE7C3"/>
      </a:lt2>
      <a:accent1>
        <a:srgbClr val="860908"/>
      </a:accent1>
      <a:accent2>
        <a:srgbClr val="4A0505"/>
      </a:accent2>
      <a:accent3>
        <a:srgbClr val="7A500A"/>
      </a:accent3>
      <a:accent4>
        <a:srgbClr val="C47810"/>
      </a:accent4>
      <a:accent5>
        <a:srgbClr val="827752"/>
      </a:accent5>
      <a:accent6>
        <a:srgbClr val="B5BB83"/>
      </a:accent6>
      <a:hlink>
        <a:srgbClr val="C47810"/>
      </a:hlink>
      <a:folHlink>
        <a:srgbClr val="F0A43A"/>
      </a:folHlink>
    </a:clrScheme>
    <a:fontScheme name="Inkwell">
      <a:maj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Goudy Old Style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Inkwell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satMod val="150000"/>
              </a:schemeClr>
              <a:schemeClr val="phClr">
                <a:alpha val="10000"/>
                <a:satMod val="12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381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  <a:softEdge rad="25400"/>
          </a:effectLst>
        </a:effectStyle>
      </a:effectStyleLst>
      <a:bgFillStyleLst>
        <a:blipFill rotWithShape="1">
          <a:blip xmlns:r="http://schemas.openxmlformats.org/officeDocument/2006/relationships" r:embed="rId3"/>
          <a:stretch/>
        </a:blipFill>
        <a:blipFill rotWithShape="1">
          <a:blip xmlns:r="http://schemas.openxmlformats.org/officeDocument/2006/relationships" r:embed="rId4"/>
          <a:stretch/>
        </a:blipFill>
        <a:blipFill rotWithShape="1">
          <a:blip xmlns:r="http://schemas.openxmlformats.org/officeDocument/2006/relationships" r:embed="rId5"/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Calamaio.thmx</Template>
  <TotalTime>269</TotalTime>
  <Words>1394</Words>
  <Application>Microsoft Macintosh PowerPoint</Application>
  <PresentationFormat>Presentazione su schermo (4:3)</PresentationFormat>
  <Paragraphs>34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Calamaio</vt:lpstr>
      <vt:lpstr>                        Il mondo di Pepo     </vt:lpstr>
      <vt:lpstr>Petrus Aretinus legis doctor/amator   (…1079 – 1114 …) </vt:lpstr>
      <vt:lpstr>Presentazione di PowerPoint</vt:lpstr>
      <vt:lpstr>Pepo (… 1072-1090 …) </vt:lpstr>
      <vt:lpstr>Gl. ad v. ‘embolam’ (C.I. 1.2.10.pr.) (ed. Dolezalek, 1985, p. 472) </vt:lpstr>
      <vt:lpstr> Isidorus Hispaliensis, Etymologiae, VI.17.22-23 </vt:lpstr>
      <vt:lpstr>Radulfus Niger, Moralia regum, (ed. Schmugge, Codicis Iustiniani… baiulus, p. 3)  </vt:lpstr>
      <vt:lpstr>Presentazione di PowerPoint</vt:lpstr>
      <vt:lpstr>Presentazione di PowerPoint</vt:lpstr>
      <vt:lpstr>Hincmarus Rhemensis, De ordine palatii (ed. in MGH, Fontes iuris Germanici antiqui, 3, cap. 21) </vt:lpstr>
      <vt:lpstr>Presentazione di PowerPoint</vt:lpstr>
    </vt:vector>
  </TitlesOfParts>
  <Company>ange180194SW1401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                        Da Pepo a Irnerio  ovvero la nascita (medievale)  della cultura giuridica moderna    </dc:title>
  <dc:creator>Luca Loschiavo</dc:creator>
  <cp:lastModifiedBy>Luca Loschiavo</cp:lastModifiedBy>
  <cp:revision>17</cp:revision>
  <dcterms:created xsi:type="dcterms:W3CDTF">2018-11-05T10:05:48Z</dcterms:created>
  <dcterms:modified xsi:type="dcterms:W3CDTF">2021-05-03T06:22:35Z</dcterms:modified>
</cp:coreProperties>
</file>