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7" r:id="rId2"/>
    <p:sldId id="286" r:id="rId3"/>
    <p:sldId id="258" r:id="rId4"/>
    <p:sldId id="259" r:id="rId5"/>
    <p:sldId id="260" r:id="rId6"/>
    <p:sldId id="269" r:id="rId7"/>
    <p:sldId id="262" r:id="rId8"/>
    <p:sldId id="263" r:id="rId9"/>
    <p:sldId id="264" r:id="rId10"/>
    <p:sldId id="265" r:id="rId11"/>
    <p:sldId id="266" r:id="rId12"/>
    <p:sldId id="271" r:id="rId13"/>
    <p:sldId id="267" r:id="rId14"/>
    <p:sldId id="268" r:id="rId15"/>
    <p:sldId id="284" r:id="rId16"/>
    <p:sldId id="285"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it-IT"/>
              <a:t>Fare clic per modificare lo stile del titolo dello schema</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12/1/2021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12/1/2021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it-IT"/>
              <a:t>Fare clic per modificare lo stile del titolo dello schema</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12/1/2021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ncho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it-IT"/>
              <a:t>Fare clic per modificare lo stile del titolo dello schema</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12/1/2021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12/1/2021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12/1/2021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12/1/2021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it-IT"/>
              <a:t>Fare clic per modificare lo stile del titolo dello schema</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12/1/2021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12/1/2021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12/1/2021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B16867D3-2DF4-4750-9C36-20198F26DD58}"/>
              </a:ext>
            </a:extLst>
          </p:cNvPr>
          <p:cNvSpPr>
            <a:spLocks noGrp="1" noChangeArrowheads="1"/>
          </p:cNvSpPr>
          <p:nvPr>
            <p:ph type="ctrTitle"/>
          </p:nvPr>
        </p:nvSpPr>
        <p:spPr>
          <a:xfrm>
            <a:off x="2209800" y="2133601"/>
            <a:ext cx="7772400" cy="1470025"/>
          </a:xfrm>
        </p:spPr>
        <p:txBody>
          <a:bodyPr anchor="ctr"/>
          <a:lstStyle/>
          <a:p>
            <a:pPr eaLnBrk="1" hangingPunct="1"/>
            <a:r>
              <a:rPr lang="it-IT" altLang="it-IT" sz="4400"/>
              <a:t>Turismo e sviluppo economico</a:t>
            </a:r>
          </a:p>
        </p:txBody>
      </p:sp>
      <p:sp>
        <p:nvSpPr>
          <p:cNvPr id="2051" name="Rectangle 3">
            <a:extLst>
              <a:ext uri="{FF2B5EF4-FFF2-40B4-BE49-F238E27FC236}">
                <a16:creationId xmlns:a16="http://schemas.microsoft.com/office/drawing/2014/main" id="{AF45773F-FA19-429B-9F59-4EB6E91AD527}"/>
              </a:ext>
            </a:extLst>
          </p:cNvPr>
          <p:cNvSpPr>
            <a:spLocks noGrp="1" noChangeArrowheads="1"/>
          </p:cNvSpPr>
          <p:nvPr>
            <p:ph type="subTitle" idx="1"/>
          </p:nvPr>
        </p:nvSpPr>
        <p:spPr>
          <a:xfrm>
            <a:off x="2895600" y="3886200"/>
            <a:ext cx="6400800" cy="1752600"/>
          </a:xfrm>
        </p:spPr>
        <p:txBody>
          <a:bodyPr/>
          <a:lstStyle/>
          <a:p>
            <a:pPr eaLnBrk="1" hangingPunct="1"/>
            <a:endParaRPr lang="it-IT" altLang="it-IT" sz="320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9B45C8E7-4656-4EC9-A7A3-D5095C05D8F9}"/>
              </a:ext>
            </a:extLst>
          </p:cNvPr>
          <p:cNvSpPr>
            <a:spLocks noGrp="1" noChangeArrowheads="1"/>
          </p:cNvSpPr>
          <p:nvPr>
            <p:ph type="title"/>
          </p:nvPr>
        </p:nvSpPr>
        <p:spPr/>
        <p:txBody>
          <a:bodyPr/>
          <a:lstStyle/>
          <a:p>
            <a:pPr eaLnBrk="1" hangingPunct="1"/>
            <a:r>
              <a:rPr lang="it-IT" altLang="it-IT"/>
              <a:t>La curva di Engel</a:t>
            </a:r>
          </a:p>
        </p:txBody>
      </p:sp>
      <p:sp>
        <p:nvSpPr>
          <p:cNvPr id="10243" name="Rectangle 3">
            <a:extLst>
              <a:ext uri="{FF2B5EF4-FFF2-40B4-BE49-F238E27FC236}">
                <a16:creationId xmlns:a16="http://schemas.microsoft.com/office/drawing/2014/main" id="{A4B9DEE7-5812-4F62-8054-EC7DC3C5F4AA}"/>
              </a:ext>
            </a:extLst>
          </p:cNvPr>
          <p:cNvSpPr>
            <a:spLocks noGrp="1" noChangeArrowheads="1"/>
          </p:cNvSpPr>
          <p:nvPr>
            <p:ph type="body" idx="1"/>
          </p:nvPr>
        </p:nvSpPr>
        <p:spPr/>
        <p:txBody>
          <a:bodyPr>
            <a:normAutofit fontScale="85000" lnSpcReduction="20000"/>
          </a:bodyPr>
          <a:lstStyle/>
          <a:p>
            <a:pPr algn="just" eaLnBrk="1" hangingPunct="1">
              <a:lnSpc>
                <a:spcPct val="110000"/>
              </a:lnSpc>
            </a:pPr>
            <a:r>
              <a:rPr lang="it-IT" altLang="it-IT" sz="2000" dirty="0"/>
              <a:t>Il turismo moderno – nato come bene di lusso – si è trasformato in un bene normale se non addirittura di prima necessità</a:t>
            </a:r>
          </a:p>
          <a:p>
            <a:pPr algn="just" eaLnBrk="1" hangingPunct="1">
              <a:lnSpc>
                <a:spcPct val="110000"/>
              </a:lnSpc>
            </a:pPr>
            <a:endParaRPr lang="it-IT" altLang="it-IT" sz="2000" dirty="0"/>
          </a:p>
          <a:p>
            <a:pPr algn="just" eaLnBrk="1" hangingPunct="1">
              <a:lnSpc>
                <a:spcPct val="110000"/>
              </a:lnSpc>
            </a:pPr>
            <a:r>
              <a:rPr lang="it-IT" altLang="it-IT" sz="2000" dirty="0"/>
              <a:t>Questo elemento e le diversità di reddito, determinano una vasta gamma di elasticità della domanda di consumi turistici rispetto al reddito: esistono turismi di lusso con una elasticità elevata, mentre altri turismi sono considerati dai consumatori un bene normale</a:t>
            </a:r>
          </a:p>
          <a:p>
            <a:pPr algn="just" eaLnBrk="1" hangingPunct="1">
              <a:lnSpc>
                <a:spcPct val="110000"/>
              </a:lnSpc>
            </a:pPr>
            <a:endParaRPr lang="it-IT" altLang="it-IT" sz="2000" dirty="0"/>
          </a:p>
          <a:p>
            <a:pPr algn="just" eaLnBrk="1" hangingPunct="1">
              <a:lnSpc>
                <a:spcPct val="110000"/>
              </a:lnSpc>
            </a:pPr>
            <a:r>
              <a:rPr lang="it-IT" altLang="it-IT" sz="2000" dirty="0"/>
              <a:t>Il turismo di massa ha quindi determinato </a:t>
            </a:r>
          </a:p>
          <a:p>
            <a:pPr lvl="1" algn="just" eaLnBrk="1" hangingPunct="1">
              <a:lnSpc>
                <a:spcPct val="110000"/>
              </a:lnSpc>
            </a:pPr>
            <a:r>
              <a:rPr lang="it-IT" altLang="it-IT" sz="1800" dirty="0"/>
              <a:t>un aumento generalizzato dei consumi turistici derivato dal reddito</a:t>
            </a:r>
          </a:p>
          <a:p>
            <a:pPr lvl="1" algn="just" eaLnBrk="1" hangingPunct="1">
              <a:lnSpc>
                <a:spcPct val="110000"/>
              </a:lnSpc>
            </a:pPr>
            <a:r>
              <a:rPr lang="it-IT" altLang="it-IT" sz="1800" dirty="0"/>
              <a:t>una segmentazione del mercato; una frammentazione/segmentazione dell’offerta turistica, sempre più mirata a fasce precise di consumatori, ma più rigida</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0FCD8147-7F59-4F7D-BC28-63DC50466C1E}"/>
              </a:ext>
            </a:extLst>
          </p:cNvPr>
          <p:cNvSpPr>
            <a:spLocks noGrp="1" noChangeArrowheads="1"/>
          </p:cNvSpPr>
          <p:nvPr>
            <p:ph type="title"/>
          </p:nvPr>
        </p:nvSpPr>
        <p:spPr/>
        <p:txBody>
          <a:bodyPr/>
          <a:lstStyle/>
          <a:p>
            <a:pPr eaLnBrk="1" hangingPunct="1"/>
            <a:r>
              <a:rPr lang="it-IT" altLang="it-IT"/>
              <a:t>La curva di Engel</a:t>
            </a:r>
          </a:p>
        </p:txBody>
      </p:sp>
      <p:sp>
        <p:nvSpPr>
          <p:cNvPr id="11267" name="Rectangle 3">
            <a:extLst>
              <a:ext uri="{FF2B5EF4-FFF2-40B4-BE49-F238E27FC236}">
                <a16:creationId xmlns:a16="http://schemas.microsoft.com/office/drawing/2014/main" id="{05F36D3A-248E-432E-A17A-29D553482364}"/>
              </a:ext>
            </a:extLst>
          </p:cNvPr>
          <p:cNvSpPr>
            <a:spLocks noGrp="1" noChangeArrowheads="1"/>
          </p:cNvSpPr>
          <p:nvPr>
            <p:ph type="body" idx="1"/>
          </p:nvPr>
        </p:nvSpPr>
        <p:spPr/>
        <p:txBody>
          <a:bodyPr/>
          <a:lstStyle/>
          <a:p>
            <a:pPr algn="just" eaLnBrk="1" hangingPunct="1"/>
            <a:r>
              <a:rPr lang="it-IT" altLang="it-IT" sz="2000" dirty="0"/>
              <a:t>I prezzi ed i comportamenti nel settore turismo comprendono anche effetti legati a dimensioni internazionali di tipo finanziario (svalutazione, inflazione), bellico o da fattori anche di tipo culturale</a:t>
            </a:r>
          </a:p>
          <a:p>
            <a:pPr algn="just" eaLnBrk="1" hangingPunct="1"/>
            <a:endParaRPr lang="it-IT" altLang="it-IT" sz="2000" dirty="0"/>
          </a:p>
          <a:p>
            <a:pPr algn="just" eaLnBrk="1" hangingPunct="1"/>
            <a:r>
              <a:rPr lang="it-IT" altLang="it-IT" sz="2000" dirty="0"/>
              <a:t>Nelle fasi del turismo (in particolare in quello di massa) questi elementi hanno assunto un’importante funzione competitiva come nel caso delle vicende del turismo balneare italiano che nei decenni passati ha subito la competizione nel ribasso dei prezzi di altri paesi rivieraschi che – con minori infrastrutture ma con un costo del lavoro più basso – hanno sottratto importanti fette di mercato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2" descr="03 – Le scelte del consumatore | DirE Guetti">
            <a:extLst>
              <a:ext uri="{FF2B5EF4-FFF2-40B4-BE49-F238E27FC236}">
                <a16:creationId xmlns:a16="http://schemas.microsoft.com/office/drawing/2014/main" id="{3CF858F7-5866-4A4E-93A0-B075CA5F097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71625" y="908050"/>
            <a:ext cx="9048750" cy="469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olo 1">
            <a:extLst>
              <a:ext uri="{FF2B5EF4-FFF2-40B4-BE49-F238E27FC236}">
                <a16:creationId xmlns:a16="http://schemas.microsoft.com/office/drawing/2014/main" id="{F8F804F8-B81D-428D-89E0-3DE57EEDED0D}"/>
              </a:ext>
            </a:extLst>
          </p:cNvPr>
          <p:cNvSpPr>
            <a:spLocks noGrp="1" noChangeArrowheads="1"/>
          </p:cNvSpPr>
          <p:nvPr>
            <p:ph type="title"/>
          </p:nvPr>
        </p:nvSpPr>
        <p:spPr/>
        <p:txBody>
          <a:bodyPr/>
          <a:lstStyle/>
          <a:p>
            <a:pPr eaLnBrk="1" hangingPunct="1"/>
            <a:r>
              <a:rPr lang="it-IT" altLang="it-IT" sz="3200"/>
              <a:t>Alcune osservazioni</a:t>
            </a:r>
          </a:p>
        </p:txBody>
      </p:sp>
      <p:sp>
        <p:nvSpPr>
          <p:cNvPr id="13315" name="Segnaposto contenuto 2">
            <a:extLst>
              <a:ext uri="{FF2B5EF4-FFF2-40B4-BE49-F238E27FC236}">
                <a16:creationId xmlns:a16="http://schemas.microsoft.com/office/drawing/2014/main" id="{175915D3-3511-455B-A778-072E547F4E28}"/>
              </a:ext>
            </a:extLst>
          </p:cNvPr>
          <p:cNvSpPr>
            <a:spLocks noGrp="1" noChangeArrowheads="1"/>
          </p:cNvSpPr>
          <p:nvPr>
            <p:ph idx="1"/>
          </p:nvPr>
        </p:nvSpPr>
        <p:spPr/>
        <p:txBody>
          <a:bodyPr/>
          <a:lstStyle/>
          <a:p>
            <a:pPr algn="just" eaLnBrk="1" hangingPunct="1"/>
            <a:r>
              <a:rPr lang="it-IT" altLang="it-IT" sz="2000" dirty="0"/>
              <a:t>Ne deriva che il turismo nella sua evoluzione si configura come un prodotto molto eterogeneo</a:t>
            </a:r>
          </a:p>
          <a:p>
            <a:pPr algn="just" eaLnBrk="1" hangingPunct="1"/>
            <a:endParaRPr lang="it-IT" altLang="it-IT" sz="2000" dirty="0"/>
          </a:p>
          <a:p>
            <a:pPr algn="just" eaLnBrk="1" hangingPunct="1"/>
            <a:r>
              <a:rPr lang="it-IT" altLang="it-IT" sz="2000" dirty="0"/>
              <a:t>Questo aspetto ci consente di verificare come nel tempo si sia differenziata la domanda (e di conseguenza l’offerta), fino al punto di considerare l’intero fenomeno composto da molteplici turismi</a:t>
            </a:r>
          </a:p>
          <a:p>
            <a:pPr algn="just" eaLnBrk="1" hangingPunct="1"/>
            <a:endParaRPr lang="it-IT" altLang="it-IT" sz="2000" dirty="0"/>
          </a:p>
          <a:p>
            <a:pPr algn="just" eaLnBrk="1" hangingPunct="1"/>
            <a:r>
              <a:rPr lang="it-IT" altLang="it-IT" sz="2000" dirty="0"/>
              <a:t>Rimane quindi centrale l’analisi di come si è modificata la domanda turistica e quali sono le variabili che l’hanno influenzata</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olo 1">
            <a:extLst>
              <a:ext uri="{FF2B5EF4-FFF2-40B4-BE49-F238E27FC236}">
                <a16:creationId xmlns:a16="http://schemas.microsoft.com/office/drawing/2014/main" id="{876D2649-AB3D-4D7B-B72F-29680567F5B2}"/>
              </a:ext>
            </a:extLst>
          </p:cNvPr>
          <p:cNvSpPr>
            <a:spLocks noGrp="1" noChangeArrowheads="1"/>
          </p:cNvSpPr>
          <p:nvPr>
            <p:ph type="title"/>
          </p:nvPr>
        </p:nvSpPr>
        <p:spPr>
          <a:xfrm>
            <a:off x="1981200" y="274639"/>
            <a:ext cx="8229600" cy="922337"/>
          </a:xfrm>
        </p:spPr>
        <p:txBody>
          <a:bodyPr/>
          <a:lstStyle/>
          <a:p>
            <a:pPr eaLnBrk="1" hangingPunct="1"/>
            <a:r>
              <a:rPr lang="it-IT" altLang="it-IT" sz="3200"/>
              <a:t>Alcune osservazioni</a:t>
            </a:r>
          </a:p>
        </p:txBody>
      </p:sp>
      <p:sp>
        <p:nvSpPr>
          <p:cNvPr id="14339" name="Segnaposto contenuto 2">
            <a:extLst>
              <a:ext uri="{FF2B5EF4-FFF2-40B4-BE49-F238E27FC236}">
                <a16:creationId xmlns:a16="http://schemas.microsoft.com/office/drawing/2014/main" id="{2EC5ACB4-5324-46F8-A328-CA2A4629648D}"/>
              </a:ext>
            </a:extLst>
          </p:cNvPr>
          <p:cNvSpPr>
            <a:spLocks noGrp="1" noChangeArrowheads="1"/>
          </p:cNvSpPr>
          <p:nvPr>
            <p:ph idx="1"/>
          </p:nvPr>
        </p:nvSpPr>
        <p:spPr>
          <a:xfrm>
            <a:off x="1981200" y="1166812"/>
            <a:ext cx="8229600" cy="5012045"/>
          </a:xfrm>
        </p:spPr>
        <p:txBody>
          <a:bodyPr>
            <a:normAutofit fontScale="77500" lnSpcReduction="20000"/>
          </a:bodyPr>
          <a:lstStyle/>
          <a:p>
            <a:pPr eaLnBrk="1" hangingPunct="1">
              <a:lnSpc>
                <a:spcPct val="120000"/>
              </a:lnSpc>
            </a:pPr>
            <a:r>
              <a:rPr lang="it-IT" altLang="it-IT" sz="2000" dirty="0"/>
              <a:t>Tra le principali determinanti della domanda turistica vanno considerate quelle più di tipo economico: </a:t>
            </a:r>
          </a:p>
          <a:p>
            <a:pPr lvl="1" eaLnBrk="1" hangingPunct="1">
              <a:lnSpc>
                <a:spcPct val="120000"/>
              </a:lnSpc>
            </a:pPr>
            <a:r>
              <a:rPr lang="it-IT" altLang="it-IT" dirty="0"/>
              <a:t> </a:t>
            </a:r>
            <a:r>
              <a:rPr lang="it-IT" altLang="it-IT" sz="1800" dirty="0"/>
              <a:t>prezzo della vacanza </a:t>
            </a:r>
          </a:p>
          <a:p>
            <a:pPr lvl="1" eaLnBrk="1" hangingPunct="1">
              <a:lnSpc>
                <a:spcPct val="120000"/>
              </a:lnSpc>
            </a:pPr>
            <a:r>
              <a:rPr lang="it-IT" altLang="it-IT" sz="1800" dirty="0"/>
              <a:t> prezzo delle altre vacanze </a:t>
            </a:r>
          </a:p>
          <a:p>
            <a:pPr lvl="1" eaLnBrk="1" hangingPunct="1">
              <a:lnSpc>
                <a:spcPct val="120000"/>
              </a:lnSpc>
            </a:pPr>
            <a:r>
              <a:rPr lang="it-IT" altLang="it-IT" sz="1800" dirty="0"/>
              <a:t> reddito destinabile alla vacanza </a:t>
            </a:r>
          </a:p>
          <a:p>
            <a:pPr eaLnBrk="1" hangingPunct="1">
              <a:lnSpc>
                <a:spcPct val="120000"/>
              </a:lnSpc>
            </a:pPr>
            <a:r>
              <a:rPr lang="it-IT" altLang="it-IT" sz="2000" dirty="0"/>
              <a:t>………..e quelle non di tipo economico legate al territorio o alla tipologia di vacanza:</a:t>
            </a:r>
          </a:p>
          <a:p>
            <a:pPr lvl="1" eaLnBrk="1" hangingPunct="1">
              <a:lnSpc>
                <a:spcPct val="120000"/>
              </a:lnSpc>
            </a:pPr>
            <a:r>
              <a:rPr lang="it-IT" altLang="it-IT" sz="1800" dirty="0"/>
              <a:t>dotazione infrastrutturale della destinazione </a:t>
            </a:r>
          </a:p>
          <a:p>
            <a:pPr lvl="1" eaLnBrk="1" hangingPunct="1">
              <a:lnSpc>
                <a:spcPct val="120000"/>
              </a:lnSpc>
            </a:pPr>
            <a:r>
              <a:rPr lang="it-IT" altLang="it-IT" sz="1800" dirty="0"/>
              <a:t>dotazione beni ambientali e culturali </a:t>
            </a:r>
          </a:p>
          <a:p>
            <a:pPr lvl="1" eaLnBrk="1" hangingPunct="1">
              <a:lnSpc>
                <a:spcPct val="120000"/>
              </a:lnSpc>
            </a:pPr>
            <a:r>
              <a:rPr lang="it-IT" altLang="it-IT" sz="1800" dirty="0"/>
              <a:t>qualità ambientale </a:t>
            </a:r>
          </a:p>
          <a:p>
            <a:pPr lvl="1" eaLnBrk="1" hangingPunct="1">
              <a:lnSpc>
                <a:spcPct val="120000"/>
              </a:lnSpc>
            </a:pPr>
            <a:r>
              <a:rPr lang="it-IT" altLang="it-IT" sz="1800" dirty="0"/>
              <a:t>sistema dei trasporti e raggiungibilità della destinazione </a:t>
            </a:r>
          </a:p>
          <a:p>
            <a:pPr lvl="1" eaLnBrk="1" hangingPunct="1">
              <a:lnSpc>
                <a:spcPct val="120000"/>
              </a:lnSpc>
            </a:pPr>
            <a:r>
              <a:rPr lang="it-IT" altLang="it-IT" sz="1800" dirty="0"/>
              <a:t>sicurezza </a:t>
            </a:r>
          </a:p>
          <a:p>
            <a:pPr lvl="1" eaLnBrk="1" hangingPunct="1">
              <a:lnSpc>
                <a:spcPct val="120000"/>
              </a:lnSpc>
            </a:pPr>
            <a:r>
              <a:rPr lang="it-IT" altLang="it-IT" sz="1800" dirty="0"/>
              <a:t>clima </a:t>
            </a:r>
          </a:p>
          <a:p>
            <a:pPr eaLnBrk="1" hangingPunct="1">
              <a:lnSpc>
                <a:spcPct val="120000"/>
              </a:lnSpc>
            </a:pPr>
            <a:r>
              <a:rPr lang="it-IT" altLang="it-IT" sz="2000" dirty="0"/>
              <a:t>In questi elementi si misura l’elasticità della domanda che si lega al prezzo/costo della vacanza</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8D0F26A7-244E-432C-B6CE-6AE0A3099019}"/>
              </a:ext>
            </a:extLst>
          </p:cNvPr>
          <p:cNvSpPr>
            <a:spLocks noGrp="1" noChangeArrowheads="1"/>
          </p:cNvSpPr>
          <p:nvPr>
            <p:ph type="title"/>
          </p:nvPr>
        </p:nvSpPr>
        <p:spPr/>
        <p:txBody>
          <a:bodyPr/>
          <a:lstStyle/>
          <a:p>
            <a:pPr eaLnBrk="1" hangingPunct="1"/>
            <a:r>
              <a:rPr lang="it-IT" altLang="it-IT" sz="4000"/>
              <a:t>Cicli storici della domanda turistica</a:t>
            </a:r>
          </a:p>
        </p:txBody>
      </p:sp>
      <p:sp>
        <p:nvSpPr>
          <p:cNvPr id="15363" name="Rectangle 3">
            <a:extLst>
              <a:ext uri="{FF2B5EF4-FFF2-40B4-BE49-F238E27FC236}">
                <a16:creationId xmlns:a16="http://schemas.microsoft.com/office/drawing/2014/main" id="{8765D29E-3B03-4D97-BF21-1D7EEB9742B3}"/>
              </a:ext>
            </a:extLst>
          </p:cNvPr>
          <p:cNvSpPr>
            <a:spLocks noGrp="1" noChangeArrowheads="1"/>
          </p:cNvSpPr>
          <p:nvPr>
            <p:ph type="body" idx="1"/>
          </p:nvPr>
        </p:nvSpPr>
        <p:spPr/>
        <p:txBody>
          <a:bodyPr>
            <a:normAutofit fontScale="85000" lnSpcReduction="20000"/>
          </a:bodyPr>
          <a:lstStyle/>
          <a:p>
            <a:pPr algn="just" eaLnBrk="1" hangingPunct="1">
              <a:lnSpc>
                <a:spcPct val="120000"/>
              </a:lnSpc>
            </a:pPr>
            <a:r>
              <a:rPr lang="it-IT" altLang="it-IT" sz="2000" dirty="0"/>
              <a:t>Identificare gli elementi strutturali della domanda turistica significa affrontare gli elementi propri dell’industrializzazione e della storia della società di massa.</a:t>
            </a:r>
          </a:p>
          <a:p>
            <a:pPr algn="just" eaLnBrk="1" hangingPunct="1">
              <a:lnSpc>
                <a:spcPct val="120000"/>
              </a:lnSpc>
            </a:pPr>
            <a:r>
              <a:rPr lang="it-IT" altLang="it-IT" sz="2000" dirty="0"/>
              <a:t>Significa quindi soffermarsi sugli elementi strutturali della società del ‘900 e del loro nascere ed  evolversi nel XX secolo</a:t>
            </a:r>
          </a:p>
          <a:p>
            <a:pPr algn="just" eaLnBrk="1" hangingPunct="1">
              <a:lnSpc>
                <a:spcPct val="120000"/>
              </a:lnSpc>
            </a:pPr>
            <a:r>
              <a:rPr lang="it-IT" altLang="it-IT" sz="2000" dirty="0"/>
              <a:t>Il Turismo (in particolare quello di massa) è un fenomeno legato ad un allargamento della partecipazione al consumo turistico.</a:t>
            </a:r>
          </a:p>
          <a:p>
            <a:pPr algn="just" eaLnBrk="1" hangingPunct="1">
              <a:lnSpc>
                <a:spcPct val="120000"/>
              </a:lnSpc>
            </a:pPr>
            <a:r>
              <a:rPr lang="it-IT" altLang="it-IT" sz="2000" dirty="0"/>
              <a:t>Questo accade:  </a:t>
            </a:r>
          </a:p>
          <a:p>
            <a:pPr lvl="1" algn="just" eaLnBrk="1" hangingPunct="1">
              <a:lnSpc>
                <a:spcPct val="120000"/>
              </a:lnSpc>
            </a:pPr>
            <a:r>
              <a:rPr lang="it-IT" altLang="it-IT" sz="1800" dirty="0"/>
              <a:t>per un aumento del potere di acquisto e del tempo libero a disposizione di ceti meno ricchi dovuto alle conquiste sociali (welfare, salari, ferie) </a:t>
            </a:r>
          </a:p>
          <a:p>
            <a:pPr lvl="1" algn="just" eaLnBrk="1" hangingPunct="1">
              <a:lnSpc>
                <a:spcPct val="120000"/>
              </a:lnSpc>
            </a:pPr>
            <a:r>
              <a:rPr lang="it-IT" altLang="it-IT" sz="1800" dirty="0"/>
              <a:t>Per lo sviluppo delle politiche statali di welfare che includono progressivamente la vacanza tra i bisogni essenziali che lo Stato deve garantire per favorire la salute (es. le colonie estive) </a:t>
            </a:r>
          </a:p>
          <a:p>
            <a:pPr eaLnBrk="1" hangingPunct="1"/>
            <a:endParaRPr lang="it-IT" altLang="it-IT"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EE73C934-4785-48B7-AF7E-53040DAC6D0F}"/>
              </a:ext>
            </a:extLst>
          </p:cNvPr>
          <p:cNvSpPr>
            <a:spLocks noGrp="1" noChangeArrowheads="1"/>
          </p:cNvSpPr>
          <p:nvPr>
            <p:ph type="title"/>
          </p:nvPr>
        </p:nvSpPr>
        <p:spPr/>
        <p:txBody>
          <a:bodyPr/>
          <a:lstStyle/>
          <a:p>
            <a:pPr eaLnBrk="1" hangingPunct="1"/>
            <a:r>
              <a:rPr lang="it-IT" altLang="it-IT" sz="4000"/>
              <a:t>Cicli storici della domanda turistica</a:t>
            </a:r>
          </a:p>
        </p:txBody>
      </p:sp>
      <p:sp>
        <p:nvSpPr>
          <p:cNvPr id="16387" name="Rectangle 3">
            <a:extLst>
              <a:ext uri="{FF2B5EF4-FFF2-40B4-BE49-F238E27FC236}">
                <a16:creationId xmlns:a16="http://schemas.microsoft.com/office/drawing/2014/main" id="{A9AC790E-9994-492C-BA3E-FADD22EF1DE4}"/>
              </a:ext>
            </a:extLst>
          </p:cNvPr>
          <p:cNvSpPr>
            <a:spLocks noGrp="1" noChangeArrowheads="1"/>
          </p:cNvSpPr>
          <p:nvPr>
            <p:ph type="body" idx="1"/>
          </p:nvPr>
        </p:nvSpPr>
        <p:spPr>
          <a:xfrm>
            <a:off x="1981200" y="1557338"/>
            <a:ext cx="8229600" cy="4525962"/>
          </a:xfrm>
        </p:spPr>
        <p:txBody>
          <a:bodyPr>
            <a:normAutofit fontScale="92500" lnSpcReduction="10000"/>
          </a:bodyPr>
          <a:lstStyle/>
          <a:p>
            <a:pPr algn="just" eaLnBrk="1" hangingPunct="1"/>
            <a:r>
              <a:rPr lang="it-IT" altLang="it-IT" sz="2000" dirty="0"/>
              <a:t>Si tratta di uno sviluppo di una domanda novecentesco legato alla diffusione di consumi durevoli ai quali corrisponde una standardizzazione dei servizi offerti da quella che viene definita, a fronte di una domanda crescente e sempre più frazionata in tipologie,  una vera e propria industria turistica</a:t>
            </a:r>
          </a:p>
          <a:p>
            <a:pPr algn="just" eaLnBrk="1" hangingPunct="1"/>
            <a:r>
              <a:rPr lang="it-IT" altLang="it-IT" sz="2000" dirty="0"/>
              <a:t>Il turismo, nell’arco del 900, tende sempre più a connotarsi con una forte elasticità rispetto al reddito ed alla diminuzione dei prezzi dei beni (l’automobile, la vacanza, il viaggio, l’aereo).</a:t>
            </a:r>
          </a:p>
          <a:p>
            <a:pPr algn="just" eaLnBrk="1" hangingPunct="1"/>
            <a:r>
              <a:rPr lang="it-IT" altLang="it-IT" sz="2000" dirty="0"/>
              <a:t>Ne deriva una elevata dipendenza da fattori sociali, economici, demografici con fluttuazioni evidenti</a:t>
            </a:r>
          </a:p>
          <a:p>
            <a:pPr algn="just" eaLnBrk="1" hangingPunct="1"/>
            <a:r>
              <a:rPr lang="it-IT" altLang="it-IT" sz="2000" dirty="0"/>
              <a:t>Ne deriva una elevata differenziazione ed elasticità in quanto fenomeno collegato alle mutazioni culturali, comportamentali e delle mentalità proprie dell’affermarsi una società avanzata che tende a chiedere sempre più particolari modi di fruire del tempo libero e della vacanza. </a:t>
            </a:r>
          </a:p>
          <a:p>
            <a:pPr eaLnBrk="1" hangingPunct="1">
              <a:lnSpc>
                <a:spcPct val="90000"/>
              </a:lnSpc>
            </a:pPr>
            <a:endParaRPr lang="it-IT" altLang="it-IT"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08208FE-C5F4-4C65-8287-64C64BAF5073}"/>
              </a:ext>
            </a:extLst>
          </p:cNvPr>
          <p:cNvSpPr>
            <a:spLocks noGrp="1"/>
          </p:cNvSpPr>
          <p:nvPr>
            <p:ph type="title"/>
          </p:nvPr>
        </p:nvSpPr>
        <p:spPr/>
        <p:txBody>
          <a:bodyPr/>
          <a:lstStyle/>
          <a:p>
            <a:pPr algn="ctr"/>
            <a:r>
              <a:rPr lang="it-IT" dirty="0"/>
              <a:t>Il secondo 900</a:t>
            </a:r>
          </a:p>
        </p:txBody>
      </p:sp>
      <p:sp>
        <p:nvSpPr>
          <p:cNvPr id="3" name="Segnaposto contenuto 2">
            <a:extLst>
              <a:ext uri="{FF2B5EF4-FFF2-40B4-BE49-F238E27FC236}">
                <a16:creationId xmlns:a16="http://schemas.microsoft.com/office/drawing/2014/main" id="{306CBDE1-1291-4245-BC3C-23EEEF872EE0}"/>
              </a:ext>
            </a:extLst>
          </p:cNvPr>
          <p:cNvSpPr>
            <a:spLocks noGrp="1"/>
          </p:cNvSpPr>
          <p:nvPr>
            <p:ph idx="1"/>
          </p:nvPr>
        </p:nvSpPr>
        <p:spPr/>
        <p:txBody>
          <a:bodyPr/>
          <a:lstStyle/>
          <a:p>
            <a:r>
              <a:rPr lang="it-IT" dirty="0"/>
              <a:t>Con la fine del secondo conflitto mondiale entriamo in un mondo diverso sotto molteplici aspetti.</a:t>
            </a:r>
          </a:p>
          <a:p>
            <a:r>
              <a:rPr lang="it-IT" dirty="0"/>
              <a:t>Anche il turismo si avvia decisamente a diventare un fenomeno sempre più di massa fortemente collegato alla dimensione dei cicli economici e agli indicatori collegati.</a:t>
            </a:r>
          </a:p>
          <a:p>
            <a:r>
              <a:rPr lang="it-IT" dirty="0"/>
              <a:t>E’ necessario tenere bene a mente l’andamento dell’economia internazionale e di quella nazionale per cogliere come il turismo modifica il suo andamento</a:t>
            </a:r>
          </a:p>
          <a:p>
            <a:r>
              <a:rPr lang="it-IT" dirty="0"/>
              <a:t>Gli Stati e le Istituzioni si interessano al fenomeno in quanto settore economico; entriamo nella terza fase del turismo</a:t>
            </a:r>
          </a:p>
        </p:txBody>
      </p:sp>
    </p:spTree>
    <p:extLst>
      <p:ext uri="{BB962C8B-B14F-4D97-AF65-F5344CB8AC3E}">
        <p14:creationId xmlns:p14="http://schemas.microsoft.com/office/powerpoint/2010/main" val="38968471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7446B077-B782-42D2-93CB-93924072FEBF}"/>
              </a:ext>
            </a:extLst>
          </p:cNvPr>
          <p:cNvSpPr>
            <a:spLocks noGrp="1" noChangeArrowheads="1"/>
          </p:cNvSpPr>
          <p:nvPr>
            <p:ph type="title"/>
          </p:nvPr>
        </p:nvSpPr>
        <p:spPr/>
        <p:txBody>
          <a:bodyPr/>
          <a:lstStyle/>
          <a:p>
            <a:pPr eaLnBrk="1" hangingPunct="1"/>
            <a:r>
              <a:rPr lang="it-IT" altLang="it-IT"/>
              <a:t>Turismo e sviluppo economico</a:t>
            </a:r>
          </a:p>
        </p:txBody>
      </p:sp>
      <p:sp>
        <p:nvSpPr>
          <p:cNvPr id="3075" name="Rectangle 3">
            <a:extLst>
              <a:ext uri="{FF2B5EF4-FFF2-40B4-BE49-F238E27FC236}">
                <a16:creationId xmlns:a16="http://schemas.microsoft.com/office/drawing/2014/main" id="{50CCC5FA-7DB8-4A6D-9944-D5784C306EC8}"/>
              </a:ext>
            </a:extLst>
          </p:cNvPr>
          <p:cNvSpPr>
            <a:spLocks noGrp="1" noChangeArrowheads="1"/>
          </p:cNvSpPr>
          <p:nvPr>
            <p:ph type="body" idx="1"/>
          </p:nvPr>
        </p:nvSpPr>
        <p:spPr/>
        <p:txBody>
          <a:bodyPr>
            <a:normAutofit/>
          </a:bodyPr>
          <a:lstStyle/>
          <a:p>
            <a:pPr eaLnBrk="1" hangingPunct="1"/>
            <a:r>
              <a:rPr lang="it-IT" altLang="it-IT" sz="2400" dirty="0"/>
              <a:t>Esamineremo in quattro momenti diversi, quattro elementi storico economici legati direttamente al turismo:</a:t>
            </a:r>
          </a:p>
          <a:p>
            <a:pPr lvl="1" eaLnBrk="1" hangingPunct="1"/>
            <a:r>
              <a:rPr lang="it-IT" altLang="it-IT" sz="2000" dirty="0"/>
              <a:t>La curva di Engel</a:t>
            </a:r>
          </a:p>
          <a:p>
            <a:pPr lvl="1" eaLnBrk="1" hangingPunct="1"/>
            <a:r>
              <a:rPr lang="it-IT" altLang="it-IT" sz="2000" dirty="0"/>
              <a:t>I cicli di vita delle località turistiche</a:t>
            </a:r>
          </a:p>
          <a:p>
            <a:pPr lvl="1" eaLnBrk="1" hangingPunct="1"/>
            <a:r>
              <a:rPr lang="it-IT" altLang="it-IT" sz="2000" dirty="0"/>
              <a:t>I moltiplicatori del reddito: il turismo e gli svantaggi dell’arretratezza</a:t>
            </a:r>
          </a:p>
          <a:p>
            <a:pPr lvl="1" eaLnBrk="1" hangingPunct="1"/>
            <a:r>
              <a:rPr lang="it-IT" altLang="it-IT" sz="2000" dirty="0"/>
              <a:t>I modelli di sviluppo turistico</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C9FEF1FE-757A-4E04-A724-72F7061D897D}"/>
              </a:ext>
            </a:extLst>
          </p:cNvPr>
          <p:cNvSpPr>
            <a:spLocks noGrp="1" noChangeArrowheads="1"/>
          </p:cNvSpPr>
          <p:nvPr>
            <p:ph type="title"/>
          </p:nvPr>
        </p:nvSpPr>
        <p:spPr/>
        <p:txBody>
          <a:bodyPr/>
          <a:lstStyle/>
          <a:p>
            <a:pPr eaLnBrk="1" hangingPunct="1"/>
            <a:r>
              <a:rPr lang="it-IT" altLang="it-IT"/>
              <a:t>La curva di Engel</a:t>
            </a:r>
          </a:p>
        </p:txBody>
      </p:sp>
      <p:sp>
        <p:nvSpPr>
          <p:cNvPr id="4099" name="Rectangle 3">
            <a:extLst>
              <a:ext uri="{FF2B5EF4-FFF2-40B4-BE49-F238E27FC236}">
                <a16:creationId xmlns:a16="http://schemas.microsoft.com/office/drawing/2014/main" id="{38712639-C22B-4242-A381-F4930836512B}"/>
              </a:ext>
            </a:extLst>
          </p:cNvPr>
          <p:cNvSpPr>
            <a:spLocks noGrp="1" noChangeArrowheads="1"/>
          </p:cNvSpPr>
          <p:nvPr>
            <p:ph type="body" idx="1"/>
          </p:nvPr>
        </p:nvSpPr>
        <p:spPr/>
        <p:txBody>
          <a:bodyPr>
            <a:normAutofit fontScale="92500" lnSpcReduction="20000"/>
          </a:bodyPr>
          <a:lstStyle/>
          <a:p>
            <a:pPr algn="just" eaLnBrk="1" hangingPunct="1">
              <a:lnSpc>
                <a:spcPct val="90000"/>
              </a:lnSpc>
            </a:pPr>
            <a:r>
              <a:rPr lang="it-IT" altLang="it-IT" sz="2400" dirty="0"/>
              <a:t>Il reddito è il fattore economico che influenza maggiormente il turismo</a:t>
            </a:r>
          </a:p>
          <a:p>
            <a:pPr algn="just" eaLnBrk="1" hangingPunct="1">
              <a:lnSpc>
                <a:spcPct val="90000"/>
              </a:lnSpc>
            </a:pPr>
            <a:endParaRPr lang="it-IT" altLang="it-IT" sz="2400" dirty="0"/>
          </a:p>
          <a:p>
            <a:pPr algn="just" eaLnBrk="1" hangingPunct="1">
              <a:lnSpc>
                <a:spcPct val="90000"/>
              </a:lnSpc>
            </a:pPr>
            <a:r>
              <a:rPr lang="it-IT" altLang="it-IT" sz="2400" dirty="0"/>
              <a:t>La spesa per queste voci diviene importante solo quando il reddito supera una certa soglia </a:t>
            </a:r>
          </a:p>
          <a:p>
            <a:pPr algn="just" eaLnBrk="1" hangingPunct="1">
              <a:lnSpc>
                <a:spcPct val="90000"/>
              </a:lnSpc>
            </a:pPr>
            <a:endParaRPr lang="it-IT" altLang="it-IT" sz="2400" dirty="0"/>
          </a:p>
          <a:p>
            <a:pPr algn="just" eaLnBrk="1" hangingPunct="1">
              <a:lnSpc>
                <a:spcPct val="90000"/>
              </a:lnSpc>
            </a:pPr>
            <a:r>
              <a:rPr lang="it-IT" altLang="it-IT" sz="2400" dirty="0"/>
              <a:t>Questa soglia è diversa da paese a paese, da un’epoca all’altra, secondo i differenti tipi di turismo</a:t>
            </a:r>
          </a:p>
          <a:p>
            <a:pPr algn="just" eaLnBrk="1" hangingPunct="1">
              <a:lnSpc>
                <a:spcPct val="90000"/>
              </a:lnSpc>
            </a:pPr>
            <a:endParaRPr lang="it-IT" altLang="it-IT" sz="2400" dirty="0"/>
          </a:p>
          <a:p>
            <a:pPr algn="just" eaLnBrk="1" hangingPunct="1">
              <a:lnSpc>
                <a:spcPct val="90000"/>
              </a:lnSpc>
            </a:pPr>
            <a:r>
              <a:rPr lang="it-IT" altLang="it-IT" sz="2400" dirty="0"/>
              <a:t>Industrializzazione e crescita del Reddito Nazionale hanno allargato le fasce sociali che possono raggiungere questa soglia, aiutando la crescita del settore.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CF2E876A-3127-4048-A238-EE026900E60E}"/>
              </a:ext>
            </a:extLst>
          </p:cNvPr>
          <p:cNvSpPr>
            <a:spLocks noGrp="1" noChangeArrowheads="1"/>
          </p:cNvSpPr>
          <p:nvPr>
            <p:ph type="title"/>
          </p:nvPr>
        </p:nvSpPr>
        <p:spPr/>
        <p:txBody>
          <a:bodyPr/>
          <a:lstStyle/>
          <a:p>
            <a:pPr eaLnBrk="1" hangingPunct="1"/>
            <a:r>
              <a:rPr lang="it-IT" altLang="it-IT"/>
              <a:t>La curva di Engel</a:t>
            </a:r>
          </a:p>
        </p:txBody>
      </p:sp>
      <p:sp>
        <p:nvSpPr>
          <p:cNvPr id="5123" name="Rectangle 3">
            <a:extLst>
              <a:ext uri="{FF2B5EF4-FFF2-40B4-BE49-F238E27FC236}">
                <a16:creationId xmlns:a16="http://schemas.microsoft.com/office/drawing/2014/main" id="{B9C60A32-0D3F-49E4-8B40-A2B2FD5A67B2}"/>
              </a:ext>
            </a:extLst>
          </p:cNvPr>
          <p:cNvSpPr>
            <a:spLocks noGrp="1" noChangeArrowheads="1"/>
          </p:cNvSpPr>
          <p:nvPr>
            <p:ph type="body" idx="1"/>
          </p:nvPr>
        </p:nvSpPr>
        <p:spPr>
          <a:xfrm>
            <a:off x="1968500" y="1628776"/>
            <a:ext cx="8229600" cy="4525963"/>
          </a:xfrm>
        </p:spPr>
        <p:txBody>
          <a:bodyPr>
            <a:normAutofit fontScale="92500" lnSpcReduction="20000"/>
          </a:bodyPr>
          <a:lstStyle/>
          <a:p>
            <a:pPr algn="just" eaLnBrk="1" hangingPunct="1"/>
            <a:r>
              <a:rPr lang="it-IT" altLang="it-IT" sz="2000" dirty="0"/>
              <a:t>Il turismo diviene di massa perché sono aumentate le remunerazioni del lavoro dipendente</a:t>
            </a:r>
          </a:p>
          <a:p>
            <a:pPr algn="just" eaLnBrk="1" hangingPunct="1"/>
            <a:endParaRPr lang="it-IT" altLang="it-IT" sz="2000" dirty="0"/>
          </a:p>
          <a:p>
            <a:pPr algn="just" eaLnBrk="1" hangingPunct="1"/>
            <a:r>
              <a:rPr lang="it-IT" altLang="it-IT" sz="2000" dirty="0"/>
              <a:t>Uno dei modi per spiegare la crescita dei consumi nei servizi turistici consiste nel collegarla alla curva di Engel (statistico tedesco)</a:t>
            </a:r>
          </a:p>
          <a:p>
            <a:pPr algn="just" eaLnBrk="1" hangingPunct="1"/>
            <a:endParaRPr lang="it-IT" altLang="it-IT" sz="2000" dirty="0"/>
          </a:p>
          <a:p>
            <a:pPr algn="just" eaLnBrk="1" hangingPunct="1">
              <a:lnSpc>
                <a:spcPct val="90000"/>
              </a:lnSpc>
            </a:pPr>
            <a:r>
              <a:rPr lang="it-IT" altLang="it-IT" sz="2000" dirty="0"/>
              <a:t>“più povera è una famiglia maggiore sarà la sua spesa totale destinata all’acquisto di generi alimentari”</a:t>
            </a:r>
          </a:p>
          <a:p>
            <a:pPr algn="just" eaLnBrk="1" hangingPunct="1">
              <a:lnSpc>
                <a:spcPct val="90000"/>
              </a:lnSpc>
            </a:pPr>
            <a:endParaRPr lang="it-IT" altLang="it-IT" sz="2000" dirty="0"/>
          </a:p>
          <a:p>
            <a:pPr algn="just" eaLnBrk="1" hangingPunct="1">
              <a:lnSpc>
                <a:spcPct val="90000"/>
              </a:lnSpc>
            </a:pPr>
            <a:r>
              <a:rPr lang="it-IT" altLang="it-IT" sz="2000" dirty="0"/>
              <a:t>“più ricca è una nazione minore sarà la proporzione di generi alimentari nella spesa totale”</a:t>
            </a:r>
          </a:p>
          <a:p>
            <a:pPr algn="just" eaLnBrk="1" hangingPunct="1">
              <a:lnSpc>
                <a:spcPct val="90000"/>
              </a:lnSpc>
            </a:pPr>
            <a:endParaRPr lang="it-IT" altLang="it-IT" sz="2000" dirty="0"/>
          </a:p>
          <a:p>
            <a:pPr algn="just" eaLnBrk="1" hangingPunct="1">
              <a:lnSpc>
                <a:spcPct val="90000"/>
              </a:lnSpc>
            </a:pPr>
            <a:r>
              <a:rPr lang="it-IT" altLang="it-IT" sz="2000" dirty="0"/>
              <a:t>Questa regolarità statistica, lega la domanda di beni non tanto al loro prezzo, quanto al reddito dei consumatori</a:t>
            </a:r>
          </a:p>
          <a:p>
            <a:pPr algn="just" eaLnBrk="1" hangingPunct="1"/>
            <a:endParaRPr lang="it-IT" altLang="it-IT"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olo 1">
            <a:extLst>
              <a:ext uri="{FF2B5EF4-FFF2-40B4-BE49-F238E27FC236}">
                <a16:creationId xmlns:a16="http://schemas.microsoft.com/office/drawing/2014/main" id="{431817D1-50AE-4286-A2D9-1030423FAF85}"/>
              </a:ext>
            </a:extLst>
          </p:cNvPr>
          <p:cNvSpPr>
            <a:spLocks noGrp="1" noChangeArrowheads="1"/>
          </p:cNvSpPr>
          <p:nvPr>
            <p:ph type="title"/>
          </p:nvPr>
        </p:nvSpPr>
        <p:spPr/>
        <p:txBody>
          <a:bodyPr/>
          <a:lstStyle/>
          <a:p>
            <a:pPr eaLnBrk="1" hangingPunct="1"/>
            <a:r>
              <a:rPr lang="it-IT" altLang="it-IT"/>
              <a:t>La curva di Engel</a:t>
            </a:r>
          </a:p>
        </p:txBody>
      </p:sp>
      <p:sp>
        <p:nvSpPr>
          <p:cNvPr id="3" name="Segnaposto contenuto 2">
            <a:extLst>
              <a:ext uri="{FF2B5EF4-FFF2-40B4-BE49-F238E27FC236}">
                <a16:creationId xmlns:a16="http://schemas.microsoft.com/office/drawing/2014/main" id="{75BF4259-BC3C-4018-A023-D604CBEC3303}"/>
              </a:ext>
            </a:extLst>
          </p:cNvPr>
          <p:cNvSpPr>
            <a:spLocks noGrp="1"/>
          </p:cNvSpPr>
          <p:nvPr>
            <p:ph idx="1"/>
          </p:nvPr>
        </p:nvSpPr>
        <p:spPr>
          <a:xfrm>
            <a:off x="2376580" y="1623520"/>
            <a:ext cx="8229600" cy="4525962"/>
          </a:xfrm>
        </p:spPr>
        <p:txBody>
          <a:bodyPr>
            <a:normAutofit fontScale="85000" lnSpcReduction="20000"/>
          </a:bodyPr>
          <a:lstStyle/>
          <a:p>
            <a:pPr algn="just" eaLnBrk="1" hangingPunct="1">
              <a:defRPr/>
            </a:pPr>
            <a:endParaRPr lang="it-IT" sz="2000" dirty="0"/>
          </a:p>
          <a:p>
            <a:pPr algn="just" eaLnBrk="1" hangingPunct="1">
              <a:defRPr/>
            </a:pPr>
            <a:r>
              <a:rPr lang="it-IT" sz="2000" dirty="0"/>
              <a:t>In microeconomia, una curva di Engel descrive come la spesa delle famiglie per un particolare bene o servizio si comporta in base al reddito delle famiglie </a:t>
            </a:r>
            <a:r>
              <a:rPr lang="it-IT" sz="1600" dirty="0"/>
              <a:t>*</a:t>
            </a:r>
          </a:p>
          <a:p>
            <a:pPr algn="just" eaLnBrk="1" hangingPunct="1">
              <a:defRPr/>
            </a:pPr>
            <a:endParaRPr lang="it-IT" sz="2000" dirty="0"/>
          </a:p>
          <a:p>
            <a:pPr algn="just" eaLnBrk="1" hangingPunct="1">
              <a:defRPr/>
            </a:pPr>
            <a:r>
              <a:rPr lang="it-IT" sz="2000" dirty="0"/>
              <a:t>Esistono due tipi di curve Engel. Le curve di Engel riguardanti la quota di budget descrivono come la proporzione del reddito familiare speso per un bene varia a seconda del reddito </a:t>
            </a:r>
            <a:r>
              <a:rPr lang="it-IT" sz="1600" dirty="0"/>
              <a:t>* </a:t>
            </a:r>
          </a:p>
          <a:p>
            <a:pPr algn="just" eaLnBrk="1" hangingPunct="1">
              <a:defRPr/>
            </a:pPr>
            <a:endParaRPr lang="it-IT" sz="2000" dirty="0"/>
          </a:p>
          <a:p>
            <a:pPr algn="just" eaLnBrk="1" hangingPunct="1">
              <a:defRPr/>
            </a:pPr>
            <a:r>
              <a:rPr lang="it-IT" sz="2000" dirty="0"/>
              <a:t>In alternativa, le curve di Engel possono anche descrivere come le spese reali variano con il reddito delle famiglie </a:t>
            </a:r>
            <a:r>
              <a:rPr lang="it-IT" sz="1600" dirty="0"/>
              <a:t>*</a:t>
            </a:r>
          </a:p>
          <a:p>
            <a:pPr algn="just" eaLnBrk="1" hangingPunct="1">
              <a:defRPr/>
            </a:pPr>
            <a:endParaRPr lang="it-IT" sz="2000" dirty="0"/>
          </a:p>
          <a:p>
            <a:pPr algn="just" eaLnBrk="1" hangingPunct="1">
              <a:defRPr/>
            </a:pPr>
            <a:r>
              <a:rPr lang="it-IT" sz="2000" dirty="0"/>
              <a:t>Da un punto di vista storico ci consentono di misurare i fenomeni sociali legati ai consumi e, quindi, anche il turismo e la vacanza nelle diverse articolazioni e motivazioni</a:t>
            </a:r>
          </a:p>
          <a:p>
            <a:pPr marL="0" indent="0" algn="just">
              <a:buNone/>
              <a:defRPr/>
            </a:pPr>
            <a:r>
              <a:rPr lang="it-IT" sz="1000" dirty="0"/>
              <a:t>*) </a:t>
            </a:r>
            <a:r>
              <a:rPr lang="it-IT" sz="1000" dirty="0" err="1"/>
              <a:t>wikipedia</a:t>
            </a:r>
            <a:endParaRPr lang="it-IT" sz="1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5BB36DC8-D5EA-4C5E-9727-B7090A977E7E}"/>
              </a:ext>
            </a:extLst>
          </p:cNvPr>
          <p:cNvSpPr>
            <a:spLocks noGrp="1" noChangeArrowheads="1"/>
          </p:cNvSpPr>
          <p:nvPr>
            <p:ph type="title"/>
          </p:nvPr>
        </p:nvSpPr>
        <p:spPr/>
        <p:txBody>
          <a:bodyPr/>
          <a:lstStyle/>
          <a:p>
            <a:pPr eaLnBrk="1" hangingPunct="1"/>
            <a:r>
              <a:rPr lang="it-IT" altLang="it-IT"/>
              <a:t>La curva di Engel</a:t>
            </a:r>
          </a:p>
        </p:txBody>
      </p:sp>
      <p:sp>
        <p:nvSpPr>
          <p:cNvPr id="7171" name="Rectangle 3">
            <a:extLst>
              <a:ext uri="{FF2B5EF4-FFF2-40B4-BE49-F238E27FC236}">
                <a16:creationId xmlns:a16="http://schemas.microsoft.com/office/drawing/2014/main" id="{CF23A425-21E8-457B-9E45-DD691B952619}"/>
              </a:ext>
            </a:extLst>
          </p:cNvPr>
          <p:cNvSpPr>
            <a:spLocks noGrp="1" noChangeArrowheads="1"/>
          </p:cNvSpPr>
          <p:nvPr>
            <p:ph type="body" idx="1"/>
          </p:nvPr>
        </p:nvSpPr>
        <p:spPr>
          <a:xfrm>
            <a:off x="2589212" y="1411550"/>
            <a:ext cx="8915400" cy="4499672"/>
          </a:xfrm>
        </p:spPr>
        <p:txBody>
          <a:bodyPr>
            <a:normAutofit lnSpcReduction="10000"/>
          </a:bodyPr>
          <a:lstStyle/>
          <a:p>
            <a:pPr algn="just" eaLnBrk="1" hangingPunct="1">
              <a:lnSpc>
                <a:spcPct val="120000"/>
              </a:lnSpc>
            </a:pPr>
            <a:r>
              <a:rPr lang="it-IT" altLang="it-IT" dirty="0"/>
              <a:t>Queste regole vengono poi agganciate alle analisi marginaliste: Il marginalismo è una corrente di pensiero sviluppatasi in ambito economico tra il 1870 e 1890.</a:t>
            </a:r>
          </a:p>
          <a:p>
            <a:pPr algn="just" eaLnBrk="1" hangingPunct="1">
              <a:lnSpc>
                <a:spcPct val="120000"/>
              </a:lnSpc>
            </a:pPr>
            <a:endParaRPr lang="it-IT" altLang="it-IT" dirty="0"/>
          </a:p>
          <a:p>
            <a:pPr algn="just" eaLnBrk="1" hangingPunct="1">
              <a:lnSpc>
                <a:spcPct val="120000"/>
              </a:lnSpc>
            </a:pPr>
            <a:r>
              <a:rPr lang="it-IT" altLang="it-IT" dirty="0"/>
              <a:t>Con il marginalismo si assiste ad un'evoluzione fondamentale: nell'impostazione classica e marxista, ad esempio, è la quantità di lavoro che definisce il valore di un prodotto; </a:t>
            </a:r>
          </a:p>
          <a:p>
            <a:pPr algn="just" eaLnBrk="1" hangingPunct="1">
              <a:lnSpc>
                <a:spcPct val="120000"/>
              </a:lnSpc>
            </a:pPr>
            <a:endParaRPr lang="it-IT" altLang="it-IT" dirty="0"/>
          </a:p>
          <a:p>
            <a:pPr algn="just" eaLnBrk="1" hangingPunct="1">
              <a:lnSpc>
                <a:spcPct val="120000"/>
              </a:lnSpc>
            </a:pPr>
            <a:r>
              <a:rPr lang="it-IT" altLang="it-IT" dirty="0"/>
              <a:t>La teoria del valore sostenuta dai marginalisti è fondata su fattori esclusivamente soggettivi, basati su calcoli di convenienza dei singoli individui: il valore di un prodotto è definito sulla base "dell'importanza che il consumatore attribuisce al prodotto stesso".</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7B5F3504-5B11-4D04-A59A-FB266CC655F5}"/>
              </a:ext>
            </a:extLst>
          </p:cNvPr>
          <p:cNvSpPr>
            <a:spLocks noGrp="1" noChangeArrowheads="1"/>
          </p:cNvSpPr>
          <p:nvPr>
            <p:ph type="title"/>
          </p:nvPr>
        </p:nvSpPr>
        <p:spPr/>
        <p:txBody>
          <a:bodyPr/>
          <a:lstStyle/>
          <a:p>
            <a:pPr eaLnBrk="1" hangingPunct="1"/>
            <a:r>
              <a:rPr lang="it-IT" altLang="it-IT"/>
              <a:t>La curva di Engel</a:t>
            </a:r>
          </a:p>
        </p:txBody>
      </p:sp>
      <p:sp>
        <p:nvSpPr>
          <p:cNvPr id="8195" name="Rectangle 3">
            <a:extLst>
              <a:ext uri="{FF2B5EF4-FFF2-40B4-BE49-F238E27FC236}">
                <a16:creationId xmlns:a16="http://schemas.microsoft.com/office/drawing/2014/main" id="{55DCD619-1D2F-419A-8845-53DCFB92DE57}"/>
              </a:ext>
            </a:extLst>
          </p:cNvPr>
          <p:cNvSpPr>
            <a:spLocks noGrp="1" noChangeArrowheads="1"/>
          </p:cNvSpPr>
          <p:nvPr>
            <p:ph type="body" idx="1"/>
          </p:nvPr>
        </p:nvSpPr>
        <p:spPr>
          <a:xfrm>
            <a:off x="1992314" y="1412875"/>
            <a:ext cx="8218487" cy="4713288"/>
          </a:xfrm>
        </p:spPr>
        <p:txBody>
          <a:bodyPr>
            <a:normAutofit fontScale="85000" lnSpcReduction="20000"/>
          </a:bodyPr>
          <a:lstStyle/>
          <a:p>
            <a:pPr algn="just" eaLnBrk="1" hangingPunct="1">
              <a:lnSpc>
                <a:spcPct val="110000"/>
              </a:lnSpc>
            </a:pPr>
            <a:r>
              <a:rPr lang="it-IT" altLang="it-IT" sz="2000" dirty="0"/>
              <a:t>La metodologia marginalista, a differenza di quella classica che ritiene fondamentale lo studio della crescita, incentra la sua analisi sull'equilibrio e sulla ricerca di metodologie di allocazione delle risorse in modo efficiente.</a:t>
            </a:r>
          </a:p>
          <a:p>
            <a:pPr algn="just" eaLnBrk="1" hangingPunct="1">
              <a:lnSpc>
                <a:spcPct val="110000"/>
              </a:lnSpc>
            </a:pPr>
            <a:endParaRPr lang="it-IT" altLang="it-IT" sz="2000" dirty="0"/>
          </a:p>
          <a:p>
            <a:pPr algn="just" eaLnBrk="1" hangingPunct="1">
              <a:lnSpc>
                <a:spcPct val="110000"/>
              </a:lnSpc>
            </a:pPr>
            <a:r>
              <a:rPr lang="it-IT" altLang="it-IT" sz="2000" dirty="0"/>
              <a:t>Il consumatore soddisfa i suoi bisogni in modo decrescente. I marginalisti propongono un esempio: per un assetato, il primo bicchiere d'acqua è molto desiderabile e quindi reca un beneficio elevato. Anche il secondo bicchiere recherà soddisfazione. Dal terzo bicchiere in poi, ogni dose successiva recherà sempre minor soddisfazione fino ad arrivare al punto di creare fastidio. </a:t>
            </a:r>
          </a:p>
          <a:p>
            <a:pPr algn="just" eaLnBrk="1" hangingPunct="1">
              <a:lnSpc>
                <a:spcPct val="110000"/>
              </a:lnSpc>
            </a:pPr>
            <a:endParaRPr lang="it-IT" altLang="it-IT" sz="2000" dirty="0"/>
          </a:p>
          <a:p>
            <a:pPr algn="just" eaLnBrk="1" hangingPunct="1">
              <a:lnSpc>
                <a:spcPct val="110000"/>
              </a:lnSpc>
            </a:pPr>
            <a:r>
              <a:rPr lang="it-IT" altLang="it-IT" sz="2000" dirty="0"/>
              <a:t>Quindi le dosi (unità) di un determinato bene, soddisfano in modo decrescente il consumatore. </a:t>
            </a:r>
          </a:p>
          <a:p>
            <a:pPr algn="just" eaLnBrk="1" hangingPunct="1">
              <a:lnSpc>
                <a:spcPct val="110000"/>
              </a:lnSpc>
            </a:pPr>
            <a:endParaRPr lang="it-IT" altLang="it-IT" sz="2000" dirty="0"/>
          </a:p>
          <a:p>
            <a:pPr algn="just" eaLnBrk="1" hangingPunct="1">
              <a:lnSpc>
                <a:spcPct val="110000"/>
              </a:lnSpc>
            </a:pPr>
            <a:r>
              <a:rPr lang="it-IT" altLang="it-IT" sz="2000" dirty="0"/>
              <a:t>Questa teoria fa riferimento al concetto di utilità marginale.</a:t>
            </a:r>
          </a:p>
          <a:p>
            <a:pPr eaLnBrk="1" hangingPunct="1">
              <a:lnSpc>
                <a:spcPct val="80000"/>
              </a:lnSpc>
            </a:pPr>
            <a:endParaRPr lang="it-IT" altLang="it-IT" sz="2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F43D5FC3-3CDA-4E1A-B43E-D33876E12D4B}"/>
              </a:ext>
            </a:extLst>
          </p:cNvPr>
          <p:cNvSpPr>
            <a:spLocks noGrp="1" noChangeArrowheads="1"/>
          </p:cNvSpPr>
          <p:nvPr>
            <p:ph type="title"/>
          </p:nvPr>
        </p:nvSpPr>
        <p:spPr/>
        <p:txBody>
          <a:bodyPr/>
          <a:lstStyle/>
          <a:p>
            <a:pPr eaLnBrk="1" hangingPunct="1"/>
            <a:r>
              <a:rPr lang="it-IT" altLang="it-IT"/>
              <a:t>La curva di Engel</a:t>
            </a:r>
          </a:p>
        </p:txBody>
      </p:sp>
      <p:sp>
        <p:nvSpPr>
          <p:cNvPr id="9219" name="Rectangle 3">
            <a:extLst>
              <a:ext uri="{FF2B5EF4-FFF2-40B4-BE49-F238E27FC236}">
                <a16:creationId xmlns:a16="http://schemas.microsoft.com/office/drawing/2014/main" id="{853CA7A5-805F-4CED-A33E-C0D18A1B44BC}"/>
              </a:ext>
            </a:extLst>
          </p:cNvPr>
          <p:cNvSpPr>
            <a:spLocks noGrp="1" noChangeArrowheads="1"/>
          </p:cNvSpPr>
          <p:nvPr>
            <p:ph type="body" idx="1"/>
          </p:nvPr>
        </p:nvSpPr>
        <p:spPr/>
        <p:txBody>
          <a:bodyPr>
            <a:normAutofit fontScale="92500"/>
          </a:bodyPr>
          <a:lstStyle/>
          <a:p>
            <a:pPr algn="just" eaLnBrk="1" hangingPunct="1"/>
            <a:r>
              <a:rPr lang="it-IT" altLang="it-IT" sz="2000" dirty="0"/>
              <a:t>In generale questi due approcci (curva di Engel e teoria marginalista) sono stati applicati per spiegare il declino del settore agricolo rispetto a quello industriale e, più tardi, di questo rispetto ai servizi.</a:t>
            </a:r>
          </a:p>
          <a:p>
            <a:pPr algn="just" eaLnBrk="1" hangingPunct="1">
              <a:buFontTx/>
              <a:buNone/>
            </a:pPr>
            <a:endParaRPr lang="it-IT" altLang="it-IT" sz="2000" dirty="0"/>
          </a:p>
          <a:p>
            <a:pPr algn="just" eaLnBrk="1" hangingPunct="1"/>
            <a:r>
              <a:rPr lang="it-IT" altLang="it-IT" sz="2000" dirty="0"/>
              <a:t>E’ quindi il cambiamento nella spesa che viene trainato dalla diversa elasticità della domanda rispetto al reddito che caratterizza i servizi rispetto all’industria e ancor più rispetto all’agricoltura</a:t>
            </a:r>
          </a:p>
          <a:p>
            <a:pPr algn="just" eaLnBrk="1" hangingPunct="1">
              <a:buFontTx/>
              <a:buNone/>
            </a:pPr>
            <a:endParaRPr lang="it-IT" altLang="it-IT" sz="2000" dirty="0"/>
          </a:p>
          <a:p>
            <a:pPr algn="just" eaLnBrk="1" hangingPunct="1"/>
            <a:r>
              <a:rPr lang="it-IT" altLang="it-IT" sz="2000" dirty="0"/>
              <a:t>I servizi turistici presentano quindi una elasticità elevata, aumentando in modo più che proporzionale a fronte di un incremento di reddito</a:t>
            </a:r>
          </a:p>
        </p:txBody>
      </p:sp>
    </p:spTree>
  </p:cSld>
  <p:clrMapOvr>
    <a:masterClrMapping/>
  </p:clrMapOvr>
</p:sld>
</file>

<file path=ppt/theme/theme1.xml><?xml version="1.0" encoding="utf-8"?>
<a:theme xmlns:a="http://schemas.openxmlformats.org/drawingml/2006/main" name="Filo">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318</TotalTime>
  <Words>1390</Words>
  <Application>Microsoft Office PowerPoint</Application>
  <PresentationFormat>Widescreen</PresentationFormat>
  <Paragraphs>103</Paragraphs>
  <Slides>16</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16</vt:i4>
      </vt:variant>
    </vt:vector>
  </HeadingPairs>
  <TitlesOfParts>
    <vt:vector size="20" baseType="lpstr">
      <vt:lpstr>Arial</vt:lpstr>
      <vt:lpstr>Century Gothic</vt:lpstr>
      <vt:lpstr>Wingdings 3</vt:lpstr>
      <vt:lpstr>Filo</vt:lpstr>
      <vt:lpstr>Turismo e sviluppo economico</vt:lpstr>
      <vt:lpstr>Il secondo 900</vt:lpstr>
      <vt:lpstr>Turismo e sviluppo economico</vt:lpstr>
      <vt:lpstr>La curva di Engel</vt:lpstr>
      <vt:lpstr>La curva di Engel</vt:lpstr>
      <vt:lpstr>La curva di Engel</vt:lpstr>
      <vt:lpstr>La curva di Engel</vt:lpstr>
      <vt:lpstr>La curva di Engel</vt:lpstr>
      <vt:lpstr>La curva di Engel</vt:lpstr>
      <vt:lpstr>La curva di Engel</vt:lpstr>
      <vt:lpstr>La curva di Engel</vt:lpstr>
      <vt:lpstr>Presentazione standard di PowerPoint</vt:lpstr>
      <vt:lpstr>Alcune osservazioni</vt:lpstr>
      <vt:lpstr>Alcune osservazioni</vt:lpstr>
      <vt:lpstr>Cicli storici della domanda turistica</vt:lpstr>
      <vt:lpstr>Cicli storici della domanda turistica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Turismo e sviluppo economico</dc:title>
  <dc:creator>utente</dc:creator>
  <cp:lastModifiedBy>utente</cp:lastModifiedBy>
  <cp:revision>6</cp:revision>
  <dcterms:created xsi:type="dcterms:W3CDTF">2021-11-30T15:08:30Z</dcterms:created>
  <dcterms:modified xsi:type="dcterms:W3CDTF">2021-12-01T14:23:48Z</dcterms:modified>
</cp:coreProperties>
</file>