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5"/>
  </p:notesMasterIdLst>
  <p:handoutMasterIdLst>
    <p:handoutMasterId r:id="rId16"/>
  </p:handoutMasterIdLst>
  <p:sldIdLst>
    <p:sldId id="257" r:id="rId2"/>
    <p:sldId id="262" r:id="rId3"/>
    <p:sldId id="263" r:id="rId4"/>
    <p:sldId id="264" r:id="rId5"/>
    <p:sldId id="265" r:id="rId6"/>
    <p:sldId id="261" r:id="rId7"/>
    <p:sldId id="266" r:id="rId8"/>
    <p:sldId id="272" r:id="rId9"/>
    <p:sldId id="271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3F2B"/>
    <a:srgbClr val="3488A0"/>
    <a:srgbClr val="5CC6D6"/>
    <a:srgbClr val="F8D22F"/>
    <a:srgbClr val="57903F"/>
    <a:srgbClr val="344529"/>
    <a:srgbClr val="2B3922"/>
    <a:srgbClr val="2E3722"/>
    <a:srgbClr val="FCF7F1"/>
    <a:srgbClr val="B8D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2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5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5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 rtlCol="0"/>
        <a:lstStyle/>
        <a:p>
          <a:pPr rtl="0"/>
          <a:endParaRPr lang="en-US"/>
        </a:p>
      </dgm:t>
    </dgm:pt>
    <dgm:pt modelId="{40FC4FFE-8987-4A26-B7F4-8A516F18ADAE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it" dirty="0"/>
            <a:t>MIGLIORAMENTO DELL’ACCESSO AI BENI E AI SERVIZI DIGITALI PER CONSUMATORI E IMPRESE </a:t>
          </a:r>
        </a:p>
      </dgm:t>
    </dgm:pt>
    <dgm:pt modelId="{CAD7EF86-FB23-41F6-BF42-040B36DEFDB1}" type="parTrans" cxnId="{C7AD8469-3C68-4AF9-AB82-79B0043AA120}">
      <dgm:prSet/>
      <dgm:spPr/>
      <dgm:t>
        <a:bodyPr rtlCol="0"/>
        <a:lstStyle/>
        <a:p>
          <a:pPr rtl="0"/>
          <a:endParaRPr lang="en-US"/>
        </a:p>
      </dgm:t>
    </dgm:pt>
    <dgm:pt modelId="{5B62599A-5C9B-48E7-896E-EA782AC60C8B}" type="sibTrans" cxnId="{C7AD8469-3C68-4AF9-AB82-79B0043AA120}">
      <dgm:prSet/>
      <dgm:spPr/>
      <dgm:t>
        <a:bodyPr rtlCol="0"/>
        <a:lstStyle/>
        <a:p>
          <a:pPr rtl="0"/>
          <a:endParaRPr lang="en-US"/>
        </a:p>
      </dgm:t>
    </dgm:pt>
    <dgm:pt modelId="{49225C73-1633-42F1-AB3B-7CB183E5F8B8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it" dirty="0"/>
            <a:t>CREAZIONE DI contesto FAVOREVOLE ALLA CRESCITA DELLE RETI DIGITALI E DEI SERVIZI INNOVATIVI</a:t>
          </a:r>
        </a:p>
      </dgm:t>
    </dgm:pt>
    <dgm:pt modelId="{1A0E2090-1D4F-438A-8766-B6030CE01ADD}" type="parTrans" cxnId="{A9154303-8225-4248-91DC-1B0156A35F07}">
      <dgm:prSet/>
      <dgm:spPr/>
      <dgm:t>
        <a:bodyPr rtlCol="0"/>
        <a:lstStyle/>
        <a:p>
          <a:pPr rtl="0"/>
          <a:endParaRPr lang="en-US"/>
        </a:p>
      </dgm:t>
    </dgm:pt>
    <dgm:pt modelId="{9646853A-8964-4519-A5B1-0B7D18B2983D}" type="sibTrans" cxnId="{A9154303-8225-4248-91DC-1B0156A35F07}">
      <dgm:prSet/>
      <dgm:spPr/>
      <dgm:t>
        <a:bodyPr rtlCol="0"/>
        <a:lstStyle/>
        <a:p>
          <a:pPr rtl="0"/>
          <a:endParaRPr lang="en-US"/>
        </a:p>
      </dgm:t>
    </dgm:pt>
    <dgm:pt modelId="{1C383F32-22E8-4F62-A3E0-BDC3D5F48992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it" dirty="0"/>
            <a:t>CRESCITA DELL’ECONOMIA DIGITALE EUROPEA</a:t>
          </a:r>
        </a:p>
      </dgm:t>
    </dgm:pt>
    <dgm:pt modelId="{A7920A2F-3244-4159-AF04-6A1D38B7B317}" type="parTrans" cxnId="{C4CCE57E-E871-46D6-BAD5-880252C95D22}">
      <dgm:prSet/>
      <dgm:spPr/>
      <dgm:t>
        <a:bodyPr rtlCol="0"/>
        <a:lstStyle/>
        <a:p>
          <a:pPr rtl="0"/>
          <a:endParaRPr lang="en-US"/>
        </a:p>
      </dgm:t>
    </dgm:pt>
    <dgm:pt modelId="{8500F72A-2C6D-4FDF-9C1D-CA691380EB0B}" type="sibTrans" cxnId="{C4CCE57E-E871-46D6-BAD5-880252C95D22}">
      <dgm:prSet/>
      <dgm:spPr/>
      <dgm:t>
        <a:bodyPr rtlCol="0"/>
        <a:lstStyle/>
        <a:p>
          <a:pPr rtl="0"/>
          <a:endParaRPr lang="en-US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E9CE479-E4AE-4283-AEF1-10C1535B4324}" type="pres">
      <dgm:prSet presAssocID="{40FC4FFE-8987-4A26-B7F4-8A516F18ADAE}" presName="compNode" presStyleCnt="0"/>
      <dgm:spPr/>
    </dgm:pt>
    <dgm:pt modelId="{B59FCF02-CAD2-4D6F-9542-AD86711168CA}" type="pres">
      <dgm:prSet presAssocID="{40FC4FFE-8987-4A26-B7F4-8A516F18ADAE}" presName="iconBgRect" presStyleLbl="bgShp" presStyleIdx="0" presStyleCnt="3"/>
      <dgm:spPr/>
    </dgm:pt>
    <dgm:pt modelId="{7C175B98-93F4-4D7C-BB95-1514AB879CD5}" type="pres">
      <dgm:prSet presAssocID="{40FC4FFE-8987-4A26-B7F4-8A516F18ADAE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it-IT"/>
        </a:p>
      </dgm:t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677A3090-5F01-43FD-9FA6-C0420AD80FD6}" type="pres">
      <dgm:prSet presAssocID="{40FC4FFE-8987-4A26-B7F4-8A516F18ADAE}" presName="spaceRect" presStyleCnt="0"/>
      <dgm:spPr/>
    </dgm:pt>
    <dgm:pt modelId="{127117FB-F8A7-4A20-A8A7-EC686DDC76D0}" type="pres">
      <dgm:prSet presAssocID="{40FC4FFE-8987-4A26-B7F4-8A516F18ADAE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it-IT"/>
        </a:p>
      </dgm:t>
    </dgm:pt>
    <dgm:pt modelId="{FD1EED9C-83D3-41AD-A09B-D3B36354168F}" type="pres">
      <dgm:prSet presAssocID="{5B62599A-5C9B-48E7-896E-EA782AC60C8B}" presName="sibTrans" presStyleCnt="0"/>
      <dgm:spPr/>
    </dgm:pt>
    <dgm:pt modelId="{C998AB0A-577D-44AA-A068-F634DDE7BD47}" type="pres">
      <dgm:prSet presAssocID="{49225C73-1633-42F1-AB3B-7CB183E5F8B8}" presName="compNode" presStyleCnt="0"/>
      <dgm:spPr/>
    </dgm:pt>
    <dgm:pt modelId="{BCD8CDD9-0C56-4401-ADB1-8B48DAB2C96F}" type="pres">
      <dgm:prSet presAssocID="{49225C73-1633-42F1-AB3B-7CB183E5F8B8}" presName="iconBgRect" presStyleLbl="bgShp" presStyleIdx="1" presStyleCnt="3"/>
      <dgm:spPr/>
    </dgm:pt>
    <dgm:pt modelId="{DB4CA7C4-FCA1-4127-B20A-2A5C031A3CF4}" type="pres">
      <dgm:prSet presAssocID="{49225C73-1633-42F1-AB3B-7CB183E5F8B8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it-IT"/>
        </a:p>
      </dgm:t>
      <dgm:extLst>
        <a:ext uri="{E40237B7-FDA0-4F09-8148-C483321AD2D9}">
          <dgm14:cNvPr xmlns:dgm14="http://schemas.microsoft.com/office/drawing/2010/diagram" id="0" name="" descr="Presentation with bar chart"/>
        </a:ext>
      </dgm:extLst>
    </dgm:pt>
    <dgm:pt modelId="{9B0C8FBF-0BDD-48A5-967E-F3FE71659F6A}" type="pres">
      <dgm:prSet presAssocID="{49225C73-1633-42F1-AB3B-7CB183E5F8B8}" presName="spaceRect" presStyleCnt="0"/>
      <dgm:spPr/>
    </dgm:pt>
    <dgm:pt modelId="{7E6FE37A-5DB0-4899-9FCB-0CE39BC185F8}" type="pres">
      <dgm:prSet presAssocID="{49225C73-1633-42F1-AB3B-7CB183E5F8B8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it-IT"/>
        </a:p>
      </dgm:t>
    </dgm:pt>
    <dgm:pt modelId="{5A266296-0042-402F-92EF-D59AB148E92E}" type="pres">
      <dgm:prSet presAssocID="{9646853A-8964-4519-A5B1-0B7D18B2983D}" presName="sibTrans" presStyleCnt="0"/>
      <dgm:spPr/>
    </dgm:pt>
    <dgm:pt modelId="{ECFA770B-DE2C-4683-A038-58D0FE44BC27}" type="pres">
      <dgm:prSet presAssocID="{1C383F32-22E8-4F62-A3E0-BDC3D5F48992}" presName="compNode" presStyleCnt="0"/>
      <dgm:spPr/>
    </dgm:pt>
    <dgm:pt modelId="{FF93E135-77D6-48A0-8871-9BC93D705D06}" type="pres">
      <dgm:prSet presAssocID="{1C383F32-22E8-4F62-A3E0-BDC3D5F48992}" presName="iconBgRect" presStyleLbl="bgShp" presStyleIdx="2" presStyleCnt="3"/>
      <dgm:spPr/>
    </dgm:pt>
    <dgm:pt modelId="{39509775-983E-4110-B989-EE2CD6514BE0}" type="pres">
      <dgm:prSet presAssocID="{1C383F32-22E8-4F62-A3E0-BDC3D5F4899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it-IT"/>
        </a:p>
      </dgm:t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493B43B2-705C-4AE5-8A77-D8DEEDA1B5CF}" type="pres">
      <dgm:prSet presAssocID="{1C383F32-22E8-4F62-A3E0-BDC3D5F48992}" presName="spaceRect" presStyleCnt="0"/>
      <dgm:spPr/>
    </dgm:pt>
    <dgm:pt modelId="{1AEDC777-00B3-41D7-9AE1-23D741E941C3}" type="pres">
      <dgm:prSet presAssocID="{1C383F32-22E8-4F62-A3E0-BDC3D5F48992}" presName="textRect" presStyleLbl="revTx" presStyleIdx="2" presStyleCnt="3">
        <dgm:presLayoutVars>
          <dgm:chMax val="1"/>
          <dgm:chPref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7A710F69-5154-4855-ACF5-BC7C1BF85A80}" type="presOf" srcId="{49225C73-1633-42F1-AB3B-7CB183E5F8B8}" destId="{7E6FE37A-5DB0-4899-9FCB-0CE39BC185F8}" srcOrd="0" destOrd="0" presId="urn:microsoft.com/office/officeart/2018/5/layout/IconCircleLabelList"/>
    <dgm:cxn modelId="{A9154303-8225-4248-91DC-1B0156A35F07}" srcId="{01A66772-F185-4D58-B8BB-E9370D7A7A2B}" destId="{49225C73-1633-42F1-AB3B-7CB183E5F8B8}" srcOrd="1" destOrd="0" parTransId="{1A0E2090-1D4F-438A-8766-B6030CE01ADD}" sibTransId="{9646853A-8964-4519-A5B1-0B7D18B2983D}"/>
    <dgm:cxn modelId="{C4CCE57E-E871-46D6-BAD5-880252C95D22}" srcId="{01A66772-F185-4D58-B8BB-E9370D7A7A2B}" destId="{1C383F32-22E8-4F62-A3E0-BDC3D5F48992}" srcOrd="2" destOrd="0" parTransId="{A7920A2F-3244-4159-AF04-6A1D38B7B317}" sibTransId="{8500F72A-2C6D-4FDF-9C1D-CA691380EB0B}"/>
    <dgm:cxn modelId="{1496FC70-DB8B-48D4-98DE-DD2856E389EE}" type="presOf" srcId="{1C383F32-22E8-4F62-A3E0-BDC3D5F48992}" destId="{1AEDC777-00B3-41D7-9AE1-23D741E941C3}" srcOrd="0" destOrd="0" presId="urn:microsoft.com/office/officeart/2018/5/layout/IconCircleLabelList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355227E3-55E0-4343-BC8D-FC0EB1694F48}" type="presOf" srcId="{40FC4FFE-8987-4A26-B7F4-8A516F18ADAE}" destId="{127117FB-F8A7-4A20-A8A7-EC686DDC76D0}" srcOrd="0" destOrd="0" presId="urn:microsoft.com/office/officeart/2018/5/layout/IconCircleLabelList"/>
    <dgm:cxn modelId="{555498CB-3ED1-404E-A25F-EB243EFC5FB1}" type="presParOf" srcId="{50B3CE7C-E10B-4E23-BD93-03664997C932}" destId="{DE9CE479-E4AE-4283-AEF1-10C1535B4324}" srcOrd="0" destOrd="0" presId="urn:microsoft.com/office/officeart/2018/5/layout/IconCircleLabelList"/>
    <dgm:cxn modelId="{11F12D49-CD08-4D50-BD13-3ECBC3A476A4}" type="presParOf" srcId="{DE9CE479-E4AE-4283-AEF1-10C1535B4324}" destId="{B59FCF02-CAD2-4D6F-9542-AD86711168CA}" srcOrd="0" destOrd="0" presId="urn:microsoft.com/office/officeart/2018/5/layout/IconCircleLabelList"/>
    <dgm:cxn modelId="{F443A659-540B-487B-97F9-49219CF60D6B}" type="presParOf" srcId="{DE9CE479-E4AE-4283-AEF1-10C1535B4324}" destId="{7C175B98-93F4-4D7C-BB95-1514AB879CD5}" srcOrd="1" destOrd="0" presId="urn:microsoft.com/office/officeart/2018/5/layout/IconCircleLabelList"/>
    <dgm:cxn modelId="{A503D7AB-7D64-4163-93B5-1CEEDAE81823}" type="presParOf" srcId="{DE9CE479-E4AE-4283-AEF1-10C1535B4324}" destId="{677A3090-5F01-43FD-9FA6-C0420AD80FD6}" srcOrd="2" destOrd="0" presId="urn:microsoft.com/office/officeart/2018/5/layout/IconCircleLabelList"/>
    <dgm:cxn modelId="{780188ED-7DCE-45BB-B6AF-91BE48969612}" type="presParOf" srcId="{DE9CE479-E4AE-4283-AEF1-10C1535B4324}" destId="{127117FB-F8A7-4A20-A8A7-EC686DDC76D0}" srcOrd="3" destOrd="0" presId="urn:microsoft.com/office/officeart/2018/5/layout/IconCircleLabelList"/>
    <dgm:cxn modelId="{155719F8-A89B-4E96-BC49-C48BC717F480}" type="presParOf" srcId="{50B3CE7C-E10B-4E23-BD93-03664997C932}" destId="{FD1EED9C-83D3-41AD-A09B-D3B36354168F}" srcOrd="1" destOrd="0" presId="urn:microsoft.com/office/officeart/2018/5/layout/IconCircleLabelList"/>
    <dgm:cxn modelId="{2772E199-56B0-4310-A55E-67D00CA3E59E}" type="presParOf" srcId="{50B3CE7C-E10B-4E23-BD93-03664997C932}" destId="{C998AB0A-577D-44AA-A068-F634DDE7BD47}" srcOrd="2" destOrd="0" presId="urn:microsoft.com/office/officeart/2018/5/layout/IconCircleLabelList"/>
    <dgm:cxn modelId="{4E351D18-D97F-4B92-A608-2E9600B91C28}" type="presParOf" srcId="{C998AB0A-577D-44AA-A068-F634DDE7BD47}" destId="{BCD8CDD9-0C56-4401-ADB1-8B48DAB2C96F}" srcOrd="0" destOrd="0" presId="urn:microsoft.com/office/officeart/2018/5/layout/IconCircleLabelList"/>
    <dgm:cxn modelId="{B3DC724C-4569-4E9D-BD5A-49E4CD991FD0}" type="presParOf" srcId="{C998AB0A-577D-44AA-A068-F634DDE7BD47}" destId="{DB4CA7C4-FCA1-4127-B20A-2A5C031A3CF4}" srcOrd="1" destOrd="0" presId="urn:microsoft.com/office/officeart/2018/5/layout/IconCircleLabelList"/>
    <dgm:cxn modelId="{AD1AB552-CCE0-4911-BB9E-5D4A60B21F4F}" type="presParOf" srcId="{C998AB0A-577D-44AA-A068-F634DDE7BD47}" destId="{9B0C8FBF-0BDD-48A5-967E-F3FE71659F6A}" srcOrd="2" destOrd="0" presId="urn:microsoft.com/office/officeart/2018/5/layout/IconCircleLabelList"/>
    <dgm:cxn modelId="{8558F796-2D01-40FE-A21A-7530EEBC3BC3}" type="presParOf" srcId="{C998AB0A-577D-44AA-A068-F634DDE7BD47}" destId="{7E6FE37A-5DB0-4899-9FCB-0CE39BC185F8}" srcOrd="3" destOrd="0" presId="urn:microsoft.com/office/officeart/2018/5/layout/IconCircleLabelList"/>
    <dgm:cxn modelId="{1532E2BE-82E9-40A4-A6F7-40B60FC879AE}" type="presParOf" srcId="{50B3CE7C-E10B-4E23-BD93-03664997C932}" destId="{5A266296-0042-402F-92EF-D59AB148E92E}" srcOrd="3" destOrd="0" presId="urn:microsoft.com/office/officeart/2018/5/layout/IconCircleLabelList"/>
    <dgm:cxn modelId="{3A7F4DB9-1469-4F58-B633-24B7EEE084D1}" type="presParOf" srcId="{50B3CE7C-E10B-4E23-BD93-03664997C932}" destId="{ECFA770B-DE2C-4683-A038-58D0FE44BC27}" srcOrd="4" destOrd="0" presId="urn:microsoft.com/office/officeart/2018/5/layout/IconCircleLabelList"/>
    <dgm:cxn modelId="{91311827-CDAC-4BA8-B4A3-117AFD1CEE2D}" type="presParOf" srcId="{ECFA770B-DE2C-4683-A038-58D0FE44BC27}" destId="{FF93E135-77D6-48A0-8871-9BC93D705D06}" srcOrd="0" destOrd="0" presId="urn:microsoft.com/office/officeart/2018/5/layout/IconCircleLabelList"/>
    <dgm:cxn modelId="{83B7CA40-11B7-4507-8422-A40F02D469B2}" type="presParOf" srcId="{ECFA770B-DE2C-4683-A038-58D0FE44BC27}" destId="{39509775-983E-4110-B989-EE2CD6514BE0}" srcOrd="1" destOrd="0" presId="urn:microsoft.com/office/officeart/2018/5/layout/IconCircleLabelList"/>
    <dgm:cxn modelId="{A44BB251-01EB-4DEF-A28C-6D495183E4DC}" type="presParOf" srcId="{ECFA770B-DE2C-4683-A038-58D0FE44BC27}" destId="{493B43B2-705C-4AE5-8A77-D8DEEDA1B5CF}" srcOrd="2" destOrd="0" presId="urn:microsoft.com/office/officeart/2018/5/layout/IconCircleLabelList"/>
    <dgm:cxn modelId="{1EFA52DF-3C80-4DAA-BED6-AFE2F81796B2}" type="presParOf" srcId="{ECFA770B-DE2C-4683-A038-58D0FE44BC27}" destId="{1AEDC777-00B3-41D7-9AE1-23D741E941C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FCF02-CAD2-4D6F-9542-AD86711168CA}">
      <dsp:nvSpPr>
        <dsp:cNvPr id="0" name=""/>
        <dsp:cNvSpPr/>
      </dsp:nvSpPr>
      <dsp:spPr>
        <a:xfrm>
          <a:off x="616949" y="310305"/>
          <a:ext cx="1818562" cy="1818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75B98-93F4-4D7C-BB95-1514AB879CD5}">
      <dsp:nvSpPr>
        <dsp:cNvPr id="0" name=""/>
        <dsp:cNvSpPr/>
      </dsp:nvSpPr>
      <dsp:spPr>
        <a:xfrm>
          <a:off x="1004512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117FB-F8A7-4A20-A8A7-EC686DDC76D0}">
      <dsp:nvSpPr>
        <dsp:cNvPr id="0" name=""/>
        <dsp:cNvSpPr/>
      </dsp:nvSpPr>
      <dsp:spPr>
        <a:xfrm>
          <a:off x="35606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lvl="0" algn="ctr" defTabSz="577850" rtl="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it" sz="1300" kern="1200" dirty="0"/>
            <a:t>MIGLIORAMENTO DELL’ACCESSO AI BENI E AI SERVIZI DIGITALI PER CONSUMATORI E IMPRESE </a:t>
          </a:r>
        </a:p>
      </dsp:txBody>
      <dsp:txXfrm>
        <a:off x="35606" y="2695306"/>
        <a:ext cx="2981250" cy="720000"/>
      </dsp:txXfrm>
    </dsp:sp>
    <dsp:sp modelId="{BCD8CDD9-0C56-4401-ADB1-8B48DAB2C96F}">
      <dsp:nvSpPr>
        <dsp:cNvPr id="0" name=""/>
        <dsp:cNvSpPr/>
      </dsp:nvSpPr>
      <dsp:spPr>
        <a:xfrm>
          <a:off x="4119918" y="310305"/>
          <a:ext cx="1818562" cy="181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4CA7C4-FCA1-4127-B20A-2A5C031A3CF4}">
      <dsp:nvSpPr>
        <dsp:cNvPr id="0" name=""/>
        <dsp:cNvSpPr/>
      </dsp:nvSpPr>
      <dsp:spPr>
        <a:xfrm>
          <a:off x="4507481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FE37A-5DB0-4899-9FCB-0CE39BC185F8}">
      <dsp:nvSpPr>
        <dsp:cNvPr id="0" name=""/>
        <dsp:cNvSpPr/>
      </dsp:nvSpPr>
      <dsp:spPr>
        <a:xfrm>
          <a:off x="3538574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lvl="0" algn="ctr" defTabSz="577850" rtl="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it" sz="1300" kern="1200" dirty="0"/>
            <a:t>CREAZIONE DI contesto FAVOREVOLE ALLA CRESCITA DELLE RETI DIGITALI E DEI SERVIZI INNOVATIVI</a:t>
          </a:r>
        </a:p>
      </dsp:txBody>
      <dsp:txXfrm>
        <a:off x="3538574" y="2695306"/>
        <a:ext cx="2981250" cy="720000"/>
      </dsp:txXfrm>
    </dsp:sp>
    <dsp:sp modelId="{FF93E135-77D6-48A0-8871-9BC93D705D06}">
      <dsp:nvSpPr>
        <dsp:cNvPr id="0" name=""/>
        <dsp:cNvSpPr/>
      </dsp:nvSpPr>
      <dsp:spPr>
        <a:xfrm>
          <a:off x="7622887" y="310305"/>
          <a:ext cx="1818562" cy="18185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09775-983E-4110-B989-EE2CD6514BE0}">
      <dsp:nvSpPr>
        <dsp:cNvPr id="0" name=""/>
        <dsp:cNvSpPr/>
      </dsp:nvSpPr>
      <dsp:spPr>
        <a:xfrm>
          <a:off x="8010450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DC777-00B3-41D7-9AE1-23D741E941C3}">
      <dsp:nvSpPr>
        <dsp:cNvPr id="0" name=""/>
        <dsp:cNvSpPr/>
      </dsp:nvSpPr>
      <dsp:spPr>
        <a:xfrm>
          <a:off x="7041543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lvl="0" algn="ctr" defTabSz="577850" rtl="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it" sz="1300" kern="1200" dirty="0"/>
            <a:t>CRESCITA DELL’ECONOMIA DIGITALE EUROPEA</a:t>
          </a:r>
        </a:p>
      </dsp:txBody>
      <dsp:txXfrm>
        <a:off x="7041543" y="2695306"/>
        <a:ext cx="2981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27A3769-973A-471F-AE95-803ACD9DB45A}" type="datetime1">
              <a:rPr lang="it-IT" smtClean="0"/>
              <a:t>15/12/2021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8B562AB-E890-432E-8086-3C35B5B6BC74}" type="datetime1">
              <a:rPr lang="it-IT" smtClean="0"/>
              <a:t>15/12/2021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"/>
              <a:t>Fare clic per modificare gli stili del testo dello schema</a:t>
            </a:r>
            <a:endParaRPr lang="en-US"/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=""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tango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tango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tango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po 6">
            <a:extLst>
              <a:ext uri="{FF2B5EF4-FFF2-40B4-BE49-F238E27FC236}">
                <a16:creationId xmlns=""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nettore dirit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5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20" name="Segnaposto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46B2AB89-642D-461B-88E3-BE7E49276E6D}" type="datetime1">
              <a:rPr lang="it-IT" smtClean="0"/>
              <a:t>15/12/2021</a:t>
            </a:fld>
            <a:endParaRPr lang="en-US" dirty="0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6DF1C0-0F0C-4064-ABD6-C9C1782C86AE}" type="datetime1">
              <a:rPr lang="it-IT" smtClean="0"/>
              <a:t>15/12/2021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3A0FBA-A5A6-4E7F-AECA-E819E1A4206B}" type="datetime1">
              <a:rPr lang="it-IT" smtClean="0"/>
              <a:t>15/12/2021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E0D28E-6F2F-4715-A424-3B01AC64AD4B}" type="datetime1">
              <a:rPr lang="it-IT" smtClean="0"/>
              <a:t>15/12/2021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>
            <a:extLst>
              <a:ext uri="{FF2B5EF4-FFF2-40B4-BE49-F238E27FC236}">
                <a16:creationId xmlns=""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tango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tango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tango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5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grpSp>
        <p:nvGrpSpPr>
          <p:cNvPr id="16" name="Gruppo 15">
            <a:extLst>
              <a:ext uri="{FF2B5EF4-FFF2-40B4-BE49-F238E27FC236}">
                <a16:creationId xmlns=""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nettore diritto 16">
              <a:extLst>
                <a:ext uri="{FF2B5EF4-FFF2-40B4-BE49-F238E27FC236}">
                  <a16:creationId xmlns=""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>
              <a:extLst>
                <a:ext uri="{FF2B5EF4-FFF2-40B4-BE49-F238E27FC236}">
                  <a16:creationId xmlns=""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>
              <a:extLst>
                <a:ext uri="{FF2B5EF4-FFF2-40B4-BE49-F238E27FC236}">
                  <a16:creationId xmlns=""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F953424F-4FD0-4DEA-A244-2F5A83926123}" type="datetime1">
              <a:rPr lang="it-IT" smtClean="0"/>
              <a:t>15/12/2021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487A35-6EB2-4106-87BE-5998F37E93E7}" type="datetime1">
              <a:rPr lang="it-IT" smtClean="0"/>
              <a:t>15/12/2021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0A2449-0E6F-4EC8-9AF5-127FFF9E4F17}" type="datetime1">
              <a:rPr lang="it-IT" smtClean="0"/>
              <a:t>15/12/2021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ECC08F-3232-4266-A826-505EFF618F02}" type="datetime1">
              <a:rPr lang="it-IT" smtClean="0"/>
              <a:t>15/12/2021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C19903-FCE7-40DD-9ABE-472E27EE3DF9}" type="datetime1">
              <a:rPr lang="it-IT" smtClean="0"/>
              <a:t>15/12/2021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=""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tangolo 12">
            <a:extLst>
              <a:ext uri="{FF2B5EF4-FFF2-40B4-BE49-F238E27FC236}">
                <a16:creationId xmlns=""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24F848B3-DD0C-4C86-9703-1DC7B521FCF8}" type="datetime1">
              <a:rPr lang="it-IT" smtClean="0"/>
              <a:t>15/12/2021</a:t>
            </a:fld>
            <a:endParaRPr lang="en-US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>
            <a:extLst>
              <a:ext uri="{FF2B5EF4-FFF2-40B4-BE49-F238E27FC236}">
                <a16:creationId xmlns=""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11CFEF3-F103-4E31-9572-24F0BC84FDFF}" type="datetime1">
              <a:rPr lang="it-IT" smtClean="0"/>
              <a:t>15/12/2021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  <p:sp>
        <p:nvSpPr>
          <p:cNvPr id="12" name="Rettangolo 11">
            <a:extLst>
              <a:ext uri="{FF2B5EF4-FFF2-40B4-BE49-F238E27FC236}">
                <a16:creationId xmlns=""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tangolo 8">
            <a:extLst>
              <a:ext uri="{FF2B5EF4-FFF2-40B4-BE49-F238E27FC236}">
                <a16:creationId xmlns=""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tango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tango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"/>
              <a:t>Fare clic per modificare gli stili del testo dello schema</a:t>
            </a:r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A8228F9-9C50-4094-9999-09A1682E91E0}" type="datetime1">
              <a:rPr lang="it-IT" smtClean="0"/>
              <a:t>15/12/2021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Primo piano di un logo&#10;&#10;Descrizione generata automaticamente">
            <a:extLst>
              <a:ext uri="{FF2B5EF4-FFF2-40B4-BE49-F238E27FC236}">
                <a16:creationId xmlns=""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ttangolo 81">
            <a:extLst>
              <a:ext uri="{FF2B5EF4-FFF2-40B4-BE49-F238E27FC236}">
                <a16:creationId xmlns="" xmlns:a16="http://schemas.microsoft.com/office/drawing/2014/main" id="{2644B391-9BFE-445C-A9EC-F544BB85FB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ttangolo 83">
            <a:extLst>
              <a:ext uri="{FF2B5EF4-FFF2-40B4-BE49-F238E27FC236}">
                <a16:creationId xmlns="" xmlns:a16="http://schemas.microsoft.com/office/drawing/2014/main" id="{80F26E69-87D9-4655-AE7B-280A87AA3C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pPr rtl="0"/>
            <a:r>
              <a:rPr lang="it" sz="4400" dirty="0">
                <a:solidFill>
                  <a:schemeClr val="tx1"/>
                </a:solidFill>
              </a:rPr>
              <a:t>IL MERCATO UNICO DIGITALE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nl-NL" dirty="0">
                <a:solidFill>
                  <a:schemeClr val="tx1"/>
                </a:solidFill>
              </a:rPr>
              <a:t>Lezione</a:t>
            </a:r>
            <a:r>
              <a:rPr lang="it" dirty="0">
                <a:solidFill>
                  <a:schemeClr val="tx1"/>
                </a:solidFill>
              </a:rPr>
              <a:t> </a:t>
            </a:r>
            <a:r>
              <a:rPr lang="it" dirty="0" smtClean="0">
                <a:solidFill>
                  <a:schemeClr val="tx1"/>
                </a:solidFill>
              </a:rPr>
              <a:t>2021</a:t>
            </a:r>
            <a:endParaRPr lang="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6D1CF5F-F732-4D02-B9A2-8F5AF7CC7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3488A0"/>
                </a:solidFill>
              </a:rPr>
              <a:t>Regolamento 2015/2120 «Internet»</a:t>
            </a:r>
            <a:endParaRPr lang="nl-NL" dirty="0">
              <a:solidFill>
                <a:srgbClr val="3488A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1B84AE42-7DFB-41C4-95CD-82C4CF9CC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79373"/>
            <a:ext cx="10058400" cy="4436033"/>
          </a:xfrm>
        </p:spPr>
        <p:txBody>
          <a:bodyPr>
            <a:normAutofit/>
          </a:bodyPr>
          <a:lstStyle/>
          <a:p>
            <a:pPr lvl="1"/>
            <a:r>
              <a:rPr lang="it-IT" sz="2400" dirty="0">
                <a:solidFill>
                  <a:srgbClr val="FF0000"/>
                </a:solidFill>
              </a:rPr>
              <a:t>ANCORA SUI FORNITORI DI SERVIZI DI ACCESSO A INTERNET</a:t>
            </a:r>
          </a:p>
          <a:p>
            <a:pPr lvl="2"/>
            <a:r>
              <a:rPr lang="it-IT" sz="2400" dirty="0">
                <a:solidFill>
                  <a:srgbClr val="3488A0"/>
                </a:solidFill>
              </a:rPr>
              <a:t>OBBLIGO di trattare tutto il traffico allo stesso modo, </a:t>
            </a:r>
            <a:r>
              <a:rPr lang="it-IT" sz="2400" b="1" dirty="0">
                <a:solidFill>
                  <a:srgbClr val="3488A0"/>
                </a:solidFill>
              </a:rPr>
              <a:t>senza discriminazioni, r</a:t>
            </a:r>
            <a:r>
              <a:rPr lang="it-IT" sz="2400" dirty="0">
                <a:solidFill>
                  <a:srgbClr val="3488A0"/>
                </a:solidFill>
              </a:rPr>
              <a:t>estrizioni o interferenze, a prescindere dalla fonte o dalla destinazione, dai contenuti, dalle applicazioni o dai servizi, o dalle apparecchiature terminali.</a:t>
            </a:r>
          </a:p>
          <a:p>
            <a:pPr lvl="2"/>
            <a:endParaRPr lang="it-IT" sz="2400" dirty="0">
              <a:solidFill>
                <a:srgbClr val="3488A0"/>
              </a:solidFill>
            </a:endParaRPr>
          </a:p>
          <a:p>
            <a:pPr lvl="2"/>
            <a:r>
              <a:rPr lang="it-IT" sz="2400" dirty="0">
                <a:solidFill>
                  <a:srgbClr val="3488A0"/>
                </a:solidFill>
              </a:rPr>
              <a:t>DIRITTO di attuare misure di gestione del traffico che </a:t>
            </a:r>
            <a:r>
              <a:rPr lang="it-IT" sz="2400" b="1" dirty="0">
                <a:solidFill>
                  <a:srgbClr val="3488A0"/>
                </a:solidFill>
              </a:rPr>
              <a:t>distinguono tra categorie di traffico obiettivamente distinte al fine di ottimizzare la qualità complessiva della trasmissione.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168B8CA-81BC-48F0-8DC2-0B1680C32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t>15/12/2021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15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6D1CF5F-F732-4D02-B9A2-8F5AF7CC7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solidFill>
                  <a:srgbClr val="3488A0"/>
                </a:solidFill>
              </a:rPr>
              <a:t>Regolamento generale sulla protezione dei dati personali (GDPR) 2016/679</a:t>
            </a:r>
            <a:endParaRPr lang="nl-NL" sz="3600" dirty="0">
              <a:solidFill>
                <a:srgbClr val="3488A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1B84AE42-7DFB-41C4-95CD-82C4CF9CC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79373"/>
            <a:ext cx="10058400" cy="4436033"/>
          </a:xfrm>
        </p:spPr>
        <p:txBody>
          <a:bodyPr>
            <a:normAutofit/>
          </a:bodyPr>
          <a:lstStyle/>
          <a:p>
            <a:pPr lvl="1"/>
            <a:endParaRPr lang="it-IT" dirty="0">
              <a:solidFill>
                <a:srgbClr val="FF0000"/>
              </a:solidFill>
            </a:endParaRPr>
          </a:p>
          <a:p>
            <a:pPr marL="274320" lvl="1" indent="0" algn="ctr">
              <a:buNone/>
            </a:pPr>
            <a:r>
              <a:rPr lang="it-IT" sz="2800" b="1" dirty="0">
                <a:solidFill>
                  <a:srgbClr val="F03F2B"/>
                </a:solidFill>
                <a:latin typeface="Bradley Hand ITC" panose="03070402050302030203" pitchFamily="66" charset="0"/>
              </a:rPr>
              <a:t>La peculiarità dell’approccio europeo</a:t>
            </a:r>
          </a:p>
          <a:p>
            <a:pPr marL="274320" lvl="1" indent="0" algn="ctr">
              <a:buNone/>
            </a:pPr>
            <a:r>
              <a:rPr lang="it-IT" sz="2800" b="1" dirty="0">
                <a:solidFill>
                  <a:srgbClr val="F03F2B"/>
                </a:solidFill>
                <a:latin typeface="Bradley Hand ITC" panose="03070402050302030203" pitchFamily="66" charset="0"/>
              </a:rPr>
              <a:t>Tutela privacy/dati personali vs. libertà di iniziativa economica </a:t>
            </a:r>
          </a:p>
          <a:p>
            <a:pPr lvl="1"/>
            <a:endParaRPr lang="it-IT" dirty="0">
              <a:solidFill>
                <a:srgbClr val="FF0000"/>
              </a:solidFill>
            </a:endParaRPr>
          </a:p>
          <a:p>
            <a:pPr lvl="1"/>
            <a:r>
              <a:rPr lang="it-IT" dirty="0">
                <a:solidFill>
                  <a:srgbClr val="3488A0"/>
                </a:solidFill>
              </a:rPr>
              <a:t>Iter di approvazione iniziato </a:t>
            </a:r>
            <a:r>
              <a:rPr lang="it-IT" u="sng" dirty="0">
                <a:solidFill>
                  <a:srgbClr val="3488A0"/>
                </a:solidFill>
              </a:rPr>
              <a:t>prima</a:t>
            </a:r>
            <a:r>
              <a:rPr lang="it-IT" dirty="0">
                <a:solidFill>
                  <a:srgbClr val="3488A0"/>
                </a:solidFill>
              </a:rPr>
              <a:t> della Strategia 2015 (precedente: direttiva 95/46/CE), MA PIENA APPARTENENZA AL «SECONDO PILASTRO»</a:t>
            </a:r>
          </a:p>
          <a:p>
            <a:pPr lvl="1"/>
            <a:r>
              <a:rPr lang="it-IT" dirty="0">
                <a:solidFill>
                  <a:srgbClr val="3488A0"/>
                </a:solidFill>
              </a:rPr>
              <a:t>Scelta dello strumento giuridico (diritto uniforme)</a:t>
            </a:r>
          </a:p>
          <a:p>
            <a:pPr lvl="1"/>
            <a:r>
              <a:rPr lang="it-IT" dirty="0">
                <a:solidFill>
                  <a:srgbClr val="3488A0"/>
                </a:solidFill>
              </a:rPr>
              <a:t>Contesto della protezione/obiettivo della disciplina: </a:t>
            </a:r>
            <a:r>
              <a:rPr lang="it-IT" b="1" dirty="0">
                <a:solidFill>
                  <a:srgbClr val="3488A0"/>
                </a:solidFill>
              </a:rPr>
              <a:t>agevole circolazione dei dati personali</a:t>
            </a:r>
          </a:p>
          <a:p>
            <a:pPr marL="274320" lvl="1" indent="0">
              <a:buNone/>
            </a:pPr>
            <a:endParaRPr lang="it-IT" dirty="0">
              <a:solidFill>
                <a:srgbClr val="3488A0"/>
              </a:solidFill>
            </a:endParaRPr>
          </a:p>
          <a:p>
            <a:pPr marL="274320" lvl="1" indent="0">
              <a:buNone/>
            </a:pPr>
            <a:r>
              <a:rPr lang="it-IT" u="sng" dirty="0">
                <a:solidFill>
                  <a:srgbClr val="3488A0"/>
                </a:solidFill>
              </a:rPr>
              <a:t>Definizione di DATI PERSONALI: </a:t>
            </a:r>
            <a:r>
              <a:rPr lang="it-IT" dirty="0">
                <a:solidFill>
                  <a:srgbClr val="3488A0"/>
                </a:solidFill>
              </a:rPr>
              <a:t>qualsiasi informazione riguardante una persona fisica identificata o identificabile</a:t>
            </a:r>
          </a:p>
          <a:p>
            <a:pPr marL="274320" lvl="1" indent="0">
              <a:buNone/>
            </a:pPr>
            <a:endParaRPr lang="it-IT" dirty="0">
              <a:solidFill>
                <a:srgbClr val="3488A0"/>
              </a:solidFill>
            </a:endParaRPr>
          </a:p>
          <a:p>
            <a:pPr marL="274320" lvl="1" indent="0">
              <a:buNone/>
            </a:pPr>
            <a:r>
              <a:rPr lang="it-IT" u="sng" dirty="0">
                <a:solidFill>
                  <a:srgbClr val="3488A0"/>
                </a:solidFill>
              </a:rPr>
              <a:t>Definizione di TRATTAMENTO:</a:t>
            </a:r>
            <a:r>
              <a:rPr lang="it-IT" dirty="0">
                <a:solidFill>
                  <a:srgbClr val="3488A0"/>
                </a:solidFill>
              </a:rPr>
              <a:t> qualsiasi operazione, o insieme di operazioni, compiute con o senza l’ausilio di processi automatizzati e applicate ai dati personali, come la raccolta, la registrazione, l’organizzazione, la strutturazione, la conservazione, l’adattamento o la modifica, l’estrazione, la consultazione, l’uso, la comunicazione mediante trasmissione, diffusione o qualsiasi altra forma di messa a disposizione, il raffronto, l’interconnessione, la limitazione, la cancellazione, la distruzione</a:t>
            </a:r>
            <a:endParaRPr lang="it-IT" u="sng" dirty="0">
              <a:solidFill>
                <a:srgbClr val="3488A0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168B8CA-81BC-48F0-8DC2-0B1680C32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t>15/12/2021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738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6D1CF5F-F732-4D02-B9A2-8F5AF7CC7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solidFill>
                  <a:srgbClr val="3488A0"/>
                </a:solidFill>
              </a:rPr>
              <a:t>Regolamento GDPR</a:t>
            </a:r>
            <a:r>
              <a:rPr lang="it-IT" sz="3600" dirty="0">
                <a:solidFill>
                  <a:srgbClr val="5CC6D6"/>
                </a:solidFill>
              </a:rPr>
              <a:t>/2</a:t>
            </a:r>
            <a:endParaRPr lang="nl-NL" sz="3600" dirty="0">
              <a:solidFill>
                <a:srgbClr val="5CC6D6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1B84AE42-7DFB-41C4-95CD-82C4CF9CC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79373"/>
            <a:ext cx="10058400" cy="4436033"/>
          </a:xfrm>
        </p:spPr>
        <p:txBody>
          <a:bodyPr>
            <a:normAutofit fontScale="92500" lnSpcReduction="10000"/>
          </a:bodyPr>
          <a:lstStyle/>
          <a:p>
            <a:pPr lvl="1"/>
            <a:endParaRPr lang="it-IT" dirty="0">
              <a:solidFill>
                <a:srgbClr val="FF0000"/>
              </a:solidFill>
            </a:endParaRPr>
          </a:p>
          <a:p>
            <a:pPr marL="274320" lvl="1" indent="0" algn="ctr">
              <a:buNone/>
            </a:pPr>
            <a:r>
              <a:rPr lang="it-IT" sz="2400" dirty="0">
                <a:solidFill>
                  <a:srgbClr val="FF0000"/>
                </a:solidFill>
              </a:rPr>
              <a:t>Perno della disciplina: RISK-BASED APPROACH</a:t>
            </a:r>
          </a:p>
          <a:p>
            <a:pPr marL="548640" lvl="2" indent="0">
              <a:buNone/>
            </a:pPr>
            <a:r>
              <a:rPr lang="it-IT" dirty="0">
                <a:solidFill>
                  <a:srgbClr val="3488A0"/>
                </a:solidFill>
              </a:rPr>
              <a:t>IDEA DI FONDO: qualità/livello di protezione dei dati </a:t>
            </a:r>
            <a:r>
              <a:rPr lang="it-IT" b="1" dirty="0">
                <a:solidFill>
                  <a:srgbClr val="3488A0"/>
                </a:solidFill>
              </a:rPr>
              <a:t>determinano la reputazione delle imprese</a:t>
            </a:r>
            <a:endParaRPr lang="it-IT" dirty="0">
              <a:solidFill>
                <a:srgbClr val="3488A0"/>
              </a:solidFill>
            </a:endParaRPr>
          </a:p>
          <a:p>
            <a:pPr marL="548640" lvl="2" indent="0">
              <a:buNone/>
            </a:pPr>
            <a:r>
              <a:rPr lang="it-IT" dirty="0">
                <a:solidFill>
                  <a:srgbClr val="3488A0"/>
                </a:solidFill>
              </a:rPr>
              <a:t>→ RESPONSABILIZZAZIONE dei soggetti che trattano i dati personali </a:t>
            </a:r>
          </a:p>
          <a:p>
            <a:pPr marL="548640" lvl="2" indent="0">
              <a:buNone/>
            </a:pPr>
            <a:r>
              <a:rPr lang="it-IT" dirty="0">
                <a:solidFill>
                  <a:srgbClr val="F03F2B"/>
                </a:solidFill>
              </a:rPr>
              <a:t>Obiettivo: modulare gli obblighi dei titolari del trattamento al rischio concreto dei titolari</a:t>
            </a:r>
          </a:p>
          <a:p>
            <a:pPr marL="548640" lvl="2" indent="0">
              <a:buNone/>
            </a:pPr>
            <a:endParaRPr lang="it-IT" dirty="0">
              <a:solidFill>
                <a:srgbClr val="3488A0"/>
              </a:solidFill>
            </a:endParaRPr>
          </a:p>
          <a:p>
            <a:pPr lvl="3"/>
            <a:r>
              <a:rPr lang="it-IT" dirty="0">
                <a:solidFill>
                  <a:srgbClr val="3488A0"/>
                </a:solidFill>
              </a:rPr>
              <a:t>IL </a:t>
            </a:r>
            <a:r>
              <a:rPr lang="it-IT" u="sng" dirty="0">
                <a:solidFill>
                  <a:srgbClr val="3488A0"/>
                </a:solidFill>
              </a:rPr>
              <a:t>CONSENSO DELL’INTERESSATO</a:t>
            </a:r>
            <a:r>
              <a:rPr lang="it-IT" dirty="0">
                <a:solidFill>
                  <a:srgbClr val="3488A0"/>
                </a:solidFill>
              </a:rPr>
              <a:t> è LA </a:t>
            </a:r>
            <a:r>
              <a:rPr lang="it-IT" b="1" dirty="0">
                <a:solidFill>
                  <a:srgbClr val="3488A0"/>
                </a:solidFill>
              </a:rPr>
              <a:t>BASE GIURIDICA PER ECCELLENZA </a:t>
            </a:r>
            <a:r>
              <a:rPr lang="it-IT" dirty="0">
                <a:solidFill>
                  <a:srgbClr val="3488A0"/>
                </a:solidFill>
              </a:rPr>
              <a:t>che delimita l’ambito entro cui è consentito trattare i dati personali</a:t>
            </a:r>
          </a:p>
          <a:p>
            <a:pPr lvl="3"/>
            <a:r>
              <a:rPr lang="it-IT" dirty="0">
                <a:solidFill>
                  <a:srgbClr val="3488A0"/>
                </a:solidFill>
              </a:rPr>
              <a:t>Libero</a:t>
            </a:r>
          </a:p>
          <a:p>
            <a:pPr lvl="3"/>
            <a:r>
              <a:rPr lang="it-IT" dirty="0">
                <a:solidFill>
                  <a:srgbClr val="3488A0"/>
                </a:solidFill>
              </a:rPr>
              <a:t>Informato</a:t>
            </a:r>
          </a:p>
          <a:p>
            <a:pPr lvl="3"/>
            <a:r>
              <a:rPr lang="it-IT" dirty="0">
                <a:solidFill>
                  <a:srgbClr val="3488A0"/>
                </a:solidFill>
              </a:rPr>
              <a:t>Specifico e granulare</a:t>
            </a:r>
          </a:p>
          <a:p>
            <a:pPr lvl="3"/>
            <a:r>
              <a:rPr lang="it-IT" dirty="0">
                <a:solidFill>
                  <a:srgbClr val="3488A0"/>
                </a:solidFill>
              </a:rPr>
              <a:t>Informativa adeguata e esaustiva, che include le finalità del trattamento</a:t>
            </a:r>
          </a:p>
          <a:p>
            <a:pPr lvl="3"/>
            <a:r>
              <a:rPr lang="it-IT" b="1" dirty="0">
                <a:solidFill>
                  <a:srgbClr val="3488A0"/>
                </a:solidFill>
              </a:rPr>
              <a:t>Per certi dati (origine razziale/etnica, opinioni politiche, convinzioni religiose o filosofiche) il consenso deve essere esplicito</a:t>
            </a:r>
          </a:p>
          <a:p>
            <a:pPr lvl="2"/>
            <a:endParaRPr lang="it-IT" dirty="0">
              <a:solidFill>
                <a:srgbClr val="3488A0"/>
              </a:solidFill>
            </a:endParaRPr>
          </a:p>
          <a:p>
            <a:pPr lvl="2"/>
            <a:r>
              <a:rPr lang="it-IT" b="1" dirty="0">
                <a:solidFill>
                  <a:srgbClr val="3488A0"/>
                </a:solidFill>
              </a:rPr>
              <a:t>ALTRE BASI GIURIDICHE </a:t>
            </a:r>
            <a:r>
              <a:rPr lang="it-IT" dirty="0">
                <a:solidFill>
                  <a:srgbClr val="3488A0"/>
                </a:solidFill>
              </a:rPr>
              <a:t>che delimitano l’ambito entro cui è consentito trattare i dati personali:</a:t>
            </a:r>
          </a:p>
          <a:p>
            <a:pPr lvl="3"/>
            <a:r>
              <a:rPr lang="it-IT" dirty="0">
                <a:solidFill>
                  <a:srgbClr val="3488A0"/>
                </a:solidFill>
              </a:rPr>
              <a:t>Esecuzione di un contratto di cui l’interessato è parte</a:t>
            </a:r>
          </a:p>
          <a:p>
            <a:pPr lvl="3"/>
            <a:r>
              <a:rPr lang="it-IT" dirty="0">
                <a:solidFill>
                  <a:srgbClr val="3488A0"/>
                </a:solidFill>
              </a:rPr>
              <a:t>Adempimento di obbligo legale dell’interessato</a:t>
            </a:r>
          </a:p>
          <a:p>
            <a:pPr lvl="3"/>
            <a:r>
              <a:rPr lang="it-IT" dirty="0">
                <a:solidFill>
                  <a:srgbClr val="3488A0"/>
                </a:solidFill>
              </a:rPr>
              <a:t>Salvaguardia interessi vitali dell’interessato o di altra persona fisica</a:t>
            </a:r>
          </a:p>
          <a:p>
            <a:pPr lvl="3"/>
            <a:r>
              <a:rPr lang="it-IT" dirty="0">
                <a:solidFill>
                  <a:srgbClr val="3488A0"/>
                </a:solidFill>
              </a:rPr>
              <a:t>Esecuzione di compito di interesse pubblico</a:t>
            </a:r>
          </a:p>
          <a:p>
            <a:pPr lvl="3"/>
            <a:r>
              <a:rPr lang="it-IT" dirty="0">
                <a:solidFill>
                  <a:srgbClr val="3488A0"/>
                </a:solidFill>
              </a:rPr>
              <a:t>Legittimo interesse del titolare del trattamento</a:t>
            </a:r>
          </a:p>
          <a:p>
            <a:pPr lvl="2"/>
            <a:endParaRPr lang="it-IT" dirty="0">
              <a:solidFill>
                <a:srgbClr val="3488A0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168B8CA-81BC-48F0-8DC2-0B1680C32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t>15/12/2021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51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6D1CF5F-F732-4D02-B9A2-8F5AF7CC7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solidFill>
                  <a:srgbClr val="3488A0"/>
                </a:solidFill>
              </a:rPr>
              <a:t>Regolamento GDPR</a:t>
            </a:r>
            <a:r>
              <a:rPr lang="it-IT" sz="3600" dirty="0">
                <a:solidFill>
                  <a:srgbClr val="5CC6D6"/>
                </a:solidFill>
              </a:rPr>
              <a:t>/3</a:t>
            </a:r>
            <a:endParaRPr lang="nl-NL" sz="3600" dirty="0">
              <a:solidFill>
                <a:srgbClr val="5CC6D6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1B84AE42-7DFB-41C4-95CD-82C4CF9CC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79373"/>
            <a:ext cx="10058400" cy="4436033"/>
          </a:xfrm>
        </p:spPr>
        <p:txBody>
          <a:bodyPr>
            <a:normAutofit/>
          </a:bodyPr>
          <a:lstStyle/>
          <a:p>
            <a:pPr lvl="1"/>
            <a:endParaRPr lang="it-IT" dirty="0">
              <a:solidFill>
                <a:srgbClr val="FF0000"/>
              </a:solidFill>
            </a:endParaRPr>
          </a:p>
          <a:p>
            <a:pPr lvl="2"/>
            <a:r>
              <a:rPr lang="it-IT" dirty="0">
                <a:solidFill>
                  <a:srgbClr val="3488A0"/>
                </a:solidFill>
              </a:rPr>
              <a:t>PRINCIPI DEL TRATTAMENTO DEI DATI:</a:t>
            </a:r>
          </a:p>
          <a:p>
            <a:pPr marL="548640" lvl="2" indent="0">
              <a:buNone/>
            </a:pPr>
            <a:r>
              <a:rPr lang="it-IT" dirty="0">
                <a:solidFill>
                  <a:srgbClr val="3488A0"/>
                </a:solidFill>
              </a:rPr>
              <a:t>Limitazione delle finalità, minimizzazione, limitazione nel tempo, riservatezza</a:t>
            </a:r>
          </a:p>
          <a:p>
            <a:pPr marL="548640" lvl="2" indent="0">
              <a:buNone/>
            </a:pPr>
            <a:endParaRPr lang="it-IT" dirty="0">
              <a:solidFill>
                <a:srgbClr val="3488A0"/>
              </a:solidFill>
            </a:endParaRPr>
          </a:p>
          <a:p>
            <a:pPr lvl="2"/>
            <a:r>
              <a:rPr lang="it-IT" dirty="0">
                <a:solidFill>
                  <a:srgbClr val="3488A0"/>
                </a:solidFill>
              </a:rPr>
              <a:t>DIRITTI DELL’INTERESSATO NEI CONFRONTI DEL TITOLARE DEL TRATTAMENTO:</a:t>
            </a:r>
          </a:p>
          <a:p>
            <a:pPr lvl="3"/>
            <a:r>
              <a:rPr lang="it-IT" dirty="0">
                <a:solidFill>
                  <a:srgbClr val="3488A0"/>
                </a:solidFill>
              </a:rPr>
              <a:t>Diritto di accesso</a:t>
            </a:r>
          </a:p>
          <a:p>
            <a:pPr lvl="3"/>
            <a:r>
              <a:rPr lang="it-IT" dirty="0">
                <a:solidFill>
                  <a:srgbClr val="3488A0"/>
                </a:solidFill>
              </a:rPr>
              <a:t>Diritto di rettifica</a:t>
            </a:r>
          </a:p>
          <a:p>
            <a:pPr lvl="3"/>
            <a:r>
              <a:rPr lang="it-IT" dirty="0">
                <a:solidFill>
                  <a:srgbClr val="3488A0"/>
                </a:solidFill>
              </a:rPr>
              <a:t>Diritto alla cancellazione (oblio)</a:t>
            </a:r>
          </a:p>
          <a:p>
            <a:pPr lvl="3"/>
            <a:r>
              <a:rPr lang="it-IT" dirty="0">
                <a:solidFill>
                  <a:srgbClr val="3488A0"/>
                </a:solidFill>
              </a:rPr>
              <a:t>Diritto alla limitazione del trattamento</a:t>
            </a:r>
          </a:p>
          <a:p>
            <a:pPr lvl="3"/>
            <a:r>
              <a:rPr lang="it-IT" dirty="0">
                <a:solidFill>
                  <a:srgbClr val="3488A0"/>
                </a:solidFill>
              </a:rPr>
              <a:t>Legittimo interesse del titolare del trattamento</a:t>
            </a:r>
          </a:p>
          <a:p>
            <a:pPr lvl="2"/>
            <a:endParaRPr lang="it-IT" dirty="0">
              <a:solidFill>
                <a:srgbClr val="3488A0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168B8CA-81BC-48F0-8DC2-0B1680C32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t>15/12/2021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157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6D1CF5F-F732-4D02-B9A2-8F5AF7CC7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C00000"/>
                </a:solidFill>
              </a:rPr>
              <a:t>Strategia per il mercato unico digitale in Europa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1B84AE42-7DFB-41C4-95CD-82C4CF9CC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19"/>
            <a:ext cx="10058400" cy="4248253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Neo-insediata Commissione Juncker (maggio 2015)</a:t>
            </a:r>
          </a:p>
          <a:p>
            <a:r>
              <a:rPr lang="it-IT" dirty="0">
                <a:solidFill>
                  <a:srgbClr val="FF0000"/>
                </a:solidFill>
              </a:rPr>
              <a:t>Orientamenti politici della nuova Commissione: prioritaria la costruzione di un «mercato unico del digitale connesso»</a:t>
            </a:r>
          </a:p>
          <a:p>
            <a:r>
              <a:rPr lang="it-IT" dirty="0">
                <a:solidFill>
                  <a:srgbClr val="FF0000"/>
                </a:solidFill>
              </a:rPr>
              <a:t>DEFINIZIONE «MERCATO UNICO DIGITALE»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«un mercato in cui, indipendentemente dalla cittadinanza o dal luogo di residenza, persone e imprese non incontrano ostacoli all'accesso e all'esercizio delle attività online, in condizioni di concorrenza leale e con un livello elevato di protezione dei consumatori e dei dati personali»</a:t>
            </a:r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→ il «SOGNO» del mercato unico!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→ specificità nell’attenzione ai diritti individuali</a:t>
            </a:r>
          </a:p>
          <a:p>
            <a:pPr marL="0" indent="0">
              <a:buNone/>
            </a:pPr>
            <a:r>
              <a:rPr lang="it-IT" dirty="0">
                <a:solidFill>
                  <a:srgbClr val="57903F"/>
                </a:solidFill>
              </a:rPr>
              <a:t>Previsione: la realizzazione del mercato unico digitale potrebbe determinare un aumento del PIL europeo di 415 miliardi di euro, creando opportunità per nuove start-up e stimolando la crescita delle imprese esistenti</a:t>
            </a:r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168B8CA-81BC-48F0-8DC2-0B1680C32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t>15/12/2021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922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6D1CF5F-F732-4D02-B9A2-8F5AF7CC7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C00000"/>
                </a:solidFill>
              </a:rPr>
              <a:t>Strategia per il mercato unico digitale in Europa</a:t>
            </a:r>
            <a:r>
              <a:rPr lang="it-IT" dirty="0">
                <a:solidFill>
                  <a:srgbClr val="FF0000"/>
                </a:solidFill>
              </a:rPr>
              <a:t>/2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1B84AE42-7DFB-41C4-95CD-82C4CF9CC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112286"/>
          </a:xfrm>
        </p:spPr>
        <p:txBody>
          <a:bodyPr>
            <a:normAutofit fontScale="92500" lnSpcReduction="10000"/>
          </a:bodyPr>
          <a:lstStyle/>
          <a:p>
            <a:r>
              <a:rPr lang="it-IT" b="1" u="sng" dirty="0">
                <a:solidFill>
                  <a:srgbClr val="FF0000"/>
                </a:solidFill>
              </a:rPr>
              <a:t>OBIETTIVO 1</a:t>
            </a:r>
            <a:r>
              <a:rPr lang="it-IT" dirty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la realizzazione di </a:t>
            </a:r>
            <a:r>
              <a:rPr lang="it-IT" b="1" u="sng" dirty="0">
                <a:solidFill>
                  <a:srgbClr val="FF0000"/>
                </a:solidFill>
              </a:rPr>
              <a:t>RETI AD ALTA VELOCITÀ </a:t>
            </a:r>
            <a:r>
              <a:rPr lang="it-IT" dirty="0">
                <a:solidFill>
                  <a:srgbClr val="FF0000"/>
                </a:solidFill>
              </a:rPr>
              <a:t>efficienti, affidabili ed economicamente accessibili, che al contempo tutelino il consumatore sul piano della protezione dei dati personali</a:t>
            </a:r>
          </a:p>
          <a:p>
            <a:pPr marL="274320" lvl="1" indent="0">
              <a:buNone/>
            </a:pPr>
            <a:r>
              <a:rPr lang="it-IT" dirty="0">
                <a:solidFill>
                  <a:srgbClr val="57903F"/>
                </a:solidFill>
              </a:rPr>
              <a:t>obiettivi di connettività Internet per il 2025: accesso per tutte le famiglie europee a connessioni internet di almeno 100 Mbps, tramite reti di accesso di nuova generazione (NGA), e la copertura 5G per tutte le aree urbane e le principali vie di trasporto terrestre. </a:t>
            </a:r>
          </a:p>
          <a:p>
            <a:r>
              <a:rPr lang="it-IT" b="1" u="sng" dirty="0">
                <a:solidFill>
                  <a:srgbClr val="FF0000"/>
                </a:solidFill>
              </a:rPr>
              <a:t>OBIETTIVO 2</a:t>
            </a:r>
          </a:p>
          <a:p>
            <a:pPr marL="0" indent="0">
              <a:buNone/>
            </a:pPr>
            <a:r>
              <a:rPr lang="it-IT" b="1" u="sng" dirty="0">
                <a:solidFill>
                  <a:srgbClr val="FF0000"/>
                </a:solidFill>
              </a:rPr>
              <a:t>ABBATTERE LE BARRIERE CHE BLOCCANO L'ATTIVITÀ ONLINE TRANSFRONTALIERA</a:t>
            </a:r>
            <a:r>
              <a:rPr lang="it-IT" dirty="0">
                <a:solidFill>
                  <a:srgbClr val="FF0000"/>
                </a:solidFill>
              </a:rPr>
              <a:t>, tra cui le differenze normative tra gli Stati membri in materia di contratti e di diritto d'autore, nonché la diversa incidenza dell'onere dell'IVA</a:t>
            </a:r>
          </a:p>
          <a:p>
            <a:r>
              <a:rPr lang="it-IT" b="1" u="sng" dirty="0">
                <a:solidFill>
                  <a:srgbClr val="FF0000"/>
                </a:solidFill>
              </a:rPr>
              <a:t>OBIETTIVO 3</a:t>
            </a:r>
          </a:p>
          <a:p>
            <a:pPr marL="0" indent="0">
              <a:buNone/>
            </a:pPr>
            <a:r>
              <a:rPr lang="it-IT" b="1" u="sng" dirty="0">
                <a:solidFill>
                  <a:srgbClr val="FF0000"/>
                </a:solidFill>
              </a:rPr>
              <a:t>OTTIMIZZARE IL VALORE AGGIUNTO DELL'ECONOMIA DIGITALE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 dati della Commissione europea: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	solo l'11,7% delle imprese dell'UE utilizza le tecnologie digitali avanzate in tutte le loro possibilità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	il 41% delle imprese dell'UE non usa alcune tecnologi digitale</a:t>
            </a:r>
          </a:p>
          <a:p>
            <a:pPr marL="274320" lvl="1" indent="0">
              <a:buNone/>
            </a:pPr>
            <a:endParaRPr lang="it-IT" dirty="0">
              <a:solidFill>
                <a:srgbClr val="FF0000"/>
              </a:solidFill>
            </a:endParaRPr>
          </a:p>
          <a:p>
            <a:pPr marL="274320" lvl="1" indent="0">
              <a:buNone/>
            </a:pP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168B8CA-81BC-48F0-8DC2-0B1680C32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t>15/12/2021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30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6D1CF5F-F732-4D02-B9A2-8F5AF7CC7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C00000"/>
                </a:solidFill>
              </a:rPr>
              <a:t>Stimolo agli investimenti per realizzare gli obiettivi di connettività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1B84AE42-7DFB-41C4-95CD-82C4CF9CC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57903F"/>
                </a:solidFill>
              </a:rPr>
              <a:t>Fondi strutturali e di investimento europei </a:t>
            </a:r>
            <a:r>
              <a:rPr lang="it-IT" dirty="0">
                <a:solidFill>
                  <a:srgbClr val="57903F"/>
                </a:solidFill>
              </a:rPr>
              <a:t>(circa 6 miliardi di euro fino al 2020 per offrire a oltre 14,5 milioni di famiglie l'accesso alla banda larga ad alta velocità);</a:t>
            </a:r>
          </a:p>
          <a:p>
            <a:r>
              <a:rPr lang="it-IT" dirty="0">
                <a:solidFill>
                  <a:srgbClr val="57903F"/>
                </a:solidFill>
              </a:rPr>
              <a:t> </a:t>
            </a:r>
            <a:r>
              <a:rPr lang="it-IT" b="1" dirty="0">
                <a:solidFill>
                  <a:srgbClr val="57903F"/>
                </a:solidFill>
              </a:rPr>
              <a:t>Fondo europeo per gli investimenti strategici </a:t>
            </a:r>
            <a:r>
              <a:rPr lang="it-IT" dirty="0">
                <a:solidFill>
                  <a:srgbClr val="57903F"/>
                </a:solidFill>
              </a:rPr>
              <a:t>(circa 1 miliardo di euro per progetti relativi alla banda larga, che ha generato circa 3,2 miliardi di euro di investimenti pubblici e privati);</a:t>
            </a:r>
          </a:p>
          <a:p>
            <a:r>
              <a:rPr lang="it-IT" dirty="0">
                <a:solidFill>
                  <a:srgbClr val="57903F"/>
                </a:solidFill>
              </a:rPr>
              <a:t>il </a:t>
            </a:r>
            <a:r>
              <a:rPr lang="it-IT" b="1" dirty="0">
                <a:solidFill>
                  <a:srgbClr val="57903F"/>
                </a:solidFill>
              </a:rPr>
              <a:t>meccanismo</a:t>
            </a:r>
            <a:r>
              <a:rPr lang="it-IT" dirty="0">
                <a:solidFill>
                  <a:srgbClr val="57903F"/>
                </a:solidFill>
              </a:rPr>
              <a:t> per collegare l'Europa, con un'allocazione di 1,04 milioni di euro per il periodo 2014-2020 per la realizzazione di reti a banda larga veloci e ultraveloci e servizi digitali paneuropei.</a:t>
            </a:r>
          </a:p>
          <a:p>
            <a:r>
              <a:rPr lang="it-IT" b="1" dirty="0">
                <a:solidFill>
                  <a:srgbClr val="57903F"/>
                </a:solidFill>
              </a:rPr>
              <a:t>Fondo per la banda larga per collegare l'Europa (</a:t>
            </a:r>
            <a:r>
              <a:rPr lang="it-IT" b="1" dirty="0" err="1">
                <a:solidFill>
                  <a:srgbClr val="57903F"/>
                </a:solidFill>
              </a:rPr>
              <a:t>Connecting</a:t>
            </a:r>
            <a:r>
              <a:rPr lang="it-IT" b="1" dirty="0">
                <a:solidFill>
                  <a:srgbClr val="57903F"/>
                </a:solidFill>
              </a:rPr>
              <a:t> Europe Broadband Fund), </a:t>
            </a:r>
            <a:r>
              <a:rPr lang="it-IT" dirty="0">
                <a:solidFill>
                  <a:srgbClr val="57903F"/>
                </a:solidFill>
              </a:rPr>
              <a:t>nel quadro del FEIS, con la partecipazione anche della Cassa depositi e prestiti italiana, che dovrebbe condurre alla costituzione di una piattaforma di investimenti pubblici e privati per sostenere le infrastrutture delle reti digitali nelle zone insufficientemente servite, con l'obiettivo di mobilitare un investimento supplementare di 1,7 miliardi di euro fino al 2021.</a:t>
            </a:r>
          </a:p>
          <a:p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168B8CA-81BC-48F0-8DC2-0B1680C32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t>15/12/2021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04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6D1CF5F-F732-4D02-B9A2-8F5AF7CC7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C00000"/>
                </a:solidFill>
              </a:rPr>
              <a:t>Strumenti legislativi proposti (35)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1B84AE42-7DFB-41C4-95CD-82C4CF9CC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112286"/>
          </a:xfrm>
        </p:spPr>
        <p:txBody>
          <a:bodyPr>
            <a:noAutofit/>
          </a:bodyPr>
          <a:lstStyle/>
          <a:p>
            <a:pPr lvl="1"/>
            <a:r>
              <a:rPr lang="it-IT" sz="2000" dirty="0">
                <a:solidFill>
                  <a:srgbClr val="FF0000"/>
                </a:solidFill>
              </a:rPr>
              <a:t>abolizione delle tariffe di roaming (a partire dal 15 giugno 2017)</a:t>
            </a:r>
          </a:p>
          <a:p>
            <a:pPr lvl="1"/>
            <a:r>
              <a:rPr lang="it-IT" sz="2000" dirty="0">
                <a:solidFill>
                  <a:srgbClr val="FF0000"/>
                </a:solidFill>
              </a:rPr>
              <a:t>obbligo di rendere disponibile la banda di frequenza 700 MHz per la banda larga senza fili entro il 2020, con possibilità di deroga fino al 2022 per giustificati motivi </a:t>
            </a:r>
            <a:r>
              <a:rPr lang="it-IT" sz="2000" dirty="0">
                <a:solidFill>
                  <a:srgbClr val="57903F"/>
                </a:solidFill>
              </a:rPr>
              <a:t>(in Italia la banda in questione è quasi interamente occupata dai servizi audiovisivi del digitale terrestre)</a:t>
            </a:r>
            <a:r>
              <a:rPr lang="it-IT" sz="2000" dirty="0">
                <a:solidFill>
                  <a:srgbClr val="FF0000"/>
                </a:solidFill>
              </a:rPr>
              <a:t>. [Decisione (UE) 2017/899] </a:t>
            </a:r>
          </a:p>
          <a:p>
            <a:pPr lvl="1"/>
            <a:r>
              <a:rPr lang="it-IT" sz="2000" dirty="0">
                <a:solidFill>
                  <a:srgbClr val="FF0000"/>
                </a:solidFill>
              </a:rPr>
              <a:t>la portabilità transfrontaliera dei contenuti digitali, che consente l'accesso dall'estero a servizi di contenuti digitali senza costi supplementari a partire dal 2018 [Regolamento UE 2017/1128]</a:t>
            </a:r>
          </a:p>
          <a:p>
            <a:pPr lvl="1"/>
            <a:r>
              <a:rPr lang="it-IT" sz="2000" dirty="0">
                <a:solidFill>
                  <a:srgbClr val="FF0000"/>
                </a:solidFill>
              </a:rPr>
              <a:t>l'abolizione dei blocchi geografici (</a:t>
            </a:r>
            <a:r>
              <a:rPr lang="it-IT" sz="2000" dirty="0" err="1">
                <a:solidFill>
                  <a:srgbClr val="FF0000"/>
                </a:solidFill>
              </a:rPr>
              <a:t>geoblocking</a:t>
            </a:r>
            <a:r>
              <a:rPr lang="it-IT" sz="2000" dirty="0">
                <a:solidFill>
                  <a:srgbClr val="FF0000"/>
                </a:solidFill>
              </a:rPr>
              <a:t>), ovvero delle restrizioni dirette e indirette poste in essere dai venditori in base alla nazionalità, al luogo di residenza o di connessione dell'utente, in particolare quando si effettuano acquisti online transfrontalieri  [Regolamento UE 2018/302]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168B8CA-81BC-48F0-8DC2-0B1680C32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t>15/12/2021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4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rtlCol="0">
            <a:normAutofit/>
          </a:bodyPr>
          <a:lstStyle/>
          <a:p>
            <a:pPr algn="ctr" rtl="0"/>
            <a:r>
              <a:rPr lang="it" dirty="0"/>
              <a:t>3 pilastri di intervento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=""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418079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6D1CF5F-F732-4D02-B9A2-8F5AF7CC7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03F2B"/>
                </a:solidFill>
              </a:rPr>
              <a:t>Le piattaforme e i servizi</a:t>
            </a:r>
            <a:endParaRPr lang="nl-NL" dirty="0">
              <a:solidFill>
                <a:srgbClr val="F03F2B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1B84AE42-7DFB-41C4-95CD-82C4CF9CC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79373"/>
            <a:ext cx="10058400" cy="4436033"/>
          </a:xfrm>
        </p:spPr>
        <p:txBody>
          <a:bodyPr>
            <a:normAutofit/>
          </a:bodyPr>
          <a:lstStyle/>
          <a:p>
            <a:pPr lvl="1"/>
            <a:r>
              <a:rPr lang="it-IT" sz="3200" dirty="0">
                <a:solidFill>
                  <a:srgbClr val="FF0000"/>
                </a:solidFill>
              </a:rPr>
              <a:t>Direttiva 2000/31/CE (</a:t>
            </a:r>
            <a:r>
              <a:rPr lang="it-IT" sz="3200" i="1" dirty="0">
                <a:solidFill>
                  <a:srgbClr val="FF0000"/>
                </a:solidFill>
              </a:rPr>
              <a:t>e-commerce</a:t>
            </a:r>
            <a:r>
              <a:rPr lang="it-IT" sz="3200" dirty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it-IT" sz="3200" dirty="0">
                <a:solidFill>
                  <a:srgbClr val="FF0000"/>
                </a:solidFill>
              </a:rPr>
              <a:t>Direttiva 2015/1535 (procedura d'informazione nel settore delle regolamentazioni tecniche e </a:t>
            </a:r>
            <a:r>
              <a:rPr lang="it-IT" sz="3200" dirty="0" smtClean="0">
                <a:solidFill>
                  <a:srgbClr val="FF0000"/>
                </a:solidFill>
              </a:rPr>
              <a:t>delle regole </a:t>
            </a:r>
            <a:r>
              <a:rPr lang="it-IT" sz="3200" dirty="0">
                <a:solidFill>
                  <a:srgbClr val="FF0000"/>
                </a:solidFill>
              </a:rPr>
              <a:t>relative ai servizi della società dell'informazione)</a:t>
            </a:r>
          </a:p>
          <a:p>
            <a:pPr lvl="1"/>
            <a:r>
              <a:rPr lang="it-IT" sz="3200" dirty="0">
                <a:solidFill>
                  <a:srgbClr val="FF0000"/>
                </a:solidFill>
              </a:rPr>
              <a:t>Regolamento (UE) 2018/322 (</a:t>
            </a:r>
            <a:r>
              <a:rPr lang="it-IT" sz="3200" i="1" dirty="0" err="1">
                <a:solidFill>
                  <a:srgbClr val="FF0000"/>
                </a:solidFill>
              </a:rPr>
              <a:t>geoblocking</a:t>
            </a:r>
            <a:r>
              <a:rPr lang="it-IT" sz="3600" dirty="0" smtClean="0">
                <a:solidFill>
                  <a:srgbClr val="FF0000"/>
                </a:solidFill>
              </a:rPr>
              <a:t>)</a:t>
            </a:r>
            <a:r>
              <a:rPr lang="it-IT" sz="3600" b="1" dirty="0">
                <a:solidFill>
                  <a:srgbClr val="FF0000"/>
                </a:solidFill>
              </a:rPr>
              <a:t>)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168B8CA-81BC-48F0-8DC2-0B1680C32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t>15/12/2021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054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6D1CF5F-F732-4D02-B9A2-8F5AF7CC7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3488A0"/>
                </a:solidFill>
              </a:rPr>
              <a:t>Regolamento 2015/2120 «Internet»</a:t>
            </a:r>
            <a:endParaRPr lang="nl-NL" dirty="0">
              <a:solidFill>
                <a:srgbClr val="3488A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1B84AE42-7DFB-41C4-95CD-82C4CF9CC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79373"/>
            <a:ext cx="10058400" cy="4436033"/>
          </a:xfrm>
        </p:spPr>
        <p:txBody>
          <a:bodyPr>
            <a:noAutofit/>
          </a:bodyPr>
          <a:lstStyle/>
          <a:p>
            <a:pPr lvl="1"/>
            <a:r>
              <a:rPr lang="it-IT" sz="2400" dirty="0">
                <a:solidFill>
                  <a:srgbClr val="FF0000"/>
                </a:solidFill>
              </a:rPr>
              <a:t>IN GENERALE: quadro di norme comuni per garantire un trattamento equo e non discriminatorio del traffico nella </a:t>
            </a:r>
            <a:r>
              <a:rPr lang="it-IT" sz="2400" b="1" dirty="0">
                <a:solidFill>
                  <a:srgbClr val="FF0000"/>
                </a:solidFill>
              </a:rPr>
              <a:t>fornitura di servizi di accesso a Internet</a:t>
            </a:r>
            <a:r>
              <a:rPr lang="it-IT" sz="2400" dirty="0">
                <a:solidFill>
                  <a:srgbClr val="FF0000"/>
                </a:solidFill>
              </a:rPr>
              <a:t> e </a:t>
            </a:r>
            <a:r>
              <a:rPr lang="it-IT" sz="2400" b="1" dirty="0">
                <a:solidFill>
                  <a:srgbClr val="FF0000"/>
                </a:solidFill>
              </a:rPr>
              <a:t>tutelare i relativi diritti degli utenti finali</a:t>
            </a:r>
          </a:p>
          <a:p>
            <a:pPr lvl="1"/>
            <a:r>
              <a:rPr lang="it-IT" sz="2400" dirty="0">
                <a:solidFill>
                  <a:srgbClr val="FF0000"/>
                </a:solidFill>
              </a:rPr>
              <a:t>PRINCIPI AFFERMATI</a:t>
            </a:r>
          </a:p>
          <a:p>
            <a:pPr lvl="2"/>
            <a:r>
              <a:rPr lang="it-IT" sz="2400" b="1" dirty="0">
                <a:solidFill>
                  <a:srgbClr val="3488A0"/>
                </a:solidFill>
              </a:rPr>
              <a:t>principio della neutralità tecnologica:</a:t>
            </a:r>
            <a:r>
              <a:rPr lang="it-IT" sz="2400" dirty="0">
                <a:solidFill>
                  <a:srgbClr val="3488A0"/>
                </a:solidFill>
              </a:rPr>
              <a:t> le norme non impongono né favoriscono l'utilizzo di un determinato tipo di tecnologia</a:t>
            </a:r>
          </a:p>
          <a:p>
            <a:pPr lvl="2"/>
            <a:r>
              <a:rPr lang="it-IT" sz="2400" b="1" dirty="0">
                <a:solidFill>
                  <a:srgbClr val="3488A0"/>
                </a:solidFill>
              </a:rPr>
              <a:t>principio dell’unicità di Internet</a:t>
            </a:r>
            <a:r>
              <a:rPr lang="it-IT" sz="2400" dirty="0">
                <a:solidFill>
                  <a:srgbClr val="3488A0"/>
                </a:solidFill>
              </a:rPr>
              <a:t>: i fornitori di servizi di accesso a Internet </a:t>
            </a:r>
            <a:r>
              <a:rPr lang="it-IT" sz="2400" b="1" dirty="0">
                <a:solidFill>
                  <a:srgbClr val="3488A0"/>
                </a:solidFill>
              </a:rPr>
              <a:t>non devono limitare la connettività </a:t>
            </a:r>
            <a:r>
              <a:rPr lang="it-IT" sz="2400" dirty="0">
                <a:solidFill>
                  <a:srgbClr val="3488A0"/>
                </a:solidFill>
              </a:rPr>
              <a:t>ad alcun punto finale accessibile di Internet, ma devono fornire la connettività a praticamente tutti i punti finali di </a:t>
            </a:r>
            <a:r>
              <a:rPr lang="it-IT" sz="2400" dirty="0" smtClean="0">
                <a:solidFill>
                  <a:srgbClr val="3488A0"/>
                </a:solidFill>
              </a:rPr>
              <a:t>Internet</a:t>
            </a:r>
            <a:endParaRPr lang="it-IT" sz="2400" dirty="0">
              <a:solidFill>
                <a:srgbClr val="3488A0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168B8CA-81BC-48F0-8DC2-0B1680C32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t>15/12/2021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027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6D1CF5F-F732-4D02-B9A2-8F5AF7CC7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3488A0"/>
                </a:solidFill>
              </a:rPr>
              <a:t>Regolamento 2015/2120 «Internet»</a:t>
            </a:r>
            <a:endParaRPr lang="nl-NL" dirty="0">
              <a:solidFill>
                <a:srgbClr val="3488A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1B84AE42-7DFB-41C4-95CD-82C4CF9CC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79373"/>
            <a:ext cx="10058400" cy="4436033"/>
          </a:xfrm>
        </p:spPr>
        <p:txBody>
          <a:bodyPr>
            <a:noAutofit/>
          </a:bodyPr>
          <a:lstStyle/>
          <a:p>
            <a:pPr lvl="1"/>
            <a:r>
              <a:rPr lang="it-IT" sz="1600" b="1" dirty="0" smtClean="0">
                <a:solidFill>
                  <a:srgbClr val="FF0000"/>
                </a:solidFill>
              </a:rPr>
              <a:t>DIRITTI </a:t>
            </a:r>
            <a:r>
              <a:rPr lang="it-IT" sz="1600" b="1" dirty="0">
                <a:solidFill>
                  <a:srgbClr val="FF0000"/>
                </a:solidFill>
              </a:rPr>
              <a:t>DEGLI UTENTI FINALI</a:t>
            </a:r>
          </a:p>
          <a:p>
            <a:pPr lvl="2"/>
            <a:r>
              <a:rPr lang="it-IT" sz="1600" dirty="0">
                <a:solidFill>
                  <a:srgbClr val="3488A0"/>
                </a:solidFill>
              </a:rPr>
              <a:t> libertà di scelta tra i </a:t>
            </a:r>
            <a:r>
              <a:rPr lang="it-IT" sz="1600" b="1" dirty="0">
                <a:solidFill>
                  <a:srgbClr val="3488A0"/>
                </a:solidFill>
              </a:rPr>
              <a:t>vari tipi di apparecchiature terminali</a:t>
            </a:r>
          </a:p>
          <a:p>
            <a:pPr lvl="2"/>
            <a:r>
              <a:rPr lang="it-IT" sz="1600" dirty="0">
                <a:solidFill>
                  <a:srgbClr val="3488A0"/>
                </a:solidFill>
              </a:rPr>
              <a:t>diritto, fatta salva la liceità dei contenuti pubblicati (che non è oggetto di regolamentazione nell'ambito del Regolamento), </a:t>
            </a:r>
            <a:r>
              <a:rPr lang="it-IT" sz="1600" b="1" dirty="0">
                <a:solidFill>
                  <a:srgbClr val="3488A0"/>
                </a:solidFill>
              </a:rPr>
              <a:t>di accedere a informazioni e contenuti</a:t>
            </a:r>
            <a:r>
              <a:rPr lang="it-IT" sz="1600" dirty="0">
                <a:solidFill>
                  <a:srgbClr val="3488A0"/>
                </a:solidFill>
              </a:rPr>
              <a:t> e di </a:t>
            </a:r>
            <a:r>
              <a:rPr lang="it-IT" sz="1600" b="1" dirty="0">
                <a:solidFill>
                  <a:srgbClr val="3488A0"/>
                </a:solidFill>
              </a:rPr>
              <a:t>diffonderli</a:t>
            </a:r>
            <a:r>
              <a:rPr lang="it-IT" sz="1600" dirty="0">
                <a:solidFill>
                  <a:srgbClr val="3488A0"/>
                </a:solidFill>
              </a:rPr>
              <a:t>, nonché di utilizzare e fornire applicazioni e servizi senza discriminazioni, tramite il servizio di accesso a Internet</a:t>
            </a:r>
          </a:p>
          <a:p>
            <a:pPr lvl="2"/>
            <a:r>
              <a:rPr lang="it-IT" sz="1600" dirty="0">
                <a:solidFill>
                  <a:srgbClr val="3488A0"/>
                </a:solidFill>
              </a:rPr>
              <a:t>possibilità di concordare con i fornitori di servizi di accesso a Internet le </a:t>
            </a:r>
            <a:r>
              <a:rPr lang="it-IT" sz="1600" b="1" dirty="0">
                <a:solidFill>
                  <a:srgbClr val="3488A0"/>
                </a:solidFill>
              </a:rPr>
              <a:t>tariffe</a:t>
            </a:r>
            <a:r>
              <a:rPr lang="it-IT" sz="1600" dirty="0">
                <a:solidFill>
                  <a:srgbClr val="3488A0"/>
                </a:solidFill>
              </a:rPr>
              <a:t> corrispondenti a </a:t>
            </a:r>
            <a:r>
              <a:rPr lang="it-IT" sz="1600" b="1" dirty="0">
                <a:solidFill>
                  <a:srgbClr val="3488A0"/>
                </a:solidFill>
              </a:rPr>
              <a:t>volumi di dati e velocità specifici</a:t>
            </a:r>
            <a:r>
              <a:rPr lang="it-IT" sz="1600" dirty="0">
                <a:solidFill>
                  <a:srgbClr val="3488A0"/>
                </a:solidFill>
              </a:rPr>
              <a:t> del servizio di accesso a Internet, in modo tale da evitare pratiche commerciali che eludano le disposizioni del regolamento che proteggono l'accesso a Internet aperto</a:t>
            </a:r>
          </a:p>
          <a:p>
            <a:pPr lvl="2"/>
            <a:r>
              <a:rPr lang="it-IT" sz="1600" dirty="0">
                <a:solidFill>
                  <a:srgbClr val="3488A0"/>
                </a:solidFill>
              </a:rPr>
              <a:t>Essere informati con chiarezza (dai fornitori di servizi di accesso a Internet) su come le pratiche di gestione del traffico impiegate potrebbero avere un impatto sulla qualità dei servizi di accesso a Internet, sulla vita privata degli utenti finali e sulla protezione dei dati personali, nonché sul possibile impatto dei servizi diversi da quelli di accesso a Internet a cui sono abbonati, sulla qualità e sulla disponibilità dei rispettivi servizi di accesso a Internet. → </a:t>
            </a:r>
            <a:r>
              <a:rPr lang="it-IT" sz="1600" b="1" dirty="0">
                <a:solidFill>
                  <a:srgbClr val="3488A0"/>
                </a:solidFill>
              </a:rPr>
              <a:t>i fornitori di servizi di accesso a Internet sono tenuti a informare gli utenti finali nel contratto della velocità che sono realmente in grado di </a:t>
            </a:r>
            <a:r>
              <a:rPr lang="it-IT" sz="1600" b="1" dirty="0" smtClean="0">
                <a:solidFill>
                  <a:srgbClr val="3488A0"/>
                </a:solidFill>
              </a:rPr>
              <a:t>offrire</a:t>
            </a:r>
            <a:endParaRPr lang="it-IT" sz="1600" b="1" dirty="0">
              <a:solidFill>
                <a:srgbClr val="3488A0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168B8CA-81BC-48F0-8DC2-0B1680C32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t>15/12/2021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717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_41798854_TF78438558" id="{03469F01-97D1-4A1E-853B-6A26B56D87BB}" vid="{335298E4-38AB-4269-9352-375A27B5961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{4902E09B-6DF4-40D9-B1D8-BA472FFD7A9B}tf78438558_win32</Template>
  <TotalTime>550</TotalTime>
  <Words>1444</Words>
  <Application>Microsoft Office PowerPoint</Application>
  <PresentationFormat>Personalizzato</PresentationFormat>
  <Paragraphs>110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SavonVTI</vt:lpstr>
      <vt:lpstr>IL MERCATO UNICO DIGITALE</vt:lpstr>
      <vt:lpstr>Strategia per il mercato unico digitale in Europa</vt:lpstr>
      <vt:lpstr>Strategia per il mercato unico digitale in Europa/2</vt:lpstr>
      <vt:lpstr>Stimolo agli investimenti per realizzare gli obiettivi di connettività</vt:lpstr>
      <vt:lpstr>Strumenti legislativi proposti (35)</vt:lpstr>
      <vt:lpstr>3 pilastri di intervento</vt:lpstr>
      <vt:lpstr>Le piattaforme e i servizi</vt:lpstr>
      <vt:lpstr>Regolamento 2015/2120 «Internet»</vt:lpstr>
      <vt:lpstr>Regolamento 2015/2120 «Internet»</vt:lpstr>
      <vt:lpstr>Regolamento 2015/2120 «Internet»</vt:lpstr>
      <vt:lpstr>Regolamento generale sulla protezione dei dati personali (GDPR) 2016/679</vt:lpstr>
      <vt:lpstr>Regolamento GDPR/2</vt:lpstr>
      <vt:lpstr>Regolamento GDPR/3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MERCATO UNICO DIGITALE</dc:title>
  <dc:creator>Emanuela Pistoia</dc:creator>
  <cp:lastModifiedBy>Emanuela Pistoia</cp:lastModifiedBy>
  <cp:revision>24</cp:revision>
  <dcterms:created xsi:type="dcterms:W3CDTF">2020-12-02T18:27:22Z</dcterms:created>
  <dcterms:modified xsi:type="dcterms:W3CDTF">2021-12-15T11:54:31Z</dcterms:modified>
</cp:coreProperties>
</file>