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697" r:id="rId2"/>
    <p:sldMasterId id="2147483701" r:id="rId3"/>
    <p:sldMasterId id="2147483705" r:id="rId4"/>
    <p:sldMasterId id="2147483708" r:id="rId5"/>
    <p:sldMasterId id="2147483711" r:id="rId6"/>
    <p:sldMasterId id="2147483714" r:id="rId7"/>
  </p:sldMasterIdLst>
  <p:notesMasterIdLst>
    <p:notesMasterId r:id="rId34"/>
  </p:notesMasterIdLst>
  <p:handoutMasterIdLst>
    <p:handoutMasterId r:id="rId35"/>
  </p:handoutMasterIdLst>
  <p:sldIdLst>
    <p:sldId id="256" r:id="rId8"/>
    <p:sldId id="259" r:id="rId9"/>
    <p:sldId id="266" r:id="rId10"/>
    <p:sldId id="267" r:id="rId11"/>
    <p:sldId id="268" r:id="rId12"/>
    <p:sldId id="292" r:id="rId13"/>
    <p:sldId id="269" r:id="rId14"/>
    <p:sldId id="271" r:id="rId15"/>
    <p:sldId id="272" r:id="rId16"/>
    <p:sldId id="262" r:id="rId17"/>
    <p:sldId id="274" r:id="rId18"/>
    <p:sldId id="263" r:id="rId19"/>
    <p:sldId id="275" r:id="rId20"/>
    <p:sldId id="264" r:id="rId21"/>
    <p:sldId id="302" r:id="rId22"/>
    <p:sldId id="278" r:id="rId23"/>
    <p:sldId id="279" r:id="rId24"/>
    <p:sldId id="280" r:id="rId25"/>
    <p:sldId id="293" r:id="rId26"/>
    <p:sldId id="294" r:id="rId27"/>
    <p:sldId id="295" r:id="rId28"/>
    <p:sldId id="283" r:id="rId29"/>
    <p:sldId id="298" r:id="rId30"/>
    <p:sldId id="300" r:id="rId31"/>
    <p:sldId id="299" r:id="rId32"/>
    <p:sldId id="296" r:id="rId33"/>
  </p:sldIdLst>
  <p:sldSz cx="9144000" cy="6858000" type="screen4x3"/>
  <p:notesSz cx="6797675" cy="9926638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6" clrIdx="0"/>
  <p:cmAuthor id="1" name="Solina Lindahl" initials="SL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F505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C6C2C0-67AF-4EB7-B5F6-5970BED25724}" v="11" dt="2022-05-19T15:45:46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4" autoAdjust="0"/>
    <p:restoredTop sz="94660"/>
  </p:normalViewPr>
  <p:slideViewPr>
    <p:cSldViewPr>
      <p:cViewPr varScale="1">
        <p:scale>
          <a:sx n="95" d="100"/>
          <a:sy n="95" d="100"/>
        </p:scale>
        <p:origin x="144" y="6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2" d="100"/>
          <a:sy n="72" d="100"/>
        </p:scale>
        <p:origin x="-2544" y="-104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handoutMaster" Target="handoutMasters/handoutMaster1.xml"/><Relationship Id="rId43" Type="http://schemas.microsoft.com/office/2015/10/relationships/revisionInfo" Target="revisionInfo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emi Pace" userId="2f2e24f1bb1c880c" providerId="LiveId" clId="{BDC6C2C0-67AF-4EB7-B5F6-5970BED25724}"/>
    <pc:docChg chg="custSel delSld modSld">
      <pc:chgData name="Noemi Pace" userId="2f2e24f1bb1c880c" providerId="LiveId" clId="{BDC6C2C0-67AF-4EB7-B5F6-5970BED25724}" dt="2022-05-19T15:45:46.829" v="26" actId="478"/>
      <pc:docMkLst>
        <pc:docMk/>
      </pc:docMkLst>
      <pc:sldChg chg="modAnim">
        <pc:chgData name="Noemi Pace" userId="2f2e24f1bb1c880c" providerId="LiveId" clId="{BDC6C2C0-67AF-4EB7-B5F6-5970BED25724}" dt="2022-05-19T15:38:01.807" v="5"/>
        <pc:sldMkLst>
          <pc:docMk/>
          <pc:sldMk cId="1722973197" sldId="266"/>
        </pc:sldMkLst>
      </pc:sldChg>
      <pc:sldChg chg="delSp mod">
        <pc:chgData name="Noemi Pace" userId="2f2e24f1bb1c880c" providerId="LiveId" clId="{BDC6C2C0-67AF-4EB7-B5F6-5970BED25724}" dt="2022-05-19T15:36:43.491" v="1" actId="478"/>
        <pc:sldMkLst>
          <pc:docMk/>
          <pc:sldMk cId="2157117655" sldId="268"/>
        </pc:sldMkLst>
        <pc:picChg chg="del">
          <ac:chgData name="Noemi Pace" userId="2f2e24f1bb1c880c" providerId="LiveId" clId="{BDC6C2C0-67AF-4EB7-B5F6-5970BED25724}" dt="2022-05-19T15:36:41.561" v="0" actId="478"/>
          <ac:picMkLst>
            <pc:docMk/>
            <pc:sldMk cId="2157117655" sldId="268"/>
            <ac:picMk id="5" creationId="{00000000-0000-0000-0000-000000000000}"/>
          </ac:picMkLst>
        </pc:picChg>
        <pc:picChg chg="del">
          <ac:chgData name="Noemi Pace" userId="2f2e24f1bb1c880c" providerId="LiveId" clId="{BDC6C2C0-67AF-4EB7-B5F6-5970BED25724}" dt="2022-05-19T15:36:43.491" v="1" actId="478"/>
          <ac:picMkLst>
            <pc:docMk/>
            <pc:sldMk cId="2157117655" sldId="268"/>
            <ac:picMk id="6" creationId="{00000000-0000-0000-0000-000000000000}"/>
          </ac:picMkLst>
        </pc:picChg>
      </pc:sldChg>
      <pc:sldChg chg="delSp mod delAnim">
        <pc:chgData name="Noemi Pace" userId="2f2e24f1bb1c880c" providerId="LiveId" clId="{BDC6C2C0-67AF-4EB7-B5F6-5970BED25724}" dt="2022-05-19T15:38:24.299" v="7" actId="478"/>
        <pc:sldMkLst>
          <pc:docMk/>
          <pc:sldMk cId="169536303" sldId="269"/>
        </pc:sldMkLst>
        <pc:spChg chg="del">
          <ac:chgData name="Noemi Pace" userId="2f2e24f1bb1c880c" providerId="LiveId" clId="{BDC6C2C0-67AF-4EB7-B5F6-5970BED25724}" dt="2022-05-19T15:38:24.299" v="7" actId="478"/>
          <ac:spMkLst>
            <pc:docMk/>
            <pc:sldMk cId="169536303" sldId="269"/>
            <ac:spMk id="5" creationId="{00000000-0000-0000-0000-000000000000}"/>
          </ac:spMkLst>
        </pc:spChg>
        <pc:picChg chg="del">
          <ac:chgData name="Noemi Pace" userId="2f2e24f1bb1c880c" providerId="LiveId" clId="{BDC6C2C0-67AF-4EB7-B5F6-5970BED25724}" dt="2022-05-19T15:38:21.481" v="6" actId="478"/>
          <ac:picMkLst>
            <pc:docMk/>
            <pc:sldMk cId="169536303" sldId="269"/>
            <ac:picMk id="15362" creationId="{00000000-0000-0000-0000-000000000000}"/>
          </ac:picMkLst>
        </pc:picChg>
      </pc:sldChg>
      <pc:sldChg chg="delSp mod">
        <pc:chgData name="Noemi Pace" userId="2f2e24f1bb1c880c" providerId="LiveId" clId="{BDC6C2C0-67AF-4EB7-B5F6-5970BED25724}" dt="2022-05-19T15:38:31.114" v="9" actId="478"/>
        <pc:sldMkLst>
          <pc:docMk/>
          <pc:sldMk cId="2887709670" sldId="271"/>
        </pc:sldMkLst>
        <pc:spChg chg="del">
          <ac:chgData name="Noemi Pace" userId="2f2e24f1bb1c880c" providerId="LiveId" clId="{BDC6C2C0-67AF-4EB7-B5F6-5970BED25724}" dt="2022-05-19T15:38:31.114" v="9" actId="478"/>
          <ac:spMkLst>
            <pc:docMk/>
            <pc:sldMk cId="2887709670" sldId="271"/>
            <ac:spMk id="5" creationId="{00000000-0000-0000-0000-000000000000}"/>
          </ac:spMkLst>
        </pc:spChg>
        <pc:picChg chg="del">
          <ac:chgData name="Noemi Pace" userId="2f2e24f1bb1c880c" providerId="LiveId" clId="{BDC6C2C0-67AF-4EB7-B5F6-5970BED25724}" dt="2022-05-19T15:38:27.778" v="8" actId="478"/>
          <ac:picMkLst>
            <pc:docMk/>
            <pc:sldMk cId="2887709670" sldId="271"/>
            <ac:picMk id="17410" creationId="{00000000-0000-0000-0000-000000000000}"/>
          </ac:picMkLst>
        </pc:picChg>
      </pc:sldChg>
      <pc:sldChg chg="del">
        <pc:chgData name="Noemi Pace" userId="2f2e24f1bb1c880c" providerId="LiveId" clId="{BDC6C2C0-67AF-4EB7-B5F6-5970BED25724}" dt="2022-05-19T15:43:35.181" v="22" actId="2696"/>
        <pc:sldMkLst>
          <pc:docMk/>
          <pc:sldMk cId="860159968" sldId="273"/>
        </pc:sldMkLst>
      </pc:sldChg>
      <pc:sldChg chg="delSp">
        <pc:chgData name="Noemi Pace" userId="2f2e24f1bb1c880c" providerId="LiveId" clId="{BDC6C2C0-67AF-4EB7-B5F6-5970BED25724}" dt="2022-05-19T15:38:42.695" v="10" actId="478"/>
        <pc:sldMkLst>
          <pc:docMk/>
          <pc:sldMk cId="903290210" sldId="275"/>
        </pc:sldMkLst>
        <pc:picChg chg="del">
          <ac:chgData name="Noemi Pace" userId="2f2e24f1bb1c880c" providerId="LiveId" clId="{BDC6C2C0-67AF-4EB7-B5F6-5970BED25724}" dt="2022-05-19T15:38:42.695" v="10" actId="478"/>
          <ac:picMkLst>
            <pc:docMk/>
            <pc:sldMk cId="903290210" sldId="275"/>
            <ac:picMk id="19458" creationId="{00000000-0000-0000-0000-000000000000}"/>
          </ac:picMkLst>
        </pc:picChg>
      </pc:sldChg>
      <pc:sldChg chg="del">
        <pc:chgData name="Noemi Pace" userId="2f2e24f1bb1c880c" providerId="LiveId" clId="{BDC6C2C0-67AF-4EB7-B5F6-5970BED25724}" dt="2022-05-19T15:43:42.611" v="23" actId="2696"/>
        <pc:sldMkLst>
          <pc:docMk/>
          <pc:sldMk cId="745484706" sldId="277"/>
        </pc:sldMkLst>
      </pc:sldChg>
      <pc:sldChg chg="delSp mod delAnim modAnim">
        <pc:chgData name="Noemi Pace" userId="2f2e24f1bb1c880c" providerId="LiveId" clId="{BDC6C2C0-67AF-4EB7-B5F6-5970BED25724}" dt="2022-05-19T15:38:51.049" v="12" actId="478"/>
        <pc:sldMkLst>
          <pc:docMk/>
          <pc:sldMk cId="1168378209" sldId="278"/>
        </pc:sldMkLst>
        <pc:spChg chg="del">
          <ac:chgData name="Noemi Pace" userId="2f2e24f1bb1c880c" providerId="LiveId" clId="{BDC6C2C0-67AF-4EB7-B5F6-5970BED25724}" dt="2022-05-19T15:38:51.049" v="12" actId="478"/>
          <ac:spMkLst>
            <pc:docMk/>
            <pc:sldMk cId="1168378209" sldId="278"/>
            <ac:spMk id="5" creationId="{00000000-0000-0000-0000-000000000000}"/>
          </ac:spMkLst>
        </pc:spChg>
        <pc:picChg chg="del">
          <ac:chgData name="Noemi Pace" userId="2f2e24f1bb1c880c" providerId="LiveId" clId="{BDC6C2C0-67AF-4EB7-B5F6-5970BED25724}" dt="2022-05-19T15:38:48.197" v="11" actId="478"/>
          <ac:picMkLst>
            <pc:docMk/>
            <pc:sldMk cId="1168378209" sldId="278"/>
            <ac:picMk id="20484" creationId="{00000000-0000-0000-0000-000000000000}"/>
          </ac:picMkLst>
        </pc:picChg>
      </pc:sldChg>
      <pc:sldChg chg="delSp mod">
        <pc:chgData name="Noemi Pace" userId="2f2e24f1bb1c880c" providerId="LiveId" clId="{BDC6C2C0-67AF-4EB7-B5F6-5970BED25724}" dt="2022-05-19T15:38:54.856" v="13" actId="478"/>
        <pc:sldMkLst>
          <pc:docMk/>
          <pc:sldMk cId="857012603" sldId="279"/>
        </pc:sldMkLst>
        <pc:picChg chg="del">
          <ac:chgData name="Noemi Pace" userId="2f2e24f1bb1c880c" providerId="LiveId" clId="{BDC6C2C0-67AF-4EB7-B5F6-5970BED25724}" dt="2022-05-19T15:38:54.856" v="13" actId="478"/>
          <ac:picMkLst>
            <pc:docMk/>
            <pc:sldMk cId="857012603" sldId="279"/>
            <ac:picMk id="5" creationId="{00000000-0000-0000-0000-000000000000}"/>
          </ac:picMkLst>
        </pc:picChg>
      </pc:sldChg>
      <pc:sldChg chg="del">
        <pc:chgData name="Noemi Pace" userId="2f2e24f1bb1c880c" providerId="LiveId" clId="{BDC6C2C0-67AF-4EB7-B5F6-5970BED25724}" dt="2022-05-19T15:39:05.071" v="14" actId="2696"/>
        <pc:sldMkLst>
          <pc:docMk/>
          <pc:sldMk cId="0" sldId="281"/>
        </pc:sldMkLst>
      </pc:sldChg>
      <pc:sldChg chg="del">
        <pc:chgData name="Noemi Pace" userId="2f2e24f1bb1c880c" providerId="LiveId" clId="{BDC6C2C0-67AF-4EB7-B5F6-5970BED25724}" dt="2022-05-19T15:39:14.869" v="15" actId="2696"/>
        <pc:sldMkLst>
          <pc:docMk/>
          <pc:sldMk cId="415801603" sldId="282"/>
        </pc:sldMkLst>
      </pc:sldChg>
      <pc:sldChg chg="delSp">
        <pc:chgData name="Noemi Pace" userId="2f2e24f1bb1c880c" providerId="LiveId" clId="{BDC6C2C0-67AF-4EB7-B5F6-5970BED25724}" dt="2022-05-19T15:39:22.249" v="17" actId="478"/>
        <pc:sldMkLst>
          <pc:docMk/>
          <pc:sldMk cId="3575734079" sldId="283"/>
        </pc:sldMkLst>
        <pc:picChg chg="del">
          <ac:chgData name="Noemi Pace" userId="2f2e24f1bb1c880c" providerId="LiveId" clId="{BDC6C2C0-67AF-4EB7-B5F6-5970BED25724}" dt="2022-05-19T15:39:22.249" v="17" actId="478"/>
          <ac:picMkLst>
            <pc:docMk/>
            <pc:sldMk cId="3575734079" sldId="283"/>
            <ac:picMk id="24578" creationId="{00000000-0000-0000-0000-000000000000}"/>
          </ac:picMkLst>
        </pc:picChg>
      </pc:sldChg>
      <pc:sldChg chg="del">
        <pc:chgData name="Noemi Pace" userId="2f2e24f1bb1c880c" providerId="LiveId" clId="{BDC6C2C0-67AF-4EB7-B5F6-5970BED25724}" dt="2022-05-19T15:43:18.237" v="20" actId="2696"/>
        <pc:sldMkLst>
          <pc:docMk/>
          <pc:sldMk cId="1977195728" sldId="289"/>
        </pc:sldMkLst>
      </pc:sldChg>
      <pc:sldChg chg="del">
        <pc:chgData name="Noemi Pace" userId="2f2e24f1bb1c880c" providerId="LiveId" clId="{BDC6C2C0-67AF-4EB7-B5F6-5970BED25724}" dt="2022-05-19T15:43:21.294" v="21" actId="2696"/>
        <pc:sldMkLst>
          <pc:docMk/>
          <pc:sldMk cId="2994480606" sldId="291"/>
        </pc:sldMkLst>
      </pc:sldChg>
      <pc:sldChg chg="delSp mod delAnim">
        <pc:chgData name="Noemi Pace" userId="2f2e24f1bb1c880c" providerId="LiveId" clId="{BDC6C2C0-67AF-4EB7-B5F6-5970BED25724}" dt="2022-05-19T15:36:51.789" v="4" actId="478"/>
        <pc:sldMkLst>
          <pc:docMk/>
          <pc:sldMk cId="2476553288" sldId="292"/>
        </pc:sldMkLst>
        <pc:spChg chg="del">
          <ac:chgData name="Noemi Pace" userId="2f2e24f1bb1c880c" providerId="LiveId" clId="{BDC6C2C0-67AF-4EB7-B5F6-5970BED25724}" dt="2022-05-19T15:36:51.789" v="4" actId="478"/>
          <ac:spMkLst>
            <pc:docMk/>
            <pc:sldMk cId="2476553288" sldId="292"/>
            <ac:spMk id="7" creationId="{00000000-0000-0000-0000-000000000000}"/>
          </ac:spMkLst>
        </pc:spChg>
        <pc:spChg chg="del">
          <ac:chgData name="Noemi Pace" userId="2f2e24f1bb1c880c" providerId="LiveId" clId="{BDC6C2C0-67AF-4EB7-B5F6-5970BED25724}" dt="2022-05-19T15:36:49.189" v="3" actId="478"/>
          <ac:spMkLst>
            <pc:docMk/>
            <pc:sldMk cId="2476553288" sldId="292"/>
            <ac:spMk id="8" creationId="{00000000-0000-0000-0000-000000000000}"/>
          </ac:spMkLst>
        </pc:spChg>
        <pc:picChg chg="del">
          <ac:chgData name="Noemi Pace" userId="2f2e24f1bb1c880c" providerId="LiveId" clId="{BDC6C2C0-67AF-4EB7-B5F6-5970BED25724}" dt="2022-05-19T15:36:46.723" v="2" actId="478"/>
          <ac:picMkLst>
            <pc:docMk/>
            <pc:sldMk cId="2476553288" sldId="292"/>
            <ac:picMk id="6" creationId="{00000000-0000-0000-0000-000000000000}"/>
          </ac:picMkLst>
        </pc:picChg>
      </pc:sldChg>
      <pc:sldChg chg="delSp">
        <pc:chgData name="Noemi Pace" userId="2f2e24f1bb1c880c" providerId="LiveId" clId="{BDC6C2C0-67AF-4EB7-B5F6-5970BED25724}" dt="2022-05-19T15:43:48.228" v="24" actId="478"/>
        <pc:sldMkLst>
          <pc:docMk/>
          <pc:sldMk cId="63268795" sldId="294"/>
        </pc:sldMkLst>
        <pc:picChg chg="del">
          <ac:chgData name="Noemi Pace" userId="2f2e24f1bb1c880c" providerId="LiveId" clId="{BDC6C2C0-67AF-4EB7-B5F6-5970BED25724}" dt="2022-05-19T15:43:48.228" v="24" actId="478"/>
          <ac:picMkLst>
            <pc:docMk/>
            <pc:sldMk cId="63268795" sldId="294"/>
            <ac:picMk id="22530" creationId="{00000000-0000-0000-0000-000000000000}"/>
          </ac:picMkLst>
        </pc:picChg>
      </pc:sldChg>
      <pc:sldChg chg="delSp">
        <pc:chgData name="Noemi Pace" userId="2f2e24f1bb1c880c" providerId="LiveId" clId="{BDC6C2C0-67AF-4EB7-B5F6-5970BED25724}" dt="2022-05-19T15:39:18.708" v="16" actId="478"/>
        <pc:sldMkLst>
          <pc:docMk/>
          <pc:sldMk cId="2586442622" sldId="295"/>
        </pc:sldMkLst>
        <pc:picChg chg="del">
          <ac:chgData name="Noemi Pace" userId="2f2e24f1bb1c880c" providerId="LiveId" clId="{BDC6C2C0-67AF-4EB7-B5F6-5970BED25724}" dt="2022-05-19T15:39:18.708" v="16" actId="478"/>
          <ac:picMkLst>
            <pc:docMk/>
            <pc:sldMk cId="2586442622" sldId="295"/>
            <ac:picMk id="23554" creationId="{00000000-0000-0000-0000-000000000000}"/>
          </ac:picMkLst>
        </pc:picChg>
      </pc:sldChg>
      <pc:sldChg chg="delSp modAnim">
        <pc:chgData name="Noemi Pace" userId="2f2e24f1bb1c880c" providerId="LiveId" clId="{BDC6C2C0-67AF-4EB7-B5F6-5970BED25724}" dt="2022-05-19T15:45:46.829" v="26" actId="478"/>
        <pc:sldMkLst>
          <pc:docMk/>
          <pc:sldMk cId="3295056417" sldId="296"/>
        </pc:sldMkLst>
        <pc:picChg chg="del">
          <ac:chgData name="Noemi Pace" userId="2f2e24f1bb1c880c" providerId="LiveId" clId="{BDC6C2C0-67AF-4EB7-B5F6-5970BED25724}" dt="2022-05-19T15:45:45.097" v="25" actId="478"/>
          <ac:picMkLst>
            <pc:docMk/>
            <pc:sldMk cId="3295056417" sldId="296"/>
            <ac:picMk id="26626" creationId="{00000000-0000-0000-0000-000000000000}"/>
          </ac:picMkLst>
        </pc:picChg>
        <pc:picChg chg="del">
          <ac:chgData name="Noemi Pace" userId="2f2e24f1bb1c880c" providerId="LiveId" clId="{BDC6C2C0-67AF-4EB7-B5F6-5970BED25724}" dt="2022-05-19T15:45:46.829" v="26" actId="478"/>
          <ac:picMkLst>
            <pc:docMk/>
            <pc:sldMk cId="3295056417" sldId="296"/>
            <ac:picMk id="26628" creationId="{00000000-0000-0000-0000-000000000000}"/>
          </ac:picMkLst>
        </pc:picChg>
      </pc:sldChg>
      <pc:sldChg chg="delSp">
        <pc:chgData name="Noemi Pace" userId="2f2e24f1bb1c880c" providerId="LiveId" clId="{BDC6C2C0-67AF-4EB7-B5F6-5970BED25724}" dt="2022-05-19T15:39:25.499" v="18" actId="478"/>
        <pc:sldMkLst>
          <pc:docMk/>
          <pc:sldMk cId="4228880785" sldId="300"/>
        </pc:sldMkLst>
        <pc:picChg chg="del">
          <ac:chgData name="Noemi Pace" userId="2f2e24f1bb1c880c" providerId="LiveId" clId="{BDC6C2C0-67AF-4EB7-B5F6-5970BED25724}" dt="2022-05-19T15:39:25.499" v="18" actId="478"/>
          <ac:picMkLst>
            <pc:docMk/>
            <pc:sldMk cId="4228880785" sldId="300"/>
            <ac:picMk id="5" creationId="{00000000-0000-0000-0000-000000000000}"/>
          </ac:picMkLst>
        </pc:picChg>
      </pc:sldChg>
      <pc:sldChg chg="del">
        <pc:chgData name="Noemi Pace" userId="2f2e24f1bb1c880c" providerId="LiveId" clId="{BDC6C2C0-67AF-4EB7-B5F6-5970BED25724}" dt="2022-05-19T15:39:28.836" v="19" actId="2696"/>
        <pc:sldMkLst>
          <pc:docMk/>
          <pc:sldMk cId="3111308524" sldId="301"/>
        </pc:sldMkLst>
      </pc:sldChg>
      <pc:sldMasterChg chg="delSldLayout">
        <pc:chgData name="Noemi Pace" userId="2f2e24f1bb1c880c" providerId="LiveId" clId="{BDC6C2C0-67AF-4EB7-B5F6-5970BED25724}" dt="2022-05-19T15:39:14.869" v="15" actId="2696"/>
        <pc:sldMasterMkLst>
          <pc:docMk/>
          <pc:sldMasterMk cId="0" sldId="2147483690"/>
        </pc:sldMasterMkLst>
        <pc:sldLayoutChg chg="del">
          <pc:chgData name="Noemi Pace" userId="2f2e24f1bb1c880c" providerId="LiveId" clId="{BDC6C2C0-67AF-4EB7-B5F6-5970BED25724}" dt="2022-05-19T15:39:14.869" v="15" actId="2696"/>
          <pc:sldLayoutMkLst>
            <pc:docMk/>
            <pc:sldMasterMk cId="0" sldId="2147483690"/>
            <pc:sldLayoutMk cId="3403844364" sldId="214748369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6385C-6A1C-B04D-980B-CA61B386D796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82CED-658F-8441-9EF5-FD1553E15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81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30F7D-EC3A-4E11-B375-5BD0DE6909BD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13635-C343-4A0A-8756-1C9294358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00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26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00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46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68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29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71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392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02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95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2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73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173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57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5643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00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26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210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28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706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19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47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image credits courtesy of Morgue File and/or </a:t>
            </a:r>
            <a:r>
              <a:rPr lang="en-US" dirty="0" err="1"/>
              <a:t>FreeImages.com</a:t>
            </a:r>
            <a:r>
              <a:rPr lang="en-US" dirty="0"/>
              <a:t> unless otherwise specified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8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A13635-C343-4A0A-8756-1C9294358F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7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ls.gov/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hyperlink" Target="http://krugman.blogs.nytimes.com/" TargetMode="External"/><Relationship Id="rId2" Type="http://schemas.openxmlformats.org/officeDocument/2006/relationships/hyperlink" Target="http://www.gregmankiw.blogspot.com/" TargetMode="External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www.freakonomics.com/blog/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hyperlink" Target="http://www.bea.gov/" TargetMode="External"/><Relationship Id="rId4" Type="http://schemas.openxmlformats.org/officeDocument/2006/relationships/hyperlink" Target="http://marginalrevolution.com/" TargetMode="External"/><Relationship Id="rId9" Type="http://schemas.openxmlformats.org/officeDocument/2006/relationships/image" Target="../media/image13.png"/><Relationship Id="rId14" Type="http://schemas.openxmlformats.org/officeDocument/2006/relationships/hyperlink" Target="http://research.stlouisfed.org/fred2/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krugman.blogs.nytimes.com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/>
        </p:nvSpPr>
        <p:spPr>
          <a:xfrm>
            <a:off x="0" y="5952053"/>
            <a:ext cx="1143000" cy="905947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</a:t>
            </a:r>
            <a:r>
              <a:rPr lang="en-US" sz="11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</a:rPr>
              <a:t>Active Learning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6895" y="6209547"/>
            <a:ext cx="634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" action="ppaction://noaction"/>
              </a:rPr>
              <a:t>To Video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91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60198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0" y="2286000"/>
            <a:ext cx="9144000" cy="0"/>
          </a:xfrm>
          <a:prstGeom prst="line">
            <a:avLst/>
          </a:prstGeom>
          <a:ln w="57150" cmpd="sng">
            <a:solidFill>
              <a:srgbClr val="F8EF5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0" y="1490246"/>
            <a:ext cx="9144000" cy="338554"/>
          </a:xfrm>
          <a:prstGeom prst="rect">
            <a:avLst/>
          </a:prstGeom>
          <a:solidFill>
            <a:srgbClr val="CCFF33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600" b="0" i="0" spc="300" dirty="0">
                <a:solidFill>
                  <a:srgbClr val="F79646"/>
                </a:solidFill>
                <a:latin typeface="+mn-lt"/>
              </a:rPr>
              <a:t>SOME GOOD BLOGS AND OTHER SITES TO GET THE JUICES FLOWING: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7391400" cy="784225"/>
          </a:xfrm>
          <a:prstGeom prst="rect">
            <a:avLst/>
          </a:prstGeom>
          <a:noFill/>
          <a:effectLst/>
        </p:spPr>
        <p:txBody>
          <a:bodyPr/>
          <a:lstStyle>
            <a:lvl1pPr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US" sz="4800" b="0" dirty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FOOD FOR</a:t>
            </a:r>
            <a:r>
              <a:rPr lang="en-US" sz="4800" b="0" baseline="0" dirty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Arial" pitchFamily="34" charset="0"/>
              </a:rPr>
              <a:t>THOUGHT….</a:t>
            </a:r>
          </a:p>
        </p:txBody>
      </p:sp>
      <p:pic>
        <p:nvPicPr>
          <p:cNvPr id="7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2724150" cy="51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667000"/>
            <a:ext cx="2998787" cy="53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2686050" cy="65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2667000" cy="36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105400"/>
            <a:ext cx="3130550" cy="38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Screen Shot 2014-12-20 at 8.46.54 PM.png">
            <a:hlinkClick r:id="rId12"/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4" y="2590800"/>
            <a:ext cx="2692400" cy="59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creen Shot 2014-12-20 at 8.49.18 PM.png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3733800"/>
            <a:ext cx="2336800" cy="84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0000">
            <a:off x="8016447" y="97714"/>
            <a:ext cx="787093" cy="132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2813" indent="-5715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120015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2pPr>
            <a:lvl3pPr marL="1371600" indent="-4572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3pPr>
            <a:lvl4pPr marL="17145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4pPr>
            <a:lvl5pPr marL="2171700" indent="-342900">
              <a:buClr>
                <a:schemeClr val="accent3"/>
              </a:buClr>
              <a:buFont typeface="Wingdings" charset="2"/>
              <a:buChar char="§"/>
              <a:defRPr b="1">
                <a:solidFill>
                  <a:schemeClr val="tx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19200"/>
            <a:ext cx="9144000" cy="0"/>
          </a:xfrm>
          <a:prstGeom prst="line">
            <a:avLst/>
          </a:prstGeom>
          <a:ln w="76200" cmpd="sng">
            <a:solidFill>
              <a:srgbClr val="F8EF59">
                <a:alpha val="49000"/>
              </a:srgb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4" name="Down Arrow Callout 3"/>
          <p:cNvSpPr/>
          <p:nvPr userDrawn="1"/>
        </p:nvSpPr>
        <p:spPr>
          <a:xfrm>
            <a:off x="0" y="-29407"/>
            <a:ext cx="3200400" cy="1477207"/>
          </a:xfrm>
          <a:prstGeom prst="downArrowCallout">
            <a:avLst>
              <a:gd name="adj1" fmla="val 32640"/>
              <a:gd name="adj2" fmla="val 35920"/>
              <a:gd name="adj3" fmla="val 35706"/>
              <a:gd name="adj4" fmla="val 56224"/>
            </a:avLst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/>
              </a:rPr>
              <a:t>     What you will learn in this chapter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5400000">
            <a:off x="95250" y="95250"/>
            <a:ext cx="304799" cy="266700"/>
          </a:xfrm>
          <a:prstGeom prst="triangle">
            <a:avLst>
              <a:gd name="adj" fmla="val 5259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293393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85262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andara" pitchFamily="34" charset="0"/>
              </a:defRPr>
            </a:lvl1pPr>
            <a:lvl2pPr>
              <a:defRPr sz="3200" baseline="0">
                <a:latin typeface="Candara" pitchFamily="34" charset="0"/>
              </a:defRPr>
            </a:lvl2pPr>
            <a:lvl3pPr>
              <a:defRPr sz="2800" baseline="0">
                <a:latin typeface="Candara" pitchFamily="34" charset="0"/>
              </a:defRPr>
            </a:lvl3pPr>
            <a:lvl4pPr>
              <a:defRPr sz="2400" baseline="0">
                <a:latin typeface="Candara" pitchFamily="34" charset="0"/>
              </a:defRPr>
            </a:lvl4pPr>
            <a:lvl5pPr>
              <a:defRPr sz="2400" baseline="0">
                <a:latin typeface="Candar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0984043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912159916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Century Gothic"/>
                <a:cs typeface="Century Gothic"/>
              </a:defRPr>
            </a:lvl1pPr>
            <a:lvl2pPr>
              <a:defRPr sz="3200" baseline="0">
                <a:latin typeface="Century Gothic"/>
                <a:cs typeface="Century Gothic"/>
              </a:defRPr>
            </a:lvl2pPr>
            <a:lvl3pPr>
              <a:defRPr sz="2800" baseline="0">
                <a:latin typeface="Century Gothic"/>
                <a:cs typeface="Century Gothic"/>
              </a:defRPr>
            </a:lvl3pPr>
            <a:lvl4pPr>
              <a:defRPr sz="2400" baseline="0">
                <a:latin typeface="Century Gothic"/>
                <a:cs typeface="Century Gothic"/>
              </a:defRPr>
            </a:lvl4pPr>
            <a:lvl5pPr>
              <a:defRPr sz="2400" baseline="0">
                <a:latin typeface="Century Gothic"/>
                <a:cs typeface="Century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9308934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Century Gothic" pitchFamily="34" charset="0"/>
              </a:defRPr>
            </a:lvl1pPr>
            <a:lvl2pPr>
              <a:defRPr sz="2800">
                <a:latin typeface="Century Gothic" pitchFamily="34" charset="0"/>
              </a:defRPr>
            </a:lvl2pPr>
            <a:lvl3pPr>
              <a:defRPr sz="2400">
                <a:latin typeface="Century Gothic" pitchFamily="34" charset="0"/>
              </a:defRPr>
            </a:lvl3pPr>
            <a:lvl4pPr>
              <a:defRPr sz="2000">
                <a:latin typeface="Century Gothic" pitchFamily="34" charset="0"/>
              </a:defRPr>
            </a:lvl4pPr>
            <a:lvl5pPr>
              <a:defRPr sz="2000">
                <a:latin typeface="Century Gothic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8443429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938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Tahoma" pitchFamily="34" charset="0"/>
                <a:cs typeface="Tahoma" pitchFamily="34" charset="0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65795"/>
            <a:ext cx="13589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cap="all" dirty="0">
                <a:solidFill>
                  <a:schemeClr val="bg1">
                    <a:lumMod val="75000"/>
                  </a:schemeClr>
                </a:solidFill>
                <a:latin typeface="Gill Sans MT" pitchFamily="34" charset="0"/>
                <a:ea typeface="+mj-ea"/>
                <a:cs typeface="+mj-cs"/>
              </a:rPr>
              <a:t>Chapter</a:t>
            </a:r>
            <a:endParaRPr lang="en-US" sz="2000" b="1" cap="all" dirty="0">
              <a:solidFill>
                <a:schemeClr val="bg1">
                  <a:lumMod val="75000"/>
                </a:schemeClr>
              </a:solidFill>
              <a:latin typeface="Gill Sans MT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763" y="4953000"/>
            <a:ext cx="9148763" cy="338137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cap="small" spc="400" dirty="0">
                <a:solidFill>
                  <a:schemeClr val="bg1"/>
                </a:solidFill>
                <a:latin typeface="Tw Cen MT" pitchFamily="34" charset="0"/>
              </a:rPr>
              <a:t>Dynamic PowerPoint™ Slides by </a:t>
            </a:r>
            <a:r>
              <a:rPr lang="en-US" sz="1600" cap="small" spc="400" dirty="0" err="1">
                <a:solidFill>
                  <a:schemeClr val="bg1"/>
                </a:solidFill>
                <a:latin typeface="Tw Cen MT" pitchFamily="34" charset="0"/>
              </a:rPr>
              <a:t>Solina</a:t>
            </a:r>
            <a:r>
              <a:rPr lang="en-US" sz="1600" cap="small" spc="4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600" cap="small" spc="400" dirty="0" err="1">
                <a:solidFill>
                  <a:schemeClr val="bg1"/>
                </a:solidFill>
                <a:latin typeface="Tw Cen MT" pitchFamily="34" charset="0"/>
              </a:rPr>
              <a:t>Lindahl</a:t>
            </a:r>
            <a:endParaRPr lang="en-US" sz="1600" cap="small" spc="4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159746" name="Picture 2" descr="C:\Users\solina\Dropbox\Krugman 3e Dynamic PPTs\Krugman 3e material\covers\Krugman3e_Econ_FrontCover.jp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0941" y="0"/>
            <a:ext cx="4303059" cy="11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390986"/>
            <a:ext cx="7772400" cy="137160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400" b="1" i="0" u="none" strike="noStrike" kern="1200" cap="none" spc="100" baseline="0" dirty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rPr>
              <a:t>Decision Making by</a:t>
            </a:r>
          </a:p>
          <a:p>
            <a:r>
              <a:rPr lang="en-US" sz="4400" b="1" i="0" u="none" strike="noStrike" kern="1200" cap="none" spc="100" baseline="0" dirty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rPr>
              <a:t>Individuals and Firms</a:t>
            </a:r>
            <a:endParaRPr lang="en-US" sz="3600" b="1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492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CC41E-FED2-45C2-81A4-A3B1F8E02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>
              <a:defRPr sz="1100" i="0" cap="small" spc="400" baseline="0" smtClean="0"/>
            </a:lvl1pPr>
          </a:lstStyle>
          <a:p>
            <a:pPr>
              <a:defRPr/>
            </a:pPr>
            <a:r>
              <a:rPr lang="en-US"/>
              <a:t>Copyright 2015 Worth Publishers      </a:t>
            </a:r>
          </a:p>
        </p:txBody>
      </p:sp>
      <p:pic>
        <p:nvPicPr>
          <p:cNvPr id="33794" name="Picture 2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34" y="3737661"/>
            <a:ext cx="2895599" cy="83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17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0"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742950" indent="0"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ight Arrow 8">
            <a:hlinkClick r:id="" action="ppaction://noaction"/>
          </p:cNvPr>
          <p:cNvSpPr/>
          <p:nvPr userDrawn="1"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4496" y="6028188"/>
            <a:ext cx="1143000" cy="856979"/>
          </a:xfrm>
          <a:prstGeom prst="rect">
            <a:avLst/>
          </a:prstGeom>
        </p:spPr>
      </p:pic>
      <p:cxnSp>
        <p:nvCxnSpPr>
          <p:cNvPr id="15" name="Straight Connector 14"/>
          <p:cNvCxnSpPr/>
          <p:nvPr userDrawn="1"/>
        </p:nvCxnSpPr>
        <p:spPr>
          <a:xfrm>
            <a:off x="0" y="1287308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7400" y="51250"/>
            <a:ext cx="3276600" cy="1353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0" y="6019800"/>
            <a:ext cx="9144000" cy="0"/>
          </a:xfrm>
          <a:prstGeom prst="line">
            <a:avLst/>
          </a:prstGeom>
          <a:ln w="76200" cmpd="sng">
            <a:solidFill>
              <a:schemeClr val="tx2">
                <a:lumMod val="40000"/>
                <a:lumOff val="60000"/>
                <a:alpha val="49000"/>
              </a:schemeClr>
            </a:solidFill>
            <a:prstDash val="soli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1700" y="6629400"/>
            <a:ext cx="4800600" cy="228600"/>
          </a:xfrm>
          <a:prstGeom prst="rect">
            <a:avLst/>
          </a:prstGeom>
        </p:spPr>
        <p:txBody>
          <a:bodyPr/>
          <a:lstStyle>
            <a:lvl1pPr algn="ctr">
              <a:defRPr sz="1100" i="0" cap="small" spc="400" baseline="0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Copyright 2015 Worth Publishers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97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0886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38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5" name="Picture 4" descr="Screen Shot 2014-12-20 at 5.27.50 PM.png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25592"/>
            <a:ext cx="3985858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3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90600" y="-31750"/>
            <a:ext cx="8153400" cy="946150"/>
          </a:xfrm>
          <a:noFill/>
        </p:spPr>
        <p:txBody>
          <a:bodyPr>
            <a:normAutofit/>
          </a:bodyPr>
          <a:lstStyle>
            <a:lvl1pPr algn="l">
              <a:defRPr sz="4400" b="0" spc="0" baseline="0">
                <a:solidFill>
                  <a:schemeClr val="accent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/>
              <a:t>TAKE A LOOK…..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133"/>
            <a:ext cx="990600" cy="1104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2438400"/>
            <a:ext cx="5245100" cy="3932581"/>
          </a:xfrm>
          <a:prstGeom prst="rect">
            <a:avLst/>
          </a:prstGeom>
        </p:spPr>
      </p:pic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27267147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763" y="5486400"/>
            <a:ext cx="9136063" cy="13716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txBody>
          <a:bodyPr anchor="ctr">
            <a:normAutofit/>
          </a:bodyPr>
          <a:lstStyle/>
          <a:p>
            <a:pPr algn="r">
              <a:defRPr/>
            </a:pPr>
            <a:endParaRPr lang="en-US" sz="4800" spc="50" dirty="0">
              <a:latin typeface="Candar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181600"/>
            <a:ext cx="887412" cy="186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  <a:ea typeface="Tahoma" pitchFamily="34" charset="0"/>
                <a:cs typeface="Tw Cen MT"/>
              </a:rPr>
              <a:t>9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418306" y="5981184"/>
            <a:ext cx="13589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kern="0" cap="all" spc="300" dirty="0">
                <a:solidFill>
                  <a:schemeClr val="bg1">
                    <a:lumMod val="75000"/>
                  </a:schemeClr>
                </a:solidFill>
                <a:latin typeface="Tw Cen MT"/>
                <a:ea typeface="+mj-ea"/>
                <a:cs typeface="Tw Cen MT"/>
              </a:rPr>
              <a:t>Chapter</a:t>
            </a:r>
            <a:endParaRPr lang="en-US" sz="2000" b="1" kern="0" cap="all" spc="300" dirty="0">
              <a:solidFill>
                <a:schemeClr val="bg1">
                  <a:lumMod val="75000"/>
                </a:schemeClr>
              </a:solidFill>
              <a:latin typeface="Tw Cen MT"/>
              <a:ea typeface="+mj-ea"/>
              <a:cs typeface="Tw Cen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5356"/>
            <a:ext cx="7696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i="0" kern="0" cap="small" spc="4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" pitchFamily="34" charset="0"/>
              </a:rPr>
              <a:t>Slides by Solina Lindahl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371600" y="5410200"/>
            <a:ext cx="7772400" cy="137159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5400" b="1" i="0" u="none" strike="noStrike" kern="1200" cap="none" spc="100" baseline="0" smtClean="0">
                <a:solidFill>
                  <a:srgbClr val="FF3300"/>
                </a:solidFill>
                <a:effectLst/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 sz="4400" b="1" kern="0" spc="500" dirty="0">
                <a:latin typeface="Tw Cen MT"/>
                <a:cs typeface="Tw Cen MT"/>
              </a:rPr>
              <a:t>Decision Making by Individuals and Firms</a:t>
            </a:r>
          </a:p>
        </p:txBody>
      </p:sp>
    </p:spTree>
    <p:extLst>
      <p:ext uri="{BB962C8B-B14F-4D97-AF65-F5344CB8AC3E}">
        <p14:creationId xmlns:p14="http://schemas.microsoft.com/office/powerpoint/2010/main" val="422087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slide" Target="../slides/slide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slide" Target="../slides/slide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slide" Target="../slides/slide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slide" Target="../slides/slide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slide" Target="../slides/slide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4" Type="http://schemas.openxmlformats.org/officeDocument/2006/relationships/slide" Target="../slides/slid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30388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andara" pitchFamily="34" charset="0"/>
                <a:hlinkClick r:id="rId7" action="ppaction://hlinksldjump"/>
              </a:rPr>
              <a:t>Back to Table of contents</a:t>
            </a:r>
            <a:endParaRPr lang="en-US" sz="800" b="1" dirty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2015 Worth Publishers     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F8EF59">
              <a:alpha val="38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>
                <a:ln w="9000" cmpd="sng">
                  <a:noFill/>
                  <a:prstDash val="solid"/>
                </a:ln>
                <a:solidFill>
                  <a:srgbClr val="C5BE7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APPLICATION VIDEO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38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andara" pitchFamily="34" charset="0"/>
                <a:hlinkClick r:id="rId5" action="ppaction://hlinksldjump"/>
              </a:rPr>
              <a:t>Back to Table of contents</a:t>
            </a:r>
            <a:endParaRPr lang="en-US" sz="800" b="1" dirty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746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spc="0" baseline="0">
          <a:solidFill>
            <a:schemeClr val="accent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Century Gothic"/>
          <a:ea typeface="+mj-ea"/>
          <a:cs typeface="Century Gothic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0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Candara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rgbClr val="CBF577">
              <a:alpha val="66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PRACTICE QUESTION</a:t>
            </a:r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ransition>
    <p:fade thruBlk="1"/>
  </p:transition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accent5">
              <a:lumMod val="40000"/>
              <a:lumOff val="6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BUSINESS</a:t>
            </a:r>
            <a:r>
              <a:rPr lang="en-US" sz="3200" b="0" spc="60" baseline="0" dirty="0">
                <a:ln w="90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 CASE</a:t>
            </a:r>
            <a:endParaRPr lang="en-US" sz="3200" b="0" spc="60" dirty="0">
              <a:ln w="90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entury Gothic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13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</p:sldLayoutIdLst>
  <p:transition>
    <p:fade thruBlk="1"/>
  </p:transition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95400"/>
            <a:ext cx="845820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11" name="Right Arrow 10">
            <a:hlinkClick r:id="" action="ppaction://noaction"/>
          </p:cNvPr>
          <p:cNvSpPr/>
          <p:nvPr/>
        </p:nvSpPr>
        <p:spPr>
          <a:xfrm>
            <a:off x="0" y="6081474"/>
            <a:ext cx="1524000" cy="776526"/>
          </a:xfrm>
          <a:prstGeom prst="rightArrow">
            <a:avLst>
              <a:gd name="adj1" fmla="val 47162"/>
              <a:gd name="adj2" fmla="val 4858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0" y="0"/>
            <a:ext cx="8991600" cy="1161633"/>
          </a:xfrm>
          <a:prstGeom prst="rightArrow">
            <a:avLst>
              <a:gd name="adj1" fmla="val 50000"/>
              <a:gd name="adj2" fmla="val 78749"/>
            </a:avLst>
          </a:prstGeom>
          <a:solidFill>
            <a:schemeClr val="bg2">
              <a:lumMod val="90000"/>
              <a:alpha val="66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0" spc="60" dirty="0">
                <a:ln w="9000" cmpd="sng">
                  <a:noFill/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entury Gothic" pitchFamily="34" charset="0"/>
                <a:cs typeface="Courier New" pitchFamily="49" charset="0"/>
              </a:rPr>
              <a:t>LEARN BY DOING: DISCUSS</a:t>
            </a:r>
          </a:p>
        </p:txBody>
      </p:sp>
    </p:spTree>
    <p:extLst>
      <p:ext uri="{BB962C8B-B14F-4D97-AF65-F5344CB8AC3E}">
        <p14:creationId xmlns:p14="http://schemas.microsoft.com/office/powerpoint/2010/main" val="399945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ransition>
    <p:fade thruBlk="1"/>
  </p:transition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6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32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2pPr>
      <a:lvl3pPr marL="9144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8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4pPr>
      <a:lvl5pPr marL="1828800" indent="0" algn="l" rtl="0" eaLnBrk="1" fontAlgn="base" hangingPunct="1">
        <a:spcBef>
          <a:spcPct val="20000"/>
        </a:spcBef>
        <a:spcAft>
          <a:spcPct val="0"/>
        </a:spcAft>
        <a:buFontTx/>
        <a:buNone/>
        <a:defRPr sz="2400" b="1" kern="1200" spc="100">
          <a:solidFill>
            <a:schemeClr val="tx1"/>
          </a:solidFill>
          <a:latin typeface="Candara" pitchFamily="34" charset="0"/>
          <a:ea typeface="+mn-ea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8462841" y="6168900"/>
            <a:ext cx="609600" cy="625492"/>
          </a:xfrm>
          <a:prstGeom prst="ellipse">
            <a:avLst/>
          </a:prstGeom>
          <a:solidFill>
            <a:srgbClr val="FFFF99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8493643" y="6262990"/>
            <a:ext cx="6549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Candara" pitchFamily="34" charset="0"/>
                <a:hlinkClick r:id="rId4" action="ppaction://hlinksldjump"/>
              </a:rPr>
              <a:t>Back to Table of contents</a:t>
            </a:r>
            <a:endParaRPr lang="en-US" sz="800" b="1" dirty="0">
              <a:latin typeface="Candara" pitchFamily="34" charset="0"/>
            </a:endParaRPr>
          </a:p>
          <a:p>
            <a:endParaRPr lang="en-US" sz="1000" dirty="0">
              <a:latin typeface="Candara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38203" y="6603259"/>
            <a:ext cx="7096993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3558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600" b="1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457200" indent="0" algn="l" defTabSz="914400" rtl="0" eaLnBrk="1" latinLnBrk="0" hangingPunct="1">
        <a:spcBef>
          <a:spcPct val="20000"/>
        </a:spcBef>
        <a:buFontTx/>
        <a:buNone/>
        <a:defRPr sz="3200" b="1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914400" indent="0" algn="l" defTabSz="914400" rtl="0" eaLnBrk="1" latinLnBrk="0" hangingPunct="1">
        <a:spcBef>
          <a:spcPct val="20000"/>
        </a:spcBef>
        <a:buFontTx/>
        <a:buNone/>
        <a:defRPr sz="2800" b="1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3716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828800" indent="0" algn="l" defTabSz="914400" rtl="0" eaLnBrk="1" latinLnBrk="0" hangingPunct="1">
        <a:spcBef>
          <a:spcPct val="20000"/>
        </a:spcBef>
        <a:buFontTx/>
        <a:buNone/>
        <a:defRPr sz="2400" b="1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91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223" name="Rectangle 55"/>
          <p:cNvSpPr>
            <a:spLocks noChangeArrowheads="1"/>
          </p:cNvSpPr>
          <p:nvPr/>
        </p:nvSpPr>
        <p:spPr bwMode="auto">
          <a:xfrm>
            <a:off x="4107608" y="4724400"/>
            <a:ext cx="760413" cy="1125537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5" name="Rectangle 57"/>
          <p:cNvSpPr>
            <a:spLocks noChangeArrowheads="1"/>
          </p:cNvSpPr>
          <p:nvPr/>
        </p:nvSpPr>
        <p:spPr bwMode="auto">
          <a:xfrm>
            <a:off x="2590800" y="5308068"/>
            <a:ext cx="762000" cy="548640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6" name="Rectangle 58"/>
          <p:cNvSpPr>
            <a:spLocks noChangeArrowheads="1"/>
          </p:cNvSpPr>
          <p:nvPr/>
        </p:nvSpPr>
        <p:spPr bwMode="auto">
          <a:xfrm>
            <a:off x="1059920" y="5563129"/>
            <a:ext cx="760413" cy="287337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7" name="Rectangle 59"/>
          <p:cNvSpPr>
            <a:spLocks noChangeArrowheads="1"/>
          </p:cNvSpPr>
          <p:nvPr/>
        </p:nvSpPr>
        <p:spPr bwMode="auto">
          <a:xfrm>
            <a:off x="3352800" y="5079999"/>
            <a:ext cx="752475" cy="776709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8" name="Rectangle 60"/>
          <p:cNvSpPr>
            <a:spLocks noChangeArrowheads="1"/>
          </p:cNvSpPr>
          <p:nvPr/>
        </p:nvSpPr>
        <p:spPr bwMode="auto">
          <a:xfrm>
            <a:off x="1828800" y="5442743"/>
            <a:ext cx="754063" cy="405340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29" name="Line 61"/>
          <p:cNvSpPr>
            <a:spLocks noChangeShapeType="1"/>
          </p:cNvSpPr>
          <p:nvPr/>
        </p:nvSpPr>
        <p:spPr bwMode="auto">
          <a:xfrm>
            <a:off x="1041400" y="3242732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0" name="Line 62"/>
          <p:cNvSpPr>
            <a:spLocks noChangeShapeType="1"/>
          </p:cNvSpPr>
          <p:nvPr/>
        </p:nvSpPr>
        <p:spPr bwMode="auto">
          <a:xfrm>
            <a:off x="1041400" y="4114800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2" name="Line 64"/>
          <p:cNvSpPr>
            <a:spLocks noChangeShapeType="1"/>
          </p:cNvSpPr>
          <p:nvPr/>
        </p:nvSpPr>
        <p:spPr bwMode="auto">
          <a:xfrm>
            <a:off x="1041400" y="4953000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3" name="Line 65"/>
          <p:cNvSpPr>
            <a:spLocks noChangeShapeType="1"/>
          </p:cNvSpPr>
          <p:nvPr/>
        </p:nvSpPr>
        <p:spPr bwMode="auto">
          <a:xfrm flipV="1">
            <a:off x="1819065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4" name="Line 66"/>
          <p:cNvSpPr>
            <a:spLocks noChangeShapeType="1"/>
          </p:cNvSpPr>
          <p:nvPr/>
        </p:nvSpPr>
        <p:spPr bwMode="auto">
          <a:xfrm flipV="1">
            <a:off x="2590379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5" name="Line 67"/>
          <p:cNvSpPr>
            <a:spLocks noChangeShapeType="1"/>
          </p:cNvSpPr>
          <p:nvPr/>
        </p:nvSpPr>
        <p:spPr bwMode="auto">
          <a:xfrm flipV="1">
            <a:off x="3352379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6" name="Line 68"/>
          <p:cNvSpPr>
            <a:spLocks noChangeShapeType="1"/>
          </p:cNvSpPr>
          <p:nvPr/>
        </p:nvSpPr>
        <p:spPr bwMode="auto">
          <a:xfrm flipV="1">
            <a:off x="4104854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37" name="Line 69"/>
          <p:cNvSpPr>
            <a:spLocks noChangeShapeType="1"/>
          </p:cNvSpPr>
          <p:nvPr/>
        </p:nvSpPr>
        <p:spPr bwMode="auto">
          <a:xfrm flipV="1">
            <a:off x="4868174" y="5729287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42" name="Rectangle 74"/>
          <p:cNvSpPr>
            <a:spLocks noChangeArrowheads="1"/>
          </p:cNvSpPr>
          <p:nvPr/>
        </p:nvSpPr>
        <p:spPr bwMode="auto">
          <a:xfrm>
            <a:off x="4404428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3" name="Rectangle 75"/>
          <p:cNvSpPr>
            <a:spLocks noChangeArrowheads="1"/>
          </p:cNvSpPr>
          <p:nvPr/>
        </p:nvSpPr>
        <p:spPr bwMode="auto">
          <a:xfrm>
            <a:off x="3657600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4" name="Rectangle 76"/>
          <p:cNvSpPr>
            <a:spLocks noChangeArrowheads="1"/>
          </p:cNvSpPr>
          <p:nvPr/>
        </p:nvSpPr>
        <p:spPr bwMode="auto">
          <a:xfrm>
            <a:off x="2895600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5" name="Rectangle 77"/>
          <p:cNvSpPr>
            <a:spLocks noChangeArrowheads="1"/>
          </p:cNvSpPr>
          <p:nvPr/>
        </p:nvSpPr>
        <p:spPr bwMode="auto">
          <a:xfrm>
            <a:off x="2133600" y="587480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6" name="Rectangle 78"/>
          <p:cNvSpPr>
            <a:spLocks noChangeArrowheads="1"/>
          </p:cNvSpPr>
          <p:nvPr/>
        </p:nvSpPr>
        <p:spPr bwMode="auto">
          <a:xfrm>
            <a:off x="1481668" y="587480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47" name="Rectangle 79"/>
          <p:cNvSpPr>
            <a:spLocks noChangeArrowheads="1"/>
          </p:cNvSpPr>
          <p:nvPr/>
        </p:nvSpPr>
        <p:spPr bwMode="auto">
          <a:xfrm>
            <a:off x="835025" y="5883275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391249" name="Rectangle 81"/>
          <p:cNvSpPr>
            <a:spLocks noChangeArrowheads="1"/>
          </p:cNvSpPr>
          <p:nvPr/>
        </p:nvSpPr>
        <p:spPr bwMode="auto">
          <a:xfrm>
            <a:off x="237070" y="3128889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0" name="Rectangle 82"/>
          <p:cNvSpPr>
            <a:spLocks noChangeArrowheads="1"/>
          </p:cNvSpPr>
          <p:nvPr/>
        </p:nvSpPr>
        <p:spPr bwMode="auto">
          <a:xfrm>
            <a:off x="330201" y="3996268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1" name="Rectangle 83"/>
          <p:cNvSpPr>
            <a:spLocks noChangeArrowheads="1"/>
          </p:cNvSpPr>
          <p:nvPr/>
        </p:nvSpPr>
        <p:spPr bwMode="auto">
          <a:xfrm>
            <a:off x="347132" y="4859866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2" name="Rectangle 84"/>
          <p:cNvSpPr>
            <a:spLocks noChangeArrowheads="1"/>
          </p:cNvSpPr>
          <p:nvPr/>
        </p:nvSpPr>
        <p:spPr bwMode="auto">
          <a:xfrm>
            <a:off x="152400" y="2070556"/>
            <a:ext cx="259080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cost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53" name="Rectangle 85"/>
          <p:cNvSpPr>
            <a:spLocks noChangeArrowheads="1"/>
          </p:cNvSpPr>
          <p:nvPr/>
        </p:nvSpPr>
        <p:spPr bwMode="auto">
          <a:xfrm>
            <a:off x="5257800" y="6154737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1261" name="Freeform 93"/>
          <p:cNvSpPr>
            <a:spLocks/>
          </p:cNvSpPr>
          <p:nvPr/>
        </p:nvSpPr>
        <p:spPr bwMode="auto">
          <a:xfrm>
            <a:off x="1041400" y="2582862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2" name="Rectangle 94"/>
          <p:cNvSpPr>
            <a:spLocks noChangeArrowheads="1"/>
          </p:cNvSpPr>
          <p:nvPr/>
        </p:nvSpPr>
        <p:spPr bwMode="auto">
          <a:xfrm>
            <a:off x="3276600" y="4097338"/>
            <a:ext cx="21600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cost curve, </a:t>
            </a:r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MARGINAL COST OF ALEX’S SCHOOLING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676" y="990600"/>
            <a:ext cx="4726517" cy="2486964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1059920" y="3990976"/>
            <a:ext cx="4526493" cy="1647824"/>
          </a:xfrm>
          <a:custGeom>
            <a:avLst/>
            <a:gdLst>
              <a:gd name="connsiteX0" fmla="*/ 0 w 4639734"/>
              <a:gd name="connsiteY0" fmla="*/ 1143000 h 1143000"/>
              <a:gd name="connsiteX1" fmla="*/ 2692400 w 4639734"/>
              <a:gd name="connsiteY1" fmla="*/ 770467 h 1143000"/>
              <a:gd name="connsiteX2" fmla="*/ 4639734 w 4639734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9734" h="1143000">
                <a:moveTo>
                  <a:pt x="0" y="1143000"/>
                </a:moveTo>
                <a:cubicBezTo>
                  <a:pt x="959555" y="1051983"/>
                  <a:pt x="1919111" y="960967"/>
                  <a:pt x="2692400" y="770467"/>
                </a:cubicBezTo>
                <a:cubicBezTo>
                  <a:pt x="3465689" y="579967"/>
                  <a:pt x="4310945" y="129822"/>
                  <a:pt x="4639734" y="0"/>
                </a:cubicBezTo>
              </a:path>
            </a:pathLst>
          </a:cu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391264" name="Oval 96"/>
          <p:cNvSpPr>
            <a:spLocks noChangeArrowheads="1"/>
          </p:cNvSpPr>
          <p:nvPr/>
        </p:nvSpPr>
        <p:spPr bwMode="auto">
          <a:xfrm>
            <a:off x="1371600" y="5511799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5" name="Oval 97"/>
          <p:cNvSpPr>
            <a:spLocks noChangeArrowheads="1"/>
          </p:cNvSpPr>
          <p:nvPr/>
        </p:nvSpPr>
        <p:spPr bwMode="auto">
          <a:xfrm>
            <a:off x="2125663" y="5401206"/>
            <a:ext cx="119062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6" name="Oval 98"/>
          <p:cNvSpPr>
            <a:spLocks noChangeArrowheads="1"/>
          </p:cNvSpPr>
          <p:nvPr/>
        </p:nvSpPr>
        <p:spPr bwMode="auto">
          <a:xfrm>
            <a:off x="2873375" y="5249333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7" name="Oval 99"/>
          <p:cNvSpPr>
            <a:spLocks noChangeArrowheads="1"/>
          </p:cNvSpPr>
          <p:nvPr/>
        </p:nvSpPr>
        <p:spPr bwMode="auto">
          <a:xfrm>
            <a:off x="3638550" y="5029200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1268" name="Oval 100"/>
          <p:cNvSpPr>
            <a:spLocks noChangeArrowheads="1"/>
          </p:cNvSpPr>
          <p:nvPr/>
        </p:nvSpPr>
        <p:spPr bwMode="auto">
          <a:xfrm>
            <a:off x="4394200" y="4682066"/>
            <a:ext cx="119063" cy="10160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72400" y="1600200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772400" y="1972790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772400" y="2336322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772400" y="2684252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772400" y="3048000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237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9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39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9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9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9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223" grpId="0" animBg="1"/>
      <p:bldP spid="391225" grpId="0" animBg="1"/>
      <p:bldP spid="391226" grpId="0" animBg="1"/>
      <p:bldP spid="391227" grpId="0" animBg="1"/>
      <p:bldP spid="391228" grpId="0" animBg="1"/>
      <p:bldP spid="391262" grpId="0"/>
      <p:bldP spid="8" grpId="0" animBg="1"/>
      <p:bldP spid="391264" grpId="0" animBg="1"/>
      <p:bldP spid="391265" grpId="0" animBg="1"/>
      <p:bldP spid="391266" grpId="0" animBg="1"/>
      <p:bldP spid="391267" grpId="0" animBg="1"/>
      <p:bldP spid="391268" grpId="0" animBg="1"/>
      <p:bldP spid="9" grpId="0" animBg="1"/>
      <p:bldP spid="9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  <a:alpha val="69000"/>
            </a:schemeClr>
          </a:solidFill>
        </p:spPr>
        <p:txBody>
          <a:bodyPr/>
          <a:lstStyle/>
          <a:p>
            <a:r>
              <a:rPr lang="en-US" dirty="0"/>
              <a:t>MARGINAL BENEFIT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1600200"/>
          </a:xfrm>
          <a:solidFill>
            <a:schemeClr val="bg1">
              <a:alpha val="75000"/>
            </a:schemeClr>
          </a:solidFill>
        </p:spPr>
        <p:txBody>
          <a:bodyPr/>
          <a:lstStyle/>
          <a:p>
            <a:r>
              <a:rPr lang="en-US" i="1" dirty="0">
                <a:solidFill>
                  <a:srgbClr val="990033"/>
                </a:solidFill>
              </a:rPr>
              <a:t>Marginal benefit: </a:t>
            </a:r>
            <a:r>
              <a:rPr lang="en-US" b="0" dirty="0"/>
              <a:t>the additional benefit derived from producing one more unit of a good or service.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4191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69" name="Rectangle 53"/>
          <p:cNvSpPr>
            <a:spLocks noChangeArrowheads="1"/>
          </p:cNvSpPr>
          <p:nvPr/>
        </p:nvSpPr>
        <p:spPr bwMode="auto">
          <a:xfrm>
            <a:off x="5041900" y="5065713"/>
            <a:ext cx="971550" cy="455612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1" name="Rectangle 55"/>
          <p:cNvSpPr>
            <a:spLocks noChangeArrowheads="1"/>
          </p:cNvSpPr>
          <p:nvPr/>
        </p:nvSpPr>
        <p:spPr bwMode="auto">
          <a:xfrm>
            <a:off x="3105150" y="4670425"/>
            <a:ext cx="974725" cy="850899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2" name="Rectangle 56"/>
          <p:cNvSpPr>
            <a:spLocks noChangeArrowheads="1"/>
          </p:cNvSpPr>
          <p:nvPr/>
        </p:nvSpPr>
        <p:spPr bwMode="auto">
          <a:xfrm>
            <a:off x="1166813" y="2743199"/>
            <a:ext cx="974725" cy="2778125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3" name="Rectangle 57"/>
          <p:cNvSpPr>
            <a:spLocks noChangeArrowheads="1"/>
          </p:cNvSpPr>
          <p:nvPr/>
        </p:nvSpPr>
        <p:spPr bwMode="auto">
          <a:xfrm>
            <a:off x="4079875" y="4894264"/>
            <a:ext cx="962025" cy="627062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74" name="Rectangle 58"/>
          <p:cNvSpPr>
            <a:spLocks noChangeArrowheads="1"/>
          </p:cNvSpPr>
          <p:nvPr/>
        </p:nvSpPr>
        <p:spPr bwMode="auto">
          <a:xfrm>
            <a:off x="2141538" y="4132261"/>
            <a:ext cx="963612" cy="1389064"/>
          </a:xfrm>
          <a:prstGeom prst="rect">
            <a:avLst/>
          </a:prstGeom>
          <a:solidFill>
            <a:srgbClr val="FFE5B9"/>
          </a:solidFill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0" name="Line 64"/>
          <p:cNvSpPr>
            <a:spLocks noChangeShapeType="1"/>
          </p:cNvSpPr>
          <p:nvPr/>
        </p:nvSpPr>
        <p:spPr bwMode="auto">
          <a:xfrm flipV="1">
            <a:off x="2141538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1" name="Line 65"/>
          <p:cNvSpPr>
            <a:spLocks noChangeShapeType="1"/>
          </p:cNvSpPr>
          <p:nvPr/>
        </p:nvSpPr>
        <p:spPr bwMode="auto">
          <a:xfrm flipV="1">
            <a:off x="310515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2" name="Line 66"/>
          <p:cNvSpPr>
            <a:spLocks noChangeShapeType="1"/>
          </p:cNvSpPr>
          <p:nvPr/>
        </p:nvSpPr>
        <p:spPr bwMode="auto">
          <a:xfrm flipV="1">
            <a:off x="4079875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4" name="Line 68"/>
          <p:cNvSpPr>
            <a:spLocks noChangeShapeType="1"/>
          </p:cNvSpPr>
          <p:nvPr/>
        </p:nvSpPr>
        <p:spPr bwMode="auto">
          <a:xfrm flipV="1">
            <a:off x="601345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289" name="Rectangle 73"/>
          <p:cNvSpPr>
            <a:spLocks noChangeArrowheads="1"/>
          </p:cNvSpPr>
          <p:nvPr/>
        </p:nvSpPr>
        <p:spPr bwMode="auto">
          <a:xfrm>
            <a:off x="5486400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290" name="Rectangle 74"/>
          <p:cNvSpPr>
            <a:spLocks noChangeArrowheads="1"/>
          </p:cNvSpPr>
          <p:nvPr/>
        </p:nvSpPr>
        <p:spPr bwMode="auto">
          <a:xfrm>
            <a:off x="4556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291" name="Rectangle 75"/>
          <p:cNvSpPr>
            <a:spLocks noChangeArrowheads="1"/>
          </p:cNvSpPr>
          <p:nvPr/>
        </p:nvSpPr>
        <p:spPr bwMode="auto">
          <a:xfrm>
            <a:off x="35662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302" name="Rectangle 86"/>
          <p:cNvSpPr>
            <a:spLocks noChangeArrowheads="1"/>
          </p:cNvSpPr>
          <p:nvPr/>
        </p:nvSpPr>
        <p:spPr bwMode="auto">
          <a:xfrm>
            <a:off x="5386941" y="4661356"/>
            <a:ext cx="23714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benefit curve, </a:t>
            </a:r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393312" name="Rectangle 96"/>
          <p:cNvSpPr>
            <a:spLocks noChangeArrowheads="1"/>
          </p:cNvSpPr>
          <p:nvPr/>
        </p:nvSpPr>
        <p:spPr bwMode="auto">
          <a:xfrm>
            <a:off x="157952" y="1918156"/>
            <a:ext cx="147611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benefit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93314" name="Rectangle 98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MARGINAL BENEFIT OF ALEX’S SCHOOLING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3038" y="997978"/>
            <a:ext cx="4876800" cy="2581835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Line 61"/>
          <p:cNvSpPr>
            <a:spLocks noChangeShapeType="1"/>
          </p:cNvSpPr>
          <p:nvPr/>
        </p:nvSpPr>
        <p:spPr bwMode="auto">
          <a:xfrm>
            <a:off x="1176866" y="2907845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>
            <a:off x="1176866" y="37799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>
            <a:off x="1176866" y="46181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0" name="Line 65"/>
          <p:cNvSpPr>
            <a:spLocks noChangeShapeType="1"/>
          </p:cNvSpPr>
          <p:nvPr/>
        </p:nvSpPr>
        <p:spPr bwMode="auto">
          <a:xfrm flipV="1">
            <a:off x="1954531" y="53944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4" name="Line 69"/>
          <p:cNvSpPr>
            <a:spLocks noChangeShapeType="1"/>
          </p:cNvSpPr>
          <p:nvPr/>
        </p:nvSpPr>
        <p:spPr bwMode="auto">
          <a:xfrm flipV="1">
            <a:off x="5029200" y="5394400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68" name="Rectangle 77"/>
          <p:cNvSpPr>
            <a:spLocks noChangeArrowheads="1"/>
          </p:cNvSpPr>
          <p:nvPr/>
        </p:nvSpPr>
        <p:spPr bwMode="auto">
          <a:xfrm>
            <a:off x="25756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69" name="Rectangle 78"/>
          <p:cNvSpPr>
            <a:spLocks noChangeArrowheads="1"/>
          </p:cNvSpPr>
          <p:nvPr/>
        </p:nvSpPr>
        <p:spPr bwMode="auto">
          <a:xfrm>
            <a:off x="1617134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0" name="Rectangle 79"/>
          <p:cNvSpPr>
            <a:spLocks noChangeArrowheads="1"/>
          </p:cNvSpPr>
          <p:nvPr/>
        </p:nvSpPr>
        <p:spPr bwMode="auto">
          <a:xfrm>
            <a:off x="970491" y="55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71" name="Rectangle 81"/>
          <p:cNvSpPr>
            <a:spLocks noChangeArrowheads="1"/>
          </p:cNvSpPr>
          <p:nvPr/>
        </p:nvSpPr>
        <p:spPr bwMode="auto">
          <a:xfrm>
            <a:off x="372536" y="2794002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2" name="Rectangle 82"/>
          <p:cNvSpPr>
            <a:spLocks noChangeArrowheads="1"/>
          </p:cNvSpPr>
          <p:nvPr/>
        </p:nvSpPr>
        <p:spPr bwMode="auto">
          <a:xfrm>
            <a:off x="465667" y="3661381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3" name="Rectangle 83"/>
          <p:cNvSpPr>
            <a:spLocks noChangeArrowheads="1"/>
          </p:cNvSpPr>
          <p:nvPr/>
        </p:nvSpPr>
        <p:spPr bwMode="auto">
          <a:xfrm>
            <a:off x="482598" y="4524979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75" name="Rectangle 85"/>
          <p:cNvSpPr>
            <a:spLocks noChangeArrowheads="1"/>
          </p:cNvSpPr>
          <p:nvPr/>
        </p:nvSpPr>
        <p:spPr bwMode="auto">
          <a:xfrm>
            <a:off x="5393266" y="5819850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405468" y="2070776"/>
            <a:ext cx="5105400" cy="3051558"/>
          </a:xfrm>
          <a:custGeom>
            <a:avLst/>
            <a:gdLst>
              <a:gd name="connsiteX0" fmla="*/ 0 w 4851400"/>
              <a:gd name="connsiteY0" fmla="*/ 0 h 2929467"/>
              <a:gd name="connsiteX1" fmla="*/ 1413934 w 4851400"/>
              <a:gd name="connsiteY1" fmla="*/ 2209800 h 2929467"/>
              <a:gd name="connsiteX2" fmla="*/ 4851400 w 4851400"/>
              <a:gd name="connsiteY2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1400" h="2929467">
                <a:moveTo>
                  <a:pt x="0" y="0"/>
                </a:moveTo>
                <a:cubicBezTo>
                  <a:pt x="302683" y="860778"/>
                  <a:pt x="605367" y="1721556"/>
                  <a:pt x="1413934" y="2209800"/>
                </a:cubicBezTo>
                <a:cubicBezTo>
                  <a:pt x="2222501" y="2698044"/>
                  <a:pt x="4206522" y="2918178"/>
                  <a:pt x="4851400" y="2929467"/>
                </a:cubicBezTo>
              </a:path>
            </a:pathLst>
          </a:custGeom>
          <a:noFill/>
          <a:ln w="30163" cap="flat">
            <a:solidFill>
              <a:srgbClr val="4B8F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76" name="Freeform 93"/>
          <p:cNvSpPr>
            <a:spLocks/>
          </p:cNvSpPr>
          <p:nvPr/>
        </p:nvSpPr>
        <p:spPr bwMode="auto">
          <a:xfrm>
            <a:off x="1176866" y="2247975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5" name="Oval 89"/>
          <p:cNvSpPr>
            <a:spLocks noChangeArrowheads="1"/>
          </p:cNvSpPr>
          <p:nvPr/>
        </p:nvSpPr>
        <p:spPr bwMode="auto">
          <a:xfrm>
            <a:off x="1582738" y="2694095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6" name="Oval 90"/>
          <p:cNvSpPr>
            <a:spLocks noChangeArrowheads="1"/>
          </p:cNvSpPr>
          <p:nvPr/>
        </p:nvSpPr>
        <p:spPr bwMode="auto">
          <a:xfrm>
            <a:off x="2544763" y="4082626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7" name="Oval 91"/>
          <p:cNvSpPr>
            <a:spLocks noChangeArrowheads="1"/>
          </p:cNvSpPr>
          <p:nvPr/>
        </p:nvSpPr>
        <p:spPr bwMode="auto">
          <a:xfrm>
            <a:off x="3519488" y="4624493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8" name="Oval 92"/>
          <p:cNvSpPr>
            <a:spLocks noChangeArrowheads="1"/>
          </p:cNvSpPr>
          <p:nvPr/>
        </p:nvSpPr>
        <p:spPr bwMode="auto">
          <a:xfrm>
            <a:off x="4483100" y="4830763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3309" name="Oval 93"/>
          <p:cNvSpPr>
            <a:spLocks noChangeArrowheads="1"/>
          </p:cNvSpPr>
          <p:nvPr/>
        </p:nvSpPr>
        <p:spPr bwMode="auto">
          <a:xfrm>
            <a:off x="5456238" y="5001684"/>
            <a:ext cx="118872" cy="120650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645395" y="1617134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7645395" y="1989724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645395" y="2353256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645395" y="2701186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645395" y="3064934"/>
            <a:ext cx="838200" cy="304800"/>
          </a:xfrm>
          <a:prstGeom prst="rect">
            <a:avLst/>
          </a:pr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/>
              <a:cs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545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69" grpId="0" animBg="1"/>
      <p:bldP spid="393271" grpId="0" animBg="1"/>
      <p:bldP spid="393272" grpId="0" animBg="1"/>
      <p:bldP spid="393273" grpId="0" animBg="1"/>
      <p:bldP spid="393274" grpId="0" animBg="1"/>
      <p:bldP spid="393302" grpId="0"/>
      <p:bldP spid="3" grpId="0" animBg="1"/>
      <p:bldP spid="393305" grpId="0" animBg="1"/>
      <p:bldP spid="393306" grpId="0" animBg="1"/>
      <p:bldP spid="393307" grpId="0" animBg="1"/>
      <p:bldP spid="393308" grpId="0" animBg="1"/>
      <p:bldP spid="393309" grpId="0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648200"/>
          </a:xfrm>
        </p:spPr>
        <p:txBody>
          <a:bodyPr/>
          <a:lstStyle/>
          <a:p>
            <a:r>
              <a:rPr lang="en-US" i="1" dirty="0">
                <a:solidFill>
                  <a:srgbClr val="990033"/>
                </a:solidFill>
              </a:rPr>
              <a:t>Profit-maximizing principle of marginal analysis: </a:t>
            </a:r>
          </a:p>
          <a:p>
            <a:r>
              <a:rPr lang="en-US" b="0" dirty="0"/>
              <a:t>For a profit-maximizing “how much” decision, the </a:t>
            </a:r>
            <a:r>
              <a:rPr lang="en-US" dirty="0">
                <a:solidFill>
                  <a:srgbClr val="990033"/>
                </a:solidFill>
              </a:rPr>
              <a:t>optimal quantity </a:t>
            </a:r>
            <a:r>
              <a:rPr lang="en-US" b="0" dirty="0"/>
              <a:t>is the </a:t>
            </a:r>
            <a:r>
              <a:rPr lang="en-US" dirty="0"/>
              <a:t>largest quantity at which the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marginal benefit is greater than or equal to marginal cost.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0329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44" name="Rectangle 80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MARGINAL ANALYSIS</a:t>
            </a:r>
          </a:p>
        </p:txBody>
      </p:sp>
      <p:sp>
        <p:nvSpPr>
          <p:cNvPr id="395371" name="Line 107"/>
          <p:cNvSpPr>
            <a:spLocks noChangeShapeType="1"/>
          </p:cNvSpPr>
          <p:nvPr/>
        </p:nvSpPr>
        <p:spPr bwMode="auto">
          <a:xfrm>
            <a:off x="3806823" y="4206875"/>
            <a:ext cx="43558" cy="470504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373" name="Freeform 109"/>
          <p:cNvSpPr>
            <a:spLocks/>
          </p:cNvSpPr>
          <p:nvPr/>
        </p:nvSpPr>
        <p:spPr bwMode="auto">
          <a:xfrm>
            <a:off x="3200400" y="3962400"/>
            <a:ext cx="1295400" cy="301625"/>
          </a:xfrm>
          <a:custGeom>
            <a:avLst/>
            <a:gdLst>
              <a:gd name="T0" fmla="*/ 219 w 219"/>
              <a:gd name="T1" fmla="*/ 44 h 60"/>
              <a:gd name="T2" fmla="*/ 205 w 219"/>
              <a:gd name="T3" fmla="*/ 60 h 60"/>
              <a:gd name="T4" fmla="*/ 13 w 219"/>
              <a:gd name="T5" fmla="*/ 60 h 60"/>
              <a:gd name="T6" fmla="*/ 0 w 219"/>
              <a:gd name="T7" fmla="*/ 44 h 60"/>
              <a:gd name="T8" fmla="*/ 0 w 219"/>
              <a:gd name="T9" fmla="*/ 16 h 60"/>
              <a:gd name="T10" fmla="*/ 13 w 219"/>
              <a:gd name="T11" fmla="*/ 0 h 60"/>
              <a:gd name="T12" fmla="*/ 205 w 219"/>
              <a:gd name="T13" fmla="*/ 0 h 60"/>
              <a:gd name="T14" fmla="*/ 219 w 219"/>
              <a:gd name="T15" fmla="*/ 16 h 60"/>
              <a:gd name="T16" fmla="*/ 219 w 219"/>
              <a:gd name="T17" fmla="*/ 4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9" h="60">
                <a:moveTo>
                  <a:pt x="219" y="44"/>
                </a:moveTo>
                <a:cubicBezTo>
                  <a:pt x="219" y="52"/>
                  <a:pt x="213" y="60"/>
                  <a:pt x="205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6" y="60"/>
                  <a:pt x="0" y="52"/>
                  <a:pt x="0" y="4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6" y="0"/>
                  <a:pt x="13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13" y="0"/>
                  <a:pt x="219" y="8"/>
                  <a:pt x="219" y="16"/>
                </a:cubicBezTo>
                <a:lnTo>
                  <a:pt x="219" y="44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374" name="Rectangle 110"/>
          <p:cNvSpPr>
            <a:spLocks noChangeArrowheads="1"/>
          </p:cNvSpPr>
          <p:nvPr/>
        </p:nvSpPr>
        <p:spPr bwMode="auto">
          <a:xfrm>
            <a:off x="3294063" y="4013200"/>
            <a:ext cx="11982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Optimal point </a:t>
            </a:r>
            <a:endParaRPr lang="en-US" sz="1400" dirty="0">
              <a:latin typeface="Century Gothic"/>
              <a:cs typeface="Century Gothic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8439" y="870555"/>
            <a:ext cx="3245561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" name="Line 68"/>
          <p:cNvSpPr>
            <a:spLocks noChangeShapeType="1"/>
          </p:cNvSpPr>
          <p:nvPr/>
        </p:nvSpPr>
        <p:spPr bwMode="auto">
          <a:xfrm flipV="1">
            <a:off x="571500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" name="Rectangle 73"/>
          <p:cNvSpPr>
            <a:spLocks noChangeArrowheads="1"/>
          </p:cNvSpPr>
          <p:nvPr/>
        </p:nvSpPr>
        <p:spPr bwMode="auto">
          <a:xfrm>
            <a:off x="5699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6" name="Rectangle 74"/>
          <p:cNvSpPr>
            <a:spLocks noChangeArrowheads="1"/>
          </p:cNvSpPr>
          <p:nvPr/>
        </p:nvSpPr>
        <p:spPr bwMode="auto">
          <a:xfrm>
            <a:off x="47092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7" name="Rectangle 75"/>
          <p:cNvSpPr>
            <a:spLocks noChangeArrowheads="1"/>
          </p:cNvSpPr>
          <p:nvPr/>
        </p:nvSpPr>
        <p:spPr bwMode="auto">
          <a:xfrm>
            <a:off x="3794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8" name="Rectangle 86"/>
          <p:cNvSpPr>
            <a:spLocks noChangeArrowheads="1"/>
          </p:cNvSpPr>
          <p:nvPr/>
        </p:nvSpPr>
        <p:spPr bwMode="auto">
          <a:xfrm>
            <a:off x="6082546" y="4876800"/>
            <a:ext cx="2971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99" name="Rectangle 96"/>
          <p:cNvSpPr>
            <a:spLocks noChangeArrowheads="1"/>
          </p:cNvSpPr>
          <p:nvPr/>
        </p:nvSpPr>
        <p:spPr bwMode="auto">
          <a:xfrm>
            <a:off x="91546" y="1600200"/>
            <a:ext cx="13562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cost, Marginal benefit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0" name="Line 61"/>
          <p:cNvSpPr>
            <a:spLocks noChangeShapeType="1"/>
          </p:cNvSpPr>
          <p:nvPr/>
        </p:nvSpPr>
        <p:spPr bwMode="auto">
          <a:xfrm>
            <a:off x="1176866" y="2907845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1" name="Line 62"/>
          <p:cNvSpPr>
            <a:spLocks noChangeShapeType="1"/>
          </p:cNvSpPr>
          <p:nvPr/>
        </p:nvSpPr>
        <p:spPr bwMode="auto">
          <a:xfrm>
            <a:off x="1176866" y="37799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2" name="Line 64"/>
          <p:cNvSpPr>
            <a:spLocks noChangeShapeType="1"/>
          </p:cNvSpPr>
          <p:nvPr/>
        </p:nvSpPr>
        <p:spPr bwMode="auto">
          <a:xfrm>
            <a:off x="1176866" y="46181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5" name="Rectangle 77"/>
          <p:cNvSpPr>
            <a:spLocks noChangeArrowheads="1"/>
          </p:cNvSpPr>
          <p:nvPr/>
        </p:nvSpPr>
        <p:spPr bwMode="auto">
          <a:xfrm>
            <a:off x="29566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6" name="Rectangle 78"/>
          <p:cNvSpPr>
            <a:spLocks noChangeArrowheads="1"/>
          </p:cNvSpPr>
          <p:nvPr/>
        </p:nvSpPr>
        <p:spPr bwMode="auto">
          <a:xfrm>
            <a:off x="19660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7" name="Rectangle 79"/>
          <p:cNvSpPr>
            <a:spLocks noChangeArrowheads="1"/>
          </p:cNvSpPr>
          <p:nvPr/>
        </p:nvSpPr>
        <p:spPr bwMode="auto">
          <a:xfrm>
            <a:off x="970491" y="55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08" name="Rectangle 81"/>
          <p:cNvSpPr>
            <a:spLocks noChangeArrowheads="1"/>
          </p:cNvSpPr>
          <p:nvPr/>
        </p:nvSpPr>
        <p:spPr bwMode="auto">
          <a:xfrm>
            <a:off x="372536" y="2794002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9" name="Rectangle 82"/>
          <p:cNvSpPr>
            <a:spLocks noChangeArrowheads="1"/>
          </p:cNvSpPr>
          <p:nvPr/>
        </p:nvSpPr>
        <p:spPr bwMode="auto">
          <a:xfrm>
            <a:off x="465667" y="3661381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0" name="Rectangle 83"/>
          <p:cNvSpPr>
            <a:spLocks noChangeArrowheads="1"/>
          </p:cNvSpPr>
          <p:nvPr/>
        </p:nvSpPr>
        <p:spPr bwMode="auto">
          <a:xfrm>
            <a:off x="482598" y="4524979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1" name="Rectangle 85"/>
          <p:cNvSpPr>
            <a:spLocks noChangeArrowheads="1"/>
          </p:cNvSpPr>
          <p:nvPr/>
        </p:nvSpPr>
        <p:spPr bwMode="auto">
          <a:xfrm>
            <a:off x="5393266" y="5819850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1405468" y="2070776"/>
            <a:ext cx="5105400" cy="3051558"/>
          </a:xfrm>
          <a:custGeom>
            <a:avLst/>
            <a:gdLst>
              <a:gd name="connsiteX0" fmla="*/ 0 w 4851400"/>
              <a:gd name="connsiteY0" fmla="*/ 0 h 2929467"/>
              <a:gd name="connsiteX1" fmla="*/ 1413934 w 4851400"/>
              <a:gd name="connsiteY1" fmla="*/ 2209800 h 2929467"/>
              <a:gd name="connsiteX2" fmla="*/ 4851400 w 4851400"/>
              <a:gd name="connsiteY2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1400" h="2929467">
                <a:moveTo>
                  <a:pt x="0" y="0"/>
                </a:moveTo>
                <a:cubicBezTo>
                  <a:pt x="302683" y="860778"/>
                  <a:pt x="605367" y="1721556"/>
                  <a:pt x="1413934" y="2209800"/>
                </a:cubicBezTo>
                <a:cubicBezTo>
                  <a:pt x="2222501" y="2698044"/>
                  <a:pt x="4206522" y="2918178"/>
                  <a:pt x="4851400" y="2929467"/>
                </a:cubicBezTo>
              </a:path>
            </a:pathLst>
          </a:custGeom>
          <a:noFill/>
          <a:ln w="30163" cap="flat">
            <a:solidFill>
              <a:srgbClr val="4B8F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13" name="Freeform 93"/>
          <p:cNvSpPr>
            <a:spLocks/>
          </p:cNvSpPr>
          <p:nvPr/>
        </p:nvSpPr>
        <p:spPr bwMode="auto">
          <a:xfrm>
            <a:off x="1176866" y="2247975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4" name="Line 61"/>
          <p:cNvSpPr>
            <a:spLocks noChangeShapeType="1"/>
          </p:cNvSpPr>
          <p:nvPr/>
        </p:nvSpPr>
        <p:spPr bwMode="auto">
          <a:xfrm>
            <a:off x="1176863" y="2899378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5" name="Line 62"/>
          <p:cNvSpPr>
            <a:spLocks noChangeShapeType="1"/>
          </p:cNvSpPr>
          <p:nvPr/>
        </p:nvSpPr>
        <p:spPr bwMode="auto">
          <a:xfrm>
            <a:off x="1176863" y="3771446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6" name="Line 64"/>
          <p:cNvSpPr>
            <a:spLocks noChangeShapeType="1"/>
          </p:cNvSpPr>
          <p:nvPr/>
        </p:nvSpPr>
        <p:spPr bwMode="auto">
          <a:xfrm>
            <a:off x="1176863" y="4609646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7" name="Line 65"/>
          <p:cNvSpPr>
            <a:spLocks noChangeShapeType="1"/>
          </p:cNvSpPr>
          <p:nvPr/>
        </p:nvSpPr>
        <p:spPr bwMode="auto">
          <a:xfrm flipV="1">
            <a:off x="19812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8" name="Line 66"/>
          <p:cNvSpPr>
            <a:spLocks noChangeShapeType="1"/>
          </p:cNvSpPr>
          <p:nvPr/>
        </p:nvSpPr>
        <p:spPr bwMode="auto">
          <a:xfrm flipV="1">
            <a:off x="29718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9" name="Line 67"/>
          <p:cNvSpPr>
            <a:spLocks noChangeShapeType="1"/>
          </p:cNvSpPr>
          <p:nvPr/>
        </p:nvSpPr>
        <p:spPr bwMode="auto">
          <a:xfrm flipV="1">
            <a:off x="38100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1" name="Line 69"/>
          <p:cNvSpPr>
            <a:spLocks noChangeShapeType="1"/>
          </p:cNvSpPr>
          <p:nvPr/>
        </p:nvSpPr>
        <p:spPr bwMode="auto">
          <a:xfrm flipV="1">
            <a:off x="47244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7" name="Rectangle 79"/>
          <p:cNvSpPr>
            <a:spLocks noChangeArrowheads="1"/>
          </p:cNvSpPr>
          <p:nvPr/>
        </p:nvSpPr>
        <p:spPr bwMode="auto">
          <a:xfrm>
            <a:off x="97048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41" name="Rectangle 94"/>
          <p:cNvSpPr>
            <a:spLocks noChangeArrowheads="1"/>
          </p:cNvSpPr>
          <p:nvPr/>
        </p:nvSpPr>
        <p:spPr bwMode="auto">
          <a:xfrm>
            <a:off x="5161734" y="3581400"/>
            <a:ext cx="3400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1195383" y="3647622"/>
            <a:ext cx="4526493" cy="1647824"/>
          </a:xfrm>
          <a:custGeom>
            <a:avLst/>
            <a:gdLst>
              <a:gd name="connsiteX0" fmla="*/ 0 w 4639734"/>
              <a:gd name="connsiteY0" fmla="*/ 1143000 h 1143000"/>
              <a:gd name="connsiteX1" fmla="*/ 2692400 w 4639734"/>
              <a:gd name="connsiteY1" fmla="*/ 770467 h 1143000"/>
              <a:gd name="connsiteX2" fmla="*/ 4639734 w 4639734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9734" h="1143000">
                <a:moveTo>
                  <a:pt x="0" y="1143000"/>
                </a:moveTo>
                <a:cubicBezTo>
                  <a:pt x="959555" y="1051983"/>
                  <a:pt x="1919111" y="960967"/>
                  <a:pt x="2692400" y="770467"/>
                </a:cubicBezTo>
                <a:cubicBezTo>
                  <a:pt x="3465689" y="579967"/>
                  <a:pt x="4310945" y="129822"/>
                  <a:pt x="4639734" y="0"/>
                </a:cubicBezTo>
              </a:path>
            </a:pathLst>
          </a:cu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46" name="Oval 99"/>
          <p:cNvSpPr>
            <a:spLocks noChangeArrowheads="1"/>
          </p:cNvSpPr>
          <p:nvPr/>
        </p:nvSpPr>
        <p:spPr bwMode="auto">
          <a:xfrm>
            <a:off x="3790946" y="4677379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8084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371" grpId="0" animBg="1"/>
      <p:bldP spid="395373" grpId="0" animBg="1"/>
      <p:bldP spid="395374" grpId="0"/>
      <p:bldP spid="98" grpId="0"/>
      <p:bldP spid="112" grpId="0" animBg="1"/>
      <p:bldP spid="141" grpId="0"/>
      <p:bldP spid="142" grpId="0" animBg="1"/>
      <p:bldP spid="1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371" name="Line 107"/>
          <p:cNvSpPr>
            <a:spLocks noChangeShapeType="1"/>
          </p:cNvSpPr>
          <p:nvPr/>
        </p:nvSpPr>
        <p:spPr bwMode="auto">
          <a:xfrm>
            <a:off x="3806823" y="4206875"/>
            <a:ext cx="43558" cy="470504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373" name="Freeform 109"/>
          <p:cNvSpPr>
            <a:spLocks/>
          </p:cNvSpPr>
          <p:nvPr/>
        </p:nvSpPr>
        <p:spPr bwMode="auto">
          <a:xfrm>
            <a:off x="3200400" y="3962400"/>
            <a:ext cx="1295400" cy="301625"/>
          </a:xfrm>
          <a:custGeom>
            <a:avLst/>
            <a:gdLst>
              <a:gd name="T0" fmla="*/ 219 w 219"/>
              <a:gd name="T1" fmla="*/ 44 h 60"/>
              <a:gd name="T2" fmla="*/ 205 w 219"/>
              <a:gd name="T3" fmla="*/ 60 h 60"/>
              <a:gd name="T4" fmla="*/ 13 w 219"/>
              <a:gd name="T5" fmla="*/ 60 h 60"/>
              <a:gd name="T6" fmla="*/ 0 w 219"/>
              <a:gd name="T7" fmla="*/ 44 h 60"/>
              <a:gd name="T8" fmla="*/ 0 w 219"/>
              <a:gd name="T9" fmla="*/ 16 h 60"/>
              <a:gd name="T10" fmla="*/ 13 w 219"/>
              <a:gd name="T11" fmla="*/ 0 h 60"/>
              <a:gd name="T12" fmla="*/ 205 w 219"/>
              <a:gd name="T13" fmla="*/ 0 h 60"/>
              <a:gd name="T14" fmla="*/ 219 w 219"/>
              <a:gd name="T15" fmla="*/ 16 h 60"/>
              <a:gd name="T16" fmla="*/ 219 w 219"/>
              <a:gd name="T17" fmla="*/ 4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9" h="60">
                <a:moveTo>
                  <a:pt x="219" y="44"/>
                </a:moveTo>
                <a:cubicBezTo>
                  <a:pt x="219" y="52"/>
                  <a:pt x="213" y="60"/>
                  <a:pt x="205" y="60"/>
                </a:cubicBezTo>
                <a:cubicBezTo>
                  <a:pt x="13" y="60"/>
                  <a:pt x="13" y="60"/>
                  <a:pt x="13" y="60"/>
                </a:cubicBezTo>
                <a:cubicBezTo>
                  <a:pt x="6" y="60"/>
                  <a:pt x="0" y="52"/>
                  <a:pt x="0" y="4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8"/>
                  <a:pt x="6" y="0"/>
                  <a:pt x="13" y="0"/>
                </a:cubicBezTo>
                <a:cubicBezTo>
                  <a:pt x="205" y="0"/>
                  <a:pt x="205" y="0"/>
                  <a:pt x="205" y="0"/>
                </a:cubicBezTo>
                <a:cubicBezTo>
                  <a:pt x="213" y="0"/>
                  <a:pt x="219" y="8"/>
                  <a:pt x="219" y="16"/>
                </a:cubicBezTo>
                <a:lnTo>
                  <a:pt x="219" y="44"/>
                </a:lnTo>
                <a:close/>
              </a:path>
            </a:pathLst>
          </a:custGeom>
          <a:solidFill>
            <a:srgbClr val="D6E2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95374" name="Rectangle 110"/>
          <p:cNvSpPr>
            <a:spLocks noChangeArrowheads="1"/>
          </p:cNvSpPr>
          <p:nvPr/>
        </p:nvSpPr>
        <p:spPr bwMode="auto">
          <a:xfrm>
            <a:off x="3294063" y="4013200"/>
            <a:ext cx="119828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Optimal point 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4" name="Line 68"/>
          <p:cNvSpPr>
            <a:spLocks noChangeShapeType="1"/>
          </p:cNvSpPr>
          <p:nvPr/>
        </p:nvSpPr>
        <p:spPr bwMode="auto">
          <a:xfrm flipV="1">
            <a:off x="5715000" y="5380038"/>
            <a:ext cx="0" cy="141287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95" name="Rectangle 73"/>
          <p:cNvSpPr>
            <a:spLocks noChangeArrowheads="1"/>
          </p:cNvSpPr>
          <p:nvPr/>
        </p:nvSpPr>
        <p:spPr bwMode="auto">
          <a:xfrm>
            <a:off x="5699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5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6" name="Rectangle 74"/>
          <p:cNvSpPr>
            <a:spLocks noChangeArrowheads="1"/>
          </p:cNvSpPr>
          <p:nvPr/>
        </p:nvSpPr>
        <p:spPr bwMode="auto">
          <a:xfrm>
            <a:off x="47092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4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7" name="Rectangle 75"/>
          <p:cNvSpPr>
            <a:spLocks noChangeArrowheads="1"/>
          </p:cNvSpPr>
          <p:nvPr/>
        </p:nvSpPr>
        <p:spPr bwMode="auto">
          <a:xfrm>
            <a:off x="3794828" y="5562600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3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98" name="Rectangle 86"/>
          <p:cNvSpPr>
            <a:spLocks noChangeArrowheads="1"/>
          </p:cNvSpPr>
          <p:nvPr/>
        </p:nvSpPr>
        <p:spPr bwMode="auto">
          <a:xfrm>
            <a:off x="6082546" y="4876800"/>
            <a:ext cx="2971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MB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99" name="Rectangle 96"/>
          <p:cNvSpPr>
            <a:spLocks noChangeArrowheads="1"/>
          </p:cNvSpPr>
          <p:nvPr/>
        </p:nvSpPr>
        <p:spPr bwMode="auto">
          <a:xfrm>
            <a:off x="91546" y="1600200"/>
            <a:ext cx="13562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Marginal cost, Marginal benefit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0" name="Line 61"/>
          <p:cNvSpPr>
            <a:spLocks noChangeShapeType="1"/>
          </p:cNvSpPr>
          <p:nvPr/>
        </p:nvSpPr>
        <p:spPr bwMode="auto">
          <a:xfrm>
            <a:off x="1176866" y="2907845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1" name="Line 62"/>
          <p:cNvSpPr>
            <a:spLocks noChangeShapeType="1"/>
          </p:cNvSpPr>
          <p:nvPr/>
        </p:nvSpPr>
        <p:spPr bwMode="auto">
          <a:xfrm>
            <a:off x="1176866" y="37799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2" name="Line 64"/>
          <p:cNvSpPr>
            <a:spLocks noChangeShapeType="1"/>
          </p:cNvSpPr>
          <p:nvPr/>
        </p:nvSpPr>
        <p:spPr bwMode="auto">
          <a:xfrm>
            <a:off x="1176866" y="4618113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05" name="Rectangle 77"/>
          <p:cNvSpPr>
            <a:spLocks noChangeArrowheads="1"/>
          </p:cNvSpPr>
          <p:nvPr/>
        </p:nvSpPr>
        <p:spPr bwMode="auto">
          <a:xfrm>
            <a:off x="29566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6" name="Rectangle 78"/>
          <p:cNvSpPr>
            <a:spLocks noChangeArrowheads="1"/>
          </p:cNvSpPr>
          <p:nvPr/>
        </p:nvSpPr>
        <p:spPr bwMode="auto">
          <a:xfrm>
            <a:off x="196602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7" name="Rectangle 79"/>
          <p:cNvSpPr>
            <a:spLocks noChangeArrowheads="1"/>
          </p:cNvSpPr>
          <p:nvPr/>
        </p:nvSpPr>
        <p:spPr bwMode="auto">
          <a:xfrm>
            <a:off x="970491" y="5548388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08" name="Rectangle 81"/>
          <p:cNvSpPr>
            <a:spLocks noChangeArrowheads="1"/>
          </p:cNvSpPr>
          <p:nvPr/>
        </p:nvSpPr>
        <p:spPr bwMode="auto">
          <a:xfrm>
            <a:off x="372536" y="2794002"/>
            <a:ext cx="7461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$300,000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09" name="Rectangle 82"/>
          <p:cNvSpPr>
            <a:spLocks noChangeArrowheads="1"/>
          </p:cNvSpPr>
          <p:nvPr/>
        </p:nvSpPr>
        <p:spPr bwMode="auto">
          <a:xfrm>
            <a:off x="465667" y="3661381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200,000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0" name="Rectangle 83"/>
          <p:cNvSpPr>
            <a:spLocks noChangeArrowheads="1"/>
          </p:cNvSpPr>
          <p:nvPr/>
        </p:nvSpPr>
        <p:spPr bwMode="auto">
          <a:xfrm>
            <a:off x="482598" y="4524979"/>
            <a:ext cx="6466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100,000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1" name="Rectangle 85"/>
          <p:cNvSpPr>
            <a:spLocks noChangeArrowheads="1"/>
          </p:cNvSpPr>
          <p:nvPr/>
        </p:nvSpPr>
        <p:spPr bwMode="auto">
          <a:xfrm>
            <a:off x="5393266" y="5819850"/>
            <a:ext cx="24990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dirty="0">
                <a:solidFill>
                  <a:srgbClr val="000000"/>
                </a:solidFill>
                <a:latin typeface="Century Gothic"/>
                <a:cs typeface="Century Gothic"/>
              </a:rPr>
              <a:t>Quantity of schooling (years)</a:t>
            </a:r>
            <a:endParaRPr lang="en-US" sz="1400" dirty="0">
              <a:latin typeface="Century Gothic"/>
              <a:cs typeface="Century Gothic"/>
            </a:endParaRPr>
          </a:p>
        </p:txBody>
      </p:sp>
      <p:sp>
        <p:nvSpPr>
          <p:cNvPr id="112" name="Freeform 111"/>
          <p:cNvSpPr/>
          <p:nvPr/>
        </p:nvSpPr>
        <p:spPr>
          <a:xfrm>
            <a:off x="1405468" y="2070776"/>
            <a:ext cx="5105400" cy="3051558"/>
          </a:xfrm>
          <a:custGeom>
            <a:avLst/>
            <a:gdLst>
              <a:gd name="connsiteX0" fmla="*/ 0 w 4851400"/>
              <a:gd name="connsiteY0" fmla="*/ 0 h 2929467"/>
              <a:gd name="connsiteX1" fmla="*/ 1413934 w 4851400"/>
              <a:gd name="connsiteY1" fmla="*/ 2209800 h 2929467"/>
              <a:gd name="connsiteX2" fmla="*/ 4851400 w 4851400"/>
              <a:gd name="connsiteY2" fmla="*/ 2929467 h 292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51400" h="2929467">
                <a:moveTo>
                  <a:pt x="0" y="0"/>
                </a:moveTo>
                <a:cubicBezTo>
                  <a:pt x="302683" y="860778"/>
                  <a:pt x="605367" y="1721556"/>
                  <a:pt x="1413934" y="2209800"/>
                </a:cubicBezTo>
                <a:cubicBezTo>
                  <a:pt x="2222501" y="2698044"/>
                  <a:pt x="4206522" y="2918178"/>
                  <a:pt x="4851400" y="2929467"/>
                </a:cubicBezTo>
              </a:path>
            </a:pathLst>
          </a:custGeom>
          <a:noFill/>
          <a:ln w="30163" cap="flat">
            <a:solidFill>
              <a:srgbClr val="4B8FC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13" name="Freeform 93"/>
          <p:cNvSpPr>
            <a:spLocks/>
          </p:cNvSpPr>
          <p:nvPr/>
        </p:nvSpPr>
        <p:spPr bwMode="auto">
          <a:xfrm>
            <a:off x="1176866" y="2247975"/>
            <a:ext cx="5322888" cy="3267075"/>
          </a:xfrm>
          <a:custGeom>
            <a:avLst/>
            <a:gdLst>
              <a:gd name="T0" fmla="*/ 2100 w 2100"/>
              <a:gd name="T1" fmla="*/ 1530 h 1530"/>
              <a:gd name="T2" fmla="*/ 0 w 2100"/>
              <a:gd name="T3" fmla="*/ 1530 h 1530"/>
              <a:gd name="T4" fmla="*/ 0 w 2100"/>
              <a:gd name="T5" fmla="*/ 0 h 1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00" h="1530">
                <a:moveTo>
                  <a:pt x="2100" y="1530"/>
                </a:moveTo>
                <a:lnTo>
                  <a:pt x="0" y="1530"/>
                </a:lnTo>
                <a:lnTo>
                  <a:pt x="0" y="0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4" name="Line 61"/>
          <p:cNvSpPr>
            <a:spLocks noChangeShapeType="1"/>
          </p:cNvSpPr>
          <p:nvPr/>
        </p:nvSpPr>
        <p:spPr bwMode="auto">
          <a:xfrm>
            <a:off x="1176863" y="2899378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5" name="Line 62"/>
          <p:cNvSpPr>
            <a:spLocks noChangeShapeType="1"/>
          </p:cNvSpPr>
          <p:nvPr/>
        </p:nvSpPr>
        <p:spPr bwMode="auto">
          <a:xfrm>
            <a:off x="1176863" y="3771446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6" name="Line 64"/>
          <p:cNvSpPr>
            <a:spLocks noChangeShapeType="1"/>
          </p:cNvSpPr>
          <p:nvPr/>
        </p:nvSpPr>
        <p:spPr bwMode="auto">
          <a:xfrm>
            <a:off x="1176863" y="4609646"/>
            <a:ext cx="144463" cy="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7" name="Line 65"/>
          <p:cNvSpPr>
            <a:spLocks noChangeShapeType="1"/>
          </p:cNvSpPr>
          <p:nvPr/>
        </p:nvSpPr>
        <p:spPr bwMode="auto">
          <a:xfrm flipV="1">
            <a:off x="19812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8" name="Line 66"/>
          <p:cNvSpPr>
            <a:spLocks noChangeShapeType="1"/>
          </p:cNvSpPr>
          <p:nvPr/>
        </p:nvSpPr>
        <p:spPr bwMode="auto">
          <a:xfrm flipV="1">
            <a:off x="29718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29" name="Line 67"/>
          <p:cNvSpPr>
            <a:spLocks noChangeShapeType="1"/>
          </p:cNvSpPr>
          <p:nvPr/>
        </p:nvSpPr>
        <p:spPr bwMode="auto">
          <a:xfrm flipV="1">
            <a:off x="38100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1" name="Line 69"/>
          <p:cNvSpPr>
            <a:spLocks noChangeShapeType="1"/>
          </p:cNvSpPr>
          <p:nvPr/>
        </p:nvSpPr>
        <p:spPr bwMode="auto">
          <a:xfrm flipV="1">
            <a:off x="4724400" y="5385933"/>
            <a:ext cx="0" cy="120650"/>
          </a:xfrm>
          <a:prstGeom prst="line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137" name="Rectangle 79"/>
          <p:cNvSpPr>
            <a:spLocks noChangeArrowheads="1"/>
          </p:cNvSpPr>
          <p:nvPr/>
        </p:nvSpPr>
        <p:spPr bwMode="auto">
          <a:xfrm>
            <a:off x="970488" y="5539921"/>
            <a:ext cx="99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>
                <a:solidFill>
                  <a:srgbClr val="000000"/>
                </a:solidFill>
                <a:latin typeface="Century Gothic"/>
                <a:cs typeface="Century Gothic"/>
              </a:rPr>
              <a:t>0</a:t>
            </a:r>
            <a:endParaRPr lang="en-US" sz="1400">
              <a:latin typeface="Century Gothic"/>
              <a:cs typeface="Century Gothic"/>
            </a:endParaRPr>
          </a:p>
        </p:txBody>
      </p:sp>
      <p:sp>
        <p:nvSpPr>
          <p:cNvPr id="141" name="Rectangle 94"/>
          <p:cNvSpPr>
            <a:spLocks noChangeArrowheads="1"/>
          </p:cNvSpPr>
          <p:nvPr/>
        </p:nvSpPr>
        <p:spPr bwMode="auto">
          <a:xfrm>
            <a:off x="5161734" y="3581400"/>
            <a:ext cx="34005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1588" indent="-1588"/>
            <a:r>
              <a:rPr lang="en-US" sz="1400" i="1" dirty="0">
                <a:solidFill>
                  <a:srgbClr val="000000"/>
                </a:solidFill>
                <a:latin typeface="Century Gothic"/>
                <a:cs typeface="Century Gothic"/>
              </a:rPr>
              <a:t>MC</a:t>
            </a:r>
            <a:endParaRPr lang="en-US" sz="1400" i="1" dirty="0">
              <a:latin typeface="Century Gothic"/>
              <a:cs typeface="Century Gothic"/>
            </a:endParaRPr>
          </a:p>
        </p:txBody>
      </p:sp>
      <p:sp>
        <p:nvSpPr>
          <p:cNvPr id="142" name="Freeform 141"/>
          <p:cNvSpPr/>
          <p:nvPr/>
        </p:nvSpPr>
        <p:spPr>
          <a:xfrm>
            <a:off x="1195383" y="3647622"/>
            <a:ext cx="4526493" cy="1647824"/>
          </a:xfrm>
          <a:custGeom>
            <a:avLst/>
            <a:gdLst>
              <a:gd name="connsiteX0" fmla="*/ 0 w 4639734"/>
              <a:gd name="connsiteY0" fmla="*/ 1143000 h 1143000"/>
              <a:gd name="connsiteX1" fmla="*/ 2692400 w 4639734"/>
              <a:gd name="connsiteY1" fmla="*/ 770467 h 1143000"/>
              <a:gd name="connsiteX2" fmla="*/ 4639734 w 4639734"/>
              <a:gd name="connsiteY2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9734" h="1143000">
                <a:moveTo>
                  <a:pt x="0" y="1143000"/>
                </a:moveTo>
                <a:cubicBezTo>
                  <a:pt x="959555" y="1051983"/>
                  <a:pt x="1919111" y="960967"/>
                  <a:pt x="2692400" y="770467"/>
                </a:cubicBezTo>
                <a:cubicBezTo>
                  <a:pt x="3465689" y="579967"/>
                  <a:pt x="4310945" y="129822"/>
                  <a:pt x="4639734" y="0"/>
                </a:cubicBezTo>
              </a:path>
            </a:pathLst>
          </a:custGeom>
          <a:noFill/>
          <a:ln w="38100">
            <a:solidFill>
              <a:srgbClr val="F3716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146" name="Oval 99"/>
          <p:cNvSpPr>
            <a:spLocks noChangeArrowheads="1"/>
          </p:cNvSpPr>
          <p:nvPr/>
        </p:nvSpPr>
        <p:spPr bwMode="auto">
          <a:xfrm>
            <a:off x="3790946" y="4677379"/>
            <a:ext cx="118872" cy="118872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entury Gothic"/>
              <a:cs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" y="29979"/>
            <a:ext cx="2932430" cy="25056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80" y="25762"/>
            <a:ext cx="3048264" cy="254225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2577" y="29979"/>
            <a:ext cx="3121423" cy="26458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3068" y="732674"/>
            <a:ext cx="162777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371" grpId="0" animBg="1"/>
      <p:bldP spid="395373" grpId="0" animBg="1"/>
      <p:bldP spid="395374" grpId="0"/>
      <p:bldP spid="98" grpId="0"/>
      <p:bldP spid="112" grpId="0" animBg="1"/>
      <p:bldP spid="141" grpId="0"/>
      <p:bldP spid="142" grpId="0" animBg="1"/>
      <p:bldP spid="1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SUNK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839200" cy="4800600"/>
          </a:xfrm>
        </p:spPr>
        <p:txBody>
          <a:bodyPr/>
          <a:lstStyle/>
          <a:p>
            <a:r>
              <a:rPr lang="en-US" i="1" dirty="0">
                <a:solidFill>
                  <a:srgbClr val="990033"/>
                </a:solidFill>
              </a:rPr>
              <a:t>Sunk cost: </a:t>
            </a:r>
            <a:r>
              <a:rPr lang="en-US" b="0" dirty="0"/>
              <a:t>a cost that has already been incurred and is not recoverable.  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sunk cost should be ignored in decisions about future actions (but this is sometimes hard to do).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68378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 assume humans are mostly rational…</a:t>
            </a:r>
          </a:p>
          <a:p>
            <a:r>
              <a:rPr lang="en-US" b="0" dirty="0"/>
              <a:t>A</a:t>
            </a:r>
            <a:r>
              <a:rPr lang="en-US" dirty="0"/>
              <a:t> </a:t>
            </a:r>
            <a:r>
              <a:rPr lang="en-US" i="1" dirty="0">
                <a:solidFill>
                  <a:srgbClr val="990033"/>
                </a:solidFill>
              </a:rPr>
              <a:t>rational</a:t>
            </a:r>
            <a:r>
              <a:rPr lang="en-US" dirty="0">
                <a:solidFill>
                  <a:srgbClr val="990033"/>
                </a:solidFill>
              </a:rPr>
              <a:t> </a:t>
            </a:r>
            <a:r>
              <a:rPr lang="en-US" b="0" dirty="0"/>
              <a:t>decision maker always chooses the available option that leads to the outcome he or she most prefers.</a:t>
            </a:r>
          </a:p>
          <a:p>
            <a:pPr algn="ctr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Are there limits to human rationality?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857012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RATIONAL, BUT HUMAN, TOO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7912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500" dirty="0"/>
              <a:t>Three reasons people might </a:t>
            </a:r>
            <a:r>
              <a:rPr lang="en-US" sz="3500" i="1" dirty="0">
                <a:solidFill>
                  <a:srgbClr val="990033"/>
                </a:solidFill>
              </a:rPr>
              <a:t>rationally</a:t>
            </a:r>
            <a:r>
              <a:rPr lang="en-US" sz="3500" dirty="0"/>
              <a:t> choose a worse payoff: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Concerns about fairness: </a:t>
            </a:r>
            <a:r>
              <a:rPr lang="en-US" sz="3500" b="0" dirty="0"/>
              <a:t>Providing for others sometimes trumps self-interest.</a:t>
            </a:r>
            <a:endParaRPr lang="en-US" sz="35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Bounded rationality—“good enough”: </a:t>
            </a:r>
            <a:r>
              <a:rPr lang="en-US" sz="3500" b="0" dirty="0"/>
              <a:t>Making a choice that is </a:t>
            </a:r>
            <a:r>
              <a:rPr lang="en-US" sz="3500" i="1" dirty="0"/>
              <a:t>close to</a:t>
            </a:r>
            <a:r>
              <a:rPr lang="en-US" sz="3500" b="0" dirty="0"/>
              <a:t> (but not exactly) the highest possible profit </a:t>
            </a:r>
            <a:r>
              <a:rPr lang="en-US" sz="3500" dirty="0"/>
              <a:t>MAY MAKE SENSE</a:t>
            </a:r>
            <a:r>
              <a:rPr lang="en-US" sz="3500" b="0" dirty="0"/>
              <a:t> because </a:t>
            </a:r>
            <a:r>
              <a:rPr lang="en-US" sz="3500" dirty="0">
                <a:solidFill>
                  <a:schemeClr val="accent3">
                    <a:lumMod val="75000"/>
                  </a:schemeClr>
                </a:solidFill>
              </a:rPr>
              <a:t>the effort of finding the best payoff is too costly.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3500" dirty="0">
                <a:solidFill>
                  <a:schemeClr val="accent1">
                    <a:lumMod val="75000"/>
                  </a:schemeClr>
                </a:solidFill>
              </a:rPr>
              <a:t>Risk aversion: </a:t>
            </a:r>
            <a:r>
              <a:rPr lang="en-US" sz="3500" b="0" dirty="0"/>
              <a:t>Willingness to sacrifice some economic payoff in order to avoid a potential loss IS FAIRLY COMMON.</a:t>
            </a:r>
            <a:endParaRPr lang="en-US" sz="35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378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513" y="1127782"/>
            <a:ext cx="9144000" cy="4511018"/>
          </a:xfrm>
          <a:solidFill>
            <a:schemeClr val="bg1">
              <a:alpha val="62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There are known (and predictable) holes in our rationality that stem from </a:t>
            </a:r>
            <a:r>
              <a:rPr lang="en-US" dirty="0">
                <a:solidFill>
                  <a:srgbClr val="990033"/>
                </a:solidFill>
              </a:rPr>
              <a:t>six established decision-making mistakes: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990033"/>
                </a:solidFill>
              </a:rPr>
              <a:t>Misperceiving opportunity costs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990033"/>
                </a:solidFill>
              </a:rPr>
              <a:t>Being Overconfident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990033"/>
                </a:solidFill>
              </a:rPr>
              <a:t>Having unrealistic expectations about future behavior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990033"/>
                </a:solidFill>
              </a:rPr>
              <a:t>Counting dollars unequally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990033"/>
                </a:solidFill>
              </a:rPr>
              <a:t>Being loss-averse</a:t>
            </a:r>
          </a:p>
          <a:p>
            <a:pPr marL="457200" indent="-457200">
              <a:buFontTx/>
              <a:buChar char="-"/>
            </a:pPr>
            <a:r>
              <a:rPr lang="en-US" dirty="0">
                <a:solidFill>
                  <a:srgbClr val="990033"/>
                </a:solidFill>
              </a:rPr>
              <a:t>Having a bias toward the status-quo</a:t>
            </a:r>
          </a:p>
          <a:p>
            <a:endParaRPr lang="en-US" dirty="0">
              <a:solidFill>
                <a:srgbClr val="99003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379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COSTS, BENEFITS, AND PROFITS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decisions depend on comparing costs to benefits…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the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quality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of our decisions depends on how well we understand costs and benefits.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10966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1. Misperceptions of opportunity costs: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 we don’t understand all of the costs, we cannot make a rational choice.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268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48768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2. Overconfidence: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Nonprofessional investors</a:t>
            </a:r>
            <a:r>
              <a:rPr lang="en-US" b="0" dirty="0"/>
              <a:t> who engage in speculative investing have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significantly worse results</a:t>
            </a:r>
            <a:r>
              <a:rPr lang="en-US" b="0" dirty="0"/>
              <a:t> than professional brokers because of their misguided faith in their ability to spot a winner.</a:t>
            </a:r>
            <a:endParaRPr lang="en-US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86442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3. Unrealistic expectations about future behavior:</a:t>
            </a:r>
          </a:p>
          <a:p>
            <a:r>
              <a:rPr lang="en-US" b="0" dirty="0"/>
              <a:t>Most of us are overly optimistic about our future behavior and level of discipline.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75734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5">
              <a:lumMod val="20000"/>
              <a:lumOff val="80000"/>
              <a:alpha val="6800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343400"/>
            <a:ext cx="9144000" cy="2590800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990033"/>
                </a:solidFill>
              </a:rPr>
              <a:t>4. </a:t>
            </a:r>
            <a:r>
              <a:rPr lang="en-US" i="1" dirty="0">
                <a:solidFill>
                  <a:srgbClr val="990033"/>
                </a:solidFill>
              </a:rPr>
              <a:t>Counting dollars unequally</a:t>
            </a:r>
          </a:p>
          <a:p>
            <a:pPr lvl="1"/>
            <a:r>
              <a:rPr lang="en-US" i="1" dirty="0">
                <a:solidFill>
                  <a:srgbClr val="990033"/>
                </a:solidFill>
              </a:rPr>
              <a:t>Mental accounting: </a:t>
            </a:r>
            <a:r>
              <a:rPr lang="en-US" b="0" dirty="0"/>
              <a:t>the habit of mentally assigning dollars to different accounts so that some dollars are worth more than others.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(E.g., spending more with credit cards than cash)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8236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1219200"/>
            <a:ext cx="4076700" cy="46482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Remember those concert tickets?</a:t>
            </a:r>
          </a:p>
          <a:p>
            <a:r>
              <a:rPr lang="en-US" dirty="0">
                <a:solidFill>
                  <a:srgbClr val="990033"/>
                </a:solidFill>
              </a:rPr>
              <a:t>If you lost your $80 concert tickets,  would you replace them?</a:t>
            </a:r>
          </a:p>
          <a:p>
            <a:pPr marL="742950" indent="-742950">
              <a:buFont typeface="+mj-lt"/>
              <a:buAutoNum type="alphaLcParenR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Yes</a:t>
            </a:r>
          </a:p>
          <a:p>
            <a:pPr marL="742950" indent="-742950">
              <a:buFont typeface="+mj-lt"/>
              <a:buAutoNum type="alphaLcParenR"/>
            </a:pP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</a:t>
            </a:r>
          </a:p>
          <a:p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705" y="630766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To Next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spc="60" dirty="0">
                <a:ln w="9000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Century Gothic" pitchFamily="34" charset="0"/>
                <a:cs typeface="Courier New" pitchFamily="49" charset="0"/>
                <a:hlinkClick r:id="" action="ppaction://noaction"/>
              </a:rPr>
              <a:t>Active Learning</a:t>
            </a:r>
            <a:endParaRPr lang="en-US" sz="900" b="1" spc="60" dirty="0">
              <a:ln w="9000" cmpd="sng">
                <a:noFill/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Century Gothic" pitchFamily="34" charset="0"/>
              <a:cs typeface="Courier New" pitchFamily="49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28880785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0"/>
            <a:ext cx="9144000" cy="1600200"/>
          </a:xfrm>
          <a:solidFill>
            <a:schemeClr val="bg1">
              <a:alpha val="69000"/>
            </a:schemeClr>
          </a:solidFill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5. Loss aversion: </a:t>
            </a:r>
            <a:r>
              <a:rPr lang="en-US" b="0" dirty="0"/>
              <a:t>an oversensitivity to loss that leads to unwillingness to recognize a loss and move on.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74990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600" dirty="0"/>
              <a:t>IRRATIONALITY: AN ECONOMIST’S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4876800"/>
          </a:xfrm>
        </p:spPr>
        <p:txBody>
          <a:bodyPr>
            <a:normAutofit fontScale="92500"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6. Status quo bias: </a:t>
            </a:r>
            <a:r>
              <a:rPr lang="en-US" b="0" dirty="0"/>
              <a:t>the tendency to avoid making a decision altogether.</a:t>
            </a:r>
          </a:p>
          <a:p>
            <a:r>
              <a:rPr lang="en-US" dirty="0"/>
              <a:t>In </a:t>
            </a:r>
            <a:r>
              <a:rPr lang="en-US" dirty="0">
                <a:solidFill>
                  <a:srgbClr val="990033"/>
                </a:solidFill>
              </a:rPr>
              <a:t>Austria, </a:t>
            </a:r>
            <a:r>
              <a:rPr lang="en-US" dirty="0"/>
              <a:t>almost </a:t>
            </a:r>
            <a:r>
              <a:rPr lang="en-US" dirty="0">
                <a:solidFill>
                  <a:srgbClr val="990033"/>
                </a:solidFill>
              </a:rPr>
              <a:t>100%</a:t>
            </a:r>
            <a:r>
              <a:rPr lang="en-US" dirty="0"/>
              <a:t> choose voluntary organ donation. In neighboring (and culturally similar)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Germany: 12%. </a:t>
            </a:r>
            <a:r>
              <a:rPr lang="en-US" dirty="0">
                <a:solidFill>
                  <a:srgbClr val="990033"/>
                </a:solidFill>
              </a:rPr>
              <a:t>Sweden: 86%.</a:t>
            </a: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Denmark: 4%.</a:t>
            </a:r>
          </a:p>
          <a:p>
            <a:r>
              <a:rPr lang="en-US" dirty="0"/>
              <a:t>The common thread:  in Sweden and Austria the form contains an </a:t>
            </a:r>
            <a:r>
              <a:rPr lang="en-US" dirty="0">
                <a:solidFill>
                  <a:srgbClr val="990033"/>
                </a:solidFill>
              </a:rPr>
              <a:t>“opt-out”</a:t>
            </a:r>
            <a:r>
              <a:rPr lang="en-US" dirty="0"/>
              <a:t> box for donation.  In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Germany and Denmark you must check a box to opt in to the program.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2950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EXPLICIT AND IMPLICIT COSTS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2819400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/>
          <a:p>
            <a:r>
              <a:rPr lang="en-US" sz="2800" b="0" dirty="0"/>
              <a:t>An </a:t>
            </a:r>
            <a:r>
              <a:rPr lang="en-US" sz="2800" i="1" dirty="0">
                <a:solidFill>
                  <a:srgbClr val="990033"/>
                </a:solidFill>
              </a:rPr>
              <a:t>explicit cost </a:t>
            </a:r>
            <a:r>
              <a:rPr lang="en-US" sz="2800" b="0" dirty="0"/>
              <a:t>is a cost that requires an outlay of money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(cost of books).</a:t>
            </a:r>
          </a:p>
          <a:p>
            <a:r>
              <a:rPr lang="en-US" sz="2800" b="0" dirty="0"/>
              <a:t>An </a:t>
            </a:r>
            <a:r>
              <a:rPr lang="en-US" sz="2800" i="1" dirty="0">
                <a:solidFill>
                  <a:srgbClr val="990033"/>
                </a:solidFill>
              </a:rPr>
              <a:t>implicit cost </a:t>
            </a:r>
            <a:r>
              <a:rPr lang="en-US" sz="2800" b="0" dirty="0"/>
              <a:t>does not require an outlay of money; it is measured by the value, in dollar terms, of benefits that are forgone 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e.g.,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wages forgone because of being a full-time student).</a:t>
            </a:r>
          </a:p>
          <a:p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22973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spc="-150" dirty="0"/>
              <a:t>DEFINITIONS OF PROFIT: </a:t>
            </a:r>
            <a:br>
              <a:rPr lang="en-US" sz="4000" spc="-150" dirty="0"/>
            </a:br>
            <a:r>
              <a:rPr lang="en-US" sz="4000" spc="-150" dirty="0"/>
              <a:t>ACCOUNTING VS. ECONOMIC PROFIT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8392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sz="2800" i="1" dirty="0">
                <a:solidFill>
                  <a:srgbClr val="990033"/>
                </a:solidFill>
              </a:rPr>
              <a:t>Accounting profit </a:t>
            </a:r>
            <a:r>
              <a:rPr lang="en-US" sz="2800" dirty="0"/>
              <a:t>= revenue – explicit cost.</a:t>
            </a:r>
          </a:p>
          <a:p>
            <a:pPr lvl="1"/>
            <a:endParaRPr lang="en-US" b="0" dirty="0"/>
          </a:p>
          <a:p>
            <a:pPr lvl="1"/>
            <a:endParaRPr lang="en-US" b="0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Economic profit: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/>
              <a:t>equals revenue minus the opportunity cost of all resources used. 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/>
              <a:t>is usually less than accounting profit.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/>
              <a:t>shows a more complete picture of costs.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/>
              <a:t>helps businesses and individuals make better-informed decisions.</a:t>
            </a:r>
          </a:p>
          <a:p>
            <a:pPr marL="1371600" lvl="2" indent="-45720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Font typeface="Wingdings" charset="2"/>
              <a:buChar char="§"/>
            </a:pPr>
            <a:r>
              <a:rPr lang="en-US" sz="2800" b="0" dirty="0"/>
              <a:t>is the measure economists prefer.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219980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990033"/>
                </a:solidFill>
                <a:latin typeface="Century Gothic"/>
                <a:cs typeface="Century Gothic"/>
              </a:rPr>
              <a:t>Economic profit </a:t>
            </a:r>
            <a:r>
              <a:rPr lang="en-US" sz="2400" b="1" dirty="0">
                <a:latin typeface="Century Gothic"/>
                <a:cs typeface="Century Gothic"/>
              </a:rPr>
              <a:t>= revenue – explicit cost – implicit cost.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4803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IMPLICIT COST OF CAPITAL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839200" cy="46482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990033"/>
                </a:solidFill>
              </a:rPr>
              <a:t>Capital</a:t>
            </a:r>
            <a:r>
              <a:rPr lang="en-US" dirty="0"/>
              <a:t> </a:t>
            </a:r>
            <a:r>
              <a:rPr lang="en-US" b="0" dirty="0"/>
              <a:t>is the total value of assets owned by an individual or firm—</a:t>
            </a:r>
            <a:r>
              <a:rPr lang="fr-FR" b="0" dirty="0"/>
              <a:t>physical assets plus financial assets.</a:t>
            </a:r>
            <a:endParaRPr lang="en-US" b="0" dirty="0"/>
          </a:p>
          <a:p>
            <a:r>
              <a:rPr lang="en-US" b="0" dirty="0"/>
              <a:t>The </a:t>
            </a:r>
            <a:r>
              <a:rPr lang="en-US" i="1" dirty="0">
                <a:solidFill>
                  <a:srgbClr val="990033"/>
                </a:solidFill>
              </a:rPr>
              <a:t>implicit cost of capital </a:t>
            </a:r>
            <a:r>
              <a:rPr lang="en-US" b="0" dirty="0"/>
              <a:t>is the opportunity cost of the use of one’s own capital:</a:t>
            </a:r>
          </a:p>
          <a:p>
            <a:pPr lvl="1"/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income earned if the capital had been employed in its next best alternative use (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e.g.,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forgone interest income).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5711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different types of decisions:</a:t>
            </a:r>
          </a:p>
          <a:p>
            <a:pPr marL="514350" indent="-514350">
              <a:buFontTx/>
              <a:buAutoNum type="arabicPeriod"/>
            </a:pPr>
            <a:r>
              <a:rPr lang="en-US" dirty="0"/>
              <a:t>A choice between two alternatives </a:t>
            </a:r>
            <a:r>
              <a:rPr lang="en-US" i="1" dirty="0">
                <a:solidFill>
                  <a:srgbClr val="990033"/>
                </a:solidFill>
              </a:rPr>
              <a:t>(“either–or”)</a:t>
            </a:r>
          </a:p>
          <a:p>
            <a:pPr marL="514350" indent="-514350">
              <a:buAutoNum type="arabicPeriod"/>
            </a:pPr>
            <a:r>
              <a:rPr lang="en-US" dirty="0"/>
              <a:t>A more complex choice that requires us to choose at the margin </a:t>
            </a:r>
            <a:r>
              <a:rPr lang="en-US" i="1" dirty="0">
                <a:solidFill>
                  <a:srgbClr val="990033"/>
                </a:solidFill>
              </a:rPr>
              <a:t>(“how much?”)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765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“EITHER–OR” DECISIONS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839200" cy="4876800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990033"/>
                </a:solidFill>
              </a:rPr>
              <a:t>Principle of “either–or” decision making: </a:t>
            </a:r>
          </a:p>
          <a:p>
            <a:r>
              <a:rPr lang="en-US" sz="2800" b="0" dirty="0"/>
              <a:t>when faced with an “either–or” choice between two activities (all else equal)  </a:t>
            </a:r>
            <a:r>
              <a:rPr lang="en-US" sz="2800" dirty="0"/>
              <a:t>choose the one with the positive economic profit.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9536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/>
              <a:t>MAKING “</a:t>
            </a:r>
            <a:r>
              <a:rPr lang="en-US" sz="4000" spc="0" dirty="0"/>
              <a:t>HOW</a:t>
            </a:r>
            <a:r>
              <a:rPr lang="en-US" sz="4000" dirty="0"/>
              <a:t> MUCH” DECISIONS:</a:t>
            </a:r>
            <a:br>
              <a:rPr lang="en-US" sz="4000" dirty="0"/>
            </a:br>
            <a:r>
              <a:rPr lang="en-US" sz="4000" dirty="0"/>
              <a:t>THE ROLE OF MARGINAL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067800" cy="31242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make good “how much?” decisions requires weighing the additional costs and benefits of each increase.</a:t>
            </a:r>
          </a:p>
          <a:p>
            <a:r>
              <a:rPr lang="en-US" i="1" dirty="0">
                <a:solidFill>
                  <a:srgbClr val="990033"/>
                </a:solidFill>
              </a:rPr>
              <a:t>Marginal cost</a:t>
            </a:r>
            <a:r>
              <a:rPr lang="en-US" b="0" i="1" dirty="0">
                <a:solidFill>
                  <a:srgbClr val="990033"/>
                </a:solidFill>
              </a:rPr>
              <a:t>:</a:t>
            </a:r>
            <a:r>
              <a:rPr lang="en-US" b="0" i="1" dirty="0"/>
              <a:t> </a:t>
            </a:r>
            <a:r>
              <a:rPr lang="en-US" b="0" dirty="0"/>
              <a:t>the additional cost incurred by producing one more unit of that good or service.</a:t>
            </a:r>
            <a:endParaRPr lang="en-US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87709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SHAPE OF MARGINAL COST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067800" cy="4800600"/>
          </a:xfrm>
        </p:spPr>
        <p:txBody>
          <a:bodyPr>
            <a:noAutofit/>
          </a:bodyPr>
          <a:lstStyle/>
          <a:p>
            <a:r>
              <a:rPr lang="en-US" sz="2400" b="0" dirty="0"/>
              <a:t>The </a:t>
            </a:r>
            <a:r>
              <a:rPr lang="en-US" sz="2400" i="1" dirty="0">
                <a:solidFill>
                  <a:srgbClr val="990033"/>
                </a:solidFill>
              </a:rPr>
              <a:t>marginal cost curve </a:t>
            </a:r>
            <a:r>
              <a:rPr lang="en-US" sz="2400" b="0" dirty="0"/>
              <a:t>shows how the cost of producing one more unit depends on the quantity that has already been produced.</a:t>
            </a:r>
          </a:p>
          <a:p>
            <a:r>
              <a:rPr lang="en-US" sz="2400" dirty="0"/>
              <a:t>Each product has a unique marginal cost.  Some basic shapes:</a:t>
            </a:r>
            <a:endParaRPr lang="en-US" sz="2400" b="0" dirty="0"/>
          </a:p>
          <a:p>
            <a:r>
              <a:rPr lang="en-US" sz="2400" i="1" dirty="0">
                <a:solidFill>
                  <a:srgbClr val="990033"/>
                </a:solidFill>
              </a:rPr>
              <a:t>Increasing marginal cost: </a:t>
            </a:r>
            <a:r>
              <a:rPr lang="en-US" sz="2400" b="0" dirty="0"/>
              <a:t>Each additional unit costs more to produce than the previous one.</a:t>
            </a:r>
          </a:p>
          <a:p>
            <a:r>
              <a:rPr lang="en-US" sz="2400" i="1" dirty="0">
                <a:solidFill>
                  <a:srgbClr val="990033"/>
                </a:solidFill>
              </a:rPr>
              <a:t>Constant marginal cost:  </a:t>
            </a:r>
            <a:r>
              <a:rPr lang="en-US" sz="2400" b="0" dirty="0"/>
              <a:t>Each additional unit costs the same to produce as the previous one.</a:t>
            </a:r>
          </a:p>
          <a:p>
            <a:r>
              <a:rPr lang="en-US" sz="2400" i="1" dirty="0">
                <a:solidFill>
                  <a:srgbClr val="990033"/>
                </a:solidFill>
              </a:rPr>
              <a:t>Decreasing marginal cost: </a:t>
            </a:r>
            <a:r>
              <a:rPr lang="en-US" sz="2400" b="0" dirty="0"/>
              <a:t>Each additional unit costs less to produce than the previous one.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z="1000" kern="0" cap="all" spc="1060">
                <a:solidFill>
                  <a:prstClr val="white">
                    <a:lumMod val="50000"/>
                  </a:prstClr>
                </a:solidFill>
                <a:latin typeface="Gill Sans"/>
                <a:cs typeface="Gill Sans"/>
              </a:rPr>
              <a:t>Copyright 2015 Worth Publishers      </a:t>
            </a:r>
            <a:endParaRPr lang="en-US" sz="1000" kern="0" cap="all" spc="1060" dirty="0">
              <a:solidFill>
                <a:prstClr val="white">
                  <a:lumMod val="50000"/>
                </a:prstClr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778468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11313c42dfe9ec4fc942ecfe6f40e722ad6af6"/>
</p:tagLst>
</file>

<file path=ppt/theme/theme1.xml><?xml version="1.0" encoding="utf-8"?>
<a:theme xmlns:a="http://schemas.openxmlformats.org/drawingml/2006/main" name="4e Krugman_Dynamic PPTs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ewest 2e theme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Custom 1">
      <a:majorFont>
        <a:latin typeface="Garamond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Stone ppt Theme1">
  <a:themeElements>
    <a:clrScheme name="Custom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Krugman 3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C3D6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newer Krugman 3e theme</Template>
  <TotalTime>0</TotalTime>
  <Words>1504</Words>
  <Application>Microsoft Office PowerPoint</Application>
  <PresentationFormat>On-screen Show (4:3)</PresentationFormat>
  <Paragraphs>212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Arial</vt:lpstr>
      <vt:lpstr>Calibri</vt:lpstr>
      <vt:lpstr>Candara</vt:lpstr>
      <vt:lpstr>Century Gothic</vt:lpstr>
      <vt:lpstr>Gill Sans</vt:lpstr>
      <vt:lpstr>Gill Sans MT</vt:lpstr>
      <vt:lpstr>Tw Cen MT</vt:lpstr>
      <vt:lpstr>Wingdings</vt:lpstr>
      <vt:lpstr>4e Krugman_Dynamic PPTs</vt:lpstr>
      <vt:lpstr>2_Custom Design</vt:lpstr>
      <vt:lpstr>Newest 2e theme</vt:lpstr>
      <vt:lpstr>7_Stone ppt Theme1</vt:lpstr>
      <vt:lpstr>8_Stone ppt Theme1</vt:lpstr>
      <vt:lpstr>9_Stone ppt Theme1</vt:lpstr>
      <vt:lpstr>Custom Design</vt:lpstr>
      <vt:lpstr>PowerPoint Presentation</vt:lpstr>
      <vt:lpstr>COSTS, BENEFITS, AND PROFITS</vt:lpstr>
      <vt:lpstr>EXPLICIT AND IMPLICIT COSTS</vt:lpstr>
      <vt:lpstr>DEFINITIONS OF PROFIT:  ACCOUNTING VS. ECONOMIC PROFIT</vt:lpstr>
      <vt:lpstr>THE IMPLICIT COST OF CAPITAL</vt:lpstr>
      <vt:lpstr>DECISION MAKING</vt:lpstr>
      <vt:lpstr>MAKING “EITHER–OR” DECISIONS</vt:lpstr>
      <vt:lpstr>MAKING “HOW MUCH” DECISIONS: THE ROLE OF MARGINAL ANALYSIS</vt:lpstr>
      <vt:lpstr>THE SHAPE OF MARGINAL COST</vt:lpstr>
      <vt:lpstr>MARGINAL COST OF ALEX’S SCHOOLING</vt:lpstr>
      <vt:lpstr>MARGINAL BENEFIT</vt:lpstr>
      <vt:lpstr>MARGINAL BENEFIT OF ALEX’S SCHOOLING</vt:lpstr>
      <vt:lpstr>MARGINAL ANALYSIS</vt:lpstr>
      <vt:lpstr>MARGINAL ANALYSIS</vt:lpstr>
      <vt:lpstr>PowerPoint Presentation</vt:lpstr>
      <vt:lpstr>SUNK COSTS</vt:lpstr>
      <vt:lpstr>BEHAVIORAL ECONOMICS</vt:lpstr>
      <vt:lpstr>RATIONAL, BUT HUMAN, TOO</vt:lpstr>
      <vt:lpstr>IRRATIONALITY: AN ECONOMIST’S VIEW</vt:lpstr>
      <vt:lpstr>IRRATIONALITY: AN ECONOMIST’S VIEW</vt:lpstr>
      <vt:lpstr>IRRATIONALITY: AN ECONOMIST’S VIEW</vt:lpstr>
      <vt:lpstr>IRRATIONALITY: AN ECONOMIST’S VIEW</vt:lpstr>
      <vt:lpstr>IRRATIONALITY: AN ECONOMIST’S VIEW</vt:lpstr>
      <vt:lpstr>PowerPoint Presentation</vt:lpstr>
      <vt:lpstr>IRRATIONALITY: AN ECONOMIST’S VIEW</vt:lpstr>
      <vt:lpstr>IRRATIONALITY: AN ECONOMIST’S 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Solina Lindahl</dc:creator>
  <cp:lastModifiedBy>Noemi Pace</cp:lastModifiedBy>
  <cp:revision>114</cp:revision>
  <cp:lastPrinted>2015-10-22T10:53:08Z</cp:lastPrinted>
  <dcterms:created xsi:type="dcterms:W3CDTF">2012-06-30T01:15:00Z</dcterms:created>
  <dcterms:modified xsi:type="dcterms:W3CDTF">2022-05-19T15:45:48Z</dcterms:modified>
</cp:coreProperties>
</file>