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79" r:id="rId2"/>
    <p:sldId id="281" r:id="rId3"/>
    <p:sldId id="258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10"/>
    <p:restoredTop sz="94648"/>
  </p:normalViewPr>
  <p:slideViewPr>
    <p:cSldViewPr snapToGrid="0" snapToObjects="1">
      <p:cViewPr varScale="1">
        <p:scale>
          <a:sx n="107" d="100"/>
          <a:sy n="107" d="100"/>
        </p:scale>
        <p:origin x="1760" y="1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8649DE4-D7E6-438B-8C06-15F07922EFB1}" type="doc">
      <dgm:prSet loTypeId="urn:microsoft.com/office/officeart/2005/8/layout/defaul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5DEDB8D-9F99-4B78-B879-F1C962B48D40}">
      <dgm:prSet/>
      <dgm:spPr/>
      <dgm:t>
        <a:bodyPr/>
        <a:lstStyle/>
        <a:p>
          <a:r>
            <a:rPr lang="en-US"/>
            <a:t>Chi è </a:t>
          </a:r>
          <a:r>
            <a:rPr lang="en-US" i="1"/>
            <a:t>l’artefice delle mie azioni</a:t>
          </a:r>
          <a:r>
            <a:rPr lang="en-US"/>
            <a:t>? Fermo restando che siamo tutti un prodotto della cultura, agisco secondo una mia volontà o sono mosso da qualcun altro (ad esempio da Dio/dalla Provvidenza)?</a:t>
          </a:r>
        </a:p>
      </dgm:t>
    </dgm:pt>
    <dgm:pt modelId="{805A02BE-ED6A-4445-9EA3-B68F2F775CC1}" type="parTrans" cxnId="{B6B72A5B-F0D9-4DC0-BD47-4E263E3C843D}">
      <dgm:prSet/>
      <dgm:spPr/>
      <dgm:t>
        <a:bodyPr/>
        <a:lstStyle/>
        <a:p>
          <a:endParaRPr lang="en-US"/>
        </a:p>
      </dgm:t>
    </dgm:pt>
    <dgm:pt modelId="{626EC3B7-7171-4861-A222-964F6DBEDCAE}" type="sibTrans" cxnId="{B6B72A5B-F0D9-4DC0-BD47-4E263E3C843D}">
      <dgm:prSet/>
      <dgm:spPr/>
      <dgm:t>
        <a:bodyPr/>
        <a:lstStyle/>
        <a:p>
          <a:endParaRPr lang="en-US"/>
        </a:p>
      </dgm:t>
    </dgm:pt>
    <dgm:pt modelId="{3259A64F-ABAA-4F26-9A33-8F6A35116BFD}">
      <dgm:prSet/>
      <dgm:spPr/>
      <dgm:t>
        <a:bodyPr/>
        <a:lstStyle/>
        <a:p>
          <a:r>
            <a:rPr lang="en-GB"/>
            <a:t>Qual è il </a:t>
          </a:r>
          <a:r>
            <a:rPr lang="en-GB" i="1"/>
            <a:t>fine delle mie azioni</a:t>
          </a:r>
          <a:r>
            <a:rPr lang="en-GB"/>
            <a:t>? È un fine trascendente (la salvezza) o è un fine terreno?</a:t>
          </a:r>
          <a:endParaRPr lang="en-US"/>
        </a:p>
      </dgm:t>
    </dgm:pt>
    <dgm:pt modelId="{2F16335D-7DEE-4AD3-AD1D-491A1542D279}" type="parTrans" cxnId="{475722CB-8151-46B8-BDED-9B2F9060ABC7}">
      <dgm:prSet/>
      <dgm:spPr/>
      <dgm:t>
        <a:bodyPr/>
        <a:lstStyle/>
        <a:p>
          <a:endParaRPr lang="en-US"/>
        </a:p>
      </dgm:t>
    </dgm:pt>
    <dgm:pt modelId="{E08283C1-DCEE-4F19-91F7-67605D4C348A}" type="sibTrans" cxnId="{475722CB-8151-46B8-BDED-9B2F9060ABC7}">
      <dgm:prSet/>
      <dgm:spPr/>
      <dgm:t>
        <a:bodyPr/>
        <a:lstStyle/>
        <a:p>
          <a:endParaRPr lang="en-US"/>
        </a:p>
      </dgm:t>
    </dgm:pt>
    <dgm:pt modelId="{8C4E3637-5AEC-41BF-8C9C-FE1F5E419548}">
      <dgm:prSet/>
      <dgm:spPr/>
      <dgm:t>
        <a:bodyPr/>
        <a:lstStyle/>
        <a:p>
          <a:r>
            <a:rPr lang="en-GB"/>
            <a:t>Qual è il rapporto tra </a:t>
          </a:r>
          <a:r>
            <a:rPr lang="en-GB" i="1"/>
            <a:t>individuo e collettività</a:t>
          </a:r>
          <a:r>
            <a:rPr lang="en-GB"/>
            <a:t>? Viene privilegiata l’omologazione e l’uniformità o la differenziazione? </a:t>
          </a:r>
          <a:endParaRPr lang="en-US"/>
        </a:p>
      </dgm:t>
    </dgm:pt>
    <dgm:pt modelId="{B5B2320E-810F-4AE9-94E8-2DB1676D4F2F}" type="parTrans" cxnId="{1B1FFE33-F2B9-4A83-8F48-56CA43991B3A}">
      <dgm:prSet/>
      <dgm:spPr/>
      <dgm:t>
        <a:bodyPr/>
        <a:lstStyle/>
        <a:p>
          <a:endParaRPr lang="en-US"/>
        </a:p>
      </dgm:t>
    </dgm:pt>
    <dgm:pt modelId="{6A73EA6D-A7A1-472A-AC57-9D8D933408B6}" type="sibTrans" cxnId="{1B1FFE33-F2B9-4A83-8F48-56CA43991B3A}">
      <dgm:prSet/>
      <dgm:spPr/>
      <dgm:t>
        <a:bodyPr/>
        <a:lstStyle/>
        <a:p>
          <a:endParaRPr lang="en-US"/>
        </a:p>
      </dgm:t>
    </dgm:pt>
    <dgm:pt modelId="{BB58AC02-E168-4F44-A9AA-9A1ED959B6E4}">
      <dgm:prSet/>
      <dgm:spPr/>
      <dgm:t>
        <a:bodyPr/>
        <a:lstStyle/>
        <a:p>
          <a:r>
            <a:rPr lang="it-IT" noProof="0" dirty="0"/>
            <a:t>Qual è la relazione tra </a:t>
          </a:r>
          <a:r>
            <a:rPr lang="it-IT" i="1" noProof="0" dirty="0"/>
            <a:t>dimensione interiore e esteriore</a:t>
          </a:r>
          <a:r>
            <a:rPr lang="it-IT" noProof="0" dirty="0"/>
            <a:t> nella persona? Coincidono o sono considerate distinte? Cosa è più importante?</a:t>
          </a:r>
        </a:p>
      </dgm:t>
    </dgm:pt>
    <dgm:pt modelId="{863939F1-4B7B-4447-AB0E-60A33D0A4AE6}" type="parTrans" cxnId="{50ACA26C-4542-4B79-A2F6-D88AC15BCA38}">
      <dgm:prSet/>
      <dgm:spPr/>
      <dgm:t>
        <a:bodyPr/>
        <a:lstStyle/>
        <a:p>
          <a:endParaRPr lang="en-US"/>
        </a:p>
      </dgm:t>
    </dgm:pt>
    <dgm:pt modelId="{31AFA08D-7752-4A0B-9FB5-B44FCE5E0C73}" type="sibTrans" cxnId="{50ACA26C-4542-4B79-A2F6-D88AC15BCA38}">
      <dgm:prSet/>
      <dgm:spPr/>
      <dgm:t>
        <a:bodyPr/>
        <a:lstStyle/>
        <a:p>
          <a:endParaRPr lang="en-US"/>
        </a:p>
      </dgm:t>
    </dgm:pt>
    <dgm:pt modelId="{C1085BB1-E91C-614D-BDA6-5530294968A1}" type="pres">
      <dgm:prSet presAssocID="{48649DE4-D7E6-438B-8C06-15F07922EFB1}" presName="diagram" presStyleCnt="0">
        <dgm:presLayoutVars>
          <dgm:dir/>
          <dgm:resizeHandles val="exact"/>
        </dgm:presLayoutVars>
      </dgm:prSet>
      <dgm:spPr/>
    </dgm:pt>
    <dgm:pt modelId="{41F2D206-2B6B-2F4E-A2BF-C77A5D3FC594}" type="pres">
      <dgm:prSet presAssocID="{45DEDB8D-9F99-4B78-B879-F1C962B48D40}" presName="node" presStyleLbl="node1" presStyleIdx="0" presStyleCnt="4">
        <dgm:presLayoutVars>
          <dgm:bulletEnabled val="1"/>
        </dgm:presLayoutVars>
      </dgm:prSet>
      <dgm:spPr/>
    </dgm:pt>
    <dgm:pt modelId="{2598AE35-3263-1D4B-A0BB-4E66A68D5E33}" type="pres">
      <dgm:prSet presAssocID="{626EC3B7-7171-4861-A222-964F6DBEDCAE}" presName="sibTrans" presStyleCnt="0"/>
      <dgm:spPr/>
    </dgm:pt>
    <dgm:pt modelId="{9D86E8A0-0D01-1249-814C-2267860077B6}" type="pres">
      <dgm:prSet presAssocID="{3259A64F-ABAA-4F26-9A33-8F6A35116BFD}" presName="node" presStyleLbl="node1" presStyleIdx="1" presStyleCnt="4">
        <dgm:presLayoutVars>
          <dgm:bulletEnabled val="1"/>
        </dgm:presLayoutVars>
      </dgm:prSet>
      <dgm:spPr/>
    </dgm:pt>
    <dgm:pt modelId="{2346B8AF-CA5B-CC4B-8E2B-6FAC0C40EB2E}" type="pres">
      <dgm:prSet presAssocID="{E08283C1-DCEE-4F19-91F7-67605D4C348A}" presName="sibTrans" presStyleCnt="0"/>
      <dgm:spPr/>
    </dgm:pt>
    <dgm:pt modelId="{C5E88D91-029C-DF48-B9BC-6F4583C6AC1F}" type="pres">
      <dgm:prSet presAssocID="{8C4E3637-5AEC-41BF-8C9C-FE1F5E419548}" presName="node" presStyleLbl="node1" presStyleIdx="2" presStyleCnt="4">
        <dgm:presLayoutVars>
          <dgm:bulletEnabled val="1"/>
        </dgm:presLayoutVars>
      </dgm:prSet>
      <dgm:spPr/>
    </dgm:pt>
    <dgm:pt modelId="{51DCE961-4F3F-6D46-87B5-401CB6776D99}" type="pres">
      <dgm:prSet presAssocID="{6A73EA6D-A7A1-472A-AC57-9D8D933408B6}" presName="sibTrans" presStyleCnt="0"/>
      <dgm:spPr/>
    </dgm:pt>
    <dgm:pt modelId="{9942C677-67C6-2A43-A8EC-E582AA5797EE}" type="pres">
      <dgm:prSet presAssocID="{BB58AC02-E168-4F44-A9AA-9A1ED959B6E4}" presName="node" presStyleLbl="node1" presStyleIdx="3" presStyleCnt="4">
        <dgm:presLayoutVars>
          <dgm:bulletEnabled val="1"/>
        </dgm:presLayoutVars>
      </dgm:prSet>
      <dgm:spPr/>
    </dgm:pt>
  </dgm:ptLst>
  <dgm:cxnLst>
    <dgm:cxn modelId="{1B1FFE33-F2B9-4A83-8F48-56CA43991B3A}" srcId="{48649DE4-D7E6-438B-8C06-15F07922EFB1}" destId="{8C4E3637-5AEC-41BF-8C9C-FE1F5E419548}" srcOrd="2" destOrd="0" parTransId="{B5B2320E-810F-4AE9-94E8-2DB1676D4F2F}" sibTransId="{6A73EA6D-A7A1-472A-AC57-9D8D933408B6}"/>
    <dgm:cxn modelId="{B6B72A5B-F0D9-4DC0-BD47-4E263E3C843D}" srcId="{48649DE4-D7E6-438B-8C06-15F07922EFB1}" destId="{45DEDB8D-9F99-4B78-B879-F1C962B48D40}" srcOrd="0" destOrd="0" parTransId="{805A02BE-ED6A-4445-9EA3-B68F2F775CC1}" sibTransId="{626EC3B7-7171-4861-A222-964F6DBEDCAE}"/>
    <dgm:cxn modelId="{50ACA26C-4542-4B79-A2F6-D88AC15BCA38}" srcId="{48649DE4-D7E6-438B-8C06-15F07922EFB1}" destId="{BB58AC02-E168-4F44-A9AA-9A1ED959B6E4}" srcOrd="3" destOrd="0" parTransId="{863939F1-4B7B-4447-AB0E-60A33D0A4AE6}" sibTransId="{31AFA08D-7752-4A0B-9FB5-B44FCE5E0C73}"/>
    <dgm:cxn modelId="{33F31B74-EC36-A24E-8DA4-65EAFC81612A}" type="presOf" srcId="{45DEDB8D-9F99-4B78-B879-F1C962B48D40}" destId="{41F2D206-2B6B-2F4E-A2BF-C77A5D3FC594}" srcOrd="0" destOrd="0" presId="urn:microsoft.com/office/officeart/2005/8/layout/default"/>
    <dgm:cxn modelId="{1257A19C-0A0E-E84F-90D0-26DA5283010D}" type="presOf" srcId="{3259A64F-ABAA-4F26-9A33-8F6A35116BFD}" destId="{9D86E8A0-0D01-1249-814C-2267860077B6}" srcOrd="0" destOrd="0" presId="urn:microsoft.com/office/officeart/2005/8/layout/default"/>
    <dgm:cxn modelId="{990CE8AC-8F7C-A943-BA85-A793D438D784}" type="presOf" srcId="{BB58AC02-E168-4F44-A9AA-9A1ED959B6E4}" destId="{9942C677-67C6-2A43-A8EC-E582AA5797EE}" srcOrd="0" destOrd="0" presId="urn:microsoft.com/office/officeart/2005/8/layout/default"/>
    <dgm:cxn modelId="{475722CB-8151-46B8-BDED-9B2F9060ABC7}" srcId="{48649DE4-D7E6-438B-8C06-15F07922EFB1}" destId="{3259A64F-ABAA-4F26-9A33-8F6A35116BFD}" srcOrd="1" destOrd="0" parTransId="{2F16335D-7DEE-4AD3-AD1D-491A1542D279}" sibTransId="{E08283C1-DCEE-4F19-91F7-67605D4C348A}"/>
    <dgm:cxn modelId="{A4F1D7EC-6800-A54D-9379-06072660706D}" type="presOf" srcId="{48649DE4-D7E6-438B-8C06-15F07922EFB1}" destId="{C1085BB1-E91C-614D-BDA6-5530294968A1}" srcOrd="0" destOrd="0" presId="urn:microsoft.com/office/officeart/2005/8/layout/default"/>
    <dgm:cxn modelId="{6BCD13F8-5EB6-014B-BDC5-F26088A5F2D5}" type="presOf" srcId="{8C4E3637-5AEC-41BF-8C9C-FE1F5E419548}" destId="{C5E88D91-029C-DF48-B9BC-6F4583C6AC1F}" srcOrd="0" destOrd="0" presId="urn:microsoft.com/office/officeart/2005/8/layout/default"/>
    <dgm:cxn modelId="{832F4213-EF0B-0841-9E6A-582AA11A8751}" type="presParOf" srcId="{C1085BB1-E91C-614D-BDA6-5530294968A1}" destId="{41F2D206-2B6B-2F4E-A2BF-C77A5D3FC594}" srcOrd="0" destOrd="0" presId="urn:microsoft.com/office/officeart/2005/8/layout/default"/>
    <dgm:cxn modelId="{4A080AD3-B72F-2C4C-8531-B93ABAE050D8}" type="presParOf" srcId="{C1085BB1-E91C-614D-BDA6-5530294968A1}" destId="{2598AE35-3263-1D4B-A0BB-4E66A68D5E33}" srcOrd="1" destOrd="0" presId="urn:microsoft.com/office/officeart/2005/8/layout/default"/>
    <dgm:cxn modelId="{663DE38B-9D76-7B48-9188-D470D30E60C2}" type="presParOf" srcId="{C1085BB1-E91C-614D-BDA6-5530294968A1}" destId="{9D86E8A0-0D01-1249-814C-2267860077B6}" srcOrd="2" destOrd="0" presId="urn:microsoft.com/office/officeart/2005/8/layout/default"/>
    <dgm:cxn modelId="{6AF28E41-89E2-5844-BDEB-4F302F09E152}" type="presParOf" srcId="{C1085BB1-E91C-614D-BDA6-5530294968A1}" destId="{2346B8AF-CA5B-CC4B-8E2B-6FAC0C40EB2E}" srcOrd="3" destOrd="0" presId="urn:microsoft.com/office/officeart/2005/8/layout/default"/>
    <dgm:cxn modelId="{13D4E6C0-AE77-5340-8DD0-3C2825DF3963}" type="presParOf" srcId="{C1085BB1-E91C-614D-BDA6-5530294968A1}" destId="{C5E88D91-029C-DF48-B9BC-6F4583C6AC1F}" srcOrd="4" destOrd="0" presId="urn:microsoft.com/office/officeart/2005/8/layout/default"/>
    <dgm:cxn modelId="{FB973153-62D5-C244-9405-36824021FF1A}" type="presParOf" srcId="{C1085BB1-E91C-614D-BDA6-5530294968A1}" destId="{51DCE961-4F3F-6D46-87B5-401CB6776D99}" srcOrd="5" destOrd="0" presId="urn:microsoft.com/office/officeart/2005/8/layout/default"/>
    <dgm:cxn modelId="{DB7BCF1F-CF91-9248-9852-25875DD1472D}" type="presParOf" srcId="{C1085BB1-E91C-614D-BDA6-5530294968A1}" destId="{9942C677-67C6-2A43-A8EC-E582AA5797EE}" srcOrd="6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1F2D206-2B6B-2F4E-A2BF-C77A5D3FC594}">
      <dsp:nvSpPr>
        <dsp:cNvPr id="0" name=""/>
        <dsp:cNvSpPr/>
      </dsp:nvSpPr>
      <dsp:spPr>
        <a:xfrm>
          <a:off x="1097" y="281258"/>
          <a:ext cx="4279726" cy="2567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2400" kern="1200"/>
            <a:t>Chi è </a:t>
          </a:r>
          <a:r>
            <a:rPr lang="en-US" sz="2400" i="1" kern="1200"/>
            <a:t>l’artefice delle mie azioni</a:t>
          </a:r>
          <a:r>
            <a:rPr lang="en-US" sz="2400" kern="1200"/>
            <a:t>? Fermo restando che siamo tutti un prodotto della cultura, agisco secondo una mia volontà o sono mosso da qualcun altro (ad esempio da Dio/dalla Provvidenza)?</a:t>
          </a:r>
        </a:p>
      </dsp:txBody>
      <dsp:txXfrm>
        <a:off x="1097" y="281258"/>
        <a:ext cx="4279726" cy="2567836"/>
      </dsp:txXfrm>
    </dsp:sp>
    <dsp:sp modelId="{9D86E8A0-0D01-1249-814C-2267860077B6}">
      <dsp:nvSpPr>
        <dsp:cNvPr id="0" name=""/>
        <dsp:cNvSpPr/>
      </dsp:nvSpPr>
      <dsp:spPr>
        <a:xfrm>
          <a:off x="4708796" y="281258"/>
          <a:ext cx="4279726" cy="2567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Qual è il </a:t>
          </a:r>
          <a:r>
            <a:rPr lang="en-GB" sz="2400" i="1" kern="1200"/>
            <a:t>fine delle mie azioni</a:t>
          </a:r>
          <a:r>
            <a:rPr lang="en-GB" sz="2400" kern="1200"/>
            <a:t>? È un fine trascendente (la salvezza) o è un fine terreno?</a:t>
          </a:r>
          <a:endParaRPr lang="en-US" sz="2400" kern="1200"/>
        </a:p>
      </dsp:txBody>
      <dsp:txXfrm>
        <a:off x="4708796" y="281258"/>
        <a:ext cx="4279726" cy="2567836"/>
      </dsp:txXfrm>
    </dsp:sp>
    <dsp:sp modelId="{C5E88D91-029C-DF48-B9BC-6F4583C6AC1F}">
      <dsp:nvSpPr>
        <dsp:cNvPr id="0" name=""/>
        <dsp:cNvSpPr/>
      </dsp:nvSpPr>
      <dsp:spPr>
        <a:xfrm>
          <a:off x="1097" y="3277067"/>
          <a:ext cx="4279726" cy="2567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400" kern="1200"/>
            <a:t>Qual è il rapporto tra </a:t>
          </a:r>
          <a:r>
            <a:rPr lang="en-GB" sz="2400" i="1" kern="1200"/>
            <a:t>individuo e collettività</a:t>
          </a:r>
          <a:r>
            <a:rPr lang="en-GB" sz="2400" kern="1200"/>
            <a:t>? Viene privilegiata l’omologazione e l’uniformità o la differenziazione? </a:t>
          </a:r>
          <a:endParaRPr lang="en-US" sz="2400" kern="1200"/>
        </a:p>
      </dsp:txBody>
      <dsp:txXfrm>
        <a:off x="1097" y="3277067"/>
        <a:ext cx="4279726" cy="2567836"/>
      </dsp:txXfrm>
    </dsp:sp>
    <dsp:sp modelId="{9942C677-67C6-2A43-A8EC-E582AA5797EE}">
      <dsp:nvSpPr>
        <dsp:cNvPr id="0" name=""/>
        <dsp:cNvSpPr/>
      </dsp:nvSpPr>
      <dsp:spPr>
        <a:xfrm>
          <a:off x="4708796" y="3277067"/>
          <a:ext cx="4279726" cy="2567836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it-IT" sz="2400" kern="1200" noProof="0" dirty="0"/>
            <a:t>Qual è la relazione tra </a:t>
          </a:r>
          <a:r>
            <a:rPr lang="it-IT" sz="2400" i="1" kern="1200" noProof="0" dirty="0"/>
            <a:t>dimensione interiore e esteriore</a:t>
          </a:r>
          <a:r>
            <a:rPr lang="it-IT" sz="2400" kern="1200" noProof="0" dirty="0"/>
            <a:t> nella persona? Coincidono o sono considerate distinte? Cosa è più importante?</a:t>
          </a:r>
        </a:p>
      </dsp:txBody>
      <dsp:txXfrm>
        <a:off x="4708796" y="3277067"/>
        <a:ext cx="4279726" cy="256783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3160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85375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9814064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742856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453294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791542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941665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97948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923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9439508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01681287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Click to edit Master text styles</a:t>
            </a:r>
          </a:p>
          <a:p>
            <a:pPr lvl="1"/>
            <a:r>
              <a:rPr lang="it-IT"/>
              <a:t>Second level</a:t>
            </a:r>
          </a:p>
          <a:p>
            <a:pPr lvl="2"/>
            <a:r>
              <a:rPr lang="it-IT"/>
              <a:t>Third level</a:t>
            </a:r>
          </a:p>
          <a:p>
            <a:pPr lvl="3"/>
            <a:r>
              <a:rPr lang="it-IT"/>
              <a:t>Fourth level</a:t>
            </a:r>
          </a:p>
          <a:p>
            <a:pPr lvl="4"/>
            <a:r>
              <a:rPr lang="it-IT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C38CD8-93FE-594E-8D0A-67934EA6A489}" type="datetimeFigureOut">
              <a:rPr lang="en-US" smtClean="0"/>
              <a:t>3/8/23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7A8745-2A0E-E642-93BD-58B45A72CE85}" type="slidenum">
              <a:rPr lang="it-IT" smtClean="0"/>
              <a:t>‹#›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39605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EBC93C-2BC0-614E-11D8-CB5B71861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57199"/>
          </a:xfrm>
        </p:spPr>
        <p:txBody>
          <a:bodyPr>
            <a:normAutofit fontScale="90000"/>
          </a:bodyPr>
          <a:lstStyle/>
          <a:p>
            <a:r>
              <a:rPr lang="en-IT"/>
              <a:t>Concetto di individuo oggi</a:t>
            </a:r>
            <a:endParaRPr lang="en-IT" dirty="0"/>
          </a:p>
        </p:txBody>
      </p:sp>
      <p:graphicFrame>
        <p:nvGraphicFramePr>
          <p:cNvPr id="15" name="Content Placeholder 2">
            <a:extLst>
              <a:ext uri="{FF2B5EF4-FFF2-40B4-BE49-F238E27FC236}">
                <a16:creationId xmlns:a16="http://schemas.microsoft.com/office/drawing/2014/main" id="{24640008-D7E1-C872-BAA4-AD2DBADB9F27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54379" y="731838"/>
          <a:ext cx="8989621" cy="61261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1766955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9139F69-52B3-48A8-1076-1F4F7EEAE8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7566" y="0"/>
            <a:ext cx="9026434" cy="6858000"/>
          </a:xfrm>
        </p:spPr>
        <p:txBody>
          <a:bodyPr>
            <a:normAutofit fontScale="92500" lnSpcReduction="20000"/>
          </a:bodyPr>
          <a:lstStyle/>
          <a:p>
            <a:pPr algn="just">
              <a:lnSpc>
                <a:spcPct val="200000"/>
              </a:lnSpc>
            </a:pPr>
            <a:r>
              <a:rPr lang="it-IT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Nell’alto medioevo l’uomo è schiacciato su un’identità collettiva, non ha molta consapevolezza della propria dimensione interiore, vive per un fine trascendente</a:t>
            </a:r>
            <a:endParaRPr lang="en-IT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it-IT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Nel tardo medioevo, nascita delle città e le nuove identità sociali. Con Francesco l’uomo e l’umanità diventano più centrali (identificazione uomo-Cristo, penitenza come volontà di potenza) e si ha un approfondimento della dimensione interiore (cuore, sentimenti), che però rimane collegata a quella esteriore (povertà, flagellazione corpo). Presente l’aspirazione a un cristianesimo meno istituzionale (chiesa primitiva)</a:t>
            </a:r>
            <a:endParaRPr lang="en-IT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algn="just">
              <a:lnSpc>
                <a:spcPct val="200000"/>
              </a:lnSpc>
            </a:pPr>
            <a:r>
              <a:rPr lang="it-IT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Con l’Umanesimo, la </a:t>
            </a:r>
            <a:r>
              <a:rPr lang="it-IT" sz="1800" dirty="0" err="1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Devotio</a:t>
            </a:r>
            <a:r>
              <a:rPr lang="it-IT" sz="1800" dirty="0">
                <a:effectLst/>
                <a:latin typeface="Cambria" panose="02040503050406030204" pitchFamily="18" charset="0"/>
                <a:ea typeface="MS Mincho" panose="02020609040205080304" pitchFamily="49" charset="-128"/>
                <a:cs typeface="Times New Roman" panose="02020603050405020304" pitchFamily="18" charset="0"/>
              </a:rPr>
              <a:t> e l’Osservanza si approfondisce l’importanza dell’uomo (identificazione Cristo, l’uomo si innalza tramite lo studio, l’uomo ha una storia e un habitus culturale che lo caratterizza, minore importanza miracoli), l’interiorità diventa centrale a scapito della dimensione esteriore (pratiche religiose esteriori criticate, status religioso poco importante, chiesa degli apostoli, conta solo la conversione del cuore e il comportamento morale, che permettono la liberazione della scintilla divina, la divinizzazione personale e l’unione con Cristo)</a:t>
            </a:r>
            <a:endParaRPr lang="en-IT" sz="1800" dirty="0">
              <a:effectLst/>
              <a:latin typeface="Cambria" panose="02040503050406030204" pitchFamily="18" charset="0"/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endParaRPr lang="en-IT" dirty="0"/>
          </a:p>
        </p:txBody>
      </p:sp>
    </p:spTree>
    <p:extLst>
      <p:ext uri="{BB962C8B-B14F-4D97-AF65-F5344CB8AC3E}">
        <p14:creationId xmlns:p14="http://schemas.microsoft.com/office/powerpoint/2010/main" val="32205008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64271"/>
          </a:xfrm>
        </p:spPr>
        <p:txBody>
          <a:bodyPr>
            <a:normAutofit fontScale="90000"/>
          </a:bodyPr>
          <a:lstStyle/>
          <a:p>
            <a:r>
              <a:rPr lang="it-IT" dirty="0"/>
              <a:t>XII-XVI secolo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00546"/>
            <a:ext cx="8229600" cy="5957454"/>
          </a:xfrm>
        </p:spPr>
        <p:txBody>
          <a:bodyPr>
            <a:normAutofit lnSpcReduction="10000"/>
          </a:bodyPr>
          <a:lstStyle/>
          <a:p>
            <a:r>
              <a:rPr lang="it-IT" dirty="0"/>
              <a:t>Nascita città, trasformazioni economico-politiche, demografico-sociali, culturali</a:t>
            </a:r>
          </a:p>
          <a:p>
            <a:r>
              <a:rPr lang="it-IT" dirty="0"/>
              <a:t>Desacralizzazione, nuova importanza essere umano: non solo fine trascendente; il mondo religioso si umanizza (raffigurazioni Cristo); maggiore attenzione al mondo terreno; separazione interiorità-esteriorità; scavo interiore</a:t>
            </a:r>
          </a:p>
          <a:p>
            <a:r>
              <a:rPr lang="it-IT" dirty="0"/>
              <a:t>Razionalità applicata alla religione=Scolastica</a:t>
            </a:r>
          </a:p>
          <a:p>
            <a:r>
              <a:rPr lang="it-IT" dirty="0"/>
              <a:t>Laici nella religione: cultura penitenziale</a:t>
            </a:r>
          </a:p>
          <a:p>
            <a:r>
              <a:rPr lang="it-IT" dirty="0"/>
              <a:t>Dal XV secolo nuova corrente religiosa (Umanesimo, </a:t>
            </a:r>
            <a:r>
              <a:rPr lang="it-IT" dirty="0" err="1"/>
              <a:t>Devotio</a:t>
            </a:r>
            <a:r>
              <a:rPr lang="it-IT" dirty="0"/>
              <a:t>, Osservanza)</a:t>
            </a:r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6352982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1444"/>
            <a:ext cx="8229600" cy="6463927"/>
          </a:xfrm>
        </p:spPr>
        <p:txBody>
          <a:bodyPr>
            <a:normAutofit lnSpcReduction="10000"/>
          </a:bodyPr>
          <a:lstStyle/>
          <a:p>
            <a:r>
              <a:rPr lang="it-IT" dirty="0"/>
              <a:t>Umanesimo, Osservanza, </a:t>
            </a:r>
            <a:r>
              <a:rPr lang="it-IT" dirty="0" err="1"/>
              <a:t>Devotio</a:t>
            </a:r>
            <a:r>
              <a:rPr lang="it-IT" dirty="0"/>
              <a:t> Moderna (XV secolo)</a:t>
            </a:r>
          </a:p>
          <a:p>
            <a:r>
              <a:rPr lang="it-IT" dirty="0"/>
              <a:t>Ritorno alle fonti del cristianesimo (Vangelo, Padri della Chiesa, monachesimo antico); Paolo, Agostino, Crisostomo, Cassiano, Pseudo-Dionigi; Neoplatonismo</a:t>
            </a:r>
          </a:p>
          <a:p>
            <a:r>
              <a:rPr lang="it-IT" dirty="0"/>
              <a:t>Spiritualità interiore: penitenza fisica non importante; perfezione morale (contro vizi, amore proprio), unione mistica</a:t>
            </a:r>
          </a:p>
          <a:p>
            <a:r>
              <a:rPr lang="it-IT" dirty="0"/>
              <a:t>Modello Chiesa primitiva; cerimonie della Chiesa e distinzione laici e religiosi non importanti</a:t>
            </a:r>
          </a:p>
          <a:p>
            <a:r>
              <a:rPr lang="it-IT" dirty="0"/>
              <a:t>Contro superstizioni, miracoli</a:t>
            </a:r>
          </a:p>
        </p:txBody>
      </p:sp>
    </p:spTree>
    <p:extLst>
      <p:ext uri="{BB962C8B-B14F-4D97-AF65-F5344CB8AC3E}">
        <p14:creationId xmlns:p14="http://schemas.microsoft.com/office/powerpoint/2010/main" val="39058154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</TotalTime>
  <Words>424</Words>
  <Application>Microsoft Macintosh PowerPoint</Application>
  <PresentationFormat>On-screen Show (4:3)</PresentationFormat>
  <Paragraphs>20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Cambria</vt:lpstr>
      <vt:lpstr>Office Theme</vt:lpstr>
      <vt:lpstr>Concetto di individuo oggi</vt:lpstr>
      <vt:lpstr>PowerPoint Presentation</vt:lpstr>
      <vt:lpstr>XII-XVI secolo</vt:lpstr>
      <vt:lpstr>PowerPoint Presentation</vt:lpstr>
    </vt:vector>
  </TitlesOfParts>
  <Company>Università di Teramo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Odoardo Mazzonis</dc:creator>
  <cp:lastModifiedBy>querciolo mazzonis</cp:lastModifiedBy>
  <cp:revision>3</cp:revision>
  <dcterms:created xsi:type="dcterms:W3CDTF">2021-05-19T07:26:36Z</dcterms:created>
  <dcterms:modified xsi:type="dcterms:W3CDTF">2023-03-08T14:44:00Z</dcterms:modified>
</cp:coreProperties>
</file>