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D7FA-1CC5-4246-996F-67BAB825EE1C}" type="datetimeFigureOut">
              <a:rPr lang="it-IT" smtClean="0"/>
              <a:pPr/>
              <a:t>06/10/2022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932A-6AAF-40AF-8F2C-9A09A2FD18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D7FA-1CC5-4246-996F-67BAB825EE1C}" type="datetimeFigureOut">
              <a:rPr lang="it-IT" smtClean="0"/>
              <a:pPr/>
              <a:t>06/10/2022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932A-6AAF-40AF-8F2C-9A09A2FD18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D7FA-1CC5-4246-996F-67BAB825EE1C}" type="datetimeFigureOut">
              <a:rPr lang="it-IT" smtClean="0"/>
              <a:pPr/>
              <a:t>06/10/2022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932A-6AAF-40AF-8F2C-9A09A2FD18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D7FA-1CC5-4246-996F-67BAB825EE1C}" type="datetimeFigureOut">
              <a:rPr lang="it-IT" smtClean="0"/>
              <a:pPr/>
              <a:t>06/10/2022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932A-6AAF-40AF-8F2C-9A09A2FD18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D7FA-1CC5-4246-996F-67BAB825EE1C}" type="datetimeFigureOut">
              <a:rPr lang="it-IT" smtClean="0"/>
              <a:pPr/>
              <a:t>06/10/2022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932A-6AAF-40AF-8F2C-9A09A2FD18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D7FA-1CC5-4246-996F-67BAB825EE1C}" type="datetimeFigureOut">
              <a:rPr lang="it-IT" smtClean="0"/>
              <a:pPr/>
              <a:t>06/10/2022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932A-6AAF-40AF-8F2C-9A09A2FD18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D7FA-1CC5-4246-996F-67BAB825EE1C}" type="datetimeFigureOut">
              <a:rPr lang="it-IT" smtClean="0"/>
              <a:pPr/>
              <a:t>06/10/2022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932A-6AAF-40AF-8F2C-9A09A2FD18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D7FA-1CC5-4246-996F-67BAB825EE1C}" type="datetimeFigureOut">
              <a:rPr lang="it-IT" smtClean="0"/>
              <a:pPr/>
              <a:t>06/10/2022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932A-6AAF-40AF-8F2C-9A09A2FD18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D7FA-1CC5-4246-996F-67BAB825EE1C}" type="datetimeFigureOut">
              <a:rPr lang="it-IT" smtClean="0"/>
              <a:pPr/>
              <a:t>06/10/2022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932A-6AAF-40AF-8F2C-9A09A2FD18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D7FA-1CC5-4246-996F-67BAB825EE1C}" type="datetimeFigureOut">
              <a:rPr lang="it-IT" smtClean="0"/>
              <a:pPr/>
              <a:t>06/10/2022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932A-6AAF-40AF-8F2C-9A09A2FD18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D7FA-1CC5-4246-996F-67BAB825EE1C}" type="datetimeFigureOut">
              <a:rPr lang="it-IT" smtClean="0"/>
              <a:pPr/>
              <a:t>06/10/2022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932A-6AAF-40AF-8F2C-9A09A2FD18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DD7FA-1CC5-4246-996F-67BAB825EE1C}" type="datetimeFigureOut">
              <a:rPr lang="it-IT" smtClean="0"/>
              <a:pPr/>
              <a:t>06/10/2022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0932A-6AAF-40AF-8F2C-9A09A2FD18F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00174"/>
            <a:ext cx="8229600" cy="4000528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it-IT" sz="5400" dirty="0" smtClean="0"/>
              <a:t>Il divieto di uso della forza e la legittima difesa</a:t>
            </a:r>
            <a:endParaRPr lang="it-IT"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dirty="0" smtClean="0"/>
              <a:t>La legittima difesa 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Natura consuetudinaria della norma</a:t>
            </a:r>
          </a:p>
          <a:p>
            <a:r>
              <a:rPr lang="it-IT" dirty="0" smtClean="0"/>
              <a:t>Il limite delle misure adottate dal </a:t>
            </a:r>
            <a:r>
              <a:rPr lang="it-IT" dirty="0" err="1" smtClean="0"/>
              <a:t>Cds</a:t>
            </a:r>
            <a:endParaRPr lang="it-IT" dirty="0" smtClean="0"/>
          </a:p>
          <a:p>
            <a:r>
              <a:rPr lang="it-IT" dirty="0" smtClean="0"/>
              <a:t>Nozione di attacco armato – tendenza a darne un’interpretazione estensiva – aggressione indiretta vs assistenza logistica (ruolo svolto dallo stato)</a:t>
            </a:r>
          </a:p>
          <a:p>
            <a:r>
              <a:rPr lang="it-IT" dirty="0" smtClean="0"/>
              <a:t>La legittima difesa come risposta ad attacchi armati di enti non statali (esempio: Afghanistan 2001) – controllo o meno del territorio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dirty="0" smtClean="0"/>
              <a:t>La legittima difesa III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Limite di proporzionalità (funzionalità) e altri limiti (diritto internazionale umanitario)</a:t>
            </a:r>
          </a:p>
          <a:p>
            <a:endParaRPr lang="it-IT" dirty="0" smtClean="0"/>
          </a:p>
          <a:p>
            <a:r>
              <a:rPr lang="it-IT" dirty="0" smtClean="0"/>
              <a:t>La legittima difesa preventiva – argomenti a favore e contro – limiti rigorosi – prassi difforme</a:t>
            </a:r>
          </a:p>
          <a:p>
            <a:endParaRPr lang="it-IT" dirty="0" smtClean="0"/>
          </a:p>
          <a:p>
            <a:r>
              <a:rPr lang="it-IT" dirty="0" smtClean="0"/>
              <a:t>La legittima difesa collettiva – la necessità di una richiesta dello Stato aggredito – accordi di mutua difesa collettiva (art.5 Trattato </a:t>
            </a:r>
            <a:r>
              <a:rPr lang="it-IT" dirty="0" smtClean="0"/>
              <a:t>NATO – rinvio sulla evoluzione del ruolo della NATO)</a:t>
            </a:r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dirty="0" smtClean="0"/>
              <a:t>Le origini storiche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	Il regime di libertà:</a:t>
            </a:r>
          </a:p>
          <a:p>
            <a:pPr>
              <a:buNone/>
            </a:pPr>
            <a:r>
              <a:rPr lang="it-IT" dirty="0" smtClean="0"/>
              <a:t>    - discrezionalità assoluta (implicazioni teoriche: un ordinamento giuridico incompleto?)</a:t>
            </a:r>
          </a:p>
          <a:p>
            <a:pPr>
              <a:buNone/>
            </a:pPr>
            <a:r>
              <a:rPr lang="it-IT" dirty="0"/>
              <a:t> </a:t>
            </a:r>
            <a:r>
              <a:rPr lang="it-IT" dirty="0" smtClean="0"/>
              <a:t>   - limitazione al solo perseguimento di interessi “essenziali”? Difficoltà pratiche</a:t>
            </a:r>
          </a:p>
          <a:p>
            <a:pPr>
              <a:buNone/>
            </a:pPr>
            <a:r>
              <a:rPr lang="it-IT" dirty="0" smtClean="0"/>
              <a:t>	I tentativi di regolamentazione:</a:t>
            </a:r>
          </a:p>
          <a:p>
            <a:pPr>
              <a:buNone/>
            </a:pPr>
            <a:r>
              <a:rPr lang="it-IT" dirty="0"/>
              <a:t>	</a:t>
            </a:r>
            <a:r>
              <a:rPr lang="it-IT" dirty="0" smtClean="0"/>
              <a:t>- il Patto della Società delle Nazioni </a:t>
            </a:r>
          </a:p>
          <a:p>
            <a:pPr>
              <a:buNone/>
            </a:pPr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dirty="0" smtClean="0"/>
              <a:t>La Carta delle Nazioni Unite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Art.2 par.4: “I membri devono  astenersi nelle loro relazioni internazionali dalla minaccia o dall’uso della forza, sia contro l’integrità territoriale o l’indipendenza politica di qualsiasi Stato, sia in qualunque altra maniera incompatibile con i fini delle Nazioni Unite”</a:t>
            </a:r>
          </a:p>
          <a:p>
            <a:r>
              <a:rPr lang="it-IT" dirty="0" smtClean="0"/>
              <a:t>Orientamento idealista e orientamento realista</a:t>
            </a:r>
          </a:p>
          <a:p>
            <a:r>
              <a:rPr lang="it-IT" dirty="0" smtClean="0"/>
              <a:t>Natura consuetudinaria del divieto (CIG)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dirty="0" smtClean="0"/>
              <a:t>Contenuto del divieto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Aggressione (diretta e indiretta) e altre ipotesi (minori) di uso della forza</a:t>
            </a:r>
          </a:p>
          <a:p>
            <a:r>
              <a:rPr lang="it-IT" dirty="0" smtClean="0"/>
              <a:t>Rappresaglie armate (vietate – differenza rispetto alla legittima difesa – esempio: bombardamento USA di Tripoli  nel 1986)</a:t>
            </a:r>
          </a:p>
          <a:p>
            <a:r>
              <a:rPr lang="it-IT" dirty="0" smtClean="0"/>
              <a:t>Interventi a tutela dei cittadini all’estero (liberazione di ostaggi, senza consenso dello Stato territoriale - tesi della liceità - vietati … anche se </a:t>
            </a:r>
            <a:r>
              <a:rPr lang="it-IT" i="1" dirty="0" err="1" smtClean="0"/>
              <a:t>minoris</a:t>
            </a:r>
            <a:r>
              <a:rPr lang="it-IT" i="1" dirty="0" smtClean="0"/>
              <a:t> generis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dirty="0" smtClean="0"/>
              <a:t>Gli interventi umanitari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Difficoltà dovuta all’</a:t>
            </a:r>
            <a:r>
              <a:rPr lang="it-IT" dirty="0" err="1" smtClean="0"/>
              <a:t>indistinguibilità</a:t>
            </a:r>
            <a:r>
              <a:rPr lang="it-IT" dirty="0" smtClean="0"/>
              <a:t> delle motivazioni umanitarie da altre motivazioni</a:t>
            </a:r>
          </a:p>
          <a:p>
            <a:r>
              <a:rPr lang="it-IT" dirty="0" smtClean="0"/>
              <a:t>Esempio del Kurdistan iracheno (1991)</a:t>
            </a:r>
          </a:p>
          <a:p>
            <a:r>
              <a:rPr lang="it-IT" dirty="0" smtClean="0"/>
              <a:t>Intervento della NATO in Kosovo (1999): “paralisi” decisionale del </a:t>
            </a:r>
            <a:r>
              <a:rPr lang="it-IT" dirty="0" err="1" smtClean="0"/>
              <a:t>Cds</a:t>
            </a:r>
            <a:r>
              <a:rPr lang="it-IT" dirty="0" smtClean="0"/>
              <a:t> e attacco </a:t>
            </a:r>
            <a:r>
              <a:rPr lang="it-IT" dirty="0" err="1" smtClean="0"/>
              <a:t>genocidario</a:t>
            </a:r>
            <a:r>
              <a:rPr lang="it-IT" dirty="0" smtClean="0"/>
              <a:t> in corso – CIG - risoluzione </a:t>
            </a:r>
            <a:r>
              <a:rPr lang="it-IT" dirty="0" err="1" smtClean="0"/>
              <a:t>Cds</a:t>
            </a:r>
            <a:r>
              <a:rPr lang="it-IT" dirty="0" smtClean="0"/>
              <a:t> 1244  (dopo la fine dell’azione armata)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dirty="0" smtClean="0"/>
              <a:t>Gli interventi umanitari </a:t>
            </a:r>
            <a:r>
              <a:rPr lang="it-IT" dirty="0" err="1" smtClean="0"/>
              <a:t>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Dibattito sulla liceità – tesi della formazione di una norma </a:t>
            </a:r>
            <a:r>
              <a:rPr lang="it-IT" i="1" dirty="0" smtClean="0"/>
              <a:t>ad hoc </a:t>
            </a:r>
            <a:r>
              <a:rPr lang="it-IT" dirty="0" smtClean="0"/>
              <a:t>(una nuova eccezione al divieto?)</a:t>
            </a:r>
          </a:p>
          <a:p>
            <a:r>
              <a:rPr lang="it-IT" dirty="0" smtClean="0"/>
              <a:t>Il “dilemma  umanitario”</a:t>
            </a:r>
          </a:p>
          <a:p>
            <a:r>
              <a:rPr lang="it-IT" dirty="0" smtClean="0"/>
              <a:t>Interventi unilaterali e rischi di abuso</a:t>
            </a:r>
          </a:p>
          <a:p>
            <a:r>
              <a:rPr lang="it-IT" dirty="0" smtClean="0"/>
              <a:t>Idea del rimedio fuori dall’ordinamento (illecito eticamente giustificato) – non un precedente</a:t>
            </a:r>
          </a:p>
          <a:p>
            <a:r>
              <a:rPr lang="it-IT" dirty="0" smtClean="0"/>
              <a:t>Dottrina della </a:t>
            </a:r>
            <a:r>
              <a:rPr lang="it-IT" dirty="0" err="1" smtClean="0"/>
              <a:t>responsibility</a:t>
            </a:r>
            <a:r>
              <a:rPr lang="it-IT" dirty="0" smtClean="0"/>
              <a:t>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protect</a:t>
            </a:r>
            <a:r>
              <a:rPr lang="it-IT" dirty="0" smtClean="0"/>
              <a:t> (R2P) – sovranità funzionale</a:t>
            </a:r>
          </a:p>
          <a:p>
            <a:r>
              <a:rPr lang="it-IT" dirty="0" smtClean="0"/>
              <a:t>Intervento unilaterale vs. ampliamento dei presupposti di azione del </a:t>
            </a:r>
            <a:r>
              <a:rPr lang="it-IT" dirty="0" err="1" smtClean="0"/>
              <a:t>Cds</a:t>
            </a:r>
            <a:r>
              <a:rPr lang="it-IT" dirty="0" smtClean="0"/>
              <a:t> (esempio: Libia 2011) 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dirty="0" smtClean="0"/>
              <a:t>Interventi contro il terrorismo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Distinzione tra azioni contro terroristi all’estero e rappresaglie armate (valutazioni negative della comunità internazionale)</a:t>
            </a:r>
          </a:p>
          <a:p>
            <a:r>
              <a:rPr lang="it-IT" dirty="0" smtClean="0"/>
              <a:t>Afghanistan 2001 (combinazione delle due ipotesi) – atteggiamento della comunità internazionale (</a:t>
            </a:r>
            <a:r>
              <a:rPr lang="it-IT" dirty="0" err="1" smtClean="0"/>
              <a:t>Cds</a:t>
            </a:r>
            <a:r>
              <a:rPr lang="it-IT" dirty="0" smtClean="0"/>
              <a:t>: legittima difesa? – ma qual è il ruolo svolto dallo stato afghano?)</a:t>
            </a:r>
          </a:p>
          <a:p>
            <a:r>
              <a:rPr lang="it-IT" dirty="0" smtClean="0"/>
              <a:t>Dottrina Bush (interventi preventivi e “stati canaglia”)</a:t>
            </a:r>
          </a:p>
          <a:p>
            <a:r>
              <a:rPr lang="it-IT" dirty="0" smtClean="0"/>
              <a:t>Iraq 2003 (presupposti di fatto inesistenti – tesi della riviviscenza di risoluzioni risalenti)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dirty="0" smtClean="0"/>
              <a:t>Osservazioni conclusive sul divieto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Tesi realista della prassi difforme (diritto ideale vs diritto reale) </a:t>
            </a:r>
          </a:p>
          <a:p>
            <a:r>
              <a:rPr lang="it-IT" dirty="0" smtClean="0"/>
              <a:t>Numero limitato di violazioni e ricerca di una giustificazione (</a:t>
            </a:r>
            <a:r>
              <a:rPr lang="it-IT" i="1" dirty="0" err="1" smtClean="0"/>
              <a:t>opinio</a:t>
            </a:r>
            <a:r>
              <a:rPr lang="it-IT" i="1" dirty="0" smtClean="0"/>
              <a:t> </a:t>
            </a:r>
            <a:r>
              <a:rPr lang="it-IT" i="1" dirty="0" err="1" smtClean="0"/>
              <a:t>juris</a:t>
            </a:r>
            <a:r>
              <a:rPr lang="it-IT" i="1" dirty="0" smtClean="0"/>
              <a:t> </a:t>
            </a:r>
            <a:r>
              <a:rPr lang="it-IT" dirty="0" smtClean="0"/>
              <a:t>– vedi Kosovo: una scelta politica che non vuole essere un precedente)</a:t>
            </a:r>
          </a:p>
          <a:p>
            <a:r>
              <a:rPr lang="it-IT" dirty="0" smtClean="0"/>
              <a:t>Lo scenario geopolitico: venire meno della garanzia fattuale (paralisi </a:t>
            </a:r>
            <a:r>
              <a:rPr lang="it-IT" dirty="0" err="1" smtClean="0"/>
              <a:t>Cds</a:t>
            </a:r>
            <a:r>
              <a:rPr lang="it-IT" dirty="0" smtClean="0"/>
              <a:t>) – la tentazione dell’unilateralismo (dottrine strategiche, interventi) e il ritorno al multilateralismo</a:t>
            </a:r>
          </a:p>
          <a:p>
            <a:r>
              <a:rPr lang="it-IT" dirty="0" smtClean="0"/>
              <a:t>Norma </a:t>
            </a:r>
            <a:r>
              <a:rPr lang="it-IT" i="1" dirty="0" smtClean="0"/>
              <a:t>erga </a:t>
            </a:r>
            <a:r>
              <a:rPr lang="it-IT" i="1" dirty="0" err="1" smtClean="0"/>
              <a:t>omnes</a:t>
            </a:r>
            <a:r>
              <a:rPr lang="it-IT" i="1" dirty="0" smtClean="0"/>
              <a:t> </a:t>
            </a:r>
            <a:r>
              <a:rPr lang="it-IT" dirty="0" smtClean="0"/>
              <a:t>e di </a:t>
            </a:r>
            <a:r>
              <a:rPr lang="it-IT" i="1" dirty="0" err="1" smtClean="0"/>
              <a:t>jus</a:t>
            </a:r>
            <a:r>
              <a:rPr lang="it-IT" i="1" dirty="0" smtClean="0"/>
              <a:t> </a:t>
            </a:r>
            <a:r>
              <a:rPr lang="it-IT" i="1" dirty="0" err="1" smtClean="0"/>
              <a:t>cogens</a:t>
            </a:r>
            <a:endParaRPr lang="it-IT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dirty="0" smtClean="0"/>
              <a:t>La legittima difesa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Art.51: “Nessuna disposizione del presente Statuto pregiudica il diritto naturale di autotutela individuale o collettiva, nel caso che abbia luogo un attacco armato contro un Membro delle Nazioni Unite, fintantoché il Consiglio di Sicurezza non abbia preso le misure necessarie per mantenere la pace e la sicurezza internazionale. Le misure prese da Membri nell’esercizio di questo diritto di autotutela sono immediatamente portate a conoscenza del Consiglio di Sicurezza e non pregiudicano in alcun modo il potere e il compito spettanti, secondo il presente Statuto, al Consiglio di Sicurezza, di intraprendere in qualsiasi momento quell’azione che esso ritenga necessaria per mantenere o ristabilire la pace e la sicurezza internazionale”.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666</Words>
  <Application>Microsoft Office PowerPoint</Application>
  <PresentationFormat>Presentazione su schermo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Il divieto di uso della forza e la legittima difesa</vt:lpstr>
      <vt:lpstr>Le origini storiche</vt:lpstr>
      <vt:lpstr>La Carta delle Nazioni Unite</vt:lpstr>
      <vt:lpstr>Contenuto del divieto</vt:lpstr>
      <vt:lpstr>Gli interventi umanitari</vt:lpstr>
      <vt:lpstr>Gli interventi umanitari II</vt:lpstr>
      <vt:lpstr>Interventi contro il terrorismo</vt:lpstr>
      <vt:lpstr>Osservazioni conclusive sul divieto</vt:lpstr>
      <vt:lpstr>La legittima difesa</vt:lpstr>
      <vt:lpstr>La legittima difesa II</vt:lpstr>
      <vt:lpstr>La legittima difesa III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divieto di uso della forza</dc:title>
  <dc:creator>Antonio Marchesi</dc:creator>
  <cp:lastModifiedBy>antonio.marchesi antonio.marchesi</cp:lastModifiedBy>
  <cp:revision>20</cp:revision>
  <dcterms:created xsi:type="dcterms:W3CDTF">2020-03-17T08:55:15Z</dcterms:created>
  <dcterms:modified xsi:type="dcterms:W3CDTF">2022-10-06T08:07:56Z</dcterms:modified>
</cp:coreProperties>
</file>