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308" r:id="rId5"/>
    <p:sldId id="309" r:id="rId6"/>
    <p:sldId id="310" r:id="rId7"/>
    <p:sldId id="311" r:id="rId8"/>
    <p:sldId id="312" r:id="rId9"/>
    <p:sldId id="317" r:id="rId10"/>
    <p:sldId id="313" r:id="rId11"/>
    <p:sldId id="314" r:id="rId12"/>
    <p:sldId id="315" r:id="rId13"/>
    <p:sldId id="316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67"/>
    <p:restoredTop sz="94163"/>
  </p:normalViewPr>
  <p:slideViewPr>
    <p:cSldViewPr snapToGrid="0">
      <p:cViewPr varScale="1">
        <p:scale>
          <a:sx n="113" d="100"/>
          <a:sy n="113" d="100"/>
        </p:scale>
        <p:origin x="2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8089FF"/>
                </a:solidFill>
              </a:rPr>
              <a:t>1.8. Le rivoluzioni del 1917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8089FF"/>
                </a:solidFill>
                <a:latin typeface="Times" pitchFamily="2" charset="0"/>
              </a:rPr>
              <a:t>1918/1921</a:t>
            </a:r>
            <a:r>
              <a:rPr lang="it-IT" sz="2400" dirty="0">
                <a:solidFill>
                  <a:srgbClr val="8089FF"/>
                </a:solidFill>
                <a:latin typeface="Times" pitchFamily="2" charset="0"/>
              </a:rPr>
              <a:t>: </a:t>
            </a:r>
            <a:r>
              <a:rPr lang="it-IT" sz="2400" b="1" dirty="0">
                <a:solidFill>
                  <a:srgbClr val="8089FF"/>
                </a:solidFill>
                <a:latin typeface="Times" pitchFamily="2" charset="0"/>
              </a:rPr>
              <a:t>Comunismo di guerra</a:t>
            </a:r>
          </a:p>
          <a:p>
            <a:pPr algn="just">
              <a:buFont typeface="Courier New"/>
              <a:buChar char="o"/>
            </a:pPr>
            <a:r>
              <a:rPr lang="it-IT" sz="2400" dirty="0">
                <a:latin typeface="Times" pitchFamily="2" charset="0"/>
              </a:rPr>
              <a:t>comitati rurali che devono provvedere all’ammasso e alla redistribuzione delle derrate</a:t>
            </a:r>
          </a:p>
          <a:p>
            <a:pPr algn="just">
              <a:buFont typeface="Courier New"/>
              <a:buChar char="o"/>
            </a:pPr>
            <a:r>
              <a:rPr lang="it-IT" sz="2400" dirty="0">
                <a:latin typeface="Times" pitchFamily="2" charset="0"/>
              </a:rPr>
              <a:t>formazione di comuni agricole volontarie (</a:t>
            </a:r>
            <a:r>
              <a:rPr lang="it-IT" sz="2400" b="1" dirty="0">
                <a:latin typeface="Times" pitchFamily="2" charset="0"/>
              </a:rPr>
              <a:t>kolchoz</a:t>
            </a:r>
            <a:r>
              <a:rPr lang="it-IT" sz="2400" dirty="0">
                <a:latin typeface="Times" pitchFamily="2" charset="0"/>
              </a:rPr>
              <a:t>) e di fattorie sovietiche (</a:t>
            </a:r>
            <a:r>
              <a:rPr lang="it-IT" sz="2400" b="1" dirty="0" err="1">
                <a:latin typeface="Times" pitchFamily="2" charset="0"/>
              </a:rPr>
              <a:t>sovchoz</a:t>
            </a:r>
            <a:r>
              <a:rPr lang="it-IT" sz="2400" dirty="0">
                <a:latin typeface="Times" pitchFamily="2" charset="0"/>
              </a:rPr>
              <a:t>) gestite direttamente dallo stato</a:t>
            </a:r>
          </a:p>
          <a:p>
            <a:pPr algn="just">
              <a:buFont typeface="Courier New"/>
              <a:buChar char="o"/>
            </a:pPr>
            <a:r>
              <a:rPr lang="it-IT" sz="2400" dirty="0">
                <a:latin typeface="Times" pitchFamily="2" charset="0"/>
              </a:rPr>
              <a:t>nazionalizzazione dei principali settori industriali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68F9C1-555D-59FC-4ADA-84233C349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8089FF"/>
                </a:solidFill>
                <a:latin typeface="Times" pitchFamily="2" charset="0"/>
              </a:rPr>
              <a:t>1921</a:t>
            </a:r>
            <a:r>
              <a:rPr lang="it-IT" sz="2400" dirty="0">
                <a:solidFill>
                  <a:srgbClr val="8089FF"/>
                </a:solidFill>
                <a:latin typeface="Times" pitchFamily="2" charset="0"/>
              </a:rPr>
              <a:t>: </a:t>
            </a:r>
            <a:r>
              <a:rPr lang="it-IT" sz="2400" b="1" dirty="0">
                <a:solidFill>
                  <a:srgbClr val="8089FF"/>
                </a:solidFill>
                <a:latin typeface="Times" pitchFamily="2" charset="0"/>
              </a:rPr>
              <a:t>Nuova politica economica </a:t>
            </a:r>
            <a:r>
              <a:rPr lang="it-IT" sz="2400" dirty="0">
                <a:solidFill>
                  <a:srgbClr val="8089FF"/>
                </a:solidFill>
                <a:latin typeface="Times" pitchFamily="2" charset="0"/>
              </a:rPr>
              <a:t>(Nep)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it-IT" sz="2400" dirty="0">
                <a:latin typeface="Times" pitchFamily="2" charset="0"/>
              </a:rPr>
              <a:t>stimolare la produzione agricola e favorire l’afflusso di prodotti agricoli nelle città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>
                <a:latin typeface="Times" pitchFamily="2" charset="0"/>
              </a:rPr>
              <a:t>aumento della produzione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it-IT" sz="2400" dirty="0">
                <a:latin typeface="Times" pitchFamily="2" charset="0"/>
              </a:rPr>
              <a:t>formazione di una classe di contadini ricchi (</a:t>
            </a:r>
            <a:r>
              <a:rPr lang="it-IT" sz="2400" b="1" dirty="0">
                <a:latin typeface="Times" pitchFamily="2" charset="0"/>
              </a:rPr>
              <a:t>kulaki</a:t>
            </a:r>
            <a:r>
              <a:rPr lang="it-IT" sz="2400" dirty="0">
                <a:latin typeface="Times" pitchFamily="2" charset="0"/>
              </a:rPr>
              <a:t>)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it-IT" sz="2400" dirty="0">
                <a:latin typeface="Times" pitchFamily="2" charset="0"/>
              </a:rPr>
              <a:t>sviluppo della piccola impresa ma non della grande industria di stato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>
                <a:latin typeface="Times" pitchFamily="2" charset="0"/>
              </a:rPr>
              <a:t>alfabetizzazione e laicizzazione dei costumi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0923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luglio 1918</a:t>
            </a:r>
            <a:r>
              <a:rPr lang="it-IT" dirty="0">
                <a:latin typeface="Times" pitchFamily="2" charset="0"/>
              </a:rPr>
              <a:t>: prima costituzione della Russia rivoluzionaria </a:t>
            </a:r>
            <a:r>
              <a:rPr lang="it-IT" i="1" dirty="0">
                <a:solidFill>
                  <a:srgbClr val="2E379E"/>
                </a:solidFill>
                <a:latin typeface="Times" pitchFamily="2" charset="0"/>
              </a:rPr>
              <a:t>Dichiarazione dei diritti del popolo lavoratore e sfruttato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>
                <a:latin typeface="Times" pitchFamily="2" charset="0"/>
              </a:rPr>
              <a:t>carattere </a:t>
            </a:r>
            <a:r>
              <a:rPr lang="it-IT" b="1" dirty="0">
                <a:latin typeface="Times" pitchFamily="2" charset="0"/>
              </a:rPr>
              <a:t>federale</a:t>
            </a:r>
            <a:r>
              <a:rPr lang="it-IT" dirty="0">
                <a:latin typeface="Times" pitchFamily="2" charset="0"/>
              </a:rPr>
              <a:t> del nuovo stato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>
                <a:latin typeface="Times" pitchFamily="2" charset="0"/>
              </a:rPr>
              <a:t>rispetto delle </a:t>
            </a:r>
            <a:r>
              <a:rPr lang="it-IT" b="1" dirty="0">
                <a:latin typeface="Times" pitchFamily="2" charset="0"/>
              </a:rPr>
              <a:t>minoranze etniche </a:t>
            </a:r>
            <a:r>
              <a:rPr lang="it-IT" dirty="0">
                <a:latin typeface="Times" pitchFamily="2" charset="0"/>
              </a:rPr>
              <a:t>e apertura all’unione con altre future ed eventuali repubbliche sovietiche (inizialmente: Russia, Ucraina, Bielorussia, </a:t>
            </a:r>
            <a:r>
              <a:rPr lang="it-IT" dirty="0" err="1">
                <a:latin typeface="Times" pitchFamily="2" charset="0"/>
              </a:rPr>
              <a:t>Azerbajgian</a:t>
            </a:r>
            <a:r>
              <a:rPr lang="it-IT" dirty="0">
                <a:latin typeface="Times" pitchFamily="2" charset="0"/>
              </a:rPr>
              <a:t>, Armenia, Georgia)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68F9C1-555D-59FC-4ADA-84233C349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1924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dirty="0">
                <a:solidFill>
                  <a:srgbClr val="2E379E"/>
                </a:solidFill>
                <a:latin typeface="Times" pitchFamily="2" charset="0"/>
              </a:rPr>
              <a:t>nuova Costituzione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 err="1">
                <a:latin typeface="Times" pitchFamily="2" charset="0"/>
              </a:rPr>
              <a:t>complessificazione</a:t>
            </a:r>
            <a:r>
              <a:rPr lang="it-IT" dirty="0">
                <a:latin typeface="Times" pitchFamily="2" charset="0"/>
              </a:rPr>
              <a:t> della forma statale, al cui vertice c’è il </a:t>
            </a:r>
            <a:r>
              <a:rPr lang="it-IT" dirty="0">
                <a:solidFill>
                  <a:srgbClr val="712178"/>
                </a:solidFill>
                <a:latin typeface="Times" pitchFamily="2" charset="0"/>
              </a:rPr>
              <a:t>Congresso dei Soviet dell’Unione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>
                <a:latin typeface="Times" pitchFamily="2" charset="0"/>
              </a:rPr>
              <a:t>il potere reale è tuttavia nelle mani del </a:t>
            </a:r>
            <a:r>
              <a:rPr lang="it-IT" dirty="0">
                <a:solidFill>
                  <a:srgbClr val="712178"/>
                </a:solidFill>
                <a:latin typeface="Times" pitchFamily="2" charset="0"/>
              </a:rPr>
              <a:t>Partito comunista</a:t>
            </a:r>
            <a:r>
              <a:rPr lang="it-IT" dirty="0">
                <a:latin typeface="Times" pitchFamily="2" charset="0"/>
              </a:rPr>
              <a:t>, che ‘doppia’ il potere statale, ricalcandolo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>
                <a:latin typeface="Times" pitchFamily="2" charset="0"/>
              </a:rPr>
              <a:t>partito fondato sul </a:t>
            </a:r>
            <a:r>
              <a:rPr lang="it-IT" dirty="0">
                <a:solidFill>
                  <a:srgbClr val="712178"/>
                </a:solidFill>
                <a:latin typeface="Times" pitchFamily="2" charset="0"/>
              </a:rPr>
              <a:t>centralismo democratico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70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b="1" dirty="0">
                <a:solidFill>
                  <a:srgbClr val="8089FF"/>
                </a:solidFill>
                <a:latin typeface="Times" pitchFamily="2" charset="0"/>
              </a:rPr>
              <a:t>1922</a:t>
            </a:r>
            <a:r>
              <a:rPr lang="it-IT" sz="2400" dirty="0">
                <a:latin typeface="Times" pitchFamily="2" charset="0"/>
              </a:rPr>
              <a:t>: </a:t>
            </a:r>
            <a:r>
              <a:rPr lang="it-IT" sz="2400" b="1" dirty="0">
                <a:solidFill>
                  <a:srgbClr val="2E379E"/>
                </a:solidFill>
                <a:latin typeface="Times" pitchFamily="2" charset="0"/>
              </a:rPr>
              <a:t>Stalin</a:t>
            </a:r>
            <a:r>
              <a:rPr lang="it-IT" sz="2400" dirty="0">
                <a:latin typeface="Times" pitchFamily="2" charset="0"/>
              </a:rPr>
              <a:t> viene nominato segretario del Partito</a:t>
            </a:r>
          </a:p>
          <a:p>
            <a:pPr marL="0" indent="0" algn="just">
              <a:buNone/>
            </a:pPr>
            <a:r>
              <a:rPr lang="it-IT" sz="2400" b="1" dirty="0">
                <a:solidFill>
                  <a:srgbClr val="8089FF"/>
                </a:solidFill>
                <a:latin typeface="Times" pitchFamily="2" charset="0"/>
              </a:rPr>
              <a:t>1924</a:t>
            </a:r>
            <a:r>
              <a:rPr lang="it-IT" sz="2400" dirty="0">
                <a:latin typeface="Times" pitchFamily="2" charset="0"/>
              </a:rPr>
              <a:t>: morte di Lenin e inizio della lotta all’interno della dirigenza bolscevica per il potere</a:t>
            </a:r>
          </a:p>
          <a:p>
            <a:pPr algn="just">
              <a:buFont typeface="Wingdings" pitchFamily="2" charset="2"/>
              <a:buChar char="ü"/>
            </a:pPr>
            <a:r>
              <a:rPr lang="it-IT" sz="2400" dirty="0">
                <a:latin typeface="Times" pitchFamily="2" charset="0"/>
              </a:rPr>
              <a:t>Stalin vs </a:t>
            </a:r>
            <a:r>
              <a:rPr lang="it-IT" sz="2400" b="1" dirty="0" err="1">
                <a:solidFill>
                  <a:srgbClr val="2E379E"/>
                </a:solidFill>
                <a:latin typeface="Times" pitchFamily="2" charset="0"/>
              </a:rPr>
              <a:t>Trockij</a:t>
            </a:r>
            <a:endParaRPr lang="it-IT" sz="2400" b="1" dirty="0">
              <a:solidFill>
                <a:srgbClr val="2E379E"/>
              </a:solidFill>
              <a:latin typeface="Times" pitchFamily="2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2400" dirty="0">
                <a:latin typeface="Times" pitchFamily="2" charset="0"/>
              </a:rPr>
              <a:t>Stalin vs </a:t>
            </a:r>
            <a:r>
              <a:rPr lang="it-IT" sz="2400" b="1" dirty="0" err="1">
                <a:solidFill>
                  <a:srgbClr val="2E379E"/>
                </a:solidFill>
                <a:latin typeface="Times" pitchFamily="2" charset="0"/>
              </a:rPr>
              <a:t>Kamenev</a:t>
            </a:r>
            <a:r>
              <a:rPr lang="it-IT" sz="2400" dirty="0">
                <a:latin typeface="Times" pitchFamily="2" charset="0"/>
              </a:rPr>
              <a:t> e </a:t>
            </a:r>
            <a:r>
              <a:rPr lang="it-IT" sz="2400" b="1" dirty="0" err="1">
                <a:solidFill>
                  <a:srgbClr val="2E379E"/>
                </a:solidFill>
                <a:latin typeface="Times" pitchFamily="2" charset="0"/>
              </a:rPr>
              <a:t>Zinov’ev</a:t>
            </a:r>
            <a:endParaRPr lang="it-IT" sz="2400" b="1" dirty="0">
              <a:solidFill>
                <a:srgbClr val="2E379E"/>
              </a:solidFill>
              <a:latin typeface="Times" pitchFamily="2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2400" dirty="0">
                <a:latin typeface="Times" pitchFamily="2" charset="0"/>
              </a:rPr>
              <a:t>Stalin vs </a:t>
            </a:r>
            <a:r>
              <a:rPr lang="it-IT" sz="2400" b="1" dirty="0">
                <a:solidFill>
                  <a:srgbClr val="2E379E"/>
                </a:solidFill>
                <a:latin typeface="Times" pitchFamily="2" charset="0"/>
              </a:rPr>
              <a:t>Bucharin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3807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55000" lnSpcReduction="20000"/>
          </a:bodyPr>
          <a:lstStyle/>
          <a:p>
            <a:pPr marL="0" indent="0" algn="ctr">
              <a:buClr>
                <a:srgbClr val="2E379E"/>
              </a:buClr>
              <a:buNone/>
            </a:pPr>
            <a:endParaRPr lang="fr-FR" sz="3400" b="1" dirty="0">
              <a:solidFill>
                <a:srgbClr val="7121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Clr>
                <a:srgbClr val="2E379E"/>
              </a:buClr>
              <a:buNone/>
            </a:pPr>
            <a:r>
              <a:rPr lang="fr-FR" sz="4400" b="1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Stalinismo</a:t>
            </a:r>
            <a:endParaRPr lang="fr-FR" sz="4400" b="1" dirty="0">
              <a:solidFill>
                <a:srgbClr val="7121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sz="3400" dirty="0"/>
          </a:p>
          <a:p>
            <a:pPr marL="0" indent="0">
              <a:buNone/>
            </a:pP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Rivoluzione dall’alto </a:t>
            </a: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improntata alla cancellazione dell’arretratezza economica della Russia</a:t>
            </a:r>
          </a:p>
          <a:p>
            <a:pPr>
              <a:buFont typeface="Wingdings" pitchFamily="2" charset="2"/>
              <a:buChar char="Ø"/>
            </a:pP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giro di dieci anni, l’URSS diviene la terza potenza industriale dopo USA e Germania e attraversa apparentemente immune la fase della depressione mondiale</a:t>
            </a:r>
          </a:p>
          <a:p>
            <a:pPr>
              <a:buFont typeface="Wingdings" pitchFamily="2" charset="2"/>
              <a:buChar char="Ø"/>
            </a:pPr>
            <a:r>
              <a:rPr lang="it-IT" sz="3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costi politici e sociali</a:t>
            </a:r>
          </a:p>
          <a:p>
            <a:pPr marL="0" indent="0">
              <a:buNone/>
            </a:pP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Economia pianificata </a:t>
            </a: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 piani quinquennali: 1928, 1932, 1938): </a:t>
            </a:r>
          </a:p>
          <a:p>
            <a:pPr marL="0" indent="0">
              <a:buNone/>
            </a:pP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industrializzazione e collettivizzazione forzata</a:t>
            </a: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A35B826-962A-6051-FDE6-C2314A990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it-IT" sz="3800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Terrore staliniano </a:t>
            </a: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metodo di governo</a:t>
            </a:r>
          </a:p>
          <a:p>
            <a:pPr marL="0" indent="0">
              <a:buNone/>
            </a:pPr>
            <a:endParaRPr lang="it-IT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 cambiare dell’oggetto delle persecuzioni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mentalità della paura e della delazione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ingegneria di classe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Gulag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distruzione/scardinamento delle relazioni private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epurazioni, purghe, processi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0529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DB188B8-A2A0-C659-9442-093147474B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2E379E"/>
            </a:solidFill>
          </a:ln>
        </p:spPr>
        <p:txBody>
          <a:bodyPr>
            <a:normAutofit lnSpcReduction="10000"/>
          </a:bodyPr>
          <a:lstStyle/>
          <a:p>
            <a:pPr algn="just"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Legame tra le rivoluzioni russe e il primo conflitto mondiale</a:t>
            </a:r>
          </a:p>
          <a:p>
            <a:pPr algn="just">
              <a:buClr>
                <a:srgbClr val="8089FF"/>
              </a:buClr>
              <a:buFont typeface="Wingdings" pitchFamily="2" charset="2"/>
              <a:buChar char="ü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1917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evento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rivoluzionario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eccellenza, dopo il 1789</a:t>
            </a:r>
          </a:p>
          <a:p>
            <a:pPr algn="just">
              <a:buClr>
                <a:srgbClr val="8089FF"/>
              </a:buClr>
              <a:buFont typeface="Wingdings" pitchFamily="2" charset="2"/>
              <a:buChar char="ü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 dell’Ottobre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 dell’Urss</a:t>
            </a:r>
          </a:p>
          <a:p>
            <a:pPr algn="just">
              <a:buClr>
                <a:srgbClr val="8089FF"/>
              </a:buClr>
              <a:buFont typeface="Wingdings" pitchFamily="2" charset="2"/>
              <a:buChar char="ü"/>
            </a:pP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problema dell’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eterodossia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rivoluzione rispetto alla concezione materialistica della storia di Marx</a:t>
            </a:r>
          </a:p>
          <a:p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A61FEC7-95AA-D282-AAD6-F1416D250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Antecedente: la rivoluzione del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1905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2E379E"/>
              </a:buClr>
              <a:buFont typeface="Wingdings" charset="0"/>
              <a:buChar char="Ø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nascono i </a:t>
            </a:r>
            <a:r>
              <a:rPr lang="it-IT" sz="2400" b="1" i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soviet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(consigli): rappresentanze popolari elette sui luoghi di lavoro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417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febbraio (marzo) 1917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sciopero generale degli operai di </a:t>
            </a:r>
            <a:r>
              <a:rPr lang="it-IT" sz="2400" b="1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Pietrogrado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che si trasforma in una massiccia manifestazione politica contro il regime zarista</a:t>
            </a:r>
          </a:p>
          <a:p>
            <a:pPr marL="0" indent="0" algn="just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soldati, chiamati per disperdere la folla, </a:t>
            </a:r>
            <a:r>
              <a:rPr lang="it-IT" sz="24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solidarizzano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coi manifestanti</a:t>
            </a:r>
          </a:p>
          <a:p>
            <a:pPr marL="0" indent="0" algn="just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</a:t>
            </a:r>
            <a:r>
              <a:rPr lang="it-IT" sz="24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abdica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pochi giorni dopo viene arrestato con la famiglia reale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pic>
        <p:nvPicPr>
          <p:cNvPr id="8" name="Segnaposto contenuto 3" descr="pic-F-E-February Revolution of 1917 demonstration in Petrograd.jpg">
            <a:extLst>
              <a:ext uri="{FF2B5EF4-FFF2-40B4-BE49-F238E27FC236}">
                <a16:creationId xmlns:a16="http://schemas.microsoft.com/office/drawing/2014/main" id="{AB4C04D1-92B9-902B-7BE4-6827C5DDD5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54" r="-13054"/>
          <a:stretch>
            <a:fillRect/>
          </a:stretch>
        </p:blipFill>
        <p:spPr>
          <a:xfrm>
            <a:off x="6172200" y="2576448"/>
            <a:ext cx="5181600" cy="284969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impulso della </a:t>
            </a:r>
            <a:r>
              <a:rPr lang="it-IT" sz="2400" b="1" i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(parlamento), viene costituito un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governo provvisorio</a:t>
            </a:r>
            <a:r>
              <a:rPr lang="it-IT" sz="24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orientamento liberale (sostenuto da cadetti, menscevichi, socialisti rivoluzionari e avversato da bolscevichi) presieduto dal principe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it-I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vov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per:</a:t>
            </a:r>
          </a:p>
          <a:p>
            <a:pPr>
              <a:buClr>
                <a:srgbClr val="8089FF"/>
              </a:buClr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proseguire la guerra a fianco dell’Intesa</a:t>
            </a:r>
          </a:p>
          <a:p>
            <a:pPr algn="just">
              <a:buClr>
                <a:srgbClr val="8089FF"/>
              </a:buClr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occidentalizzare e modernizzare le strutture politiche dell’Impero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68F9C1-555D-59FC-4ADA-84233C349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aprile 1917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rientrato in Russia dalla Svizzera, </a:t>
            </a: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Vladimir I. Lenin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espone le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Tesi di Aprile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presa del potere nell’anello più debole della catena imperialista</a:t>
            </a:r>
          </a:p>
          <a:p>
            <a:pPr marL="0" indent="0" algn="just">
              <a:buNone/>
            </a:pP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maggio 1917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secondo governo provvisorio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it-I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vov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cui </a:t>
            </a: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Kerenskij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(capo dei socialisti rivoluzionari) assume il ministero della guerra</a:t>
            </a:r>
          </a:p>
          <a:p>
            <a:pPr marL="0" indent="0" algn="just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712178"/>
              </a:buCl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dicotomia governo provvisorio – soviet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18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68F9C1-555D-59FC-4ADA-84233C349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b="1" dirty="0">
                <a:solidFill>
                  <a:srgbClr val="8089FF"/>
                </a:solidFill>
                <a:latin typeface="Times" pitchFamily="2" charset="0"/>
              </a:rPr>
              <a:t>luglio 1917</a:t>
            </a:r>
            <a:r>
              <a:rPr lang="it-IT" sz="2600" dirty="0">
                <a:latin typeface="Times" pitchFamily="2" charset="0"/>
              </a:rPr>
              <a:t>: tentativo insurrezionale contro il governo provvisorio, che fallisce per l’intervento di truppe fedeli al governo</a:t>
            </a:r>
          </a:p>
          <a:p>
            <a:pPr marL="0" indent="0" algn="just">
              <a:buNone/>
            </a:pPr>
            <a:r>
              <a:rPr lang="it-IT" sz="2600" b="1" dirty="0">
                <a:solidFill>
                  <a:srgbClr val="8089FF"/>
                </a:solidFill>
                <a:latin typeface="Times" pitchFamily="2" charset="0"/>
              </a:rPr>
              <a:t>agosto 1917</a:t>
            </a:r>
            <a:r>
              <a:rPr lang="it-IT" sz="2600" dirty="0">
                <a:latin typeface="Times" pitchFamily="2" charset="0"/>
              </a:rPr>
              <a:t>: L’</a:t>
            </a:r>
            <a:r>
              <a:rPr lang="it-IT" sz="2600" dirty="0" err="1">
                <a:latin typeface="Times" pitchFamily="2" charset="0"/>
              </a:rPr>
              <a:t>vov</a:t>
            </a:r>
            <a:r>
              <a:rPr lang="it-IT" sz="2600" dirty="0">
                <a:latin typeface="Times" pitchFamily="2" charset="0"/>
              </a:rPr>
              <a:t> viene sostituito da Kerenskij</a:t>
            </a:r>
          </a:p>
          <a:p>
            <a:pPr marL="0" indent="0" algn="just">
              <a:buNone/>
            </a:pPr>
            <a:r>
              <a:rPr lang="it-IT" sz="2600" b="1" dirty="0">
                <a:solidFill>
                  <a:srgbClr val="8089FF"/>
                </a:solidFill>
                <a:latin typeface="Times" pitchFamily="2" charset="0"/>
              </a:rPr>
              <a:t>settembre 1917</a:t>
            </a:r>
            <a:r>
              <a:rPr lang="it-IT" sz="2600" dirty="0">
                <a:latin typeface="Times" pitchFamily="2" charset="0"/>
              </a:rPr>
              <a:t>: colpo di stato guidato dal generale </a:t>
            </a:r>
            <a:r>
              <a:rPr lang="it-IT" sz="2600" b="1" dirty="0" err="1">
                <a:solidFill>
                  <a:srgbClr val="2E379E"/>
                </a:solidFill>
                <a:latin typeface="Times" pitchFamily="2" charset="0"/>
              </a:rPr>
              <a:t>Kornilov</a:t>
            </a:r>
            <a:r>
              <a:rPr lang="it-IT" sz="2600" dirty="0">
                <a:latin typeface="Times" pitchFamily="2" charset="0"/>
              </a:rPr>
              <a:t>. Pur fallendo, indebolisce ulteriormente il governo Kerenskij, già in crisi a causa degli insuccessi bellici</a:t>
            </a:r>
          </a:p>
          <a:p>
            <a:endParaRPr lang="it-IT" dirty="0"/>
          </a:p>
        </p:txBody>
      </p:sp>
      <p:pic>
        <p:nvPicPr>
          <p:cNvPr id="6" name="Segnaposto contenuto 3" descr="lenin.jpg">
            <a:extLst>
              <a:ext uri="{FF2B5EF4-FFF2-40B4-BE49-F238E27FC236}">
                <a16:creationId xmlns:a16="http://schemas.microsoft.com/office/drawing/2014/main" id="{66DDA2A7-E704-FDA5-0D44-7E110C534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67" y="2435294"/>
            <a:ext cx="5176865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54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600" b="1" dirty="0">
                <a:solidFill>
                  <a:srgbClr val="8089FF"/>
                </a:solidFill>
                <a:latin typeface="Times" pitchFamily="2" charset="0"/>
              </a:rPr>
              <a:t>23 ottobre 1917</a:t>
            </a:r>
            <a:r>
              <a:rPr lang="it-IT" sz="2600" dirty="0">
                <a:latin typeface="Times" pitchFamily="2" charset="0"/>
              </a:rPr>
              <a:t>: i bolscevichi decidono di rovesciare con forza il governo provvisorio</a:t>
            </a:r>
          </a:p>
          <a:p>
            <a:pPr marL="0" indent="0" algn="just">
              <a:buNone/>
            </a:pPr>
            <a:endParaRPr lang="it-IT" sz="2600" dirty="0">
              <a:latin typeface="Times" pitchFamily="2" charset="0"/>
            </a:endParaRPr>
          </a:p>
          <a:p>
            <a:pPr marL="0" indent="0" algn="just">
              <a:buNone/>
            </a:pPr>
            <a:r>
              <a:rPr lang="it-IT" sz="2600" b="1" dirty="0">
                <a:solidFill>
                  <a:srgbClr val="8089FF"/>
                </a:solidFill>
                <a:latin typeface="Times" pitchFamily="2" charset="0"/>
              </a:rPr>
              <a:t>25 ottobre 1917</a:t>
            </a:r>
            <a:r>
              <a:rPr lang="it-IT" sz="2600" dirty="0">
                <a:latin typeface="Times" pitchFamily="2" charset="0"/>
              </a:rPr>
              <a:t>: </a:t>
            </a:r>
            <a:r>
              <a:rPr lang="it-IT" sz="2600" b="1" dirty="0">
                <a:solidFill>
                  <a:srgbClr val="712178"/>
                </a:solidFill>
                <a:latin typeface="Times" pitchFamily="2" charset="0"/>
              </a:rPr>
              <a:t>presa del Palazzo di inverno </a:t>
            </a:r>
            <a:r>
              <a:rPr lang="it-IT" sz="2600" dirty="0">
                <a:latin typeface="Times" pitchFamily="2" charset="0"/>
              </a:rPr>
              <a:t>(Mosca). A Pietroburgo il </a:t>
            </a:r>
            <a:r>
              <a:rPr lang="it-IT" sz="2600" b="1" dirty="0">
                <a:solidFill>
                  <a:srgbClr val="712178"/>
                </a:solidFill>
                <a:latin typeface="Times" pitchFamily="2" charset="0"/>
              </a:rPr>
              <a:t>Congresso panrusso </a:t>
            </a:r>
            <a:r>
              <a:rPr lang="it-IT" sz="2600" dirty="0">
                <a:latin typeface="Times" pitchFamily="2" charset="0"/>
              </a:rPr>
              <a:t>dei soviet approva due decreti:</a:t>
            </a:r>
          </a:p>
          <a:p>
            <a:pPr algn="just">
              <a:buClr>
                <a:srgbClr val="8089FF"/>
              </a:buClr>
              <a:buFont typeface="Wingdings" pitchFamily="2" charset="2"/>
              <a:buChar char="§"/>
            </a:pPr>
            <a:r>
              <a:rPr lang="it-IT" sz="2600" dirty="0">
                <a:latin typeface="Times" pitchFamily="2" charset="0"/>
              </a:rPr>
              <a:t>Appello ai belligeranti per una </a:t>
            </a:r>
            <a:r>
              <a:rPr lang="it-IT" sz="2600" dirty="0">
                <a:solidFill>
                  <a:srgbClr val="2E379E"/>
                </a:solidFill>
                <a:latin typeface="Times" pitchFamily="2" charset="0"/>
              </a:rPr>
              <a:t>pace giusta</a:t>
            </a:r>
          </a:p>
          <a:p>
            <a:pPr algn="just">
              <a:buClr>
                <a:srgbClr val="8089FF"/>
              </a:buClr>
              <a:buFont typeface="Wingdings" pitchFamily="2" charset="2"/>
              <a:buChar char="§"/>
            </a:pPr>
            <a:r>
              <a:rPr lang="it-IT" sz="2600" dirty="0">
                <a:solidFill>
                  <a:srgbClr val="2E379E"/>
                </a:solidFill>
                <a:latin typeface="Times" pitchFamily="2" charset="0"/>
              </a:rPr>
              <a:t>Abolizione della proprietà terriera e redistribuzione della terra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pic>
        <p:nvPicPr>
          <p:cNvPr id="2" name="Segnaposto contenuto 3" descr="rivoluzione02.jpg">
            <a:extLst>
              <a:ext uri="{FF2B5EF4-FFF2-40B4-BE49-F238E27FC236}">
                <a16:creationId xmlns:a16="http://schemas.microsoft.com/office/drawing/2014/main" id="{3BB784B0-117E-6632-2931-C8FCA9C27E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53" r="-12153"/>
          <a:stretch>
            <a:fillRect/>
          </a:stretch>
        </p:blipFill>
        <p:spPr>
          <a:xfrm>
            <a:off x="6019800" y="2255294"/>
            <a:ext cx="6349524" cy="3492000"/>
          </a:xfrm>
        </p:spPr>
      </p:pic>
    </p:spTree>
    <p:extLst>
      <p:ext uri="{BB962C8B-B14F-4D97-AF65-F5344CB8AC3E}">
        <p14:creationId xmlns:p14="http://schemas.microsoft.com/office/powerpoint/2010/main" val="2558975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62500" lnSpcReduction="20000"/>
          </a:bodyPr>
          <a:lstStyle/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sz="2400" dirty="0">
                <a:latin typeface="Times" pitchFamily="2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nuovo governo rivoluzionario, composto esclusivamente da bolscevichi (</a:t>
            </a:r>
            <a:r>
              <a:rPr lang="it-IT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Consiglio dei commissari del popolo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presieduto da Lenin. Gli altri partiti, che puntano sulla </a:t>
            </a:r>
            <a:r>
              <a:rPr lang="it-IT" b="1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Assemblea costituente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non oppongono immediata resistenza</a:t>
            </a:r>
          </a:p>
          <a:p>
            <a:pPr marL="0" indent="0">
              <a:buClr>
                <a:srgbClr val="712178"/>
              </a:buClr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novembre 1917</a:t>
            </a: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elezioni per la Costituente, che viene sciolta a forza dai bolscevichi</a:t>
            </a:r>
          </a:p>
          <a:p>
            <a:pPr algn="just">
              <a:buClr>
                <a:srgbClr val="2E379E"/>
              </a:buClr>
              <a:buFont typeface="Wingdings" pitchFamily="2" charset="2"/>
              <a:buChar char="ü"/>
            </a:pP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inizio della </a:t>
            </a: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dittatura del partito bolscevico</a:t>
            </a:r>
          </a:p>
          <a:p>
            <a:pPr algn="just">
              <a:buClr>
                <a:srgbClr val="2E379E"/>
              </a:buClr>
              <a:buFont typeface="Wingdings" pitchFamily="2" charset="2"/>
              <a:buChar char="ü"/>
            </a:pPr>
            <a:endParaRPr lang="it-IT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marzo</a:t>
            </a:r>
            <a:r>
              <a:rPr lang="it-IT" sz="34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1918</a:t>
            </a: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pace di Brest-</a:t>
            </a:r>
            <a:r>
              <a:rPr lang="it-IT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Litovsk</a:t>
            </a:r>
            <a:endParaRPr lang="it-IT" sz="3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3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1920/21</a:t>
            </a: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civile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pic>
        <p:nvPicPr>
          <p:cNvPr id="8" name="Segnaposto contenuto 3" descr="colpite-i-bianchi-col-cuneo-rosso.gif">
            <a:extLst>
              <a:ext uri="{FF2B5EF4-FFF2-40B4-BE49-F238E27FC236}">
                <a16:creationId xmlns:a16="http://schemas.microsoft.com/office/drawing/2014/main" id="{5E7DB97E-7074-471F-0733-68914EC925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93" r="-21693"/>
          <a:stretch>
            <a:fillRect/>
          </a:stretch>
        </p:blipFill>
        <p:spPr>
          <a:xfrm>
            <a:off x="5669406" y="2057294"/>
            <a:ext cx="7069564" cy="3888000"/>
          </a:xfr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293A92F-179F-6791-A81C-C05E921E4C94}"/>
              </a:ext>
            </a:extLst>
          </p:cNvPr>
          <p:cNvSpPr txBox="1"/>
          <p:nvPr/>
        </p:nvSpPr>
        <p:spPr>
          <a:xfrm>
            <a:off x="6358953" y="1541350"/>
            <a:ext cx="5690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Lissitzky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il cuneo rosso batti i bianchi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(1920)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223640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marzo 1919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b="1" dirty="0">
                <a:latin typeface="Times" pitchFamily="2" charset="0"/>
              </a:rPr>
              <a:t>Terza internazionale (</a:t>
            </a:r>
            <a:r>
              <a:rPr lang="it-IT" b="1" dirty="0" err="1">
                <a:latin typeface="Times" pitchFamily="2" charset="0"/>
              </a:rPr>
              <a:t>Komintern</a:t>
            </a:r>
            <a:r>
              <a:rPr lang="it-IT" b="1" dirty="0">
                <a:latin typeface="Times" pitchFamily="2" charset="0"/>
              </a:rPr>
              <a:t>)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rete di partiti organizzati sul modello bolscevico e fedeli alle direttive del partito-guida: </a:t>
            </a:r>
          </a:p>
          <a:p>
            <a:pPr algn="just"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Russia sovietica centro del comunismo mondiale; </a:t>
            </a:r>
          </a:p>
          <a:p>
            <a:pPr algn="just"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difesa della ‘patria del socialismo’ obiettivo comune ai movimenti rivoluzionari di tutto il mondo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3777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FED7E29B-CA31-E7A3-0F14-E9C6E1298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le internazionali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Prima </a:t>
            </a:r>
            <a:r>
              <a:rPr lang="fr-FR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Internazionale</a:t>
            </a: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(1864-1876)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gruppi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anarchici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socialisti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repubblicani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ü"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Seconda </a:t>
            </a:r>
            <a:r>
              <a:rPr lang="fr-FR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Internazionale</a:t>
            </a: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(1889-1916)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partiti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socialisti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ü"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Terza </a:t>
            </a:r>
            <a:r>
              <a:rPr lang="fr-FR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Internazionale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(1919-1943)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partiti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comunisti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ü"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Internazionale</a:t>
            </a: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operaia</a:t>
            </a: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socialista</a:t>
            </a:r>
            <a:r>
              <a:rPr lang="fr-FR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(1923-1940)</a:t>
            </a:r>
            <a:endParaRPr lang="fr-FR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r>
              <a:rPr lang="fr-FR">
                <a:latin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partiti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socialisti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socialdemocratici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11455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3638</TotalTime>
  <Words>821</Words>
  <Application>Microsoft Macintosh PowerPoint</Application>
  <PresentationFormat>Widescreen</PresentationFormat>
  <Paragraphs>188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Times</vt:lpstr>
      <vt:lpstr>Times New Roman</vt:lpstr>
      <vt:lpstr>Wingdings</vt:lpstr>
      <vt:lpstr>Tema di Office</vt:lpstr>
      <vt:lpstr>1.8. Le rivoluzioni del 1917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* le internazionali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78</cp:revision>
  <dcterms:created xsi:type="dcterms:W3CDTF">2025-05-28T06:59:09Z</dcterms:created>
  <dcterms:modified xsi:type="dcterms:W3CDTF">2025-10-20T09:11:02Z</dcterms:modified>
</cp:coreProperties>
</file>