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3" r:id="rId4"/>
    <p:sldId id="274" r:id="rId5"/>
    <p:sldId id="261" r:id="rId6"/>
    <p:sldId id="275" r:id="rId7"/>
    <p:sldId id="282" r:id="rId8"/>
    <p:sldId id="283" r:id="rId9"/>
    <p:sldId id="263" r:id="rId10"/>
    <p:sldId id="284" r:id="rId11"/>
    <p:sldId id="278" r:id="rId12"/>
    <p:sldId id="285" r:id="rId13"/>
    <p:sldId id="286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92"/>
  </p:normalViewPr>
  <p:slideViewPr>
    <p:cSldViewPr snapToGrid="0">
      <p:cViewPr varScale="1">
        <p:scale>
          <a:sx n="92" d="100"/>
          <a:sy n="92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it-IT" dirty="0"/>
              <a:t>Il biennio rosso, l’avvento del fascismo in Italia e la Germania di Weimar.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5B8829C-10F9-984F-B19D-2C345215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(1922).</a:t>
            </a:r>
          </a:p>
        </p:txBody>
      </p:sp>
      <p:pic>
        <p:nvPicPr>
          <p:cNvPr id="4" name="Segnaposto contenuto 3" descr="2271g.JPG">
            <a:extLst>
              <a:ext uri="{FF2B5EF4-FFF2-40B4-BE49-F238E27FC236}">
                <a16:creationId xmlns:a16="http://schemas.microsoft.com/office/drawing/2014/main" id="{E5A8A392-EC2D-ACFC-A7D0-A0066839D8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/>
        </p:blipFill>
        <p:spPr>
          <a:xfrm>
            <a:off x="5125215" y="1278000"/>
            <a:ext cx="7066785" cy="5580000"/>
          </a:xfrm>
        </p:spPr>
      </p:pic>
    </p:spTree>
    <p:extLst>
      <p:ext uri="{BB962C8B-B14F-4D97-AF65-F5344CB8AC3E}">
        <p14:creationId xmlns:p14="http://schemas.microsoft.com/office/powerpoint/2010/main" val="330934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0A5FF-1F19-3049-A997-AFC8547A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" pitchFamily="2" charset="0"/>
              </a:rPr>
              <a:t>Giacomo Balla, </a:t>
            </a:r>
            <a:r>
              <a:rPr lang="it-IT" sz="4000" i="1" dirty="0">
                <a:latin typeface="Times" pitchFamily="2" charset="0"/>
              </a:rPr>
              <a:t>La marcia su Roma</a:t>
            </a:r>
            <a:r>
              <a:rPr lang="it-IT" sz="4000" dirty="0">
                <a:latin typeface="Times" pitchFamily="2" charset="0"/>
              </a:rPr>
              <a:t> (1931-1932).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654E65A-47EB-8242-A7B8-2FAF1F9C1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654" y="1690688"/>
            <a:ext cx="10352146" cy="4572000"/>
          </a:xfrm>
        </p:spPr>
      </p:pic>
    </p:spTree>
    <p:extLst>
      <p:ext uri="{BB962C8B-B14F-4D97-AF65-F5344CB8AC3E}">
        <p14:creationId xmlns:p14="http://schemas.microsoft.com/office/powerpoint/2010/main" val="409964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3F4C7-894A-F7DD-503D-A4BF9ED7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 Sironi, </a:t>
            </a: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(1932, Mostra della rivoluzione fascista).</a:t>
            </a:r>
          </a:p>
        </p:txBody>
      </p:sp>
      <p:pic>
        <p:nvPicPr>
          <p:cNvPr id="4" name="Segnaposto contenuto 3" descr="186.jpg">
            <a:extLst>
              <a:ext uri="{FF2B5EF4-FFF2-40B4-BE49-F238E27FC236}">
                <a16:creationId xmlns:a16="http://schemas.microsoft.com/office/drawing/2014/main" id="{2F9518CE-49B1-C051-6E43-A39929E4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1347332" y="1638000"/>
            <a:ext cx="9497335" cy="5220000"/>
          </a:xfrm>
        </p:spPr>
      </p:pic>
    </p:spTree>
    <p:extLst>
      <p:ext uri="{BB962C8B-B14F-4D97-AF65-F5344CB8AC3E}">
        <p14:creationId xmlns:p14="http://schemas.microsoft.com/office/powerpoint/2010/main" val="211313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216B1-91D8-4BDC-F511-9C29F3BC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Gerardo Dottori, </a:t>
            </a: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Polittico della rivoluzione fascista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(1934).</a:t>
            </a:r>
          </a:p>
        </p:txBody>
      </p:sp>
      <p:pic>
        <p:nvPicPr>
          <p:cNvPr id="4" name="Segnaposto contenuto 3" descr="tumblr_n0yp0kPJ0H1r2qr2so1_1280.jpg">
            <a:extLst>
              <a:ext uri="{FF2B5EF4-FFF2-40B4-BE49-F238E27FC236}">
                <a16:creationId xmlns:a16="http://schemas.microsoft.com/office/drawing/2014/main" id="{59784DC8-AB39-31F9-F05E-6371F0F25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000"/>
            <a:ext cx="6473728" cy="4788000"/>
          </a:xfrm>
        </p:spPr>
      </p:pic>
      <p:pic>
        <p:nvPicPr>
          <p:cNvPr id="7" name="Segnaposto contenuto 3" descr="98fa759a9f0a88c663c49cc1bed34bbc.jpg">
            <a:extLst>
              <a:ext uri="{FF2B5EF4-FFF2-40B4-BE49-F238E27FC236}">
                <a16:creationId xmlns:a16="http://schemas.microsoft.com/office/drawing/2014/main" id="{8E44828C-6E06-94E8-7ACE-27F226F8A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9" r="-18329"/>
          <a:stretch>
            <a:fillRect/>
          </a:stretch>
        </p:blipFill>
        <p:spPr>
          <a:xfrm>
            <a:off x="5406656" y="2502000"/>
            <a:ext cx="7937104" cy="4356000"/>
          </a:xfrm>
        </p:spPr>
      </p:pic>
    </p:spTree>
    <p:extLst>
      <p:ext uri="{BB962C8B-B14F-4D97-AF65-F5344CB8AC3E}">
        <p14:creationId xmlns:p14="http://schemas.microsoft.com/office/powerpoint/2010/main" val="165840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5C375-0C0D-DE4C-A7E3-B065B171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La Repubblica di Weimar.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86E9A-6C0D-4B48-8845-F6F23B5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9 n</a:t>
            </a:r>
            <a:r>
              <a:rPr lang="it-IT" dirty="0">
                <a:latin typeface="Times" pitchFamily="2" charset="0"/>
              </a:rPr>
              <a:t>ovembre 1918: proclamazione della </a:t>
            </a:r>
            <a:r>
              <a:rPr lang="it-IT" b="1" dirty="0">
                <a:latin typeface="Times" pitchFamily="2" charset="0"/>
              </a:rPr>
              <a:t>Repubblica</a:t>
            </a:r>
            <a:r>
              <a:rPr lang="it-IT" dirty="0">
                <a:latin typeface="Times" pitchFamily="2" charset="0"/>
              </a:rPr>
              <a:t>, con capitale a Weimar.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agosto 1919, </a:t>
            </a:r>
            <a:r>
              <a:rPr lang="it-IT" b="1" dirty="0">
                <a:latin typeface="Times" pitchFamily="2" charset="0"/>
              </a:rPr>
              <a:t>Costituzione:</a:t>
            </a: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ordinamento democratico-parlamentare;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assetto federale caratterizzato da ampie autonomie regionali;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suffragio universale;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visione solidaristica dei rapporti con il mondo dell’economia e del lavoro.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54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D8298A-C9F1-574F-B75C-F592AC13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democrazia «contrattata»: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frammentazione delle forze politiche;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pressione delle ali estreme dello schieramento politico;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sopravvivenza degli apparati burocratici, amministrativi e militari guglielmini;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&gt; tra il 1919 e il 1928: 5 tornate elettorali.</a:t>
            </a:r>
          </a:p>
        </p:txBody>
      </p:sp>
    </p:spTree>
    <p:extLst>
      <p:ext uri="{BB962C8B-B14F-4D97-AF65-F5344CB8AC3E}">
        <p14:creationId xmlns:p14="http://schemas.microsoft.com/office/powerpoint/2010/main" val="108981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C71FB2-7BFA-F748-AA2F-882DC0E0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1920</a:t>
            </a:r>
            <a:r>
              <a:rPr lang="it-IT" dirty="0">
                <a:latin typeface="Times" pitchFamily="2" charset="0"/>
              </a:rPr>
              <a:t>: putsch di </a:t>
            </a:r>
            <a:r>
              <a:rPr lang="it-IT" dirty="0" err="1">
                <a:latin typeface="Times" pitchFamily="2" charset="0"/>
              </a:rPr>
              <a:t>Kapp</a:t>
            </a:r>
            <a:r>
              <a:rPr lang="it-IT" dirty="0">
                <a:latin typeface="Times" pitchFamily="2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novembre </a:t>
            </a:r>
            <a:r>
              <a:rPr lang="it-IT" b="1" dirty="0">
                <a:latin typeface="Times" pitchFamily="2" charset="0"/>
              </a:rPr>
              <a:t>1923</a:t>
            </a:r>
            <a:r>
              <a:rPr lang="it-IT" dirty="0">
                <a:latin typeface="Times" pitchFamily="2" charset="0"/>
              </a:rPr>
              <a:t>: putsch di Monaco.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1925</a:t>
            </a:r>
            <a:r>
              <a:rPr lang="it-IT" dirty="0">
                <a:latin typeface="Times" pitchFamily="2" charset="0"/>
              </a:rPr>
              <a:t>: Paul von Hindenburg eletto presidente della Repubblica.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6CCA8-0309-4F46-AC8D-9FEA86E8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1919/1920</a:t>
            </a:r>
            <a:r>
              <a:rPr lang="it-IT" dirty="0">
                <a:latin typeface="Times" pitchFamily="2" charset="0"/>
              </a:rPr>
              <a:t> &gt; 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innalzamento della conflittualità sociale;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messa in discussione della fedeltà alle istituzioni.</a:t>
            </a:r>
          </a:p>
        </p:txBody>
      </p:sp>
    </p:spTree>
    <p:extLst>
      <p:ext uri="{BB962C8B-B14F-4D97-AF65-F5344CB8AC3E}">
        <p14:creationId xmlns:p14="http://schemas.microsoft.com/office/powerpoint/2010/main" val="74676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C71D-9ABB-004B-8A08-5E2F89B4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Il fascismo in Italia.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CD21D-0402-1B4C-84A9-1F09329C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ventennio fascista: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28 ottobre 1922.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25 luglio 1943.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    8 settembre.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25 aprile 1945.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categoria di </a:t>
            </a:r>
            <a:r>
              <a:rPr lang="it-IT" b="1" dirty="0">
                <a:latin typeface="Times" pitchFamily="2" charset="0"/>
              </a:rPr>
              <a:t>totalitarismo</a:t>
            </a:r>
            <a:r>
              <a:rPr lang="it-IT" dirty="0">
                <a:latin typeface="Times" pitchFamily="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9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Periodizzazione: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1918-1922: la presa del potere.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1922-1924: la normalizzazione.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1925-1929: la costruzione dello Stato totalitario.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1930-1935: la stabilizzazione totalitaria.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1935-1938: l’Impero e le leggi razziali.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1939-1945: la guerra mondiale e la guerra civile.</a:t>
            </a:r>
          </a:p>
        </p:txBody>
      </p:sp>
    </p:spTree>
    <p:extLst>
      <p:ext uri="{BB962C8B-B14F-4D97-AF65-F5344CB8AC3E}">
        <p14:creationId xmlns:p14="http://schemas.microsoft.com/office/powerpoint/2010/main" val="375002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" pitchFamily="2" charset="0"/>
              </a:rPr>
              <a:t>a. 1918-1922: la presa del potere.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Biennio rosso </a:t>
            </a:r>
            <a:r>
              <a:rPr lang="it-IT" dirty="0">
                <a:latin typeface="Times" pitchFamily="2" charset="0"/>
              </a:rPr>
              <a:t>italiano: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forte inflazione;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riorganizzazione postbellica e riconversione industriale;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inquietudine sociale.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1918-1919</a:t>
            </a:r>
            <a:r>
              <a:rPr lang="it-IT" dirty="0">
                <a:latin typeface="Times" pitchFamily="2" charset="0"/>
              </a:rPr>
              <a:t>: Suffragio universale maschile e rappresentanza proporzionale con scrutinio di lista.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aumento dell’instabilità dei partiti liberali; rafforzamento del Psi e del Ppi.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 marzo 1919</a:t>
            </a:r>
            <a:r>
              <a:rPr lang="it-IT" dirty="0">
                <a:latin typeface="Times" pitchFamily="2" charset="0"/>
              </a:rPr>
              <a:t>: fondazione a Milano dei </a:t>
            </a:r>
            <a:r>
              <a:rPr lang="it-IT" b="1" dirty="0">
                <a:latin typeface="Times" pitchFamily="2" charset="0"/>
              </a:rPr>
              <a:t>Fasci di combattimento.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1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451B1-0BD9-3445-915E-86454C43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crisi sociale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nelle aree agricole (Valle Padana e Centro-Italia, poi campagne meridionali);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nelle aree industriali (Nord-Ovest).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occupazione delle terre </a:t>
            </a:r>
            <a:r>
              <a:rPr lang="it-IT" dirty="0">
                <a:latin typeface="Times" pitchFamily="2" charset="0"/>
              </a:rPr>
              <a:t>e </a:t>
            </a:r>
            <a:r>
              <a:rPr lang="it-IT" b="1" dirty="0">
                <a:latin typeface="Times" pitchFamily="2" charset="0"/>
              </a:rPr>
              <a:t>delle fabbriche </a:t>
            </a:r>
            <a:r>
              <a:rPr lang="it-IT" dirty="0">
                <a:latin typeface="Times" pitchFamily="2" charset="0"/>
              </a:rPr>
              <a:t>(estate 1920).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paura</a:t>
            </a:r>
            <a:r>
              <a:rPr lang="it-IT" dirty="0">
                <a:latin typeface="Times" pitchFamily="2" charset="0"/>
              </a:rPr>
              <a:t> degli industriali e degli agrari.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ricorso a milizie private, tra cui le </a:t>
            </a:r>
            <a:r>
              <a:rPr lang="it-IT" b="1" i="1" dirty="0">
                <a:latin typeface="Times" pitchFamily="2" charset="0"/>
              </a:rPr>
              <a:t>squadre d’azione.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divisione delle sinistre.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ricerca dell’</a:t>
            </a:r>
            <a:r>
              <a:rPr lang="it-IT" b="1" dirty="0">
                <a:latin typeface="Times" pitchFamily="2" charset="0"/>
              </a:rPr>
              <a:t>uomo forte.</a:t>
            </a:r>
          </a:p>
        </p:txBody>
      </p:sp>
    </p:spTree>
    <p:extLst>
      <p:ext uri="{BB962C8B-B14F-4D97-AF65-F5344CB8AC3E}">
        <p14:creationId xmlns:p14="http://schemas.microsoft.com/office/powerpoint/2010/main" val="303561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4C9301-DD69-E65D-D988-B34B7EFD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 Congresso nazionale dei fasci, Roma, 7 novembre 1921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&gt; nascita del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Partito nazionale fascista.</a:t>
            </a:r>
          </a:p>
          <a:p>
            <a:pPr marL="0" indent="0">
              <a:buNone/>
            </a:pPr>
            <a:endParaRPr lang="it-IT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b="1" u="sng" dirty="0">
                <a:latin typeface="Times New Roman" panose="02020603050405020304" pitchFamily="18" charset="0"/>
              </a:rPr>
              <a:t>Partito milizia</a:t>
            </a:r>
            <a:r>
              <a:rPr lang="it-IT" sz="2400" dirty="0"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400" b="1" dirty="0">
                <a:effectLst/>
                <a:latin typeface="Times" pitchFamily="2" charset="0"/>
                <a:ea typeface="Calibri" panose="020F0502020204030204" pitchFamily="34" charset="0"/>
              </a:rPr>
              <a:t>inserimento dello squadrismo, che verrà poi trasformato in Milizia volontaria per la sicurezza nazionale, tra gli organi politici del partito</a:t>
            </a:r>
            <a:r>
              <a:rPr lang="it-IT" sz="2400" dirty="0">
                <a:effectLst/>
                <a:latin typeface="Times" pitchFamily="2" charset="0"/>
                <a:ea typeface="Calibri" panose="020F0502020204030204" pitchFamily="34" charset="0"/>
              </a:rPr>
              <a:t>; adozione di una </a:t>
            </a:r>
            <a:r>
              <a:rPr lang="it-IT" sz="2400" b="1" dirty="0">
                <a:effectLst/>
                <a:latin typeface="Times" pitchFamily="2" charset="0"/>
                <a:ea typeface="Calibri" panose="020F0502020204030204" pitchFamily="34" charset="0"/>
              </a:rPr>
              <a:t>struttura simile agli altri partiti di massa</a:t>
            </a:r>
            <a:r>
              <a:rPr lang="it-IT" sz="2400" b="1" dirty="0">
                <a:latin typeface="Times" pitchFamily="2" charset="0"/>
                <a:ea typeface="Calibri" panose="020F0502020204030204" pitchFamily="34" charset="0"/>
              </a:rPr>
              <a:t>.</a:t>
            </a:r>
            <a:endParaRPr lang="it-IT" sz="2400" dirty="0">
              <a:latin typeface="Times" pitchFamily="2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9892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5F3E4-5759-2240-941D-7C5453BB0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789709"/>
            <a:ext cx="10494818" cy="538725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inscindibilità delle squadre dal partito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politico-guerriero.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occupazione di nuovi spazi della politica: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 Parlamento alle piazze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ricorso a nuovi strumenti della politica: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dalla parola all’azione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importanza delle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liturgie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(rafforzare il senso di appartenenza, distinguersi dal nemico, promuovere l’identificazione tra il fascismo e la nazione):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giuramento fascista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(«Nel nome di Dio e dell’Italia, nel nome di tutti i Caduti per la grandezza d’Italia, giuro di consacrarmi tutto e per sempre al bene d’Italia»);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</a:t>
            </a:r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indistinzione tra vita privata e vita politica (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politicità dell’esistenza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uomo nuovo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 dei Caduti fascisti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(che si amplificherà nel corso degli anni del regime) &gt; funerali; appello.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spedizione punitiva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(animalizzazione dell’avversario; cameratismo);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occupazione delle città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Ferrara (Italo Balbo); Bologna; Cremona (1921).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92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9372600" cy="4456742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28 ottobre 1922</a:t>
            </a:r>
            <a:r>
              <a:rPr lang="it-IT" dirty="0">
                <a:latin typeface="Times" pitchFamily="2" charset="0"/>
              </a:rPr>
              <a:t>: marcia su Roma: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la preparazione;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l’esecuzione e la mancata firma dello Stato d’assedio;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la formazione del primo governo Mussolini;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il mito della «rivoluzione fascista»;</a:t>
            </a:r>
          </a:p>
        </p:txBody>
      </p:sp>
    </p:spTree>
    <p:extLst>
      <p:ext uri="{BB962C8B-B14F-4D97-AF65-F5344CB8AC3E}">
        <p14:creationId xmlns:p14="http://schemas.microsoft.com/office/powerpoint/2010/main" val="72587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627</Words>
  <Application>Microsoft Macintosh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Il biennio rosso, l’avvento del fascismo in Italia e la Germania di Weimar.</vt:lpstr>
      <vt:lpstr>Presentazione standard di PowerPoint</vt:lpstr>
      <vt:lpstr>Il fascismo in Italia.</vt:lpstr>
      <vt:lpstr>Presentazione standard di PowerPoint</vt:lpstr>
      <vt:lpstr>a. 1918-1922: la presa del potere.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Tato, La marcia su Roma (1922).</vt:lpstr>
      <vt:lpstr>Giacomo Balla, La marcia su Roma (1931-1932).</vt:lpstr>
      <vt:lpstr>Mario Sironi, La marcia su Roma (1932, Mostra della rivoluzione fascista).</vt:lpstr>
      <vt:lpstr>Gerardo Dottori, Polittico della rivoluzione fascista (1934).</vt:lpstr>
      <vt:lpstr>La Repubblica di Weimar.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15</cp:revision>
  <dcterms:created xsi:type="dcterms:W3CDTF">2022-09-23T13:57:19Z</dcterms:created>
  <dcterms:modified xsi:type="dcterms:W3CDTF">2023-10-08T18:58:06Z</dcterms:modified>
</cp:coreProperties>
</file>