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37"/>
  </p:normalViewPr>
  <p:slideViewPr>
    <p:cSldViewPr snapToGrid="0">
      <p:cViewPr varScale="1">
        <p:scale>
          <a:sx n="103" d="100"/>
          <a:sy n="103" d="100"/>
        </p:scale>
        <p:origin x="89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06/02/23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06/02/23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06/02/23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06/02/23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06/02/23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06/02/23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06/02/23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06/02/23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06/02/23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06/02/23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06/02/23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06/02/23</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801665"/>
            <a:ext cx="9144000" cy="1139869"/>
          </a:xfrm>
        </p:spPr>
        <p:txBody>
          <a:bodyPr>
            <a:noAutofit/>
          </a:bodyPr>
          <a:lstStyle/>
          <a:p>
            <a:pPr algn="l"/>
            <a:r>
              <a:rPr lang="it-IT" sz="4000" b="1" dirty="0">
                <a:solidFill>
                  <a:srgbClr val="00B0F0"/>
                </a:solidFill>
              </a:rPr>
              <a:t>Diritto del lavoro europeo </a:t>
            </a:r>
            <a:br>
              <a:rPr lang="it-IT" sz="4000" b="1" dirty="0">
                <a:solidFill>
                  <a:srgbClr val="00B0F0"/>
                </a:solidFill>
              </a:rPr>
            </a:br>
            <a:r>
              <a:rPr lang="it-IT" sz="4000" b="1" dirty="0">
                <a:solidFill>
                  <a:srgbClr val="00B0F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lstStyle/>
          <a:p>
            <a:pPr algn="l"/>
            <a:r>
              <a:rPr lang="it-IT" b="1" dirty="0">
                <a:solidFill>
                  <a:srgbClr val="00B0F0"/>
                </a:solidFill>
              </a:rPr>
              <a:t>Lezione 14</a:t>
            </a:r>
          </a:p>
          <a:p>
            <a:pPr algn="l"/>
            <a:r>
              <a:rPr lang="it-IT" b="1" dirty="0"/>
              <a:t>Parità di trattamento e non discriminazione – Parte B</a:t>
            </a:r>
          </a:p>
        </p:txBody>
      </p:sp>
      <p:pic>
        <p:nvPicPr>
          <p:cNvPr id="6" name="Immagine 5">
            <a:extLst>
              <a:ext uri="{FF2B5EF4-FFF2-40B4-BE49-F238E27FC236}">
                <a16:creationId xmlns:a16="http://schemas.microsoft.com/office/drawing/2014/main" id="{42253C77-984C-32E8-95D0-1F148D43E725}"/>
              </a:ext>
            </a:extLst>
          </p:cNvPr>
          <p:cNvPicPr>
            <a:picLocks noChangeAspect="1"/>
          </p:cNvPicPr>
          <p:nvPr/>
        </p:nvPicPr>
        <p:blipFill>
          <a:blip r:embed="rId2"/>
          <a:stretch>
            <a:fillRect/>
          </a:stretch>
        </p:blipFill>
        <p:spPr>
          <a:xfrm>
            <a:off x="7739802" y="373084"/>
            <a:ext cx="4292600" cy="1739900"/>
          </a:xfrm>
          <a:prstGeom prst="rect">
            <a:avLst/>
          </a:prstGeom>
        </p:spPr>
      </p:pic>
      <p:pic>
        <p:nvPicPr>
          <p:cNvPr id="7" name="Immagine 6">
            <a:extLst>
              <a:ext uri="{FF2B5EF4-FFF2-40B4-BE49-F238E27FC236}">
                <a16:creationId xmlns:a16="http://schemas.microsoft.com/office/drawing/2014/main" id="{FB095D4B-0F17-7231-66C8-24467E1C567A}"/>
              </a:ext>
            </a:extLst>
          </p:cNvPr>
          <p:cNvPicPr>
            <a:picLocks noChangeAspect="1"/>
          </p:cNvPicPr>
          <p:nvPr/>
        </p:nvPicPr>
        <p:blipFill>
          <a:blip r:embed="rId3"/>
          <a:stretch>
            <a:fillRect/>
          </a:stretch>
        </p:blipFill>
        <p:spPr>
          <a:xfrm>
            <a:off x="2538413" y="4728080"/>
            <a:ext cx="7772400" cy="2002413"/>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51A942-30C4-E11C-AC03-0E9A1D3C0FB1}"/>
              </a:ext>
            </a:extLst>
          </p:cNvPr>
          <p:cNvSpPr>
            <a:spLocks noGrp="1"/>
          </p:cNvSpPr>
          <p:nvPr>
            <p:ph type="title"/>
          </p:nvPr>
        </p:nvSpPr>
        <p:spPr>
          <a:xfrm>
            <a:off x="838200" y="365126"/>
            <a:ext cx="10515600" cy="932334"/>
          </a:xfrm>
        </p:spPr>
        <p:txBody>
          <a:bodyPr/>
          <a:lstStyle/>
          <a:p>
            <a:r>
              <a:rPr lang="it-IT" b="1" dirty="0">
                <a:solidFill>
                  <a:srgbClr val="00B0F0"/>
                </a:solidFill>
              </a:rPr>
              <a:t>Azioni di difesa contro le discriminazioni</a:t>
            </a:r>
          </a:p>
        </p:txBody>
      </p:sp>
      <p:sp>
        <p:nvSpPr>
          <p:cNvPr id="3" name="Segnaposto contenuto 2">
            <a:extLst>
              <a:ext uri="{FF2B5EF4-FFF2-40B4-BE49-F238E27FC236}">
                <a16:creationId xmlns:a16="http://schemas.microsoft.com/office/drawing/2014/main" id="{67A99F59-A947-0287-2485-172E8A61F10D}"/>
              </a:ext>
            </a:extLst>
          </p:cNvPr>
          <p:cNvSpPr>
            <a:spLocks noGrp="1"/>
          </p:cNvSpPr>
          <p:nvPr>
            <p:ph idx="1"/>
          </p:nvPr>
        </p:nvSpPr>
        <p:spPr>
          <a:xfrm>
            <a:off x="838200" y="1495168"/>
            <a:ext cx="10515600" cy="4997707"/>
          </a:xfrm>
        </p:spPr>
        <p:txBody>
          <a:bodyPr>
            <a:normAutofit fontScale="92500" lnSpcReduction="20000"/>
          </a:bodyPr>
          <a:lstStyle/>
          <a:p>
            <a:r>
              <a:rPr lang="it-IT" dirty="0"/>
              <a:t>Stati dispongano apposite procedure giurisdizionali di tutela contro le discriminazioni</a:t>
            </a:r>
          </a:p>
          <a:p>
            <a:r>
              <a:rPr lang="it-IT" dirty="0"/>
              <a:t>Art. 17, par. 2, Dir. 2006/54/CE: soggetti legittimati ad agire</a:t>
            </a:r>
          </a:p>
          <a:p>
            <a:pPr marL="914400" lvl="2" indent="0" algn="just">
              <a:buNone/>
            </a:pPr>
            <a:r>
              <a:rPr lang="it-IT" sz="1900" dirty="0">
                <a:latin typeface="EUAlbertina"/>
              </a:rPr>
              <a:t>Gli Stati membri riconoscono alle associazioni, organizza- zioni o altre persone giuridiche, che, conformemente ai criteri stabiliti dalle rispettive legislazioni nazionali, abbiano un legittimo interesse a garantire che le disposizioni della presente direttiva siano rispettate, il diritto di avviare, in via giurisdizionale e/o amministrativa, per conto o a sostegno della persona che si ritiene lesa e con il suo consenso, una procedura finalizzata all'esecuzione degli obblighi derivanti dalla presente direttiva. </a:t>
            </a:r>
          </a:p>
          <a:p>
            <a:r>
              <a:rPr lang="it-IT" dirty="0"/>
              <a:t>Art. 23, dir. 2006/54/CE: rimedi suggeriti dalla normativa europea</a:t>
            </a:r>
          </a:p>
          <a:p>
            <a:pPr marL="914400" lvl="2" indent="0">
              <a:buNone/>
            </a:pPr>
            <a:r>
              <a:rPr lang="it-IT" sz="1700" dirty="0">
                <a:latin typeface="EUAlbertina"/>
              </a:rPr>
              <a:t>Gli Stati membri prendono tutte le misure necessarie per assicurare che: </a:t>
            </a:r>
          </a:p>
          <a:p>
            <a:pPr marL="0" indent="0">
              <a:buNone/>
            </a:pPr>
            <a:r>
              <a:rPr lang="it-IT" sz="1700" dirty="0">
                <a:effectLst/>
                <a:latin typeface="EUAlbertina"/>
              </a:rPr>
              <a:t>	a)  tutte le disposizioni legislative, regolamentari e amministrative contrarie al principio della parità di 	trattamento siano abrogate; </a:t>
            </a:r>
            <a:endParaRPr lang="it-IT" sz="2600" dirty="0">
              <a:effectLst/>
            </a:endParaRPr>
          </a:p>
          <a:p>
            <a:pPr marL="0" indent="0">
              <a:buNone/>
            </a:pPr>
            <a:r>
              <a:rPr lang="it-IT" sz="1700" dirty="0">
                <a:effectLst/>
                <a:latin typeface="EUAlbertina"/>
              </a:rPr>
              <a:t>	b)  le disposizioni contrarie al principio della parità di trattamento contenute nei contratti individuali o 	collettivi, nei regolamenti interni delle aziende o nelle regole che disciplinano il lavoro autonomo e le 	organizzazioni dei lavoratori e dei datori di lavoro o in qualsiasi altro accordo siano o possano essere 	dichiarate nulle e prive di effetto oppure siano modificate; </a:t>
            </a:r>
            <a:endParaRPr lang="it-IT" sz="2600" dirty="0">
              <a:effectLst/>
            </a:endParaRPr>
          </a:p>
          <a:p>
            <a:pPr marL="0" indent="0">
              <a:buNone/>
            </a:pPr>
            <a:r>
              <a:rPr lang="it-IT" sz="1700" dirty="0">
                <a:effectLst/>
                <a:latin typeface="EUAlbertina"/>
              </a:rPr>
              <a:t>	c)  i regimi professionali di sicurezza sociale contenenti siffatte disposizioni non possano essere oggetto di 	misure amministrative di approvazione o di estensione. </a:t>
            </a:r>
            <a:endParaRPr lang="it-IT" sz="2600" dirty="0">
              <a:effectLst/>
            </a:endParaRPr>
          </a:p>
          <a:p>
            <a:endParaRPr lang="it-IT" dirty="0"/>
          </a:p>
        </p:txBody>
      </p:sp>
    </p:spTree>
    <p:extLst>
      <p:ext uri="{BB962C8B-B14F-4D97-AF65-F5344CB8AC3E}">
        <p14:creationId xmlns:p14="http://schemas.microsoft.com/office/powerpoint/2010/main" val="890740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CC18C-8B39-80BE-73A6-65A048710425}"/>
              </a:ext>
            </a:extLst>
          </p:cNvPr>
          <p:cNvSpPr>
            <a:spLocks noGrp="1"/>
          </p:cNvSpPr>
          <p:nvPr>
            <p:ph type="title"/>
          </p:nvPr>
        </p:nvSpPr>
        <p:spPr/>
        <p:txBody>
          <a:bodyPr/>
          <a:lstStyle/>
          <a:p>
            <a:r>
              <a:rPr lang="it-IT" b="1" dirty="0">
                <a:solidFill>
                  <a:srgbClr val="00B0F0"/>
                </a:solidFill>
              </a:rPr>
              <a:t>Azioni contro il licenziamento discriminatorio</a:t>
            </a:r>
          </a:p>
        </p:txBody>
      </p:sp>
      <p:sp>
        <p:nvSpPr>
          <p:cNvPr id="3" name="Segnaposto contenuto 2">
            <a:extLst>
              <a:ext uri="{FF2B5EF4-FFF2-40B4-BE49-F238E27FC236}">
                <a16:creationId xmlns:a16="http://schemas.microsoft.com/office/drawing/2014/main" id="{57E6AE13-75FF-0049-10AD-E732D6076546}"/>
              </a:ext>
            </a:extLst>
          </p:cNvPr>
          <p:cNvSpPr>
            <a:spLocks noGrp="1"/>
          </p:cNvSpPr>
          <p:nvPr>
            <p:ph idx="1"/>
          </p:nvPr>
        </p:nvSpPr>
        <p:spPr/>
        <p:txBody>
          <a:bodyPr/>
          <a:lstStyle/>
          <a:p>
            <a:r>
              <a:rPr lang="it-IT" b="1" dirty="0">
                <a:solidFill>
                  <a:srgbClr val="00B0F0"/>
                </a:solidFill>
              </a:rPr>
              <a:t>Licenziamento discriminatorio</a:t>
            </a:r>
            <a:r>
              <a:rPr lang="it-IT" dirty="0"/>
              <a:t>:</a:t>
            </a:r>
          </a:p>
          <a:p>
            <a:pPr algn="just"/>
            <a:r>
              <a:rPr lang="it-IT" dirty="0"/>
              <a:t>La Corte di giustizia ha chiarito che rappresentano sanzioni adeguate per il datore di lavoro, la reintegrazione della vittima della discriminazione nel posto di lavoro e il pieno risarcimento del danno subito a causa del licenziamento, senza la possibilità per la legge nazionale di fissare un limite massimo all’importo del risarcimento.</a:t>
            </a:r>
          </a:p>
          <a:p>
            <a:pPr algn="just"/>
            <a:r>
              <a:rPr lang="it-IT" dirty="0"/>
              <a:t>CGUE, C- 407/14, </a:t>
            </a:r>
            <a:r>
              <a:rPr lang="it-IT" i="1" dirty="0" err="1"/>
              <a:t>Camacho</a:t>
            </a:r>
            <a:endParaRPr lang="it-IT" i="1" dirty="0"/>
          </a:p>
        </p:txBody>
      </p:sp>
    </p:spTree>
    <p:extLst>
      <p:ext uri="{BB962C8B-B14F-4D97-AF65-F5344CB8AC3E}">
        <p14:creationId xmlns:p14="http://schemas.microsoft.com/office/powerpoint/2010/main" val="4054106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F96AED-E86B-9100-2998-9693B5CD642D}"/>
              </a:ext>
            </a:extLst>
          </p:cNvPr>
          <p:cNvSpPr>
            <a:spLocks noGrp="1"/>
          </p:cNvSpPr>
          <p:nvPr>
            <p:ph type="title"/>
          </p:nvPr>
        </p:nvSpPr>
        <p:spPr/>
        <p:txBody>
          <a:bodyPr/>
          <a:lstStyle/>
          <a:p>
            <a:r>
              <a:rPr lang="it-IT" b="1" dirty="0">
                <a:solidFill>
                  <a:srgbClr val="00B0F0"/>
                </a:solidFill>
              </a:rPr>
              <a:t>Tutela contro le discriminazioni non di genere</a:t>
            </a:r>
          </a:p>
        </p:txBody>
      </p:sp>
      <p:sp>
        <p:nvSpPr>
          <p:cNvPr id="3" name="Segnaposto contenuto 2">
            <a:extLst>
              <a:ext uri="{FF2B5EF4-FFF2-40B4-BE49-F238E27FC236}">
                <a16:creationId xmlns:a16="http://schemas.microsoft.com/office/drawing/2014/main" id="{5E8E527D-3AE6-BD13-67E6-2B21C78EA085}"/>
              </a:ext>
            </a:extLst>
          </p:cNvPr>
          <p:cNvSpPr>
            <a:spLocks noGrp="1"/>
          </p:cNvSpPr>
          <p:nvPr>
            <p:ph idx="1"/>
          </p:nvPr>
        </p:nvSpPr>
        <p:spPr/>
        <p:txBody>
          <a:bodyPr/>
          <a:lstStyle/>
          <a:p>
            <a:r>
              <a:rPr lang="it-IT" b="1" dirty="0">
                <a:solidFill>
                  <a:srgbClr val="00B0F0"/>
                </a:solidFill>
              </a:rPr>
              <a:t>Dir. 2000/43CE</a:t>
            </a:r>
          </a:p>
          <a:p>
            <a:pPr marL="0" indent="0">
              <a:buNone/>
            </a:pPr>
            <a:endParaRPr lang="it-IT" dirty="0"/>
          </a:p>
          <a:p>
            <a:r>
              <a:rPr lang="it-IT" dirty="0"/>
              <a:t>Tutela verso i soggetti discriminati per razza od origine etnica</a:t>
            </a:r>
          </a:p>
          <a:p>
            <a:pPr marL="0" indent="0">
              <a:buNone/>
            </a:pPr>
            <a:endParaRPr lang="it-IT" dirty="0"/>
          </a:p>
          <a:p>
            <a:r>
              <a:rPr lang="it-IT" b="1" dirty="0">
                <a:solidFill>
                  <a:srgbClr val="00B0F0"/>
                </a:solidFill>
              </a:rPr>
              <a:t>Dir. 2000/78/CE</a:t>
            </a:r>
          </a:p>
          <a:p>
            <a:endParaRPr lang="it-IT" dirty="0"/>
          </a:p>
          <a:p>
            <a:r>
              <a:rPr lang="it-IT" dirty="0"/>
              <a:t>Tutela verso i soggetti discriminati per religione, convinzioni personali, età o tendenze sessuali</a:t>
            </a:r>
          </a:p>
          <a:p>
            <a:endParaRPr lang="it-IT" dirty="0"/>
          </a:p>
          <a:p>
            <a:endParaRPr lang="it-IT" dirty="0"/>
          </a:p>
        </p:txBody>
      </p:sp>
    </p:spTree>
    <p:extLst>
      <p:ext uri="{BB962C8B-B14F-4D97-AF65-F5344CB8AC3E}">
        <p14:creationId xmlns:p14="http://schemas.microsoft.com/office/powerpoint/2010/main" val="592631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0C2EED-4F31-333D-3BA0-0279DAA8836D}"/>
              </a:ext>
            </a:extLst>
          </p:cNvPr>
          <p:cNvSpPr>
            <a:spLocks noGrp="1"/>
          </p:cNvSpPr>
          <p:nvPr>
            <p:ph type="title"/>
          </p:nvPr>
        </p:nvSpPr>
        <p:spPr>
          <a:xfrm>
            <a:off x="838200" y="365126"/>
            <a:ext cx="10515600" cy="1080616"/>
          </a:xfrm>
        </p:spPr>
        <p:txBody>
          <a:bodyPr>
            <a:normAutofit/>
          </a:bodyPr>
          <a:lstStyle/>
          <a:p>
            <a:pPr algn="just"/>
            <a:r>
              <a:rPr lang="it-IT" sz="3600" b="1" dirty="0">
                <a:solidFill>
                  <a:srgbClr val="00B0F0"/>
                </a:solidFill>
              </a:rPr>
              <a:t>Parità di trattamento e regimi professionali di sicurezza sociale</a:t>
            </a:r>
          </a:p>
        </p:txBody>
      </p:sp>
      <p:sp>
        <p:nvSpPr>
          <p:cNvPr id="3" name="Segnaposto contenuto 2">
            <a:extLst>
              <a:ext uri="{FF2B5EF4-FFF2-40B4-BE49-F238E27FC236}">
                <a16:creationId xmlns:a16="http://schemas.microsoft.com/office/drawing/2014/main" id="{C7E31126-DE55-30E8-1877-83C08EA91769}"/>
              </a:ext>
            </a:extLst>
          </p:cNvPr>
          <p:cNvSpPr>
            <a:spLocks noGrp="1"/>
          </p:cNvSpPr>
          <p:nvPr>
            <p:ph idx="1"/>
          </p:nvPr>
        </p:nvSpPr>
        <p:spPr>
          <a:xfrm>
            <a:off x="838200" y="1594022"/>
            <a:ext cx="10515600" cy="4582941"/>
          </a:xfrm>
        </p:spPr>
        <p:txBody>
          <a:bodyPr/>
          <a:lstStyle/>
          <a:p>
            <a:r>
              <a:rPr lang="it-IT" b="1" dirty="0">
                <a:solidFill>
                  <a:srgbClr val="00B0F0"/>
                </a:solidFill>
              </a:rPr>
              <a:t>Art. 5-13 della Dir. 2006/54/CE:</a:t>
            </a:r>
          </a:p>
          <a:p>
            <a:r>
              <a:rPr lang="it-IT" sz="3200" dirty="0"/>
              <a:t>Vieta qualsiasi discriminazione, diretta o indiretta, fondata sul sesso, per quanto riguarda:</a:t>
            </a:r>
          </a:p>
          <a:p>
            <a:pPr lvl="1"/>
            <a:r>
              <a:rPr lang="it-IT" sz="2800" dirty="0"/>
              <a:t>il campo di applicazione soggettivo ed oggettivo dei regimi professionali,</a:t>
            </a:r>
          </a:p>
          <a:p>
            <a:pPr lvl="1"/>
            <a:r>
              <a:rPr lang="it-IT" sz="2800" dirty="0"/>
              <a:t>le condizioni di accesso ad essi,</a:t>
            </a:r>
          </a:p>
          <a:p>
            <a:pPr lvl="1"/>
            <a:r>
              <a:rPr lang="it-IT" sz="2800" dirty="0"/>
              <a:t>l’obbligo di versare i contributi ed il calcolo degli stessi, l’ammontare delle prestazioni, </a:t>
            </a:r>
          </a:p>
          <a:p>
            <a:pPr lvl="1"/>
            <a:r>
              <a:rPr lang="it-IT" sz="2800" dirty="0"/>
              <a:t>le condizioni relative alla durata ed al mantenimento del diritto alle prestazioni</a:t>
            </a:r>
          </a:p>
        </p:txBody>
      </p:sp>
    </p:spTree>
    <p:extLst>
      <p:ext uri="{BB962C8B-B14F-4D97-AF65-F5344CB8AC3E}">
        <p14:creationId xmlns:p14="http://schemas.microsoft.com/office/powerpoint/2010/main" val="1760046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BF39C7-079D-C4CE-7DCD-B89E6F6EC6EF}"/>
              </a:ext>
            </a:extLst>
          </p:cNvPr>
          <p:cNvSpPr>
            <a:spLocks noGrp="1"/>
          </p:cNvSpPr>
          <p:nvPr>
            <p:ph type="title"/>
          </p:nvPr>
        </p:nvSpPr>
        <p:spPr>
          <a:xfrm>
            <a:off x="838200" y="365125"/>
            <a:ext cx="10515600" cy="1105329"/>
          </a:xfrm>
        </p:spPr>
        <p:txBody>
          <a:bodyPr>
            <a:normAutofit fontScale="90000"/>
          </a:bodyPr>
          <a:lstStyle/>
          <a:p>
            <a:r>
              <a:rPr lang="it-IT" sz="4400" b="1" dirty="0">
                <a:solidFill>
                  <a:srgbClr val="00B0F0"/>
                </a:solidFill>
              </a:rPr>
              <a:t>Parità di trattamento e regimi professionali di sicurezza sociale</a:t>
            </a:r>
            <a:endParaRPr lang="it-IT" dirty="0"/>
          </a:p>
        </p:txBody>
      </p:sp>
      <p:sp>
        <p:nvSpPr>
          <p:cNvPr id="3" name="Segnaposto contenuto 2">
            <a:extLst>
              <a:ext uri="{FF2B5EF4-FFF2-40B4-BE49-F238E27FC236}">
                <a16:creationId xmlns:a16="http://schemas.microsoft.com/office/drawing/2014/main" id="{1B1953F2-47AC-8BF5-CC04-2558150748D7}"/>
              </a:ext>
            </a:extLst>
          </p:cNvPr>
          <p:cNvSpPr>
            <a:spLocks noGrp="1"/>
          </p:cNvSpPr>
          <p:nvPr>
            <p:ph idx="1"/>
          </p:nvPr>
        </p:nvSpPr>
        <p:spPr/>
        <p:txBody>
          <a:bodyPr>
            <a:normAutofit lnSpcReduction="10000"/>
          </a:bodyPr>
          <a:lstStyle/>
          <a:p>
            <a:r>
              <a:rPr lang="it-IT" dirty="0"/>
              <a:t>La direttiva definisce i regimi professionali di sicurezza sociale come (art. 2, par. 1, </a:t>
            </a:r>
            <a:r>
              <a:rPr lang="it-IT" dirty="0" err="1"/>
              <a:t>let</a:t>
            </a:r>
            <a:r>
              <a:rPr lang="it-IT" dirty="0"/>
              <a:t>. </a:t>
            </a:r>
            <a:r>
              <a:rPr lang="it-IT" dirty="0" err="1"/>
              <a:t>f</a:t>
            </a:r>
            <a:r>
              <a:rPr lang="it-IT" dirty="0"/>
              <a:t>, Dir. 2006/54/CE) (</a:t>
            </a:r>
            <a:r>
              <a:rPr lang="it-IT" b="1" dirty="0">
                <a:solidFill>
                  <a:srgbClr val="00B0F0"/>
                </a:solidFill>
              </a:rPr>
              <a:t>ambito di applicazione oggettivo</a:t>
            </a:r>
            <a:r>
              <a:rPr lang="it-IT" dirty="0"/>
              <a:t>):</a:t>
            </a:r>
          </a:p>
          <a:p>
            <a:pPr lvl="1" algn="just"/>
            <a:r>
              <a:rPr lang="it-IT" dirty="0">
                <a:effectLst/>
                <a:latin typeface="EUAlbertina"/>
              </a:rPr>
              <a:t>regimi non regolati dalla direttiva 79/7/CEE del Consiglio, del 19 dicembre 1978, relativa alla graduale attuazione del principio di parità di trattamento tra gli uomini e le donne in materia di sicurezza sociale </a:t>
            </a:r>
          </a:p>
          <a:p>
            <a:pPr lvl="1" algn="just"/>
            <a:r>
              <a:rPr lang="it-IT" dirty="0">
                <a:effectLst/>
                <a:latin typeface="EUAlbertina"/>
              </a:rPr>
              <a:t>aventi lo scopo di fornire ai lavoratori, subordinati o autonomi, raggruppati nell'ambito di un'impresa o di un gruppo di imprese, di un ramo economico o di un settore professionale o interprofessionale, prestazioni destinate a integrare le prestazioni fornite dai regimi legali di sicurezza sociale o di sostituirsi ad esse,</a:t>
            </a:r>
          </a:p>
          <a:p>
            <a:pPr lvl="1" algn="just"/>
            <a:r>
              <a:rPr lang="it-IT" dirty="0">
                <a:effectLst/>
                <a:latin typeface="EUAlbertina"/>
              </a:rPr>
              <a:t>indipendentemente dal fatto che l'affiliazione a questi regimi sia obbligatoria o facoltativa. </a:t>
            </a:r>
            <a:endParaRPr lang="it-IT" sz="3600" dirty="0">
              <a:effectLst/>
            </a:endParaRPr>
          </a:p>
          <a:p>
            <a:endParaRPr lang="it-IT" dirty="0"/>
          </a:p>
        </p:txBody>
      </p:sp>
    </p:spTree>
    <p:extLst>
      <p:ext uri="{BB962C8B-B14F-4D97-AF65-F5344CB8AC3E}">
        <p14:creationId xmlns:p14="http://schemas.microsoft.com/office/powerpoint/2010/main" val="3549505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59AA89-EDBE-A17D-3CC1-6D0545076491}"/>
              </a:ext>
            </a:extLst>
          </p:cNvPr>
          <p:cNvSpPr>
            <a:spLocks noGrp="1"/>
          </p:cNvSpPr>
          <p:nvPr>
            <p:ph type="title"/>
          </p:nvPr>
        </p:nvSpPr>
        <p:spPr/>
        <p:txBody>
          <a:bodyPr/>
          <a:lstStyle/>
          <a:p>
            <a:r>
              <a:rPr lang="it-IT" sz="4400" b="1" dirty="0">
                <a:solidFill>
                  <a:srgbClr val="00B0F0"/>
                </a:solidFill>
              </a:rPr>
              <a:t>Parità di trattamento e regimi professionali di sicurezza sociale</a:t>
            </a:r>
            <a:endParaRPr lang="it-IT" dirty="0"/>
          </a:p>
        </p:txBody>
      </p:sp>
      <p:sp>
        <p:nvSpPr>
          <p:cNvPr id="3" name="Segnaposto contenuto 2">
            <a:extLst>
              <a:ext uri="{FF2B5EF4-FFF2-40B4-BE49-F238E27FC236}">
                <a16:creationId xmlns:a16="http://schemas.microsoft.com/office/drawing/2014/main" id="{870BE849-5AFA-0E67-B88C-6AC908915EC5}"/>
              </a:ext>
            </a:extLst>
          </p:cNvPr>
          <p:cNvSpPr>
            <a:spLocks noGrp="1"/>
          </p:cNvSpPr>
          <p:nvPr>
            <p:ph idx="1"/>
          </p:nvPr>
        </p:nvSpPr>
        <p:spPr/>
        <p:txBody>
          <a:bodyPr/>
          <a:lstStyle/>
          <a:p>
            <a:r>
              <a:rPr lang="it-IT" dirty="0">
                <a:solidFill>
                  <a:srgbClr val="00B0F0"/>
                </a:solidFill>
              </a:rPr>
              <a:t>Ambito di applicazione soggettivo</a:t>
            </a:r>
            <a:r>
              <a:rPr lang="it-IT" dirty="0"/>
              <a:t>:</a:t>
            </a:r>
          </a:p>
          <a:p>
            <a:pPr lvl="1" algn="just"/>
            <a:r>
              <a:rPr lang="it-IT" dirty="0">
                <a:solidFill>
                  <a:srgbClr val="00B0F0"/>
                </a:solidFill>
                <a:effectLst/>
                <a:latin typeface="EUAlbertina"/>
              </a:rPr>
              <a:t>Art. 6, </a:t>
            </a:r>
            <a:r>
              <a:rPr lang="it-IT" dirty="0">
                <a:solidFill>
                  <a:srgbClr val="00B0F0"/>
                </a:solidFill>
              </a:rPr>
              <a:t>Dir. 2006/54/CE:</a:t>
            </a:r>
            <a:r>
              <a:rPr lang="it-IT" dirty="0">
                <a:effectLst/>
                <a:latin typeface="EUAlbertina"/>
              </a:rPr>
              <a:t> popolazione attiva, compresi i lavoratori autonomi, i lavoratori la cui attivit</a:t>
            </a:r>
            <a:r>
              <a:rPr lang="it-IT" dirty="0">
                <a:latin typeface="EUAlbertina"/>
              </a:rPr>
              <a:t>à</a:t>
            </a:r>
            <a:r>
              <a:rPr lang="it-IT" dirty="0">
                <a:effectLst/>
                <a:latin typeface="EUAlbertina"/>
              </a:rPr>
              <a:t> è interrotta per malattia, maternit</a:t>
            </a:r>
            <a:r>
              <a:rPr lang="it-IT" dirty="0">
                <a:latin typeface="EUAlbertina"/>
              </a:rPr>
              <a:t>à</a:t>
            </a:r>
            <a:r>
              <a:rPr lang="it-IT" dirty="0">
                <a:effectLst/>
                <a:latin typeface="EUAlbertina"/>
              </a:rPr>
              <a:t>, infortunio o disoccupazione involontaria e le persone in cerca di lavoro, ai lavoratori pensionati e ai lavoratori invalidi, nonché agli aventi causa di questi lavoratori in base alle normative e/o prassi nazionali. </a:t>
            </a:r>
            <a:endParaRPr lang="it-IT" sz="3600" dirty="0"/>
          </a:p>
          <a:p>
            <a:pPr lvl="1" algn="just"/>
            <a:r>
              <a:rPr lang="it-IT" dirty="0">
                <a:solidFill>
                  <a:srgbClr val="00B0F0"/>
                </a:solidFill>
                <a:effectLst/>
                <a:latin typeface="EUAlbertina"/>
              </a:rPr>
              <a:t>Art. 7, par. </a:t>
            </a:r>
            <a:r>
              <a:rPr lang="it-IT" dirty="0">
                <a:solidFill>
                  <a:srgbClr val="00B0F0"/>
                </a:solidFill>
                <a:latin typeface="EUAlbertina"/>
              </a:rPr>
              <a:t>2, </a:t>
            </a:r>
            <a:r>
              <a:rPr lang="it-IT" dirty="0">
                <a:solidFill>
                  <a:srgbClr val="00B0F0"/>
                </a:solidFill>
              </a:rPr>
              <a:t>Dir. 2006/54/CE</a:t>
            </a:r>
            <a:r>
              <a:rPr lang="it-IT" dirty="0">
                <a:solidFill>
                  <a:srgbClr val="00B0F0"/>
                </a:solidFill>
                <a:latin typeface="EUAlbertina"/>
              </a:rPr>
              <a:t>: </a:t>
            </a:r>
            <a:r>
              <a:rPr lang="it-IT" dirty="0">
                <a:effectLst/>
                <a:latin typeface="EUAlbertina"/>
              </a:rPr>
              <a:t>regimi pensionistici di una categoria particolare di lavoratori come quella dei dipendenti pubblici, se le relative prestazioni sono versate al beneficiario a motivo del suo rapporto di lavoro con il datore di lavoro pubblico. Tale disposizione si applica anche nell'ipotesi in cui il regime in questione faccia parte di un regime legale generale. </a:t>
            </a:r>
            <a:endParaRPr lang="it-IT" sz="3600" dirty="0"/>
          </a:p>
          <a:p>
            <a:endParaRPr lang="it-IT" dirty="0"/>
          </a:p>
        </p:txBody>
      </p:sp>
    </p:spTree>
    <p:extLst>
      <p:ext uri="{BB962C8B-B14F-4D97-AF65-F5344CB8AC3E}">
        <p14:creationId xmlns:p14="http://schemas.microsoft.com/office/powerpoint/2010/main" val="3415714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B4A686-0D72-0D33-B161-499466F16C39}"/>
              </a:ext>
            </a:extLst>
          </p:cNvPr>
          <p:cNvSpPr>
            <a:spLocks noGrp="1"/>
          </p:cNvSpPr>
          <p:nvPr>
            <p:ph type="title"/>
          </p:nvPr>
        </p:nvSpPr>
        <p:spPr/>
        <p:txBody>
          <a:bodyPr/>
          <a:lstStyle/>
          <a:p>
            <a:r>
              <a:rPr lang="it-IT" b="1" dirty="0">
                <a:solidFill>
                  <a:srgbClr val="00B0F0"/>
                </a:solidFill>
              </a:rPr>
              <a:t>Azioni positive</a:t>
            </a:r>
          </a:p>
        </p:txBody>
      </p:sp>
      <p:sp>
        <p:nvSpPr>
          <p:cNvPr id="3" name="Segnaposto contenuto 2">
            <a:extLst>
              <a:ext uri="{FF2B5EF4-FFF2-40B4-BE49-F238E27FC236}">
                <a16:creationId xmlns:a16="http://schemas.microsoft.com/office/drawing/2014/main" id="{05F7D307-61C0-CD3D-413F-B0297C94EEDA}"/>
              </a:ext>
            </a:extLst>
          </p:cNvPr>
          <p:cNvSpPr>
            <a:spLocks noGrp="1"/>
          </p:cNvSpPr>
          <p:nvPr>
            <p:ph idx="1"/>
          </p:nvPr>
        </p:nvSpPr>
        <p:spPr>
          <a:xfrm>
            <a:off x="838200" y="1690688"/>
            <a:ext cx="10515600" cy="4486275"/>
          </a:xfrm>
        </p:spPr>
        <p:txBody>
          <a:bodyPr>
            <a:normAutofit lnSpcReduction="10000"/>
          </a:bodyPr>
          <a:lstStyle/>
          <a:p>
            <a:pPr algn="just"/>
            <a:r>
              <a:rPr lang="it-IT" sz="2400" b="1" dirty="0">
                <a:solidFill>
                  <a:srgbClr val="00B0F0"/>
                </a:solidFill>
                <a:effectLst/>
              </a:rPr>
              <a:t>Art. 3, </a:t>
            </a:r>
            <a:r>
              <a:rPr lang="it-IT" sz="2400" b="1" dirty="0">
                <a:solidFill>
                  <a:srgbClr val="00B0F0"/>
                </a:solidFill>
              </a:rPr>
              <a:t>Dir. 2006/54/CE</a:t>
            </a:r>
            <a:r>
              <a:rPr lang="it-IT" sz="2400" dirty="0">
                <a:solidFill>
                  <a:srgbClr val="00B0F0"/>
                </a:solidFill>
              </a:rPr>
              <a:t>:</a:t>
            </a:r>
            <a:endParaRPr lang="it-IT" sz="2400" dirty="0">
              <a:effectLst/>
            </a:endParaRPr>
          </a:p>
          <a:p>
            <a:pPr algn="just"/>
            <a:r>
              <a:rPr lang="it-IT" sz="2400" dirty="0">
                <a:effectLst/>
              </a:rPr>
              <a:t>Gli Stati membri possono mantenere o adottare misure ai sensi dell'articolo 141, paragrafo 4, del trattato volte ad assicurare nella pratica la piena </a:t>
            </a:r>
            <a:r>
              <a:rPr lang="it-IT" sz="2400" dirty="0" err="1">
                <a:effectLst/>
              </a:rPr>
              <a:t>parita</a:t>
            </a:r>
            <a:r>
              <a:rPr lang="it-IT" sz="2400" dirty="0">
                <a:effectLst/>
              </a:rPr>
              <a:t>̀ tra gli uomini e le donne nella vita lavorativa. </a:t>
            </a:r>
          </a:p>
          <a:p>
            <a:pPr algn="just"/>
            <a:r>
              <a:rPr lang="it-IT" sz="2400" b="1" dirty="0">
                <a:solidFill>
                  <a:srgbClr val="00B0F0"/>
                </a:solidFill>
              </a:rPr>
              <a:t>Giurisprudenza altalenante</a:t>
            </a:r>
            <a:r>
              <a:rPr lang="it-IT" sz="2400" dirty="0"/>
              <a:t>: </a:t>
            </a:r>
          </a:p>
          <a:p>
            <a:pPr algn="just"/>
            <a:r>
              <a:rPr lang="it-IT" sz="2400" dirty="0"/>
              <a:t>CGUE, C-450/93, </a:t>
            </a:r>
            <a:r>
              <a:rPr lang="it-IT" sz="2400" i="1" dirty="0" err="1"/>
              <a:t>Kalanke</a:t>
            </a:r>
            <a:r>
              <a:rPr lang="it-IT" sz="2400" dirty="0"/>
              <a:t>: tale sentenza escludeva la legittimità di una normativa nazionale che prevedeva meccanismi automatici di promozione dell’occupazione femminile.</a:t>
            </a:r>
          </a:p>
          <a:p>
            <a:pPr algn="just"/>
            <a:r>
              <a:rPr lang="it-IT" sz="2400" dirty="0"/>
              <a:t>CGUE, 409/95, </a:t>
            </a:r>
            <a:r>
              <a:rPr lang="it-IT" sz="2400" i="1" dirty="0"/>
              <a:t>Marshall</a:t>
            </a:r>
            <a:r>
              <a:rPr lang="it-IT" sz="2400" dirty="0"/>
              <a:t>: ha stabilito la legittimità della normativa nazionale che accorda la preferenza nelle assunzioni alle candidate, a parità di idoneità e competenza rispetto ai candidati maschi, poiché non esclude la possibilità che i candidati vengono valutati sulla base di criteri diversi dal genere.</a:t>
            </a:r>
            <a:endParaRPr lang="it-IT" sz="3600" dirty="0"/>
          </a:p>
          <a:p>
            <a:endParaRPr lang="it-IT" dirty="0"/>
          </a:p>
        </p:txBody>
      </p:sp>
    </p:spTree>
    <p:extLst>
      <p:ext uri="{BB962C8B-B14F-4D97-AF65-F5344CB8AC3E}">
        <p14:creationId xmlns:p14="http://schemas.microsoft.com/office/powerpoint/2010/main" val="1161151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D2FE86-2C33-72D4-90F7-184838733D56}"/>
              </a:ext>
            </a:extLst>
          </p:cNvPr>
          <p:cNvSpPr>
            <a:spLocks noGrp="1"/>
          </p:cNvSpPr>
          <p:nvPr>
            <p:ph type="title"/>
          </p:nvPr>
        </p:nvSpPr>
        <p:spPr/>
        <p:txBody>
          <a:bodyPr/>
          <a:lstStyle/>
          <a:p>
            <a:r>
              <a:rPr lang="it-IT" b="1" dirty="0">
                <a:solidFill>
                  <a:srgbClr val="00B0F0"/>
                </a:solidFill>
              </a:rPr>
              <a:t>Congedi parentali</a:t>
            </a:r>
          </a:p>
        </p:txBody>
      </p:sp>
      <p:sp>
        <p:nvSpPr>
          <p:cNvPr id="3" name="Segnaposto contenuto 2">
            <a:extLst>
              <a:ext uri="{FF2B5EF4-FFF2-40B4-BE49-F238E27FC236}">
                <a16:creationId xmlns:a16="http://schemas.microsoft.com/office/drawing/2014/main" id="{CE0B76A4-F8E2-C1E5-C000-F02EC1CFBFFE}"/>
              </a:ext>
            </a:extLst>
          </p:cNvPr>
          <p:cNvSpPr>
            <a:spLocks noGrp="1"/>
          </p:cNvSpPr>
          <p:nvPr>
            <p:ph idx="1"/>
          </p:nvPr>
        </p:nvSpPr>
        <p:spPr/>
        <p:txBody>
          <a:bodyPr/>
          <a:lstStyle/>
          <a:p>
            <a:r>
              <a:rPr lang="it-IT" dirty="0"/>
              <a:t>Esigenza di equilibrio dei ruoli e redistribuzione delle responsabilità all’interno della famiglia</a:t>
            </a:r>
          </a:p>
          <a:p>
            <a:r>
              <a:rPr lang="it-IT" b="1" dirty="0">
                <a:solidFill>
                  <a:srgbClr val="00B0F0"/>
                </a:solidFill>
              </a:rPr>
              <a:t>Dir. 2010/18/UE</a:t>
            </a:r>
            <a:r>
              <a:rPr lang="it-IT" dirty="0"/>
              <a:t>:</a:t>
            </a:r>
          </a:p>
          <a:p>
            <a:r>
              <a:rPr lang="it-IT" dirty="0"/>
              <a:t>Si applica a tutti i lavoratori aventi un contratto di lavoro o un rapporto di lavoro, anche se a tempo parziale o a tempo determinato.</a:t>
            </a:r>
          </a:p>
          <a:p>
            <a:r>
              <a:rPr lang="it-IT" dirty="0"/>
              <a:t>Diritto al congedo come diritto individuale</a:t>
            </a:r>
          </a:p>
          <a:p>
            <a:r>
              <a:rPr lang="it-IT" dirty="0"/>
              <a:t>Diritto a ritornare alla stessa posizione lavorativa dopo il congedo</a:t>
            </a:r>
          </a:p>
        </p:txBody>
      </p:sp>
    </p:spTree>
    <p:extLst>
      <p:ext uri="{BB962C8B-B14F-4D97-AF65-F5344CB8AC3E}">
        <p14:creationId xmlns:p14="http://schemas.microsoft.com/office/powerpoint/2010/main" val="2536960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D2FE86-2C33-72D4-90F7-184838733D56}"/>
              </a:ext>
            </a:extLst>
          </p:cNvPr>
          <p:cNvSpPr>
            <a:spLocks noGrp="1"/>
          </p:cNvSpPr>
          <p:nvPr>
            <p:ph type="title"/>
          </p:nvPr>
        </p:nvSpPr>
        <p:spPr/>
        <p:txBody>
          <a:bodyPr/>
          <a:lstStyle/>
          <a:p>
            <a:r>
              <a:rPr lang="it-IT" b="1" dirty="0">
                <a:solidFill>
                  <a:srgbClr val="00B0F0"/>
                </a:solidFill>
              </a:rPr>
              <a:t>Congedi per cause di forza maggiore</a:t>
            </a:r>
          </a:p>
        </p:txBody>
      </p:sp>
      <p:sp>
        <p:nvSpPr>
          <p:cNvPr id="3" name="Segnaposto contenuto 2">
            <a:extLst>
              <a:ext uri="{FF2B5EF4-FFF2-40B4-BE49-F238E27FC236}">
                <a16:creationId xmlns:a16="http://schemas.microsoft.com/office/drawing/2014/main" id="{CE0B76A4-F8E2-C1E5-C000-F02EC1CFBFFE}"/>
              </a:ext>
            </a:extLst>
          </p:cNvPr>
          <p:cNvSpPr>
            <a:spLocks noGrp="1"/>
          </p:cNvSpPr>
          <p:nvPr>
            <p:ph idx="1"/>
          </p:nvPr>
        </p:nvSpPr>
        <p:spPr/>
        <p:txBody>
          <a:bodyPr/>
          <a:lstStyle/>
          <a:p>
            <a:r>
              <a:rPr lang="it-IT" b="1" dirty="0">
                <a:solidFill>
                  <a:srgbClr val="00B0F0"/>
                </a:solidFill>
              </a:rPr>
              <a:t>Clausola 7, Dir. 2010/18/UE</a:t>
            </a:r>
            <a:r>
              <a:rPr lang="it-IT" dirty="0"/>
              <a:t>:</a:t>
            </a:r>
          </a:p>
          <a:p>
            <a:r>
              <a:rPr lang="it-IT" dirty="0"/>
              <a:t>Ulteriore ipotesi di sospensione del rapporto di lavoro</a:t>
            </a:r>
          </a:p>
          <a:p>
            <a:r>
              <a:rPr lang="it-IT" dirty="0"/>
              <a:t>Cause di forza maggiore:</a:t>
            </a:r>
          </a:p>
          <a:p>
            <a:pPr algn="just"/>
            <a:r>
              <a:rPr lang="it-IT" sz="2400" dirty="0">
                <a:effectLst/>
                <a:latin typeface="Calibri" panose="020F0502020204030204" pitchFamily="34" charset="0"/>
                <a:cs typeface="Calibri" panose="020F0502020204030204" pitchFamily="34" charset="0"/>
              </a:rPr>
              <a:t>Gli Stati membri e/o le parti sociali prendono le misure necessarie per autorizzare i lavoratori ad assentarsi dal lavoro, conformemente alle leggi, ai contratti collettivi e/o alle prassi nazionali, per cause di forza maggiore derivanti da ragioni familiari urgenti connesse a malattie o infortuni che rendono indispensabile la presenza immediata del lavoratore. </a:t>
            </a:r>
          </a:p>
          <a:p>
            <a:pPr algn="just"/>
            <a:r>
              <a:rPr lang="it-IT" sz="2400" dirty="0">
                <a:latin typeface="Calibri" panose="020F0502020204030204" pitchFamily="34" charset="0"/>
                <a:cs typeface="Calibri" panose="020F0502020204030204" pitchFamily="34" charset="0"/>
              </a:rPr>
              <a:t>Stati membri definiscono le misure necessarie a garantire la fruizione di tale diritto</a:t>
            </a:r>
            <a:endParaRPr lang="it-IT" sz="2400" dirty="0">
              <a:effectLst/>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2304485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5A6476-4F75-FE8D-142E-B8B5F71693A4}"/>
              </a:ext>
            </a:extLst>
          </p:cNvPr>
          <p:cNvSpPr>
            <a:spLocks noGrp="1"/>
          </p:cNvSpPr>
          <p:nvPr>
            <p:ph type="title"/>
          </p:nvPr>
        </p:nvSpPr>
        <p:spPr/>
        <p:txBody>
          <a:bodyPr/>
          <a:lstStyle/>
          <a:p>
            <a:pPr algn="just"/>
            <a:r>
              <a:rPr lang="it-IT" b="1" dirty="0">
                <a:solidFill>
                  <a:srgbClr val="00B0F0"/>
                </a:solidFill>
              </a:rPr>
              <a:t>Congedo di paternità e ai prestatori di assistenza</a:t>
            </a:r>
          </a:p>
        </p:txBody>
      </p:sp>
      <p:sp>
        <p:nvSpPr>
          <p:cNvPr id="3" name="Segnaposto contenuto 2">
            <a:extLst>
              <a:ext uri="{FF2B5EF4-FFF2-40B4-BE49-F238E27FC236}">
                <a16:creationId xmlns:a16="http://schemas.microsoft.com/office/drawing/2014/main" id="{139BDD5A-BB2A-555E-585E-63E7D6FE5641}"/>
              </a:ext>
            </a:extLst>
          </p:cNvPr>
          <p:cNvSpPr>
            <a:spLocks noGrp="1"/>
          </p:cNvSpPr>
          <p:nvPr>
            <p:ph idx="1"/>
          </p:nvPr>
        </p:nvSpPr>
        <p:spPr/>
        <p:txBody>
          <a:bodyPr>
            <a:normAutofit/>
          </a:bodyPr>
          <a:lstStyle/>
          <a:p>
            <a:r>
              <a:rPr lang="it-IT" b="1" dirty="0">
                <a:solidFill>
                  <a:srgbClr val="00B0F0"/>
                </a:solidFill>
              </a:rPr>
              <a:t>Congedo di paternità, Art. 4, Dir. 2019/1158/UE</a:t>
            </a:r>
            <a:r>
              <a:rPr lang="it-IT" dirty="0"/>
              <a:t>:</a:t>
            </a:r>
          </a:p>
          <a:p>
            <a:pPr lvl="1" algn="just"/>
            <a:r>
              <a:rPr lang="it-IT" b="0" i="0" u="none" strike="noStrike" dirty="0">
                <a:effectLst/>
                <a:latin typeface="Calibri" panose="020F0502020204030204" pitchFamily="34" charset="0"/>
                <a:cs typeface="Calibri" panose="020F0502020204030204" pitchFamily="34" charset="0"/>
              </a:rPr>
              <a:t>Gli Stati membri adottano le misure necessarie a garantire che il padre o, laddove e nella misura in cui il diritto nazionale lo riconosce, un secondo genitore equivalente abbia diritto a un congedo di paternità di dieci giorni lavorativi da fruire in occasione della nascita di un figlio del lavoratore. </a:t>
            </a:r>
          </a:p>
          <a:p>
            <a:pPr lvl="1" algn="just"/>
            <a:r>
              <a:rPr lang="it-IT" b="0" i="0" u="none" strike="noStrike" dirty="0">
                <a:effectLst/>
                <a:latin typeface="Calibri" panose="020F0502020204030204" pitchFamily="34" charset="0"/>
                <a:cs typeface="Calibri" panose="020F0502020204030204" pitchFamily="34" charset="0"/>
              </a:rPr>
              <a:t>Gli Stati membri possono stabilire se il congedo di paternità possa essere fruito parzialmente prima della nascita del figlio o solo dopo la nascita del figlio e se possa essere fruito secondo modalità flessibili.</a:t>
            </a:r>
          </a:p>
          <a:p>
            <a:pPr lvl="1" algn="just"/>
            <a:r>
              <a:rPr lang="it-IT" b="0" i="0" u="none" strike="noStrike" dirty="0">
                <a:effectLst/>
                <a:latin typeface="Calibri" panose="020F0502020204030204" pitchFamily="34" charset="0"/>
                <a:cs typeface="Calibri" panose="020F0502020204030204" pitchFamily="34" charset="0"/>
              </a:rPr>
              <a:t>Il diritto al congedo di paternità non è subordinato a una determinata anzianità lavorativa o di servizio.</a:t>
            </a:r>
          </a:p>
          <a:p>
            <a:pPr lvl="1" algn="just"/>
            <a:r>
              <a:rPr lang="it-IT" b="0" i="0" u="none" strike="noStrike" dirty="0">
                <a:effectLst/>
                <a:latin typeface="Calibri" panose="020F0502020204030204" pitchFamily="34" charset="0"/>
                <a:cs typeface="Calibri" panose="020F0502020204030204" pitchFamily="34" charset="0"/>
              </a:rPr>
              <a:t>Il diritto al congedo di paternità è concesso a prescindere dallo stato civile o di famiglia del lavoratore, come definiti dal diritto nazionale.</a:t>
            </a:r>
          </a:p>
          <a:p>
            <a:endParaRPr lang="it-IT" dirty="0"/>
          </a:p>
        </p:txBody>
      </p:sp>
    </p:spTree>
    <p:extLst>
      <p:ext uri="{BB962C8B-B14F-4D97-AF65-F5344CB8AC3E}">
        <p14:creationId xmlns:p14="http://schemas.microsoft.com/office/powerpoint/2010/main" val="2879546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5A6476-4F75-FE8D-142E-B8B5F71693A4}"/>
              </a:ext>
            </a:extLst>
          </p:cNvPr>
          <p:cNvSpPr>
            <a:spLocks noGrp="1"/>
          </p:cNvSpPr>
          <p:nvPr>
            <p:ph type="title"/>
          </p:nvPr>
        </p:nvSpPr>
        <p:spPr/>
        <p:txBody>
          <a:bodyPr/>
          <a:lstStyle/>
          <a:p>
            <a:pPr algn="just"/>
            <a:r>
              <a:rPr lang="it-IT" b="1" dirty="0">
                <a:solidFill>
                  <a:srgbClr val="00B0F0"/>
                </a:solidFill>
              </a:rPr>
              <a:t>Congedo di paternità e ai prestatori di assistenza</a:t>
            </a:r>
          </a:p>
        </p:txBody>
      </p:sp>
      <p:sp>
        <p:nvSpPr>
          <p:cNvPr id="3" name="Segnaposto contenuto 2">
            <a:extLst>
              <a:ext uri="{FF2B5EF4-FFF2-40B4-BE49-F238E27FC236}">
                <a16:creationId xmlns:a16="http://schemas.microsoft.com/office/drawing/2014/main" id="{139BDD5A-BB2A-555E-585E-63E7D6FE5641}"/>
              </a:ext>
            </a:extLst>
          </p:cNvPr>
          <p:cNvSpPr>
            <a:spLocks noGrp="1"/>
          </p:cNvSpPr>
          <p:nvPr>
            <p:ph idx="1"/>
          </p:nvPr>
        </p:nvSpPr>
        <p:spPr>
          <a:xfrm>
            <a:off x="838200" y="1825625"/>
            <a:ext cx="10515600" cy="4847024"/>
          </a:xfrm>
        </p:spPr>
        <p:txBody>
          <a:bodyPr>
            <a:normAutofit/>
          </a:bodyPr>
          <a:lstStyle/>
          <a:p>
            <a:r>
              <a:rPr lang="it-IT" b="1" dirty="0">
                <a:solidFill>
                  <a:srgbClr val="00B0F0"/>
                </a:solidFill>
              </a:rPr>
              <a:t>Congedo ai prestatori di assistenza, Art. 6, Dir. 2019/1158/UE</a:t>
            </a:r>
            <a:r>
              <a:rPr lang="it-IT" dirty="0"/>
              <a:t>:</a:t>
            </a:r>
          </a:p>
          <a:p>
            <a:pPr lvl="1" algn="just"/>
            <a:r>
              <a:rPr lang="it-IT" b="0" i="0" u="none" strike="noStrike" dirty="0">
                <a:effectLst/>
                <a:latin typeface="Calibri" panose="020F0502020204030204" pitchFamily="34" charset="0"/>
                <a:cs typeface="Calibri" panose="020F0502020204030204" pitchFamily="34" charset="0"/>
              </a:rPr>
              <a:t>Gli Stati membri adottano le misure necessarie affinché ciascun lavoratore abbia diritto di usufruire di un congedo per i prestatori di assistenza di cinque giorni lavorativi all'anno. </a:t>
            </a:r>
          </a:p>
          <a:p>
            <a:pPr lvl="1" algn="just"/>
            <a:r>
              <a:rPr lang="it-IT" b="0" i="0" u="none" strike="noStrike" dirty="0">
                <a:effectLst/>
                <a:latin typeface="Calibri" panose="020F0502020204030204" pitchFamily="34" charset="0"/>
                <a:cs typeface="Calibri" panose="020F0502020204030204" pitchFamily="34" charset="0"/>
              </a:rPr>
              <a:t>Gli Stati membri possono specificare modalità supplementari riguardo all'ambito e alle condizioni del congedo dei prestatori di assistenza in conformità del diritto o delle prassi nazionali. </a:t>
            </a:r>
          </a:p>
          <a:p>
            <a:pPr lvl="1" algn="just"/>
            <a:r>
              <a:rPr lang="it-IT" b="0" i="0" u="none" strike="noStrike" dirty="0">
                <a:effectLst/>
                <a:latin typeface="Calibri" panose="020F0502020204030204" pitchFamily="34" charset="0"/>
                <a:cs typeface="Calibri" panose="020F0502020204030204" pitchFamily="34" charset="0"/>
              </a:rPr>
              <a:t>La fruizione di tale diritto può essere subordinata a un'adeguata attestazione, in conformità del diritto o delle prassi nazionali.</a:t>
            </a:r>
          </a:p>
          <a:p>
            <a:pPr lvl="1" algn="just"/>
            <a:r>
              <a:rPr lang="it-IT" b="0" i="0" u="none" strike="noStrike" dirty="0">
                <a:effectLst/>
                <a:latin typeface="Calibri" panose="020F0502020204030204" pitchFamily="34" charset="0"/>
                <a:cs typeface="Calibri" panose="020F0502020204030204" pitchFamily="34" charset="0"/>
              </a:rPr>
              <a:t>Gli Stati membri possono assegnare il congedo dei prestatori di assistenza sulla base di un periodo di riferimento diverso da un anno, per singola persona che necessita di assistenza o sostegno o per singolo caso.</a:t>
            </a:r>
          </a:p>
          <a:p>
            <a:pPr lvl="1" algn="just"/>
            <a:endParaRPr lang="it-IT" dirty="0"/>
          </a:p>
        </p:txBody>
      </p:sp>
    </p:spTree>
    <p:extLst>
      <p:ext uri="{BB962C8B-B14F-4D97-AF65-F5344CB8AC3E}">
        <p14:creationId xmlns:p14="http://schemas.microsoft.com/office/powerpoint/2010/main" val="1275314781"/>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724</TotalTime>
  <Words>1343</Words>
  <Application>Microsoft Macintosh PowerPoint</Application>
  <PresentationFormat>Widescreen</PresentationFormat>
  <Paragraphs>70</Paragraphs>
  <Slides>12</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12</vt:i4>
      </vt:variant>
    </vt:vector>
  </HeadingPairs>
  <TitlesOfParts>
    <vt:vector size="17" baseType="lpstr">
      <vt:lpstr>Arial</vt:lpstr>
      <vt:lpstr>Calibri</vt:lpstr>
      <vt:lpstr>Calibri Light</vt:lpstr>
      <vt:lpstr>EUAlbertina</vt:lpstr>
      <vt:lpstr>Tema di Office</vt:lpstr>
      <vt:lpstr>Diritto del lavoro europeo  Prof. Dr. Alessandro Nato</vt:lpstr>
      <vt:lpstr>Parità di trattamento e regimi professionali di sicurezza sociale</vt:lpstr>
      <vt:lpstr>Parità di trattamento e regimi professionali di sicurezza sociale</vt:lpstr>
      <vt:lpstr>Parità di trattamento e regimi professionali di sicurezza sociale</vt:lpstr>
      <vt:lpstr>Azioni positive</vt:lpstr>
      <vt:lpstr>Congedi parentali</vt:lpstr>
      <vt:lpstr>Congedi per cause di forza maggiore</vt:lpstr>
      <vt:lpstr>Congedo di paternità e ai prestatori di assistenza</vt:lpstr>
      <vt:lpstr>Congedo di paternità e ai prestatori di assistenza</vt:lpstr>
      <vt:lpstr>Azioni di difesa contro le discriminazioni</vt:lpstr>
      <vt:lpstr>Azioni contro il licenziamento discriminatorio</vt:lpstr>
      <vt:lpstr>Tutela contro le discriminazioni non di genere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68</cp:revision>
  <dcterms:created xsi:type="dcterms:W3CDTF">2022-09-09T08:27:37Z</dcterms:created>
  <dcterms:modified xsi:type="dcterms:W3CDTF">2023-02-06T14:52:57Z</dcterms:modified>
</cp:coreProperties>
</file>