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7"/>
    <p:restoredTop sz="94610"/>
  </p:normalViewPr>
  <p:slideViewPr>
    <p:cSldViewPr snapToGrid="0" snapToObjects="1">
      <p:cViewPr varScale="1">
        <p:scale>
          <a:sx n="163" d="100"/>
          <a:sy n="163" d="100"/>
        </p:scale>
        <p:origin x="184" y="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5051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2EB5C0"/>
          </a:solidFill>
          <a:ln w="12700">
            <a:solidFill>
              <a:srgbClr val="2EB5C0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7498080" y="-822960"/>
            <a:ext cx="2560320" cy="2560320"/>
          </a:xfrm>
          <a:prstGeom prst="ellipse">
            <a:avLst/>
          </a:prstGeom>
          <a:solidFill>
            <a:srgbClr val="1C6B8A">
              <a:alpha val="30000"/>
            </a:srgbClr>
          </a:solidFill>
          <a:ln w="12700">
            <a:solidFill>
              <a:srgbClr val="1C6B8A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4" name="Shape 2"/>
          <p:cNvSpPr/>
          <p:nvPr/>
        </p:nvSpPr>
        <p:spPr>
          <a:xfrm>
            <a:off x="8046720" y="3200400"/>
            <a:ext cx="1828800" cy="1828800"/>
          </a:xfrm>
          <a:prstGeom prst="ellipse">
            <a:avLst/>
          </a:prstGeom>
          <a:solidFill>
            <a:srgbClr val="2EB5C0">
              <a:alpha val="25000"/>
            </a:srgbClr>
          </a:solidFill>
          <a:ln w="12700">
            <a:solidFill>
              <a:srgbClr val="2EB5C0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457200" y="640080"/>
            <a:ext cx="777240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Principi di Diritto Internazionale</a:t>
            </a:r>
            <a:endParaRPr lang="en-US" sz="3000" dirty="0"/>
          </a:p>
          <a:p>
            <a:pPr marL="0" indent="0" algn="l">
              <a:buNone/>
            </a:pPr>
            <a:r>
              <a:rPr lang="en-US" sz="3000" b="1" dirty="0" err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dell’Ambiente</a:t>
            </a: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e Giurisdizioni</a:t>
            </a:r>
            <a:endParaRPr lang="en-US" sz="3000" dirty="0"/>
          </a:p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Internazionali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457200" y="310896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i="1" dirty="0">
                <a:solidFill>
                  <a:srgbClr val="2EB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 influenze sul </a:t>
            </a:r>
            <a:r>
              <a:rPr lang="en-US" sz="1600" i="1" dirty="0" err="1">
                <a:solidFill>
                  <a:srgbClr val="2EB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diritto</a:t>
            </a:r>
            <a:r>
              <a:rPr lang="en-US" sz="1600" i="1" dirty="0">
                <a:solidFill>
                  <a:srgbClr val="2EB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i="1" dirty="0" err="1">
                <a:solidFill>
                  <a:srgbClr val="2EB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dell’Unione</a:t>
            </a:r>
            <a:r>
              <a:rPr lang="en-US" sz="1600" i="1" dirty="0">
                <a:solidFill>
                  <a:srgbClr val="2EB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europea?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457200" y="38404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AAC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Gianluca Pardi</a:t>
            </a:r>
            <a:endParaRPr lang="en-US" sz="1100" dirty="0"/>
          </a:p>
          <a:p>
            <a:pPr marL="0" indent="0" algn="l">
              <a:buNone/>
            </a:pPr>
            <a:r>
              <a:rPr lang="en-US" sz="1100" dirty="0" err="1">
                <a:solidFill>
                  <a:srgbClr val="AAC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Università</a:t>
            </a:r>
            <a:r>
              <a:rPr lang="en-US" sz="1100" dirty="0">
                <a:solidFill>
                  <a:srgbClr val="AAC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 err="1">
                <a:solidFill>
                  <a:srgbClr val="AAC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degli</a:t>
            </a:r>
            <a:r>
              <a:rPr lang="en-US" sz="1100" dirty="0">
                <a:solidFill>
                  <a:srgbClr val="AAC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 err="1">
                <a:solidFill>
                  <a:srgbClr val="AAC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Studi</a:t>
            </a:r>
            <a:r>
              <a:rPr lang="en-US" sz="1100" dirty="0">
                <a:solidFill>
                  <a:srgbClr val="AAC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di Teramo |  30 aprile 2026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6B2A1A"/>
          </a:solidFill>
          <a:ln w="12700">
            <a:solidFill>
              <a:srgbClr val="6B2A1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Corte Interamericana – OC-32/25, 29 maggio 2025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274320" y="777240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Diritto a un clima sano e stabile come diritto umano (Protocollo di San Salvador, 1988)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182880" y="1188720"/>
            <a:ext cx="8778240" cy="1143000"/>
          </a:xfrm>
          <a:prstGeom prst="rect">
            <a:avLst/>
          </a:prstGeom>
          <a:solidFill>
            <a:srgbClr val="FDF6E3"/>
          </a:solidFill>
          <a:ln w="12700">
            <a:solidFill>
              <a:srgbClr val="D4A843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6" name="Text 4"/>
          <p:cNvSpPr/>
          <p:nvPr/>
        </p:nvSpPr>
        <p:spPr>
          <a:xfrm>
            <a:off x="365760" y="1234440"/>
            <a:ext cx="841248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«[…] taking into consideration fundamental principles and obligations in the context of the climate emergency such as the pro natura principle, the precautionary and prevention principles, the polluter pays principle, intra- and inter-generational equity, common but differentiated responsibilities, the obligation of cooperation, and the prohibition of transboundary damage.»</a:t>
            </a:r>
            <a:endParaRPr lang="en-US" sz="1000" dirty="0"/>
          </a:p>
          <a:p>
            <a:pPr marL="0" indent="0">
              <a:buNone/>
            </a:pPr>
            <a:r>
              <a:rPr lang="en-US" sz="1000" i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OC-32/25, § 216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274320" y="2423160"/>
            <a:ext cx="859536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Obblighi di mitigazione e adattamento; protezione popolazioni indigene e </a:t>
            </a:r>
            <a:r>
              <a:rPr lang="en-US" sz="1100" dirty="0" err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gruppi</a:t>
            </a:r>
            <a:r>
              <a:rPr lang="en-US" sz="11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 err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vulnerabili</a:t>
            </a:r>
            <a:r>
              <a:rPr lang="en-US" sz="11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Accesso </a:t>
            </a:r>
            <a:r>
              <a:rPr lang="en-US" sz="1100" dirty="0" err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all’informazione</a:t>
            </a:r>
            <a:r>
              <a:rPr lang="en-US" sz="11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partecipazione pubblica, accesso </a:t>
            </a:r>
            <a:r>
              <a:rPr lang="en-US" sz="1100" dirty="0" err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alla</a:t>
            </a:r>
            <a:r>
              <a:rPr lang="en-US" sz="11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 err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giustizia</a:t>
            </a:r>
            <a:r>
              <a:rPr lang="en-US" sz="11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 err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Cooperazione</a:t>
            </a:r>
            <a:r>
              <a:rPr lang="en-US" sz="11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internazionale (anche finanziaria e tecnologica) tra Paesi a </a:t>
            </a:r>
            <a:r>
              <a:rPr lang="en-US" sz="1100" dirty="0" err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diverso</a:t>
            </a:r>
            <a:r>
              <a:rPr lang="en-US" sz="11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 err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sviluppo</a:t>
            </a:r>
            <a:r>
              <a:rPr lang="en-US" sz="11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</a:t>
            </a:r>
            <a:r>
              <a:rPr lang="en-US" sz="1100" dirty="0" err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sviluppati</a:t>
            </a:r>
            <a:r>
              <a:rPr lang="en-US" sz="11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in via di </a:t>
            </a:r>
            <a:r>
              <a:rPr lang="en-US" sz="1100" dirty="0" err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sviluppo</a:t>
            </a:r>
            <a:r>
              <a:rPr lang="en-US" sz="11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);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Principio CBDR-RC: solidarietà e giustizia climatica; focus </a:t>
            </a:r>
            <a:r>
              <a:rPr lang="en-US" sz="1100" dirty="0" err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sul</a:t>
            </a:r>
            <a:r>
              <a:rPr lang="en-US" sz="11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principio di non discriminazione (§§ 588-594).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3A1A6B"/>
          </a:solidFill>
          <a:ln w="12700">
            <a:solidFill>
              <a:srgbClr val="3A1A6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CIG – Obblighi degli Stati sul clima, 23 luglio 2025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274320" y="777240"/>
            <a:ext cx="8595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Parere consultivo </a:t>
            </a:r>
            <a:r>
              <a:rPr lang="en-US" sz="1050" i="1" dirty="0" err="1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richiesto</a:t>
            </a:r>
            <a:r>
              <a:rPr lang="en-US" sz="105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50" i="1" dirty="0" err="1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dall’Assemblea</a:t>
            </a:r>
            <a:r>
              <a:rPr lang="en-US" sz="105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Generale ONU (A/77/L.58, 1° marzo 2023)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182880" y="1188720"/>
            <a:ext cx="4206240" cy="1737360"/>
          </a:xfrm>
          <a:prstGeom prst="rect">
            <a:avLst/>
          </a:prstGeom>
          <a:solidFill>
            <a:srgbClr val="EEF4F8"/>
          </a:solidFill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6" name="Text 4"/>
          <p:cNvSpPr/>
          <p:nvPr/>
        </p:nvSpPr>
        <p:spPr>
          <a:xfrm>
            <a:off x="292608" y="1280160"/>
            <a:ext cx="398678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3A1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Obblighi di diligenza e cooperazione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292608" y="1627632"/>
            <a:ext cx="3986784" cy="11704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diritto internazionale generale impone agli Stati di prevenire danni </a:t>
            </a:r>
            <a:r>
              <a:rPr lang="en-US" sz="1000" dirty="0" err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significativi</a:t>
            </a:r>
            <a:r>
              <a:rPr lang="en-US" sz="10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all’ambiente</a:t>
            </a:r>
            <a:r>
              <a:rPr lang="en-US" sz="10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globale e al sistema climatico (fonti consuetudinarie e trattati ambientali).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709160" y="1188720"/>
            <a:ext cx="4206240" cy="1737360"/>
          </a:xfrm>
          <a:prstGeom prst="rect">
            <a:avLst/>
          </a:prstGeom>
          <a:solidFill>
            <a:srgbClr val="EEF4F8"/>
          </a:solidFill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9" name="Text 7"/>
          <p:cNvSpPr/>
          <p:nvPr/>
        </p:nvSpPr>
        <p:spPr>
          <a:xfrm>
            <a:off x="4818888" y="1280160"/>
            <a:ext cx="398678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3A1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Misure richieste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4818888" y="1627632"/>
            <a:ext cx="3986784" cy="11704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Mitigazione e adattamento efficaci, regolazione delle attività private inquinanti, sostegno tecnico-finanziario ai Paesi vulnerabili, equa transizione energetica.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182880" y="3063240"/>
            <a:ext cx="4206240" cy="1737360"/>
          </a:xfrm>
          <a:prstGeom prst="rect">
            <a:avLst/>
          </a:prstGeom>
          <a:solidFill>
            <a:srgbClr val="EEF4F8"/>
          </a:solidFill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2" name="Text 10"/>
          <p:cNvSpPr/>
          <p:nvPr/>
        </p:nvSpPr>
        <p:spPr>
          <a:xfrm>
            <a:off x="292608" y="3154680"/>
            <a:ext cx="398678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3A1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Responsabilità internazionale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292608" y="3502152"/>
            <a:ext cx="3986784" cy="11704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violazione degli obblighi climatici comporta responsabilità internazionale dello Stato, con obblighi di cessazione e riparazione.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709160" y="3063240"/>
            <a:ext cx="4206240" cy="1737360"/>
          </a:xfrm>
          <a:prstGeom prst="rect">
            <a:avLst/>
          </a:prstGeom>
          <a:solidFill>
            <a:srgbClr val="EEF4F8"/>
          </a:solidFill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5" name="Text 13"/>
          <p:cNvSpPr/>
          <p:nvPr/>
        </p:nvSpPr>
        <p:spPr>
          <a:xfrm>
            <a:off x="4818888" y="3154680"/>
            <a:ext cx="398678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3A1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Principi menzionati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4818888" y="3502152"/>
            <a:ext cx="3986784" cy="11704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Prevenzione (+ </a:t>
            </a:r>
            <a:r>
              <a:rPr lang="en-US" sz="1000" i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harm rule</a:t>
            </a:r>
            <a:r>
              <a:rPr lang="en-US" sz="10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), precauzione, chi inquina paga, sviluppo sostenibile, CBDR, equità intergenerazionale (corollario dell'equità). Assenti: integrazione e correzione alla fonte.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EE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 possibili «nuovi» principi di diritto UE dell'ambiente</a:t>
            </a:r>
            <a:endParaRPr lang="en-US" sz="1900" dirty="0"/>
          </a:p>
        </p:txBody>
      </p:sp>
      <p:sp>
        <p:nvSpPr>
          <p:cNvPr id="4" name="Shape 2"/>
          <p:cNvSpPr/>
          <p:nvPr/>
        </p:nvSpPr>
        <p:spPr>
          <a:xfrm>
            <a:off x="182880" y="777240"/>
            <a:ext cx="4251960" cy="4069080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5" name="Shape 3"/>
          <p:cNvSpPr/>
          <p:nvPr/>
        </p:nvSpPr>
        <p:spPr>
          <a:xfrm>
            <a:off x="182880" y="777240"/>
            <a:ext cx="4251960" cy="365760"/>
          </a:xfrm>
          <a:prstGeom prst="rect">
            <a:avLst/>
          </a:prstGeom>
          <a:solidFill>
            <a:srgbClr val="1C6B8A"/>
          </a:solidFill>
          <a:ln w="12700">
            <a:solidFill>
              <a:srgbClr val="1C6B8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6" name="Text 4"/>
          <p:cNvSpPr/>
          <p:nvPr/>
        </p:nvSpPr>
        <p:spPr>
          <a:xfrm>
            <a:off x="228600" y="777240"/>
            <a:ext cx="4160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CBDR – Responsabilità Comuni ma Differenziate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320040" y="1207008"/>
            <a:ext cx="4023360" cy="3520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Pilastro del diritto climatico: UNFCCC (art. 3) e Accordo di Parigi (art. 2);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 err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Contenuto</a:t>
            </a:r>
            <a:r>
              <a:rPr lang="en-US" sz="12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responsabilità comune differenziata in base a capacità economica e quota storica di emission da </a:t>
            </a:r>
            <a:r>
              <a:rPr lang="en-US" sz="1200" dirty="0" err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</a:t>
            </a:r>
            <a:r>
              <a:rPr lang="en-US" sz="12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degli</a:t>
            </a:r>
            <a:r>
              <a:rPr lang="en-US" sz="12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</a:t>
            </a:r>
            <a:r>
              <a:rPr lang="en-US" sz="12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 previsto formalmente nei Trattati UE, ma rinvenibile nella politica climatica: </a:t>
            </a:r>
            <a:r>
              <a:rPr lang="en-US" sz="1200" i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Just Transition Fund </a:t>
            </a:r>
            <a:r>
              <a:rPr lang="en-US" sz="12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 </a:t>
            </a:r>
            <a:r>
              <a:rPr lang="en-US" sz="1200" i="1" dirty="0" err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Modernisation</a:t>
            </a:r>
            <a:r>
              <a:rPr lang="en-US" sz="1200" i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Fund</a:t>
            </a:r>
            <a:r>
              <a:rPr lang="en-US" sz="12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L'UE è </a:t>
            </a:r>
            <a:r>
              <a:rPr lang="en-US" sz="1200" dirty="0" err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firmataria</a:t>
            </a:r>
            <a:r>
              <a:rPr lang="en-US" sz="12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dell’Accordo</a:t>
            </a:r>
            <a:r>
              <a:rPr lang="en-US" sz="12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di Parigi → ingresso «indiretto» del principio;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 err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È</a:t>
            </a:r>
            <a:r>
              <a:rPr lang="en-US" sz="12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ipotizzabile</a:t>
            </a:r>
            <a:r>
              <a:rPr lang="en-US" sz="12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</a:t>
            </a:r>
            <a:r>
              <a:rPr lang="en-US" sz="12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inclusione esplicita nella Normativa europea sul clima (Reg. 2021/1119)?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709160" y="777240"/>
            <a:ext cx="4251960" cy="4069080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9" name="Shape 7"/>
          <p:cNvSpPr/>
          <p:nvPr/>
        </p:nvSpPr>
        <p:spPr>
          <a:xfrm>
            <a:off x="4709160" y="777240"/>
            <a:ext cx="4251960" cy="36576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0" name="Text 8"/>
          <p:cNvSpPr/>
          <p:nvPr/>
        </p:nvSpPr>
        <p:spPr>
          <a:xfrm>
            <a:off x="4754880" y="777240"/>
            <a:ext cx="4160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Equità Intergenerazionale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4846320" y="1207008"/>
            <a:ext cx="4023360" cy="3520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Componente del principio di sviluppo sostenibile (Brundtland 1987);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 err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Contenuto</a:t>
            </a:r>
            <a:r>
              <a:rPr lang="en-US" sz="12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le generazioni presenti non devono compromettere la capacità delle future di soddisfare i </a:t>
            </a:r>
            <a:r>
              <a:rPr lang="en-US" sz="1200" dirty="0" err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propri</a:t>
            </a:r>
            <a:r>
              <a:rPr lang="en-US" sz="12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bisogni</a:t>
            </a:r>
            <a:r>
              <a:rPr lang="en-US" sz="12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Implicito in artt. 11 TFUE e 37 CDFUE;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2024: creazione del Commissario UE per l'equità intergenerazionale (G. Micallef);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Feb. 2025: avvio processo consultivo per una Strategia </a:t>
            </a:r>
            <a:r>
              <a:rPr lang="en-US" sz="1200" i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 hoc</a:t>
            </a:r>
            <a:r>
              <a:rPr lang="en-US" sz="12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Parallelo ONU: Patto per il futuro + Declaration on Future Generations (sett. 2024);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 err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Possibile</a:t>
            </a:r>
            <a:r>
              <a:rPr lang="en-US" sz="12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rischio</a:t>
            </a:r>
            <a:r>
              <a:rPr lang="en-US" sz="12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istituzionalizzazione senza la connotazione ambientalistica dei </a:t>
            </a:r>
            <a:r>
              <a:rPr lang="en-US" sz="1200" dirty="0" err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pareri</a:t>
            </a:r>
            <a:r>
              <a:rPr lang="en-US" sz="12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internazionali</a:t>
            </a:r>
            <a:r>
              <a:rPr lang="en-US" sz="12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A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2EB5C0"/>
          </a:solidFill>
          <a:ln w="12700">
            <a:solidFill>
              <a:srgbClr val="2EB5C0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Conclusioni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182880" y="850392"/>
            <a:ext cx="420624" cy="420624"/>
          </a:xfrm>
          <a:prstGeom prst="ellipse">
            <a:avLst/>
          </a:prstGeom>
          <a:solidFill>
            <a:srgbClr val="2EB5C0"/>
          </a:solidFill>
          <a:ln w="12700">
            <a:solidFill>
              <a:srgbClr val="2EB5C0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182880" y="850392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49808" y="777240"/>
            <a:ext cx="8138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EB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Quasi totalità </a:t>
            </a:r>
            <a:r>
              <a:rPr lang="en-US" sz="1150" b="1" dirty="0" err="1">
                <a:solidFill>
                  <a:srgbClr val="2EB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dei</a:t>
            </a:r>
            <a:r>
              <a:rPr lang="en-US" sz="1150" b="1" dirty="0">
                <a:solidFill>
                  <a:srgbClr val="2EB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b="1" dirty="0" err="1">
                <a:solidFill>
                  <a:srgbClr val="2EB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principi</a:t>
            </a:r>
            <a:r>
              <a:rPr lang="en-US" sz="1150" b="1" dirty="0">
                <a:solidFill>
                  <a:srgbClr val="2EB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ha origine internazionale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749808" y="909828"/>
            <a:ext cx="8138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CDD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 l'eccezione del principio di correzione alla fonte (nato in UE e poi «esportato»), tutti derivano dal diritto internazionale.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182880" y="1709928"/>
            <a:ext cx="420624" cy="420624"/>
          </a:xfrm>
          <a:prstGeom prst="ellipse">
            <a:avLst/>
          </a:prstGeom>
          <a:solidFill>
            <a:srgbClr val="2EB5C0"/>
          </a:solidFill>
          <a:ln w="12700">
            <a:solidFill>
              <a:srgbClr val="2EB5C0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9" name="Text 7"/>
          <p:cNvSpPr/>
          <p:nvPr/>
        </p:nvSpPr>
        <p:spPr>
          <a:xfrm>
            <a:off x="182880" y="1709928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49808" y="1636776"/>
            <a:ext cx="8138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EB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Principi di </a:t>
            </a:r>
            <a:r>
              <a:rPr lang="en-US" sz="1150" b="1" dirty="0" err="1">
                <a:solidFill>
                  <a:srgbClr val="2EB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precauzione</a:t>
            </a:r>
            <a:r>
              <a:rPr lang="en-US" sz="1150" b="1" dirty="0">
                <a:solidFill>
                  <a:srgbClr val="2EB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«chi inquina paga»: massima espressione in UE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749808" y="1772492"/>
            <a:ext cx="8138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CDD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Abbondante giurisprudenza CGUE + documenti definitóri della Commissione → piena maturità nell'ordinamento UE.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182880" y="2569464"/>
            <a:ext cx="420624" cy="420624"/>
          </a:xfrm>
          <a:prstGeom prst="ellipse">
            <a:avLst/>
          </a:prstGeom>
          <a:solidFill>
            <a:srgbClr val="2EB5C0"/>
          </a:solidFill>
          <a:ln w="12700">
            <a:solidFill>
              <a:srgbClr val="2EB5C0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3" name="Text 11"/>
          <p:cNvSpPr/>
          <p:nvPr/>
        </p:nvSpPr>
        <p:spPr>
          <a:xfrm>
            <a:off x="182880" y="2569464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749808" y="2496312"/>
            <a:ext cx="8138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EB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Potenziale inespresso: integrazione e sviluppo sostenibile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749808" y="2633472"/>
            <a:ext cx="8138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CDD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Citati raramente in sede CGUE; al contrario spesso richiamati dai giudici internazionali. Giustiziabilità ancora aperta.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182880" y="3429000"/>
            <a:ext cx="420624" cy="420624"/>
          </a:xfrm>
          <a:prstGeom prst="ellipse">
            <a:avLst/>
          </a:prstGeom>
          <a:solidFill>
            <a:srgbClr val="2EB5C0"/>
          </a:solidFill>
          <a:ln w="12700">
            <a:solidFill>
              <a:srgbClr val="2EB5C0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7" name="Text 15"/>
          <p:cNvSpPr/>
          <p:nvPr/>
        </p:nvSpPr>
        <p:spPr>
          <a:xfrm>
            <a:off x="182880" y="3429000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749808" y="3355848"/>
            <a:ext cx="8138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EB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Giurisdizioni internazionali: </a:t>
            </a:r>
            <a:r>
              <a:rPr lang="en-US" sz="1150" b="1" dirty="0" err="1">
                <a:solidFill>
                  <a:srgbClr val="2EB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nuova</a:t>
            </a:r>
            <a:r>
              <a:rPr lang="en-US" sz="1150" b="1" dirty="0">
                <a:solidFill>
                  <a:srgbClr val="2EB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forza per </a:t>
            </a:r>
            <a:r>
              <a:rPr lang="en-US" sz="1150" b="1" dirty="0" err="1">
                <a:solidFill>
                  <a:srgbClr val="2EB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r>
              <a:rPr lang="en-US" sz="1150" b="1" dirty="0">
                <a:solidFill>
                  <a:srgbClr val="2EB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b="1" dirty="0" err="1">
                <a:solidFill>
                  <a:srgbClr val="2EB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principi</a:t>
            </a:r>
            <a:r>
              <a:rPr lang="en-US" sz="1150" b="1" dirty="0">
                <a:solidFill>
                  <a:srgbClr val="2EB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di </a:t>
            </a:r>
            <a:r>
              <a:rPr lang="en-US" sz="1150" b="1" dirty="0" err="1">
                <a:solidFill>
                  <a:srgbClr val="2EB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diritto</a:t>
            </a:r>
            <a:r>
              <a:rPr lang="en-US" sz="1150" b="1" dirty="0">
                <a:solidFill>
                  <a:srgbClr val="2EB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b="1" dirty="0" err="1">
                <a:solidFill>
                  <a:srgbClr val="2EB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europeo</a:t>
            </a:r>
            <a:r>
              <a:rPr lang="en-US" sz="1150" b="1" dirty="0">
                <a:solidFill>
                  <a:srgbClr val="2EB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b="1" dirty="0" err="1">
                <a:solidFill>
                  <a:srgbClr val="2EB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dell’ambiente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749808" y="3493008"/>
            <a:ext cx="8138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CDD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ITLOS, Corte EDU, Corte IAm, CIG → obblighi climatici giuridicamente vincolanti; diritti umani e ambiente sempre più intrecciati.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182880" y="4288536"/>
            <a:ext cx="420624" cy="420624"/>
          </a:xfrm>
          <a:prstGeom prst="ellipse">
            <a:avLst/>
          </a:prstGeom>
          <a:solidFill>
            <a:srgbClr val="2EB5C0"/>
          </a:solidFill>
          <a:ln w="12700">
            <a:solidFill>
              <a:srgbClr val="2EB5C0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1" name="Text 19"/>
          <p:cNvSpPr/>
          <p:nvPr/>
        </p:nvSpPr>
        <p:spPr>
          <a:xfrm>
            <a:off x="182880" y="4288536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49808" y="4215384"/>
            <a:ext cx="8138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EB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Verso i «nuovi» principi UE: CBDR ed equità intergenerazionale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749808" y="4366260"/>
            <a:ext cx="8138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CDD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Segnali istituzionali e normativi di emersione. Possibile canale: effetto Bruxelles in reverse – il diritto UE come modello per la governance internazionale.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A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926080" y="548640"/>
            <a:ext cx="3291840" cy="3291840"/>
          </a:xfrm>
          <a:prstGeom prst="ellipse">
            <a:avLst/>
          </a:prstGeom>
          <a:solidFill>
            <a:srgbClr val="1C6B8A">
              <a:alpha val="20000"/>
            </a:srgbClr>
          </a:solidFill>
          <a:ln w="12700">
            <a:solidFill>
              <a:srgbClr val="1C6B8A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457200" y="137160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Grazie per </a:t>
            </a:r>
            <a:r>
              <a:rPr lang="en-US" sz="3000" b="1" dirty="0" err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l’attenzione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457200" y="233172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371600" y="3246120"/>
            <a:ext cx="64008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AAC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Gianluca </a:t>
            </a:r>
            <a:r>
              <a:rPr lang="en-US" sz="1400" dirty="0" err="1">
                <a:solidFill>
                  <a:srgbClr val="AAC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Pardi</a:t>
            </a:r>
            <a:r>
              <a:rPr lang="en-US" sz="1400" dirty="0">
                <a:solidFill>
                  <a:srgbClr val="AAC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PhD.; </a:t>
            </a:r>
            <a:r>
              <a:rPr lang="en-US" sz="1400" dirty="0" err="1">
                <a:solidFill>
                  <a:srgbClr val="AAC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contatti</a:t>
            </a:r>
            <a:r>
              <a:rPr lang="en-US" sz="1400" dirty="0">
                <a:solidFill>
                  <a:srgbClr val="AAC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</a:t>
            </a:r>
            <a:r>
              <a:rPr lang="en-US" sz="1400" dirty="0" err="1">
                <a:solidFill>
                  <a:srgbClr val="AAC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gpardi@unite.it</a:t>
            </a:r>
            <a:endParaRPr lang="en-US" sz="1400" dirty="0">
              <a:solidFill>
                <a:srgbClr val="AACCDD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ctr">
              <a:buNone/>
            </a:pPr>
            <a:endParaRPr lang="en-US" sz="1400" dirty="0"/>
          </a:p>
          <a:p>
            <a:pPr marL="0" indent="0" algn="ctr">
              <a:buNone/>
            </a:pPr>
            <a:r>
              <a:rPr lang="en-US" sz="1400" dirty="0" err="1">
                <a:solidFill>
                  <a:srgbClr val="AAC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Università</a:t>
            </a:r>
            <a:r>
              <a:rPr lang="en-US" sz="1400" dirty="0">
                <a:solidFill>
                  <a:srgbClr val="AAC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AAC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degli</a:t>
            </a:r>
            <a:r>
              <a:rPr lang="en-US" sz="1400" dirty="0">
                <a:solidFill>
                  <a:srgbClr val="AAC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AAC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Studi</a:t>
            </a:r>
            <a:r>
              <a:rPr lang="en-US" sz="1400" dirty="0">
                <a:solidFill>
                  <a:srgbClr val="AAC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di Teramo |  30 aprile 2026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E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Struttura della presentazione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28600" y="941832"/>
            <a:ext cx="457200" cy="457200"/>
          </a:xfrm>
          <a:prstGeom prst="ellipse">
            <a:avLst/>
          </a:prstGeom>
          <a:solidFill>
            <a:srgbClr val="1C6B8A"/>
          </a:solidFill>
          <a:ln w="12700">
            <a:solidFill>
              <a:srgbClr val="1C6B8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228600" y="94183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868680" y="868680"/>
            <a:ext cx="7955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principi di diritto europeo dell'ambiente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868680" y="1143000"/>
            <a:ext cx="7955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456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Origini e quadro normativo (AUE 1986 → Lisbona 2009 → Green Deal)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228600" y="1746504"/>
            <a:ext cx="457200" cy="457200"/>
          </a:xfrm>
          <a:prstGeom prst="ellipse">
            <a:avLst/>
          </a:prstGeom>
          <a:solidFill>
            <a:srgbClr val="1C6B8A"/>
          </a:solidFill>
          <a:ln w="12700">
            <a:solidFill>
              <a:srgbClr val="1C6B8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9" name="Text 7"/>
          <p:cNvSpPr/>
          <p:nvPr/>
        </p:nvSpPr>
        <p:spPr>
          <a:xfrm>
            <a:off x="228600" y="1746504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68680" y="1673352"/>
            <a:ext cx="7955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 err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L’origine</a:t>
            </a:r>
            <a:r>
              <a:rPr lang="en-US" sz="13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internazionale dei principi UE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68680" y="1947672"/>
            <a:ext cx="7955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456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Prevenzione / DNSH · Precauzione · Chi inquina paga · Correzione alla fonte · Sviluppo sostenibile · Integrazione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228600" y="2551176"/>
            <a:ext cx="457200" cy="457200"/>
          </a:xfrm>
          <a:prstGeom prst="ellipse">
            <a:avLst/>
          </a:prstGeom>
          <a:solidFill>
            <a:srgbClr val="1C6B8A"/>
          </a:solidFill>
          <a:ln w="12700">
            <a:solidFill>
              <a:srgbClr val="1C6B8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3" name="Text 11"/>
          <p:cNvSpPr/>
          <p:nvPr/>
        </p:nvSpPr>
        <p:spPr>
          <a:xfrm>
            <a:off x="228600" y="255117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868680" y="2478024"/>
            <a:ext cx="7955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contributo delle </a:t>
            </a:r>
            <a:r>
              <a:rPr lang="en-US" sz="1300" b="1" dirty="0" err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giurisdizioni</a:t>
            </a:r>
            <a:r>
              <a:rPr lang="en-US" sz="13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b="1" dirty="0" err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internazionali</a:t>
            </a:r>
            <a:r>
              <a:rPr lang="en-US" sz="13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– I </a:t>
            </a:r>
            <a:r>
              <a:rPr lang="en-US" sz="1300" b="1" dirty="0" err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pareri</a:t>
            </a:r>
            <a:r>
              <a:rPr lang="en-US" sz="13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le </a:t>
            </a:r>
            <a:r>
              <a:rPr lang="en-US" sz="1300" b="1" dirty="0" err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sentenze</a:t>
            </a:r>
            <a:r>
              <a:rPr lang="en-US" sz="13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 </a:t>
            </a:r>
            <a:r>
              <a:rPr lang="en-US" sz="1300" b="1" dirty="0" err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ambito</a:t>
            </a:r>
            <a:r>
              <a:rPr lang="en-US" sz="13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di </a:t>
            </a:r>
            <a:r>
              <a:rPr lang="en-US" sz="1300" b="1" dirty="0" err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cambiamento</a:t>
            </a:r>
            <a:r>
              <a:rPr lang="en-US" sz="13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b="1" dirty="0" err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climatico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868680" y="2752344"/>
            <a:ext cx="7955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456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ITLOS 2024 · Corte EDU 2024 · Corte IAm 2025 · CIG 2025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228600" y="3355848"/>
            <a:ext cx="457200" cy="457200"/>
          </a:xfrm>
          <a:prstGeom prst="ellipse">
            <a:avLst/>
          </a:prstGeom>
          <a:solidFill>
            <a:srgbClr val="1C6B8A"/>
          </a:solidFill>
          <a:ln w="12700">
            <a:solidFill>
              <a:srgbClr val="1C6B8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7" name="Text 15"/>
          <p:cNvSpPr/>
          <p:nvPr/>
        </p:nvSpPr>
        <p:spPr>
          <a:xfrm>
            <a:off x="228600" y="335584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868680" y="3282696"/>
            <a:ext cx="7955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</a:t>
            </a:r>
            <a:r>
              <a:rPr lang="en-US" sz="1300" b="1" dirty="0" err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possibili</a:t>
            </a:r>
            <a:r>
              <a:rPr lang="en-US" sz="13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“</a:t>
            </a:r>
            <a:r>
              <a:rPr lang="en-US" sz="1300" b="1" dirty="0" err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nuovi</a:t>
            </a:r>
            <a:r>
              <a:rPr lang="en-US" sz="13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” principi di diritto UE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868680" y="3557016"/>
            <a:ext cx="7955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456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but differentiated responsibilities · Equità intergenerazionale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228600" y="4160520"/>
            <a:ext cx="457200" cy="457200"/>
          </a:xfrm>
          <a:prstGeom prst="ellipse">
            <a:avLst/>
          </a:prstGeom>
          <a:solidFill>
            <a:srgbClr val="1C6B8A"/>
          </a:solidFill>
          <a:ln w="12700">
            <a:solidFill>
              <a:srgbClr val="1C6B8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1" name="Text 19"/>
          <p:cNvSpPr/>
          <p:nvPr/>
        </p:nvSpPr>
        <p:spPr>
          <a:xfrm>
            <a:off x="228600" y="41605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868680" y="4274820"/>
            <a:ext cx="7955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Conclusioni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 principi di diritto europeo dell'ambiente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182880" y="822960"/>
            <a:ext cx="1005840" cy="384048"/>
          </a:xfrm>
          <a:prstGeom prst="rect">
            <a:avLst/>
          </a:prstGeom>
          <a:solidFill>
            <a:srgbClr val="1C6B8A"/>
          </a:solidFill>
          <a:ln w="12700">
            <a:solidFill>
              <a:srgbClr val="1C6B8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182880" y="822960"/>
            <a:ext cx="1005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1986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1188720" y="996696"/>
            <a:ext cx="164592" cy="36576"/>
          </a:xfrm>
          <a:prstGeom prst="rect">
            <a:avLst/>
          </a:prstGeom>
          <a:solidFill>
            <a:srgbClr val="2EB5C0"/>
          </a:solidFill>
          <a:ln w="12700">
            <a:solidFill>
              <a:srgbClr val="2EB5C0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7" name="Text 5"/>
          <p:cNvSpPr/>
          <p:nvPr/>
        </p:nvSpPr>
        <p:spPr>
          <a:xfrm>
            <a:off x="1463040" y="822960"/>
            <a:ext cx="731520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Atto Unico Europeo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463040" y="1069848"/>
            <a:ext cx="7315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 base giuridica autonoma per </a:t>
            </a:r>
            <a:r>
              <a:rPr lang="en-US" sz="1000" dirty="0" err="1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l’ambiente</a:t>
            </a:r>
            <a:r>
              <a:rPr lang="en-US" sz="10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nell’Unione</a:t>
            </a:r>
            <a:r>
              <a:rPr lang="en-US" sz="10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europea</a:t>
            </a:r>
            <a:r>
              <a:rPr lang="en-US" sz="10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(artt. 130R-130T)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182880" y="1618488"/>
            <a:ext cx="1005840" cy="384048"/>
          </a:xfrm>
          <a:prstGeom prst="rect">
            <a:avLst/>
          </a:prstGeom>
          <a:solidFill>
            <a:srgbClr val="1C6B8A"/>
          </a:solidFill>
          <a:ln w="12700">
            <a:solidFill>
              <a:srgbClr val="1C6B8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0" name="Text 8"/>
          <p:cNvSpPr/>
          <p:nvPr/>
        </p:nvSpPr>
        <p:spPr>
          <a:xfrm>
            <a:off x="182880" y="1618488"/>
            <a:ext cx="1005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1992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1188720" y="1792224"/>
            <a:ext cx="164592" cy="36576"/>
          </a:xfrm>
          <a:prstGeom prst="rect">
            <a:avLst/>
          </a:prstGeom>
          <a:solidFill>
            <a:srgbClr val="2EB5C0"/>
          </a:solidFill>
          <a:ln w="12700">
            <a:solidFill>
              <a:srgbClr val="2EB5C0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2" name="Text 10"/>
          <p:cNvSpPr/>
          <p:nvPr/>
        </p:nvSpPr>
        <p:spPr>
          <a:xfrm>
            <a:off x="1463040" y="1618488"/>
            <a:ext cx="731520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Trattato di Maastricht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1463040" y="1865376"/>
            <a:ext cx="7315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Ambiente tra gli obiettivi della CE; principi di precauzione, prevenzione, chi inquina paga, correzione alla fonte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182880" y="2414016"/>
            <a:ext cx="1005840" cy="384048"/>
          </a:xfrm>
          <a:prstGeom prst="rect">
            <a:avLst/>
          </a:prstGeom>
          <a:solidFill>
            <a:srgbClr val="1C6B8A"/>
          </a:solidFill>
          <a:ln w="12700">
            <a:solidFill>
              <a:srgbClr val="1C6B8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5" name="Text 13"/>
          <p:cNvSpPr/>
          <p:nvPr/>
        </p:nvSpPr>
        <p:spPr>
          <a:xfrm>
            <a:off x="182880" y="2414016"/>
            <a:ext cx="1005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1997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1188720" y="2587752"/>
            <a:ext cx="164592" cy="36576"/>
          </a:xfrm>
          <a:prstGeom prst="rect">
            <a:avLst/>
          </a:prstGeom>
          <a:solidFill>
            <a:srgbClr val="2EB5C0"/>
          </a:solidFill>
          <a:ln w="12700">
            <a:solidFill>
              <a:srgbClr val="2EB5C0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7" name="Text 15"/>
          <p:cNvSpPr/>
          <p:nvPr/>
        </p:nvSpPr>
        <p:spPr>
          <a:xfrm>
            <a:off x="1463040" y="2414016"/>
            <a:ext cx="731520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Trattato di Amsterdam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463040" y="2660904"/>
            <a:ext cx="7315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Rinumerazione artt. 174-176 TCE; rafforzamento del principio di integrazione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182880" y="3209544"/>
            <a:ext cx="1005840" cy="384048"/>
          </a:xfrm>
          <a:prstGeom prst="rect">
            <a:avLst/>
          </a:prstGeom>
          <a:solidFill>
            <a:srgbClr val="1C6B8A"/>
          </a:solidFill>
          <a:ln w="12700">
            <a:solidFill>
              <a:srgbClr val="1C6B8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0" name="Text 18"/>
          <p:cNvSpPr/>
          <p:nvPr/>
        </p:nvSpPr>
        <p:spPr>
          <a:xfrm>
            <a:off x="182880" y="3209544"/>
            <a:ext cx="1005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2007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1188720" y="3383280"/>
            <a:ext cx="164592" cy="36576"/>
          </a:xfrm>
          <a:prstGeom prst="rect">
            <a:avLst/>
          </a:prstGeom>
          <a:solidFill>
            <a:srgbClr val="2EB5C0"/>
          </a:solidFill>
          <a:ln w="12700">
            <a:solidFill>
              <a:srgbClr val="2EB5C0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2" name="Text 20"/>
          <p:cNvSpPr/>
          <p:nvPr/>
        </p:nvSpPr>
        <p:spPr>
          <a:xfrm>
            <a:off x="1463040" y="3209544"/>
            <a:ext cx="731520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Trattato di Lisbona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1463040" y="3456432"/>
            <a:ext cx="7315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Artt. 191-193 TFUE; art. 11 TFUE; art. 37 CDFUE; sviluppo sostenibile come obiettivo generale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182880" y="4005072"/>
            <a:ext cx="1005840" cy="384048"/>
          </a:xfrm>
          <a:prstGeom prst="rect">
            <a:avLst/>
          </a:prstGeom>
          <a:solidFill>
            <a:srgbClr val="1C6B8A"/>
          </a:solidFill>
          <a:ln w="12700">
            <a:solidFill>
              <a:srgbClr val="1C6B8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5" name="Text 23"/>
          <p:cNvSpPr/>
          <p:nvPr/>
        </p:nvSpPr>
        <p:spPr>
          <a:xfrm>
            <a:off x="182880" y="4005072"/>
            <a:ext cx="1005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2019-21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1188720" y="4178808"/>
            <a:ext cx="164592" cy="36576"/>
          </a:xfrm>
          <a:prstGeom prst="rect">
            <a:avLst/>
          </a:prstGeom>
          <a:solidFill>
            <a:srgbClr val="2EB5C0"/>
          </a:solidFill>
          <a:ln w="12700">
            <a:solidFill>
              <a:srgbClr val="2EB5C0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7" name="Text 25"/>
          <p:cNvSpPr/>
          <p:nvPr/>
        </p:nvSpPr>
        <p:spPr>
          <a:xfrm>
            <a:off x="1463040" y="4005072"/>
            <a:ext cx="731520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Green Deal Europeo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1463040" y="4251960"/>
            <a:ext cx="7315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Principio DNSH introdotto nel Reg. 2020/852 (Tassonomia) e nel Reg. 241/2021 (RRF)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E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 sette principi di diritto ambientale UE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137160" y="822960"/>
            <a:ext cx="2834640" cy="123444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  <a:effectLst>
            <a:outerShdw blurRad="63500" dist="25400" dir="8100000" algn="bl" rotWithShape="0">
              <a:srgbClr val="AAAAAA">
                <a:alpha val="2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5" name="Shape 3"/>
          <p:cNvSpPr/>
          <p:nvPr/>
        </p:nvSpPr>
        <p:spPr>
          <a:xfrm>
            <a:off x="137160" y="822960"/>
            <a:ext cx="2834640" cy="274320"/>
          </a:xfrm>
          <a:prstGeom prst="rect">
            <a:avLst/>
          </a:prstGeom>
          <a:solidFill>
            <a:srgbClr val="1C6B8A"/>
          </a:solidFill>
          <a:ln w="12700">
            <a:solidFill>
              <a:srgbClr val="1C6B8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6" name="Text 4"/>
          <p:cNvSpPr/>
          <p:nvPr/>
        </p:nvSpPr>
        <p:spPr>
          <a:xfrm>
            <a:off x="137160" y="822960"/>
            <a:ext cx="2834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Prevenzione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228600" y="1124712"/>
            <a:ext cx="265176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191 TFUE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228600" y="1444752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Origine: Internazionale (Stoccolma 1972)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3154680" y="822960"/>
            <a:ext cx="2834640" cy="123444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  <a:effectLst>
            <a:outerShdw blurRad="63500" dist="25400" dir="8100000" algn="bl" rotWithShape="0">
              <a:srgbClr val="AAAAAA">
                <a:alpha val="2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0" name="Shape 8"/>
          <p:cNvSpPr/>
          <p:nvPr/>
        </p:nvSpPr>
        <p:spPr>
          <a:xfrm>
            <a:off x="3154680" y="822960"/>
            <a:ext cx="2834640" cy="274320"/>
          </a:xfrm>
          <a:prstGeom prst="rect">
            <a:avLst/>
          </a:prstGeom>
          <a:solidFill>
            <a:srgbClr val="1C6B8A"/>
          </a:solidFill>
          <a:ln w="12700">
            <a:solidFill>
              <a:srgbClr val="1C6B8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1" name="Text 9"/>
          <p:cNvSpPr/>
          <p:nvPr/>
        </p:nvSpPr>
        <p:spPr>
          <a:xfrm>
            <a:off x="3154680" y="822960"/>
            <a:ext cx="2834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Precauzione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3246120" y="1124712"/>
            <a:ext cx="265176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191 TFUE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3246120" y="1444752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9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Origine: </a:t>
            </a:r>
            <a:r>
              <a:rPr lang="en-US" sz="900" i="1" dirty="0" err="1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Vorsorgeprinzip</a:t>
            </a:r>
            <a:r>
              <a:rPr lang="en-US" sz="9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(anni ‘80, </a:t>
            </a:r>
            <a:r>
              <a:rPr lang="en-US" sz="900" i="1" dirty="0" err="1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diritto</a:t>
            </a:r>
            <a:r>
              <a:rPr lang="en-US" sz="9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i="1" dirty="0" err="1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tedesco</a:t>
            </a:r>
            <a:r>
              <a:rPr lang="en-US" sz="9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6172200" y="822960"/>
            <a:ext cx="2834640" cy="123444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  <a:effectLst>
            <a:outerShdw blurRad="63500" dist="25400" dir="8100000" algn="bl" rotWithShape="0">
              <a:srgbClr val="AAAAAA">
                <a:alpha val="2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5" name="Shape 13"/>
          <p:cNvSpPr/>
          <p:nvPr/>
        </p:nvSpPr>
        <p:spPr>
          <a:xfrm>
            <a:off x="6172200" y="822960"/>
            <a:ext cx="2834640" cy="274320"/>
          </a:xfrm>
          <a:prstGeom prst="rect">
            <a:avLst/>
          </a:prstGeom>
          <a:solidFill>
            <a:srgbClr val="1C6B8A"/>
          </a:solidFill>
          <a:ln w="12700">
            <a:solidFill>
              <a:srgbClr val="1C6B8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6" name="Text 14"/>
          <p:cNvSpPr/>
          <p:nvPr/>
        </p:nvSpPr>
        <p:spPr>
          <a:xfrm>
            <a:off x="6172200" y="822960"/>
            <a:ext cx="2834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 inquina paga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263640" y="1124712"/>
            <a:ext cx="265176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191 TFUE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6263640" y="1444752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Origine: OCSE 1972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137160" y="2240280"/>
            <a:ext cx="2834640" cy="123444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  <a:effectLst>
            <a:outerShdw blurRad="63500" dist="25400" dir="8100000" algn="bl" rotWithShape="0">
              <a:srgbClr val="AAAAAA">
                <a:alpha val="2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20" name="Shape 18"/>
          <p:cNvSpPr/>
          <p:nvPr/>
        </p:nvSpPr>
        <p:spPr>
          <a:xfrm>
            <a:off x="137160" y="2240280"/>
            <a:ext cx="2834640" cy="274320"/>
          </a:xfrm>
          <a:prstGeom prst="rect">
            <a:avLst/>
          </a:prstGeom>
          <a:solidFill>
            <a:srgbClr val="1C6B8A"/>
          </a:solidFill>
          <a:ln w="12700">
            <a:solidFill>
              <a:srgbClr val="1C6B8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1" name="Text 19"/>
          <p:cNvSpPr/>
          <p:nvPr/>
        </p:nvSpPr>
        <p:spPr>
          <a:xfrm>
            <a:off x="137160" y="2240280"/>
            <a:ext cx="2834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Correzione alla fonte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228600" y="2542032"/>
            <a:ext cx="265176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191 TFUE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228600" y="2862072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Origine: Origine UE (PAA 1973)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3154680" y="2240280"/>
            <a:ext cx="2834640" cy="123444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  <a:effectLst>
            <a:outerShdw blurRad="63500" dist="25400" dir="8100000" algn="bl" rotWithShape="0">
              <a:srgbClr val="AAAAAA">
                <a:alpha val="20000"/>
              </a:srgbClr>
            </a:outerShdw>
          </a:effectLst>
        </p:spPr>
        <p:txBody>
          <a:bodyPr/>
          <a:lstStyle/>
          <a:p>
            <a:endParaRPr lang="it-IT" dirty="0"/>
          </a:p>
        </p:txBody>
      </p:sp>
      <p:sp>
        <p:nvSpPr>
          <p:cNvPr id="25" name="Shape 23"/>
          <p:cNvSpPr/>
          <p:nvPr/>
        </p:nvSpPr>
        <p:spPr>
          <a:xfrm>
            <a:off x="3154680" y="2240280"/>
            <a:ext cx="2834640" cy="274320"/>
          </a:xfrm>
          <a:prstGeom prst="rect">
            <a:avLst/>
          </a:prstGeom>
          <a:solidFill>
            <a:srgbClr val="1C6B8A"/>
          </a:solidFill>
          <a:ln w="12700">
            <a:solidFill>
              <a:srgbClr val="1C6B8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6" name="Text 24"/>
          <p:cNvSpPr/>
          <p:nvPr/>
        </p:nvSpPr>
        <p:spPr>
          <a:xfrm>
            <a:off x="3154680" y="2240280"/>
            <a:ext cx="2834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Sviluppo sostenibile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3246120" y="2542032"/>
            <a:ext cx="265176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3 TUE; art. 11 TFUE; art. 37 CDFUE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3246120" y="2862072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Origine: Internazionale (Brundtland 1987)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6172200" y="2240280"/>
            <a:ext cx="2834640" cy="123444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  <a:effectLst>
            <a:outerShdw blurRad="63500" dist="25400" dir="8100000" algn="bl" rotWithShape="0">
              <a:srgbClr val="AAAAAA">
                <a:alpha val="2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30" name="Shape 28"/>
          <p:cNvSpPr/>
          <p:nvPr/>
        </p:nvSpPr>
        <p:spPr>
          <a:xfrm>
            <a:off x="6172200" y="2240280"/>
            <a:ext cx="2834640" cy="274320"/>
          </a:xfrm>
          <a:prstGeom prst="rect">
            <a:avLst/>
          </a:prstGeom>
          <a:solidFill>
            <a:srgbClr val="1C6B8A"/>
          </a:solidFill>
          <a:ln w="12700">
            <a:solidFill>
              <a:srgbClr val="1C6B8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1" name="Text 29"/>
          <p:cNvSpPr/>
          <p:nvPr/>
        </p:nvSpPr>
        <p:spPr>
          <a:xfrm>
            <a:off x="6172200" y="2240280"/>
            <a:ext cx="2834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Integrazione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6263640" y="2542032"/>
            <a:ext cx="265176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11 TFUE; art. 37 CDFUE</a:t>
            </a:r>
            <a:endParaRPr lang="en-US" sz="950" dirty="0"/>
          </a:p>
        </p:txBody>
      </p:sp>
      <p:sp>
        <p:nvSpPr>
          <p:cNvPr id="33" name="Text 31"/>
          <p:cNvSpPr/>
          <p:nvPr/>
        </p:nvSpPr>
        <p:spPr>
          <a:xfrm>
            <a:off x="6263640" y="2862072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Origine: Stoccolma (Principio 13)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137160" y="3657600"/>
            <a:ext cx="2834640" cy="123444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  <a:effectLst>
            <a:outerShdw blurRad="63500" dist="25400" dir="8100000" algn="bl" rotWithShape="0">
              <a:srgbClr val="AAAAAA">
                <a:alpha val="2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35" name="Shape 33"/>
          <p:cNvSpPr/>
          <p:nvPr/>
        </p:nvSpPr>
        <p:spPr>
          <a:xfrm>
            <a:off x="137160" y="3657600"/>
            <a:ext cx="2834640" cy="274320"/>
          </a:xfrm>
          <a:prstGeom prst="rect">
            <a:avLst/>
          </a:prstGeom>
          <a:solidFill>
            <a:srgbClr val="1C6B8A"/>
          </a:solidFill>
          <a:ln w="12700">
            <a:solidFill>
              <a:srgbClr val="1C6B8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6" name="Text 34"/>
          <p:cNvSpPr/>
          <p:nvPr/>
        </p:nvSpPr>
        <p:spPr>
          <a:xfrm>
            <a:off x="137160" y="3657600"/>
            <a:ext cx="2834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DNSH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228600" y="3959352"/>
            <a:ext cx="265176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Reg. 2020/852, art. 17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228600" y="4279392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Origine: Derivato dalla no-harm rule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 err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L’origine</a:t>
            </a: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internazionale dei principi UE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82880" y="777240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C6B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Dal diritto internazionale al diritto UE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182880" y="1188720"/>
            <a:ext cx="4114800" cy="3474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4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Conferenza di Stoccolma (1972) → principio di prevenzione (Principio 21)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400" i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harm rule </a:t>
            </a:r>
            <a:r>
              <a:rPr lang="en-US" sz="14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(Trail Smelter 1941) → precursore del principio di prevenzione e del DNSH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4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UNCLOS 1982, art. 194 → obblighi di due diligence espliciti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400" i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Vorsorgeprinzip</a:t>
            </a:r>
            <a:r>
              <a:rPr lang="en-US" sz="14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tedesco + accordi internazionali anni ‘80 → principio di precauzione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4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OCSE 1972 → principio “chi </a:t>
            </a:r>
            <a:r>
              <a:rPr lang="en-US" sz="1400" dirty="0" err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inquina</a:t>
            </a:r>
            <a:r>
              <a:rPr lang="en-US" sz="14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paga</a:t>
            </a:r>
            <a:r>
              <a:rPr lang="en-US" sz="14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”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4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Dichiarazione di Stoccolma (P.13) + Rio 1992 → integrazione e sviluppo sostenibile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26280" y="777240"/>
            <a:ext cx="45720" cy="4023360"/>
          </a:xfrm>
          <a:prstGeom prst="rect">
            <a:avLst/>
          </a:prstGeom>
          <a:solidFill>
            <a:srgbClr val="2EB5C0"/>
          </a:solidFill>
          <a:ln w="12700">
            <a:solidFill>
              <a:srgbClr val="2EB5C0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7" name="Text 5"/>
          <p:cNvSpPr/>
          <p:nvPr/>
        </p:nvSpPr>
        <p:spPr>
          <a:xfrm>
            <a:off x="4709160" y="777240"/>
            <a:ext cx="4114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C6B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Unica “</a:t>
            </a:r>
            <a:r>
              <a:rPr lang="en-US" sz="1300" b="1" dirty="0" err="1">
                <a:solidFill>
                  <a:srgbClr val="1C6B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eccezione</a:t>
            </a:r>
            <a:r>
              <a:rPr lang="en-US" sz="1300" b="1" dirty="0">
                <a:solidFill>
                  <a:srgbClr val="1C6B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”: il principio di</a:t>
            </a:r>
            <a:endParaRPr lang="en-US" sz="1300" dirty="0"/>
          </a:p>
          <a:p>
            <a:pPr marL="0" indent="0">
              <a:buNone/>
            </a:pPr>
            <a:r>
              <a:rPr lang="en-US" sz="1300" b="1" dirty="0">
                <a:solidFill>
                  <a:srgbClr val="1C6B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correzione prioritaria alla fonte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709160" y="1325880"/>
            <a:ext cx="4206240" cy="3383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400"/>
              </a:spcAft>
              <a:buNone/>
            </a:pPr>
            <a:r>
              <a:rPr lang="en-US" sz="105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Nasce in seno all'UE</a:t>
            </a:r>
            <a:endParaRPr lang="en-US" sz="105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05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PAA 1973 → primo documento a menzionarlo
</a:t>
            </a:r>
            <a:endParaRPr lang="en-US" sz="105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05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Percorso inverso</a:t>
            </a:r>
            <a:endParaRPr lang="en-US" sz="105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05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Solo nel 1992 compare in diritto internazionale vincolante (Convenzione di Helsinki.
</a:t>
            </a:r>
            <a:endParaRPr lang="en-US" sz="105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05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Applicazione giurisprudenziale limitata</a:t>
            </a:r>
            <a:endParaRPr lang="en-US" sz="105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05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Sentenze chiave: </a:t>
            </a:r>
            <a:r>
              <a:rPr lang="en-US" sz="1050" i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Rifiuti valloni </a:t>
            </a:r>
            <a:r>
              <a:rPr lang="en-US" sz="105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(1992), </a:t>
            </a:r>
            <a:r>
              <a:rPr lang="en-US" sz="1050" i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Sydhavnens</a:t>
            </a:r>
            <a:r>
              <a:rPr lang="en-US" sz="105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(2000), </a:t>
            </a:r>
            <a:r>
              <a:rPr lang="en-US" sz="1050" i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Commissione c. Italia </a:t>
            </a:r>
            <a:r>
              <a:rPr lang="en-US" sz="105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(2010)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E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Corte di giustizia e Commissione: attori chiave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182880" y="777240"/>
            <a:ext cx="4297680" cy="384048"/>
          </a:xfrm>
          <a:prstGeom prst="rect">
            <a:avLst/>
          </a:prstGeom>
          <a:solidFill>
            <a:srgbClr val="1C6B8A"/>
          </a:solidFill>
          <a:ln w="12700">
            <a:solidFill>
              <a:srgbClr val="1C6B8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182880" y="777240"/>
            <a:ext cx="42976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Corte di Giustizia UE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182880" y="1161288"/>
            <a:ext cx="4297680" cy="3639312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7" name="Text 5"/>
          <p:cNvSpPr/>
          <p:nvPr/>
        </p:nvSpPr>
        <p:spPr>
          <a:xfrm>
            <a:off x="274320" y="1207008"/>
            <a:ext cx="4114800" cy="35478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Principio di precauzione: ampia applicazione dal 1998 ad oggi (es. NFU, UK v Commissione)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Principio «chi inquina paga»: pronunce significative ma in numero minore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Principio di correzione alla fonte: Rifiuti valloni (1992) → ammissibilità di </a:t>
            </a:r>
            <a:r>
              <a:rPr lang="en-US" sz="1400" dirty="0" err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restrizioni</a:t>
            </a:r>
            <a:r>
              <a:rPr lang="en-US" sz="14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all’importazione</a:t>
            </a:r>
            <a:r>
              <a:rPr lang="en-US" sz="14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di rifiuti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Principio di sviluppo sostenibile: citato raramente, in combinazione con altri (Ilva, 2024)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Principio di integrazione: margine di discrezionalità delle istituzioni (Bettati, 1998)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709160" y="777240"/>
            <a:ext cx="4297680" cy="384048"/>
          </a:xfrm>
          <a:prstGeom prst="rect">
            <a:avLst/>
          </a:prstGeom>
          <a:solidFill>
            <a:srgbClr val="1A6B3A"/>
          </a:solidFill>
          <a:ln w="12700">
            <a:solidFill>
              <a:srgbClr val="1A6B3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9" name="Text 7"/>
          <p:cNvSpPr/>
          <p:nvPr/>
        </p:nvSpPr>
        <p:spPr>
          <a:xfrm>
            <a:off x="4709160" y="777240"/>
            <a:ext cx="42976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Commissione Europea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709160" y="1161288"/>
            <a:ext cx="4297680" cy="3639312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1" name="Text 9"/>
          <p:cNvSpPr/>
          <p:nvPr/>
        </p:nvSpPr>
        <p:spPr>
          <a:xfrm>
            <a:off x="4800600" y="1207008"/>
            <a:ext cx="4114800" cy="35478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PAA 1973: primo documento UE su prevenzione, integrazione e correzione alla fonte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Comunicazione sul principio «chi inquina paga» (1975)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Comunicazione sul principio di precauzione (2000): definizione dettagliata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Guida tecnica DNSH (2023): applicazione operativa nel RRF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Tendenza: documenti ad hoc per i principi maggiormente applicati in giurisprudenza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A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C6B8A"/>
          </a:solidFill>
          <a:ln w="12700">
            <a:solidFill>
              <a:srgbClr val="1C6B8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Il contributo delle giurisdizioni internazionali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457200" y="82296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B5C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Una stagione di rinnovato fervore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123444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CDD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Negli ultimi anni i principali tribunali internazionali e regionali hanno trasformato il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CCDD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cambiamento climatico da questione politica a oggetto di obblighi giuridici concreti.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182880" y="2011680"/>
            <a:ext cx="2103120" cy="2743200"/>
          </a:xfrm>
          <a:prstGeom prst="rect">
            <a:avLst/>
          </a:prstGeom>
          <a:solidFill>
            <a:srgbClr val="065A82"/>
          </a:solidFill>
          <a:ln w="381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7" name="Text 5"/>
          <p:cNvSpPr/>
          <p:nvPr/>
        </p:nvSpPr>
        <p:spPr>
          <a:xfrm>
            <a:off x="182880" y="2103120"/>
            <a:ext cx="2103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ITLOS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82880" y="2834640"/>
            <a:ext cx="2103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 maggio 2024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274320" y="3200400"/>
            <a:ext cx="19202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CCDD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Parere consultivo su richiesta COSIS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2423160" y="2011680"/>
            <a:ext cx="2103120" cy="2743200"/>
          </a:xfrm>
          <a:prstGeom prst="rect">
            <a:avLst/>
          </a:prstGeom>
          <a:solidFill>
            <a:srgbClr val="1A5C2A"/>
          </a:solidFill>
          <a:ln w="381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1" name="Text 9"/>
          <p:cNvSpPr/>
          <p:nvPr/>
        </p:nvSpPr>
        <p:spPr>
          <a:xfrm>
            <a:off x="2423160" y="2103120"/>
            <a:ext cx="2103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Corte EDU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2423160" y="2834640"/>
            <a:ext cx="2103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aprile 2024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2514600" y="3200400"/>
            <a:ext cx="19202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CCDD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Grande Camera – </a:t>
            </a:r>
            <a:r>
              <a:rPr lang="en-US" sz="1400" i="1" dirty="0">
                <a:solidFill>
                  <a:srgbClr val="CCDD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KlimaSeniorinnen</a:t>
            </a:r>
            <a:endParaRPr lang="en-US" sz="1400" i="1" dirty="0"/>
          </a:p>
        </p:txBody>
      </p:sp>
      <p:sp>
        <p:nvSpPr>
          <p:cNvPr id="14" name="Shape 12"/>
          <p:cNvSpPr/>
          <p:nvPr/>
        </p:nvSpPr>
        <p:spPr>
          <a:xfrm>
            <a:off x="4663440" y="2011680"/>
            <a:ext cx="2103120" cy="2743200"/>
          </a:xfrm>
          <a:prstGeom prst="rect">
            <a:avLst/>
          </a:prstGeom>
          <a:solidFill>
            <a:srgbClr val="6B2A1A"/>
          </a:solidFill>
          <a:ln w="381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5" name="Text 13"/>
          <p:cNvSpPr/>
          <p:nvPr/>
        </p:nvSpPr>
        <p:spPr>
          <a:xfrm>
            <a:off x="4663440" y="2103120"/>
            <a:ext cx="2103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Corte </a:t>
            </a:r>
            <a:r>
              <a:rPr lang="en-US" sz="1400" b="1" dirty="0" err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interamericana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 err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dei</a:t>
            </a: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1400" b="1" dirty="0" err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diritti</a:t>
            </a: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1400" b="1" dirty="0" err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umani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663440" y="2834640"/>
            <a:ext cx="2103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 maggio 2025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4754880" y="3200400"/>
            <a:ext cx="19202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CCDD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Parere OC-32/25 – emergenza climatica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6903720" y="2011680"/>
            <a:ext cx="2103120" cy="2743200"/>
          </a:xfrm>
          <a:prstGeom prst="rect">
            <a:avLst/>
          </a:prstGeom>
          <a:solidFill>
            <a:srgbClr val="3A1A6B"/>
          </a:solidFill>
          <a:ln w="381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9" name="Text 17"/>
          <p:cNvSpPr/>
          <p:nvPr/>
        </p:nvSpPr>
        <p:spPr>
          <a:xfrm>
            <a:off x="6903720" y="2103120"/>
            <a:ext cx="2103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Corte Int.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 Giustizia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903720" y="2834640"/>
            <a:ext cx="2103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 luglio 2025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995160" y="3200400"/>
            <a:ext cx="19202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CCDD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Obblighi degli Stati sui cambiamenti climatici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ITLOS – Parere consultivo, 21 maggio 2024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274320" y="777240"/>
            <a:ext cx="8595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Richiesto dalla Commission of Small Island States on Climate Change and International Law (COSIS)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182880" y="1261872"/>
            <a:ext cx="73152" cy="685800"/>
          </a:xfrm>
          <a:prstGeom prst="rect">
            <a:avLst/>
          </a:prstGeom>
          <a:solidFill>
            <a:srgbClr val="2EB5C0"/>
          </a:solidFill>
          <a:ln w="12700">
            <a:solidFill>
              <a:srgbClr val="2EB5C0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6" name="Text 4"/>
          <p:cNvSpPr/>
          <p:nvPr/>
        </p:nvSpPr>
        <p:spPr>
          <a:xfrm>
            <a:off x="411480" y="1261872"/>
            <a:ext cx="8503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Inquinamento marino e clima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11480" y="1536192"/>
            <a:ext cx="8503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Gli effetti del cambiamento climatico sugli oceani (riscaldamento, acidificazione, innalzamento del livello) integrano la nozione di «inquinamento marino» ai sensi della Parte XII UNCLOS.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182880" y="2194560"/>
            <a:ext cx="73152" cy="685800"/>
          </a:xfrm>
          <a:prstGeom prst="rect">
            <a:avLst/>
          </a:prstGeom>
          <a:solidFill>
            <a:srgbClr val="2EB5C0"/>
          </a:solidFill>
          <a:ln w="12700">
            <a:solidFill>
              <a:srgbClr val="2EB5C0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9" name="Text 7"/>
          <p:cNvSpPr/>
          <p:nvPr/>
        </p:nvSpPr>
        <p:spPr>
          <a:xfrm>
            <a:off x="411480" y="2194560"/>
            <a:ext cx="8503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Obblighi di </a:t>
            </a:r>
            <a:r>
              <a:rPr lang="en-US" sz="1200" b="1" i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due diligence </a:t>
            </a:r>
            <a:r>
              <a:rPr lang="en-US" sz="12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(art. 194 UNCLOS)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11480" y="2468880"/>
            <a:ext cx="8503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Gli Stati devono prevenire, ridurre e controllare tali effetti, fondarsi sulla migliore scienza disponibile e cooperare a favore degli Stati vulnerabili.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182880" y="3127248"/>
            <a:ext cx="73152" cy="685800"/>
          </a:xfrm>
          <a:prstGeom prst="rect">
            <a:avLst/>
          </a:prstGeom>
          <a:solidFill>
            <a:srgbClr val="2EB5C0"/>
          </a:solidFill>
          <a:ln w="12700">
            <a:solidFill>
              <a:srgbClr val="2EB5C0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2" name="Text 10"/>
          <p:cNvSpPr/>
          <p:nvPr/>
        </p:nvSpPr>
        <p:spPr>
          <a:xfrm>
            <a:off x="411480" y="3127248"/>
            <a:ext cx="8503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Complementarità Accordo di Parigi / UNCLOS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11480" y="3401568"/>
            <a:ext cx="8503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Gli impegni di Parigi non esauriscono gli obblighi UNCLOS; i due regimi si affiancano e si completano.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182880" y="4059936"/>
            <a:ext cx="73152" cy="685800"/>
          </a:xfrm>
          <a:prstGeom prst="rect">
            <a:avLst/>
          </a:prstGeom>
          <a:solidFill>
            <a:srgbClr val="2EB5C0"/>
          </a:solidFill>
          <a:ln w="12700">
            <a:solidFill>
              <a:srgbClr val="2EB5C0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5" name="Text 13"/>
          <p:cNvSpPr/>
          <p:nvPr/>
        </p:nvSpPr>
        <p:spPr>
          <a:xfrm>
            <a:off x="411480" y="4059936"/>
            <a:ext cx="8503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Principi richiamati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11480" y="4334256"/>
            <a:ext cx="8503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Prevenzione, precauzione (come «</a:t>
            </a:r>
            <a:r>
              <a:rPr lang="en-US" sz="1050" i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approach</a:t>
            </a:r>
            <a:r>
              <a:rPr lang="en-US" sz="105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»), CBDR. Cenni a sviluppo sostenibile e </a:t>
            </a:r>
            <a:r>
              <a:rPr lang="en-US" sz="1050" i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no-significant-harm</a:t>
            </a:r>
            <a:r>
              <a:rPr lang="en-US" sz="105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Emissioni terrestri con effetti marini = possibile responsabilità internazionale.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A5C2A"/>
          </a:solidFill>
          <a:ln w="12700">
            <a:solidFill>
              <a:srgbClr val="1A5C2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Corte EDU – KlimaSeniorinnen, 9 aprile 2024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228600" y="777240"/>
            <a:ext cx="4114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5C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Decisione della Grande Camera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228600" y="1143000"/>
            <a:ext cx="411480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05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Obblighi positivi degli Stati di proteggere contro gli effetti del cambiamento climatico</a:t>
            </a:r>
            <a:endParaRPr lang="en-US" sz="10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05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Condotta statale inadeguata → violazione art. 8 CEDU (vita privata e familiare)</a:t>
            </a:r>
            <a:endParaRPr lang="en-US" sz="10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05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Tutti e sette i principi di diritto ambientale sono menzionati nella sentenza</a:t>
            </a:r>
            <a:endParaRPr lang="en-US" sz="10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05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Ricorsi </a:t>
            </a:r>
            <a:r>
              <a:rPr lang="en-US" sz="1050" i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Carême c. Francia </a:t>
            </a:r>
            <a:r>
              <a:rPr lang="en-US" sz="105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 </a:t>
            </a:r>
            <a:r>
              <a:rPr lang="en-US" sz="1050" i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Duarte Agostinho c. </a:t>
            </a:r>
            <a:r>
              <a:rPr lang="en-US" sz="1050" i="1" dirty="0" err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Portogallo</a:t>
            </a:r>
            <a:r>
              <a:rPr lang="en-US" sz="1050" i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050" i="1" dirty="0" err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altri</a:t>
            </a:r>
            <a:r>
              <a:rPr lang="en-US" sz="1050" i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33 </a:t>
            </a:r>
            <a:r>
              <a:rPr lang="en-US" sz="105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dichiarati inammissibili per ragioni procedurali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4526280" y="777240"/>
            <a:ext cx="54864" cy="3931920"/>
          </a:xfrm>
          <a:prstGeom prst="rect">
            <a:avLst/>
          </a:prstGeom>
          <a:solidFill>
            <a:srgbClr val="2EB5C0"/>
          </a:solidFill>
          <a:ln w="12700">
            <a:solidFill>
              <a:srgbClr val="2EB5C0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7" name="Text 5"/>
          <p:cNvSpPr/>
          <p:nvPr/>
        </p:nvSpPr>
        <p:spPr>
          <a:xfrm>
            <a:off x="4709160" y="777240"/>
            <a:ext cx="4206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5C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Principio di equità intergenerazionale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709160" y="1143000"/>
            <a:ext cx="4206240" cy="3474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500"/>
              </a:spcAft>
              <a:buNone/>
            </a:pPr>
            <a:r>
              <a:rPr lang="en-US" sz="105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Ruolo fondativo nella sentenza</a:t>
            </a:r>
            <a:endParaRPr lang="en-US" sz="105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05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Corte si avvale del principio di equità intergenerazionale (</a:t>
            </a:r>
            <a:r>
              <a:rPr lang="en-US" sz="1050" dirty="0" err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componente</a:t>
            </a:r>
            <a:r>
              <a:rPr lang="en-US" sz="105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50" dirty="0" err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dello</a:t>
            </a:r>
            <a:r>
              <a:rPr lang="en-US" sz="105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sviluppo sostenibile) come fondamento per riconoscere il locus standi delle associazioni rappresentative di interessi diffusi.
</a:t>
            </a:r>
            <a:endParaRPr lang="en-US" sz="105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05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generazioni future</a:t>
            </a:r>
            <a:endParaRPr lang="en-US" sz="105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05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Hanno diritto a ereditare un pianeta in condizioni non peggiori di quelle disponibili alla generazione presente.
</a:t>
            </a:r>
            <a:endParaRPr lang="en-US" sz="105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050" i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Confermato in Greenpeace Nordic c. Norvegia (28 ottobre 2025)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</TotalTime>
  <Words>1702</Words>
  <Application>Microsoft Macintosh PowerPoint</Application>
  <PresentationFormat>Presentazione su schermo (16:9)</PresentationFormat>
  <Paragraphs>195</Paragraphs>
  <Slides>14</Slides>
  <Notes>14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8" baseType="lpstr">
      <vt:lpstr>Arial</vt:lpstr>
      <vt:lpstr>Calibri</vt:lpstr>
      <vt:lpstr>Georgia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Principi di Diritto Internazionale dell'Ambiente e Giurisdizioni Internazionali</dc:title>
  <dc:subject>PptxGenJS Presentation</dc:subject>
  <dc:creator>PptxGenJS</dc:creator>
  <cp:lastModifiedBy>Gianluca Pardi</cp:lastModifiedBy>
  <cp:revision>3</cp:revision>
  <dcterms:created xsi:type="dcterms:W3CDTF">2026-04-29T21:41:42Z</dcterms:created>
  <dcterms:modified xsi:type="dcterms:W3CDTF">2026-04-30T14:47:09Z</dcterms:modified>
</cp:coreProperties>
</file>