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294" r:id="rId5"/>
    <p:sldId id="303" r:id="rId6"/>
    <p:sldId id="304" r:id="rId7"/>
    <p:sldId id="289" r:id="rId8"/>
    <p:sldId id="258" r:id="rId9"/>
    <p:sldId id="315" r:id="rId10"/>
    <p:sldId id="320" r:id="rId11"/>
    <p:sldId id="314" r:id="rId12"/>
    <p:sldId id="305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6" r:id="rId21"/>
    <p:sldId id="317" r:id="rId22"/>
    <p:sldId id="319" r:id="rId23"/>
    <p:sldId id="306" r:id="rId24"/>
    <p:sldId id="318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992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rgbClr val="0070C0"/>
                </a:solidFill>
              </a:rPr>
              <a:t>LIBERA CIRCOLAZIONE</a:t>
            </a:r>
            <a:br>
              <a:rPr lang="it-IT" cap="small" dirty="0" smtClean="0">
                <a:solidFill>
                  <a:srgbClr val="0070C0"/>
                </a:solidFill>
              </a:rPr>
            </a:br>
            <a:r>
              <a:rPr lang="it-IT" cap="small" dirty="0" smtClean="0">
                <a:solidFill>
                  <a:srgbClr val="0070C0"/>
                </a:solidFill>
              </a:rPr>
              <a:t>DEI LAVORATORI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rgbClr val="259746"/>
                </a:solidFill>
              </a:rPr>
              <a:t>Parte Seconda</a:t>
            </a:r>
            <a:endParaRPr lang="it-IT" dirty="0">
              <a:solidFill>
                <a:srgbClr val="259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Discriminazione Indiretta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Esempi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Per il calcolo dell’anzianità ai fini pensionistici, si calcolano solo i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periodi di servizio svolti presso amministrazione nazionale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C-419/92,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Scholz</a:t>
            </a:r>
            <a:endParaRPr lang="it-IT" sz="2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Un disoccupato 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ha 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diritto a indennità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solo se residente abituale nel territorio nazionale: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C-138/02, </a:t>
            </a:r>
            <a:r>
              <a:rPr lang="it-IT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Collins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Esenzione da tasse autostradali per portatori di handicap se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residenti abitualmente nel territorio nazionale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C-103/08,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Gottwald</a:t>
            </a:r>
            <a:endParaRPr lang="it-IT" sz="2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Possibilità di cedere/alienare gli immobili siti in determinati comuni solo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 persone che hanno «legame sufficiente» con gli stessi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C-197/11 e 203/11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Libert</a:t>
            </a:r>
            <a:endParaRPr lang="it-IT" sz="2000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Attività lavorativa tipicamente svolta da stranieri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causa 33/88,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Allué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Ambiti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45 TFUE</a:t>
            </a:r>
          </a:p>
          <a:p>
            <a:pPr marL="457200" lvl="1" indent="0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Impiego - retribuzione - </a:t>
            </a:r>
            <a:r>
              <a:rPr lang="it-IT" b="1" u="sng" dirty="0">
                <a:solidFill>
                  <a:srgbClr val="0070C0"/>
                </a:solidFill>
                <a:latin typeface="Bahnschrift" panose="020B0502040204020203" pitchFamily="34" charset="0"/>
              </a:rPr>
              <a:t>altre condizioni di </a:t>
            </a:r>
            <a:r>
              <a:rPr lang="it-IT" b="1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lavoro</a:t>
            </a:r>
          </a:p>
          <a:p>
            <a:pPr marL="457200" lvl="1" indent="0">
              <a:buNone/>
            </a:pP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Regolamento 492/2011 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Condizioni di impiego e di lavoro, 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in particolare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in materia di retribuzione, licenziamento, reintegrazione professionale o ricollocamento se disoccupato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Ampliamenti normativi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 giurisprudenziali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Durata del rapporto di lavoro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Causa 33/88 </a:t>
            </a: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Allué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no limite generale di 1 anno per la durata dei contratti di lavoro dei lettori di lingua straniera e non per gli altri insegnanti</a:t>
            </a:r>
            <a:endParaRPr lang="it-IT" u="sng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Calcolo Retribuzione </a:t>
            </a:r>
            <a:r>
              <a:rPr lang="it-IT" b="1" dirty="0" smtClean="0">
                <a:solidFill>
                  <a:srgbClr val="0070C0"/>
                </a:solidFill>
                <a:latin typeface="Calibri"/>
                <a:cs typeface="Calibri"/>
              </a:rPr>
              <a:t>→ calcolo pensione di anzianità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cs typeface="Calibri"/>
              </a:rPr>
              <a:t>C-187/96 </a:t>
            </a:r>
            <a:r>
              <a:rPr lang="it-IT" i="1" dirty="0" smtClean="0">
                <a:solidFill>
                  <a:srgbClr val="0070C0"/>
                </a:solidFill>
                <a:cs typeface="Calibri"/>
              </a:rPr>
              <a:t>Commissione </a:t>
            </a:r>
            <a:r>
              <a:rPr lang="it-IT" i="1" dirty="0">
                <a:solidFill>
                  <a:srgbClr val="0070C0"/>
                </a:solidFill>
                <a:cs typeface="Calibri"/>
              </a:rPr>
              <a:t>c. </a:t>
            </a:r>
            <a:r>
              <a:rPr lang="it-IT" i="1" dirty="0" smtClean="0">
                <a:solidFill>
                  <a:srgbClr val="0070C0"/>
                </a:solidFill>
                <a:cs typeface="Calibri"/>
              </a:rPr>
              <a:t>Grecia: </a:t>
            </a:r>
            <a:r>
              <a:rPr lang="it-IT" dirty="0" smtClean="0">
                <a:solidFill>
                  <a:srgbClr val="0070C0"/>
                </a:solidFill>
                <a:latin typeface="Calibri"/>
                <a:cs typeface="Calibri"/>
              </a:rPr>
              <a:t>tenere conto dei periodi di servizio compiuti in altro Stato membro</a:t>
            </a: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Stessi vantaggi sociali </a:t>
            </a:r>
            <a:r>
              <a:rPr lang="it-IT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(v. </a:t>
            </a:r>
            <a:r>
              <a:rPr lang="it-IT" b="1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infra</a:t>
            </a:r>
            <a:r>
              <a:rPr lang="it-IT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)</a:t>
            </a:r>
            <a:r>
              <a:rPr lang="it-IT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 fiscali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Reg. 492/2011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«Vantaggi sociali» in giurisprudenza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/>
          </a:bodyPr>
          <a:lstStyle/>
          <a:p>
            <a:pPr marL="457200" lvl="1" indent="0" algn="just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«tutte quelle misure, connesse o meno all’esistenza di un rapporto di lavoro, di cui i cittadini dello Stato ospitante risultino destinatari in virtù della loro condizione generale di lavoratori o della semplice residenza sul territorio nazionale» (causa 207/78 </a:t>
            </a: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Even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) </a:t>
            </a:r>
            <a:endParaRPr lang="it-IT" u="sng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Agevolazione per nascita di figlio</a:t>
            </a:r>
            <a:endParaRPr lang="it-IT" sz="2000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Sussidio di disoccupazione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Salario minimo garantito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Tessera ferroviaria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Contributo per iscrizione a corso universitario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259746"/>
                </a:solidFill>
                <a:latin typeface="Bradley Hand ITC" panose="03070402050302030203" pitchFamily="66" charset="0"/>
              </a:rPr>
              <a:t>Cfr. art. 18 TFUE + art. 24(1) Direttiva 2004/38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Eccezione alla parità di trattamento art. 24(2) direttiva 2004/38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«lo Stato membro ospitante non è tenuto ad attribuire </a:t>
            </a:r>
            <a:r>
              <a:rPr lang="it-IT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il diritto a prestazioni di assistenza sociale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durante i primi 3 mesi di soggiorno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o, se del caso, durante il periodo più lungo previsto dall’art. 14, par. 4, </a:t>
            </a:r>
            <a:r>
              <a:rPr lang="it-IT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lett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b)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(=cittadini entrati per cercare lavoro, nel periodo in cui lo cerchino)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»</a:t>
            </a:r>
          </a:p>
          <a:p>
            <a:pPr marL="457200" lvl="1" indent="0" algn="ctr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(2 casi)</a:t>
            </a:r>
          </a:p>
          <a:p>
            <a:pPr marL="457200" lvl="1" indent="0" algn="ctr">
              <a:buNone/>
            </a:pPr>
            <a:r>
              <a:rPr lang="it-IT" b="1" dirty="0" smtClean="0">
                <a:solidFill>
                  <a:srgbClr val="259746"/>
                </a:solidFill>
                <a:latin typeface="Bradley Hand ITC" panose="03070402050302030203" pitchFamily="66" charset="0"/>
              </a:rPr>
              <a:t>Nota Bene: il diritto all’accesso al lavoro è incluso nell’art. 45 TFUE</a:t>
            </a:r>
          </a:p>
        </p:txBody>
      </p:sp>
    </p:spTree>
    <p:extLst>
      <p:ext uri="{BB962C8B-B14F-4D97-AF65-F5344CB8AC3E}">
        <p14:creationId xmlns:p14="http://schemas.microsoft.com/office/powerpoint/2010/main" val="5269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L’art. 24(2) nella giurisprudenza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Cittadina di altro Stato membro, che non ha mai lavorato nello Stato di residenza né vi cerca lavoro: 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viene respinta la sua domanda di un sussidio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(C-333/13 </a:t>
            </a: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Dano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Cittadine di altro Stato membro che hanno lavorato nello Stato ospite per un periodo inferiore a 1 anno(*), da tempo disoccupate: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viene respinta la domanda di sussidio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(C-67/14, </a:t>
            </a: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Alimanovic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)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(*) mantengono lo status di lavoratori, se cercano lavoro, per </a:t>
            </a:r>
            <a:r>
              <a:rPr lang="it-IT" sz="2400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max</a:t>
            </a: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6 mesi</a:t>
            </a:r>
          </a:p>
        </p:txBody>
      </p:sp>
    </p:spTree>
    <p:extLst>
      <p:ext uri="{BB962C8B-B14F-4D97-AF65-F5344CB8AC3E}">
        <p14:creationId xmlns:p14="http://schemas.microsoft.com/office/powerpoint/2010/main" val="33510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L’art. 24(2) nella giurisprudenza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Dano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la ricorrente non ha diritto alla libera circolazione se costituisce un onere per il sistema di assistenza dello Stato ospite! (art. 7 – </a:t>
            </a:r>
            <a:r>
              <a:rPr lang="it-IT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citt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</a:t>
            </a:r>
            <a:r>
              <a:rPr lang="it-IT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economic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inattivo)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Alimanovic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se cercano lavoro hanno diritto di residenza </a:t>
            </a:r>
            <a:r>
              <a:rPr lang="it-IT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ex 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14(4)(b), ma a quel punto ricadono nell’eccezione al diritto alla parità di trattamento nell’assistenza sociale (art 24, par. 2)</a:t>
            </a:r>
          </a:p>
        </p:txBody>
      </p:sp>
    </p:spTree>
    <p:extLst>
      <p:ext uri="{BB962C8B-B14F-4D97-AF65-F5344CB8AC3E}">
        <p14:creationId xmlns:p14="http://schemas.microsoft.com/office/powerpoint/2010/main" val="27801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Eccezione ex art. 24(2)… gli studenti?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Hanno diritto a borse di studio, prestiti, etc. alle stesse condizioni dei cittadini?</a:t>
            </a:r>
          </a:p>
          <a:p>
            <a:pPr marL="0" indent="0" algn="ctr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Eccezione ex art. 24(2)… gli studenti?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Sì se: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Risiedono in quanto lavoratori subordinati o lavoratori autonomi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Risiedono in quanto familiari di un lavoratore subordinato o autonomo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Hanno acquistato diritto di soggiorno permanente</a:t>
            </a:r>
          </a:p>
          <a:p>
            <a:pPr marL="0" indent="0" algn="just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(continua) Eccezione ex art. 24(2)… gli studenti? (1)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C—209/03 </a:t>
            </a:r>
            <a:r>
              <a:rPr lang="it-IT" sz="2800" b="1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Bidar</a:t>
            </a: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: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 studente francese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, residente 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in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GB con la nonna, con studi scolastici in GB, si iscrive all’Università ma gli viene 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rifiutato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prestito </a:t>
            </a:r>
            <a:r>
              <a:rPr lang="it-IT" sz="28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perché no residenza stabile in GB (=almeno 3 anni)</a:t>
            </a: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↓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Art. 18 TFUE: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- discriminazione indiretta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OK chiedere un certo grado di integrazione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MA NO PROPORZIONALITÀ nel caso specifico</a:t>
            </a:r>
          </a:p>
          <a:p>
            <a:pPr algn="just">
              <a:buFontTx/>
              <a:buChar char="-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algn="just">
              <a:buFontTx/>
              <a:buChar char="-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paritÀ</a:t>
            </a:r>
            <a:r>
              <a:rPr lang="it-IT" dirty="0" smtClean="0"/>
              <a:t> di trattamento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1656184"/>
          </a:xfrm>
        </p:spPr>
        <p:txBody>
          <a:bodyPr/>
          <a:lstStyle/>
          <a:p>
            <a:r>
              <a:rPr lang="it-IT" sz="4000" dirty="0" smtClean="0"/>
              <a:t>Art. 45 TFUE e oltre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(continua) Eccezione ex art. 24(2)… gli studenti? (2)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C—233/14 </a:t>
            </a:r>
            <a:r>
              <a:rPr lang="it-IT" sz="2800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Commissione c. Paesi Bassi</a:t>
            </a: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Tariffa preferenziale sui trasporti pubblici per </a:t>
            </a:r>
            <a:r>
              <a:rPr lang="it-IT" sz="28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studenti olandesi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+ </a:t>
            </a:r>
            <a:r>
              <a:rPr lang="it-IT" sz="28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studenti di altri Stati membri se economicamente attivi OPPURE residenza permanente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(</a:t>
            </a: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 studenti Erasmus!)</a:t>
            </a: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↓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La tariffa preferenziale assimilabile a borsa di studio/prestito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Gli studenti risiedono ex art. 7, par. 1 c)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 →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 OK deroga alla parità di trattamento ex art. 24(2)………</a:t>
            </a: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????????</a:t>
            </a:r>
          </a:p>
          <a:p>
            <a:pPr algn="just">
              <a:buFontTx/>
              <a:buChar char="-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algn="just">
              <a:buFontTx/>
              <a:buChar char="-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1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Eccezione linguistica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(reg. 492/2011)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«La non applicabilità di condizioni di accesso discriminatorie NON concerne le condizioni linguistiche richieste in relazione alla natura dell’impiego offerto»</a:t>
            </a:r>
          </a:p>
          <a:p>
            <a:pPr marL="0" indent="0" algn="just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Causa 379/87 </a:t>
            </a:r>
            <a:r>
              <a:rPr lang="it-IT" sz="2800" i="1" dirty="0" err="1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Groener</a:t>
            </a:r>
            <a:endParaRPr lang="it-IT" sz="2800" i="1" dirty="0" smtClean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Condizione di conoscenza della lingua gaelica per accesso a impiego di insegnante</a:t>
            </a:r>
          </a:p>
          <a:p>
            <a:pPr algn="just">
              <a:buFontTx/>
              <a:buChar char="-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861048"/>
            <a:ext cx="7772400" cy="190792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Deroghe</a:t>
            </a:r>
            <a:br>
              <a:rPr lang="it-IT" dirty="0" smtClean="0"/>
            </a:br>
            <a:r>
              <a:rPr lang="it-IT" dirty="0" smtClean="0"/>
              <a:t>alla libera circolazione dei lavoratori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Limitazioni previste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dall’art. 45 TFUE (par. 3)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Ordine pubblico, sicurezza pubblica</a:t>
            </a:r>
          </a:p>
          <a:p>
            <a:pPr marL="457200" lvl="1" indent="0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Direttiva 2004/38 – art. 28</a:t>
            </a:r>
          </a:p>
          <a:p>
            <a:pPr marL="457200" lvl="1" indent="0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Tutela crescente a integrazione crescente </a:t>
            </a:r>
            <a:r>
              <a:rPr lang="it-IT" sz="2400" b="1" dirty="0" smtClean="0">
                <a:solidFill>
                  <a:srgbClr val="0070C0"/>
                </a:solidFill>
                <a:latin typeface="Calibri"/>
                <a:cs typeface="Calibri"/>
              </a:rPr>
              <a:t>→ più si è integrati nello Stato ospite, maggiore è il pericolo che si deve rappresentare ai fini dell’espulsione</a:t>
            </a:r>
            <a:endParaRPr lang="it-IT" sz="2400" b="1" u="sng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sz="2400" dirty="0">
                <a:solidFill>
                  <a:srgbClr val="259746"/>
                </a:solidFill>
                <a:cs typeface="Calibri"/>
              </a:rPr>
              <a:t>durata residenza, età, salute, situazione economica e familiare, integrazione sociale e culturale, legami con Stato di </a:t>
            </a:r>
            <a:r>
              <a:rPr lang="it-IT" sz="2400" dirty="0" smtClean="0">
                <a:solidFill>
                  <a:srgbClr val="259746"/>
                </a:solidFill>
                <a:cs typeface="Calibri"/>
              </a:rPr>
              <a:t>origine → </a:t>
            </a:r>
            <a:r>
              <a:rPr lang="it-IT" sz="2400" dirty="0" smtClean="0">
                <a:solidFill>
                  <a:srgbClr val="259746"/>
                </a:solidFill>
                <a:latin typeface="Bahnschrift" panose="020B0502040204020203" pitchFamily="34" charset="0"/>
              </a:rPr>
              <a:t>minaccia «ordinaria» per ordine pubblico/pubblica sicurezza</a:t>
            </a:r>
            <a:endParaRPr lang="it-IT" sz="2400" dirty="0" smtClean="0">
              <a:solidFill>
                <a:srgbClr val="259746"/>
              </a:solidFill>
              <a:latin typeface="Calibri"/>
              <a:cs typeface="Calibri"/>
            </a:endParaRPr>
          </a:p>
          <a:p>
            <a:pPr>
              <a:buFont typeface="Arial" charset="0"/>
              <a:buChar char="•"/>
            </a:pPr>
            <a:r>
              <a:rPr lang="it-IT" sz="2400" dirty="0" smtClean="0">
                <a:solidFill>
                  <a:srgbClr val="259746"/>
                </a:solidFill>
                <a:cs typeface="Calibri"/>
              </a:rPr>
              <a:t>Residenza permanente → </a:t>
            </a:r>
            <a:r>
              <a:rPr lang="it-IT" sz="2600" b="1" dirty="0" smtClean="0">
                <a:solidFill>
                  <a:srgbClr val="259746"/>
                </a:solidFill>
                <a:cs typeface="Calibri"/>
              </a:rPr>
              <a:t>Seria </a:t>
            </a:r>
            <a:r>
              <a:rPr lang="it-IT" sz="2600" b="1" dirty="0">
                <a:solidFill>
                  <a:srgbClr val="259746"/>
                </a:solidFill>
                <a:cs typeface="Calibri"/>
              </a:rPr>
              <a:t>minaccia per ordine pubblico/ pubblica </a:t>
            </a:r>
            <a:r>
              <a:rPr lang="it-IT" sz="2600" b="1" dirty="0" smtClean="0">
                <a:solidFill>
                  <a:srgbClr val="259746"/>
                </a:solidFill>
                <a:cs typeface="Calibri"/>
              </a:rPr>
              <a:t>sicurezza</a:t>
            </a:r>
          </a:p>
          <a:p>
            <a:pPr>
              <a:buFont typeface="Arial" charset="0"/>
              <a:buChar char="•"/>
            </a:pPr>
            <a:r>
              <a:rPr lang="it-IT" sz="2600" dirty="0" smtClean="0">
                <a:solidFill>
                  <a:srgbClr val="259746"/>
                </a:solidFill>
                <a:latin typeface="Bahnschrift" panose="020B0502040204020203" pitchFamily="34" charset="0"/>
                <a:cs typeface="Calibri"/>
              </a:rPr>
              <a:t>Cittadini residenti da almeno 10 anni + minori </a:t>
            </a:r>
            <a:r>
              <a:rPr lang="it-IT" sz="2400" dirty="0">
                <a:solidFill>
                  <a:srgbClr val="259746"/>
                </a:solidFill>
                <a:cs typeface="Calibri"/>
              </a:rPr>
              <a:t>→ </a:t>
            </a:r>
            <a:r>
              <a:rPr lang="it-IT" sz="2600" b="1" dirty="0" smtClean="0">
                <a:solidFill>
                  <a:srgbClr val="259746"/>
                </a:solidFill>
                <a:cs typeface="Calibri"/>
              </a:rPr>
              <a:t>Motivi imperativi di pubblica sicurezza</a:t>
            </a:r>
            <a:endParaRPr lang="it-IT" sz="2600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Limitazioni previste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dall’art. 45 TFUE (par. 3)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Sanità pubblica</a:t>
            </a:r>
            <a:endParaRPr lang="it-IT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Direttiva 2004/38 – art. 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29</a:t>
            </a:r>
          </a:p>
          <a:p>
            <a:pPr marL="457200" lvl="1" indent="0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Le sole malattie che possono giustificare misure restrittive della libera circolazione dei lavoratori sono quelle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	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 potenziale epidemico (OMS)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Altre malattie infettive o parassitarie contagiose, </a:t>
            </a:r>
            <a:r>
              <a:rPr lang="it-IT" b="1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se oggetto di protezione anche per cittadini di Stato ospite</a:t>
            </a:r>
          </a:p>
          <a:p>
            <a:pPr marL="457200" lvl="1" indent="0">
              <a:buNone/>
            </a:pPr>
            <a:endParaRPr lang="it-IT" b="1" dirty="0" smtClean="0">
              <a:solidFill>
                <a:srgbClr val="259746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45 TFUE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(Par. 2)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Non subire discriminazioni, fondate sulla nazionalità, rispetto ai lavoratori dello Stato ospite, per quanto riguarda l’impiego, la retribuzione e le altre condizioni di lavoro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In tema di libera circolazione dei lavoratori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18 TFUE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Nel campo di applicazione dei trattati, e senza pregiudizio delle disposizioni particolari dagli stessi previste, è vietata ogni discriminazione effettuata in base alla nazionalità.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Nella Parte Seconda – Non discriminazione e cittadinanza dell’Unione</a:t>
            </a: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In qualsiasi politica dell’UE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24(1) – Dir. 2004/38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Fatte salve le disposizioni specifiche espressamente previste dal trattato e dal diritto derivato, ogni cittadino dell’Unione che risiede, in base alla presente direttiva, nel territorio dello Stato membro ospitante gode di pari trattamento rispetto ai cittadini di tale Stato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Per ogni cittadino che esercita il diritto alla libera circolazione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Nota Bene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Solo per i cittadini europei!</a:t>
            </a:r>
          </a:p>
          <a:p>
            <a:pPr marL="0" indent="0" algn="ctr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NON per i cittadini di Stati terzi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NON per i cittadini dello Stato de quo (cfr. discriminazioni alla rovescio)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Focus sulla </a:t>
            </a:r>
            <a:r>
              <a:rPr lang="it-IT" dirty="0" err="1" smtClean="0"/>
              <a:t>paritÀ</a:t>
            </a:r>
            <a:r>
              <a:rPr lang="it-IT" dirty="0" smtClean="0"/>
              <a:t> di trattamento per i lavoratori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Discriminazione diretta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Clausola di nazionalità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Discriminazione Indiretta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Discriminazione prodotta da normativa 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formalmente applicabile ai cittadini di tutti gli Stati membri 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(ed </a:t>
            </a:r>
            <a:r>
              <a:rPr lang="it-IT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eventualm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non solo!) senza distinzione, ma 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in concreto penalizzante per i cittadini di altri Stati membri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perché più facilmente verificata nei loro confronti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Caso guida: causa 152/73 </a:t>
            </a: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Sotgiu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10952</TotalTime>
  <Words>1177</Words>
  <Application>Microsoft Office PowerPoint</Application>
  <PresentationFormat>Presentazione su schermo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LIBERA CIRCOLAZIONE DEI LAVORATORI</vt:lpstr>
      <vt:lpstr>La paritÀ di trattamento</vt:lpstr>
      <vt:lpstr>Art 45 TFUE </vt:lpstr>
      <vt:lpstr>Art 18 TFUE</vt:lpstr>
      <vt:lpstr>Art 24(1) – Dir. 2004/38</vt:lpstr>
      <vt:lpstr>Nota Bene</vt:lpstr>
      <vt:lpstr>Focus sulla paritÀ di trattamento per i lavoratori </vt:lpstr>
      <vt:lpstr>Discriminazione diretta</vt:lpstr>
      <vt:lpstr>Discriminazione Indiretta</vt:lpstr>
      <vt:lpstr>Discriminazione Indiretta</vt:lpstr>
      <vt:lpstr>Ambiti</vt:lpstr>
      <vt:lpstr>Ampliamenti normativi e giurisprudenziali</vt:lpstr>
      <vt:lpstr>«Vantaggi sociali» in giurisprudenza</vt:lpstr>
      <vt:lpstr>Eccezione alla parità di trattamento art. 24(2) direttiva 2004/38</vt:lpstr>
      <vt:lpstr>L’art. 24(2) nella giurisprudenza</vt:lpstr>
      <vt:lpstr>L’art. 24(2) nella giurisprudenza</vt:lpstr>
      <vt:lpstr>Eccezione ex art. 24(2)… gli studenti?</vt:lpstr>
      <vt:lpstr>Eccezione ex art. 24(2)… gli studenti?</vt:lpstr>
      <vt:lpstr>(continua) Eccezione ex art. 24(2)… gli studenti? (1)</vt:lpstr>
      <vt:lpstr>(continua) Eccezione ex art. 24(2)… gli studenti? (2)</vt:lpstr>
      <vt:lpstr>Eccezione linguistica (reg. 492/2011)</vt:lpstr>
      <vt:lpstr>Deroghe alla libera circolazione dei lavoratori </vt:lpstr>
      <vt:lpstr>Limitazioni previste dall’art. 45 TFUE (par. 3)</vt:lpstr>
      <vt:lpstr>Limitazioni previste dall’art. 45 TFUE (par. 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105</cp:revision>
  <dcterms:created xsi:type="dcterms:W3CDTF">2020-02-17T15:25:17Z</dcterms:created>
  <dcterms:modified xsi:type="dcterms:W3CDTF">2020-10-29T12:05:18Z</dcterms:modified>
</cp:coreProperties>
</file>