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91" r:id="rId2"/>
    <p:sldId id="365" r:id="rId3"/>
    <p:sldId id="256" r:id="rId4"/>
    <p:sldId id="338" r:id="rId5"/>
    <p:sldId id="366" r:id="rId6"/>
    <p:sldId id="351" r:id="rId7"/>
    <p:sldId id="367" r:id="rId8"/>
    <p:sldId id="368" r:id="rId9"/>
    <p:sldId id="361" r:id="rId10"/>
    <p:sldId id="345" r:id="rId11"/>
    <p:sldId id="346" r:id="rId12"/>
    <p:sldId id="371" r:id="rId13"/>
    <p:sldId id="372" r:id="rId14"/>
    <p:sldId id="373" r:id="rId15"/>
    <p:sldId id="362" r:id="rId16"/>
    <p:sldId id="369" r:id="rId17"/>
    <p:sldId id="370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6A1D"/>
    <a:srgbClr val="996633"/>
    <a:srgbClr val="CCCCFF"/>
    <a:srgbClr val="FFFFCC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 autoAdjust="0"/>
  </p:normalViewPr>
  <p:slideViewPr>
    <p:cSldViewPr snapToGrid="0">
      <p:cViewPr>
        <p:scale>
          <a:sx n="76" d="100"/>
          <a:sy n="76" d="100"/>
        </p:scale>
        <p:origin x="-296" y="-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76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229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851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08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25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77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38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69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70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41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609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93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9286-EFB0-477D-9484-A61E470075DE}" type="datetimeFigureOut">
              <a:rPr lang="de-DE" smtClean="0"/>
              <a:t>20.10.2021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27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260060"/>
            <a:ext cx="9144000" cy="324990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26A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LIBERA CIRCOLAZIONE DEI SERVIZI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4160938"/>
            <a:ext cx="9144000" cy="14764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it-IT" sz="3600" dirty="0" smtClean="0">
                <a:solidFill>
                  <a:srgbClr val="026A1D"/>
                </a:solidFill>
                <a:latin typeface="Bauhaus 93" panose="04030905020B02020C02" pitchFamily="82" charset="0"/>
              </a:rPr>
              <a:t>Lezione n. 8</a:t>
            </a:r>
          </a:p>
          <a:p>
            <a:r>
              <a:rPr lang="it-IT" sz="3600" dirty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  <a:t/>
            </a:r>
            <a:br>
              <a:rPr lang="it-IT" sz="3600" dirty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</a:br>
            <a:endParaRPr lang="it-IT" sz="3600" dirty="0">
              <a:solidFill>
                <a:schemeClr val="accent4">
                  <a:lumMod val="75000"/>
                </a:schemeClr>
              </a:solidFill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42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Basi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giuridiche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Baskerville Old Face" panose="02020602080505020303" pitchFamily="18" charset="0"/>
              </a:rPr>
              <a:t>Art. 59 TFUE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Baskerville Old Face" panose="02020602080505020303" pitchFamily="18" charset="0"/>
              </a:rPr>
              <a:t>Art. 62 TFUE </a:t>
            </a:r>
            <a:r>
              <a:rPr lang="en-US" sz="3200" dirty="0" smtClean="0">
                <a:latin typeface="Calibri"/>
                <a:cs typeface="Calibri"/>
              </a:rPr>
              <a:t>→ </a:t>
            </a:r>
            <a:r>
              <a:rPr lang="en-US" sz="3200" dirty="0" err="1" smtClean="0">
                <a:latin typeface="Calibri"/>
                <a:cs typeface="Calibri"/>
              </a:rPr>
              <a:t>applicabili</a:t>
            </a:r>
            <a:r>
              <a:rPr lang="en-US" sz="3200" dirty="0" smtClean="0">
                <a:latin typeface="Calibri"/>
                <a:cs typeface="Calibri"/>
              </a:rPr>
              <a:t> per </a:t>
            </a:r>
            <a:r>
              <a:rPr lang="en-US" sz="3200" dirty="0" err="1" smtClean="0">
                <a:latin typeface="Calibri"/>
                <a:cs typeface="Calibri"/>
              </a:rPr>
              <a:t>rinvio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dirty="0" err="1" smtClean="0">
                <a:latin typeface="Calibri"/>
                <a:cs typeface="Calibri"/>
              </a:rPr>
              <a:t>anche</a:t>
            </a:r>
            <a:r>
              <a:rPr lang="en-US" sz="3200" dirty="0" smtClean="0">
                <a:latin typeface="Calibri"/>
                <a:cs typeface="Calibri"/>
              </a:rPr>
              <a:t> le </a:t>
            </a:r>
            <a:r>
              <a:rPr lang="en-US" sz="3200" dirty="0" err="1" smtClean="0">
                <a:latin typeface="Calibri"/>
                <a:cs typeface="Calibri"/>
              </a:rPr>
              <a:t>basi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dirty="0" err="1" smtClean="0">
                <a:latin typeface="Calibri"/>
                <a:cs typeface="Calibri"/>
              </a:rPr>
              <a:t>giuridiche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dirty="0" err="1" smtClean="0">
                <a:latin typeface="Calibri"/>
                <a:cs typeface="Calibri"/>
              </a:rPr>
              <a:t>che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dirty="0" err="1" smtClean="0">
                <a:latin typeface="Calibri"/>
                <a:cs typeface="Calibri"/>
              </a:rPr>
              <a:t>consentono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dirty="0" err="1" smtClean="0">
                <a:latin typeface="Calibri"/>
                <a:cs typeface="Calibri"/>
              </a:rPr>
              <a:t>l’integrazione</a:t>
            </a:r>
            <a:r>
              <a:rPr lang="en-US" sz="3200" dirty="0" smtClean="0">
                <a:latin typeface="Calibri"/>
                <a:cs typeface="Calibri"/>
              </a:rPr>
              <a:t> </a:t>
            </a:r>
            <a:r>
              <a:rPr lang="en-US" sz="3200" dirty="0" err="1" smtClean="0">
                <a:latin typeface="Calibri"/>
                <a:cs typeface="Calibri"/>
              </a:rPr>
              <a:t>positiva</a:t>
            </a:r>
            <a:r>
              <a:rPr lang="en-US" sz="3200" dirty="0" smtClean="0">
                <a:latin typeface="Calibri"/>
                <a:cs typeface="Calibri"/>
              </a:rPr>
              <a:t> in </a:t>
            </a:r>
            <a:r>
              <a:rPr lang="en-US" sz="3200" dirty="0" err="1" smtClean="0">
                <a:latin typeface="Calibri"/>
                <a:cs typeface="Calibri"/>
              </a:rPr>
              <a:t>tema</a:t>
            </a:r>
            <a:r>
              <a:rPr lang="en-US" sz="3200" dirty="0" smtClean="0">
                <a:latin typeface="Calibri"/>
                <a:cs typeface="Calibri"/>
              </a:rPr>
              <a:t> di </a:t>
            </a:r>
            <a:r>
              <a:rPr lang="en-US" sz="3200" dirty="0" err="1" smtClean="0">
                <a:latin typeface="Calibri"/>
                <a:cs typeface="Calibri"/>
              </a:rPr>
              <a:t>libertà</a:t>
            </a:r>
            <a:r>
              <a:rPr lang="en-US" sz="3200" dirty="0" smtClean="0">
                <a:latin typeface="Calibri"/>
                <a:cs typeface="Calibri"/>
              </a:rPr>
              <a:t> di </a:t>
            </a:r>
            <a:r>
              <a:rPr lang="en-US" sz="3200" dirty="0" err="1" smtClean="0">
                <a:latin typeface="Calibri"/>
                <a:cs typeface="Calibri"/>
              </a:rPr>
              <a:t>stabilimento</a:t>
            </a:r>
            <a:r>
              <a:rPr lang="en-US" sz="3200" dirty="0" smtClean="0">
                <a:latin typeface="Calibri"/>
                <a:cs typeface="Calibri"/>
              </a:rPr>
              <a:t> (</a:t>
            </a:r>
            <a:r>
              <a:rPr lang="en-US" sz="3200" dirty="0" err="1" smtClean="0">
                <a:latin typeface="Calibri"/>
                <a:cs typeface="Calibri"/>
              </a:rPr>
              <a:t>artt</a:t>
            </a:r>
            <a:r>
              <a:rPr lang="en-US" sz="3200" dirty="0" smtClean="0">
                <a:latin typeface="Calibri"/>
                <a:cs typeface="Calibri"/>
              </a:rPr>
              <a:t>. 50- 53, par. 1)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29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QUALIFICHE PROFESSIONALI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000" dirty="0" err="1" smtClean="0">
                <a:latin typeface="Baskerville Old Face" panose="02020602080505020303" pitchFamily="18" charset="0"/>
              </a:rPr>
              <a:t>Direttiva</a:t>
            </a:r>
            <a:r>
              <a:rPr lang="en-US" sz="4000" dirty="0" smtClean="0">
                <a:latin typeface="Baskerville Old Face" panose="02020602080505020303" pitchFamily="18" charset="0"/>
              </a:rPr>
              <a:t> 2005/36/UE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N.B.: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nel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caso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libera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prestazione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dei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servizi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, la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direttiva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2005/36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si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applica</a:t>
            </a:r>
            <a:r>
              <a:rPr lang="en-US" sz="3200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solo al 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prestatore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che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si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sposta</a:t>
            </a:r>
            <a:r>
              <a:rPr lang="en-US" sz="32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(causa C-342/14)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CRITERI PER VALUTARE IL CARATTERE OCCASIONALE DELLA PRESTAZIONE</a:t>
            </a: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Durata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della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prestazione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		-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Frequenza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della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prestazione</a:t>
            </a:r>
            <a:endParaRPr lang="en-US" sz="3200" b="1" dirty="0" smtClean="0">
              <a:solidFill>
                <a:srgbClr val="002060"/>
              </a:solidFill>
              <a:latin typeface="Baskerville Old Face" panose="02020602080505020303" pitchFamily="18" charset="0"/>
            </a:endParaRPr>
          </a:p>
          <a:p>
            <a:pPr algn="just">
              <a:lnSpc>
                <a:spcPct val="100000"/>
              </a:lnSpc>
              <a:buFontTx/>
              <a:buChar char="-"/>
            </a:pP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Periodicità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della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prestazione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	-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Continuità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della</a:t>
            </a:r>
            <a:r>
              <a:rPr lang="en-US" sz="3200" b="1" dirty="0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Baskerville Old Face" panose="02020602080505020303" pitchFamily="18" charset="0"/>
              </a:rPr>
              <a:t>prestazione</a:t>
            </a:r>
            <a:endParaRPr lang="en-US" sz="3200" b="1" dirty="0">
              <a:solidFill>
                <a:srgbClr val="002060"/>
              </a:solidFill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9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QUALIFICHE PROFESSIONALI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REGIME DEL RICONOSCIMENTO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APPLICABILE IN LIBERA CIRC. SERVIZI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2400" dirty="0" smtClean="0">
                <a:latin typeface="Baskerville Old Face" panose="02020602080505020303" pitchFamily="18" charset="0"/>
              </a:rPr>
              <a:t>Il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prestatore</a:t>
            </a:r>
            <a:r>
              <a:rPr lang="en-US" sz="2400" dirty="0" smtClean="0">
                <a:latin typeface="Baskerville Old Face" panose="02020602080505020303" pitchFamily="18" charset="0"/>
              </a:rPr>
              <a:t> è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legalmente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stabilito</a:t>
            </a:r>
            <a:r>
              <a:rPr lang="en-US" sz="2400" dirty="0" smtClean="0">
                <a:latin typeface="Baskerville Old Face" panose="02020602080505020303" pitchFamily="18" charset="0"/>
              </a:rPr>
              <a:t> in un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altro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membro</a:t>
            </a:r>
            <a:r>
              <a:rPr lang="en-US" sz="2400" dirty="0" smtClean="0">
                <a:latin typeface="Baskerville Old Face" panose="02020602080505020303" pitchFamily="18" charset="0"/>
              </a:rPr>
              <a:t> per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esercitarvi</a:t>
            </a:r>
            <a:r>
              <a:rPr lang="en-US" sz="2400" dirty="0" smtClean="0">
                <a:latin typeface="Baskerville Old Face" panose="02020602080505020303" pitchFamily="18" charset="0"/>
              </a:rPr>
              <a:t> la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professione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oggetto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prestazione</a:t>
            </a:r>
            <a:r>
              <a:rPr lang="en-US" sz="2400" dirty="0" smtClean="0">
                <a:latin typeface="Baskerville Old Face" panose="02020602080505020303" pitchFamily="18" charset="0"/>
              </a:rPr>
              <a:t> da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effettuarsi</a:t>
            </a:r>
            <a:r>
              <a:rPr lang="en-US" sz="2400" dirty="0" smtClean="0">
                <a:latin typeface="Baskerville Old Face" panose="02020602080505020303" pitchFamily="18" charset="0"/>
              </a:rPr>
              <a:t> in regime di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libera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circolazione</a:t>
            </a:r>
            <a:endParaRPr lang="en-US" sz="2400" dirty="0" smtClean="0"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2400" dirty="0" smtClean="0">
                <a:latin typeface="Baskerville Old Face" panose="02020602080505020303" pitchFamily="18" charset="0"/>
              </a:rPr>
              <a:t> Se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professione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regolamentata</a:t>
            </a:r>
            <a:r>
              <a:rPr lang="en-US" sz="2400" dirty="0" smtClean="0">
                <a:latin typeface="Baskerville Old Face" panose="02020602080505020303" pitchFamily="18" charset="0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riconoscimento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automatico</a:t>
            </a:r>
            <a:endParaRPr lang="en-US" sz="2400" dirty="0" smtClean="0"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2400" dirty="0" smtClean="0">
                <a:latin typeface="Baskerville Old Face" panose="02020602080505020303" pitchFamily="18" charset="0"/>
              </a:rPr>
              <a:t>Se </a:t>
            </a:r>
            <a:r>
              <a:rPr lang="en-US" sz="2400" u="sng" dirty="0" err="1" smtClean="0">
                <a:latin typeface="Baskerville Old Face" panose="02020602080505020303" pitchFamily="18" charset="0"/>
              </a:rPr>
              <a:t>professione</a:t>
            </a:r>
            <a:r>
              <a:rPr lang="en-US" sz="2400" u="sng" dirty="0" smtClean="0">
                <a:latin typeface="Baskerville Old Face" panose="02020602080505020303" pitchFamily="18" charset="0"/>
              </a:rPr>
              <a:t> non </a:t>
            </a:r>
            <a:r>
              <a:rPr lang="en-US" sz="2400" u="sng" dirty="0" err="1" smtClean="0">
                <a:latin typeface="Baskerville Old Face" panose="02020602080505020303" pitchFamily="18" charset="0"/>
              </a:rPr>
              <a:t>regolamentata</a:t>
            </a:r>
            <a:r>
              <a:rPr lang="en-US" sz="2400" dirty="0" smtClean="0">
                <a:latin typeface="Baskerville Old Face" panose="02020602080505020303" pitchFamily="18" charset="0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necessari</a:t>
            </a:r>
            <a:r>
              <a:rPr lang="en-US" sz="2400" dirty="0" smtClean="0">
                <a:latin typeface="Baskerville Old Face" panose="02020602080505020303" pitchFamily="18" charset="0"/>
              </a:rPr>
              <a:t> 2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anni</a:t>
            </a:r>
            <a:r>
              <a:rPr lang="en-US" sz="2400" dirty="0" smtClean="0">
                <a:latin typeface="Baskerville Old Face" panose="02020602080505020303" pitchFamily="18" charset="0"/>
              </a:rPr>
              <a:t> di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pratica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nello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2400" dirty="0" smtClean="0">
                <a:latin typeface="Baskerville Old Face" panose="02020602080505020303" pitchFamily="18" charset="0"/>
              </a:rPr>
              <a:t> di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stabilimento</a:t>
            </a:r>
            <a:r>
              <a:rPr lang="en-US" sz="2400" dirty="0" smtClean="0">
                <a:latin typeface="Baskerville Old Face" panose="02020602080505020303" pitchFamily="18" charset="0"/>
              </a:rPr>
              <a:t> (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nei</a:t>
            </a:r>
            <a:r>
              <a:rPr lang="en-US" sz="2400" dirty="0" smtClean="0">
                <a:latin typeface="Baskerville Old Face" panose="02020602080505020303" pitchFamily="18" charset="0"/>
              </a:rPr>
              <a:t> 10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anni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precedenti</a:t>
            </a:r>
            <a:r>
              <a:rPr lang="en-US" sz="2400" dirty="0" smtClean="0">
                <a:latin typeface="Baskerville Old Face" panose="02020602080505020303" pitchFamily="18" charset="0"/>
              </a:rPr>
              <a:t>)</a:t>
            </a: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2400" dirty="0" err="1" smtClean="0">
                <a:latin typeface="Baskerville Old Face" panose="02020602080505020303" pitchFamily="18" charset="0"/>
              </a:rPr>
              <a:t>Professioni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regolamentate</a:t>
            </a:r>
            <a:r>
              <a:rPr lang="en-US" sz="2400" dirty="0" smtClean="0">
                <a:latin typeface="Baskerville Old Face" panose="02020602080505020303" pitchFamily="18" charset="0"/>
              </a:rPr>
              <a:t> con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ripercussioni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su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pubblica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sicurezza</a:t>
            </a:r>
            <a:r>
              <a:rPr lang="en-US" sz="2400" dirty="0" smtClean="0">
                <a:latin typeface="Baskerville Old Face" panose="02020602080505020303" pitchFamily="18" charset="0"/>
              </a:rPr>
              <a:t> e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sanità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pubblica</a:t>
            </a:r>
            <a:r>
              <a:rPr lang="en-US" sz="2400" dirty="0" smtClean="0">
                <a:latin typeface="Baskerville Old Face" panose="02020602080505020303" pitchFamily="18" charset="0"/>
              </a:rPr>
              <a:t>: </a:t>
            </a:r>
          </a:p>
          <a:p>
            <a:pPr lvl="1" algn="just">
              <a:lnSpc>
                <a:spcPct val="100000"/>
              </a:lnSpc>
              <a:buFont typeface="Arial" charset="0"/>
              <a:buChar char="•"/>
            </a:pPr>
            <a:r>
              <a:rPr lang="en-US" sz="2000" dirty="0" err="1" smtClean="0">
                <a:latin typeface="Baskerville Old Face" panose="02020602080505020303" pitchFamily="18" charset="0"/>
              </a:rPr>
              <a:t>facoltà</a:t>
            </a:r>
            <a:r>
              <a:rPr lang="en-US" sz="2000" dirty="0" smtClean="0">
                <a:latin typeface="Baskerville Old Face" panose="02020602080505020303" pitchFamily="18" charset="0"/>
              </a:rPr>
              <a:t> di </a:t>
            </a:r>
            <a:r>
              <a:rPr lang="en-US" sz="2000" dirty="0" err="1" smtClean="0">
                <a:latin typeface="Baskerville Old Face" panose="02020602080505020303" pitchFamily="18" charset="0"/>
              </a:rPr>
              <a:t>procedere</a:t>
            </a:r>
            <a:r>
              <a:rPr lang="en-US" sz="2000" dirty="0" smtClean="0">
                <a:latin typeface="Baskerville Old Face" panose="02020602080505020303" pitchFamily="18" charset="0"/>
              </a:rPr>
              <a:t> a </a:t>
            </a:r>
            <a:r>
              <a:rPr lang="en-US" sz="2000" dirty="0" err="1" smtClean="0">
                <a:latin typeface="Baskerville Old Face" panose="02020602080505020303" pitchFamily="18" charset="0"/>
              </a:rPr>
              <a:t>verifica</a:t>
            </a:r>
            <a:r>
              <a:rPr lang="en-US" sz="2000" dirty="0" smtClean="0">
                <a:latin typeface="Baskerville Old Face" panose="02020602080505020303" pitchFamily="18" charset="0"/>
              </a:rPr>
              <a:t> </a:t>
            </a:r>
            <a:r>
              <a:rPr lang="en-US" sz="2000" dirty="0" err="1" smtClean="0">
                <a:latin typeface="Baskerville Old Face" panose="02020602080505020303" pitchFamily="18" charset="0"/>
              </a:rPr>
              <a:t>delle</a:t>
            </a:r>
            <a:r>
              <a:rPr lang="en-US" sz="2000" dirty="0" smtClean="0">
                <a:latin typeface="Baskerville Old Face" panose="02020602080505020303" pitchFamily="18" charset="0"/>
              </a:rPr>
              <a:t> </a:t>
            </a:r>
            <a:r>
              <a:rPr lang="en-US" sz="2000" dirty="0" err="1" smtClean="0">
                <a:latin typeface="Baskerville Old Face" panose="02020602080505020303" pitchFamily="18" charset="0"/>
              </a:rPr>
              <a:t>qualifiche</a:t>
            </a:r>
            <a:r>
              <a:rPr lang="en-US" sz="2000" dirty="0" smtClean="0">
                <a:latin typeface="Baskerville Old Face" panose="02020602080505020303" pitchFamily="18" charset="0"/>
              </a:rPr>
              <a:t> </a:t>
            </a:r>
            <a:r>
              <a:rPr lang="en-US" sz="2000" dirty="0" err="1" smtClean="0">
                <a:latin typeface="Baskerville Old Face" panose="02020602080505020303" pitchFamily="18" charset="0"/>
              </a:rPr>
              <a:t>professionali</a:t>
            </a:r>
            <a:r>
              <a:rPr lang="en-US" sz="2000" dirty="0" smtClean="0">
                <a:latin typeface="Baskerville Old Face" panose="02020602080505020303" pitchFamily="18" charset="0"/>
              </a:rPr>
              <a:t> per la </a:t>
            </a:r>
            <a:r>
              <a:rPr lang="en-US" sz="2000" u="sng" dirty="0" smtClean="0">
                <a:latin typeface="Baskerville Old Face" panose="02020602080505020303" pitchFamily="18" charset="0"/>
              </a:rPr>
              <a:t>prima </a:t>
            </a:r>
            <a:r>
              <a:rPr lang="en-US" sz="2000" u="sng" dirty="0" err="1" smtClean="0">
                <a:latin typeface="Baskerville Old Face" panose="02020602080505020303" pitchFamily="18" charset="0"/>
              </a:rPr>
              <a:t>prestazione</a:t>
            </a:r>
            <a:endParaRPr lang="en-US" sz="2000" u="sng" dirty="0" smtClean="0">
              <a:latin typeface="Baskerville Old Face" panose="02020602080505020303" pitchFamily="18" charset="0"/>
            </a:endParaRPr>
          </a:p>
          <a:p>
            <a:pPr lvl="1" algn="just">
              <a:lnSpc>
                <a:spcPct val="100000"/>
              </a:lnSpc>
              <a:buFont typeface="Arial" charset="0"/>
              <a:buChar char="•"/>
            </a:pPr>
            <a:r>
              <a:rPr lang="en-US" sz="2000" u="sng" dirty="0" smtClean="0">
                <a:latin typeface="Baskerville Old Face" panose="02020602080505020303" pitchFamily="18" charset="0"/>
              </a:rPr>
              <a:t>Se </a:t>
            </a:r>
            <a:r>
              <a:rPr lang="en-US" sz="2000" u="sng" dirty="0" err="1" smtClean="0">
                <a:latin typeface="Baskerville Old Face" panose="02020602080505020303" pitchFamily="18" charset="0"/>
              </a:rPr>
              <a:t>differenza</a:t>
            </a:r>
            <a:r>
              <a:rPr lang="en-US" sz="2000" u="sng" dirty="0" smtClean="0">
                <a:latin typeface="Baskerville Old Face" panose="02020602080505020303" pitchFamily="18" charset="0"/>
              </a:rPr>
              <a:t> </a:t>
            </a:r>
            <a:r>
              <a:rPr lang="en-US" sz="2000" u="sng" dirty="0" err="1" smtClean="0">
                <a:latin typeface="Baskerville Old Face" panose="02020602080505020303" pitchFamily="18" charset="0"/>
              </a:rPr>
              <a:t>sostanziale</a:t>
            </a:r>
            <a:r>
              <a:rPr lang="en-US" sz="2000" u="sng" dirty="0" smtClean="0">
                <a:latin typeface="Baskerville Old Face" panose="02020602080505020303" pitchFamily="18" charset="0"/>
              </a:rPr>
              <a:t> con </a:t>
            </a:r>
            <a:r>
              <a:rPr lang="en-US" sz="2000" u="sng" dirty="0" err="1" smtClean="0">
                <a:latin typeface="Baskerville Old Face" panose="02020602080505020303" pitchFamily="18" charset="0"/>
              </a:rPr>
              <a:t>formazione</a:t>
            </a:r>
            <a:r>
              <a:rPr lang="en-US" sz="2000" u="sng" dirty="0" smtClean="0">
                <a:latin typeface="Baskerville Old Face" panose="02020602080505020303" pitchFamily="18" charset="0"/>
              </a:rPr>
              <a:t> </a:t>
            </a:r>
            <a:r>
              <a:rPr lang="en-US" sz="2000" u="sng" dirty="0" err="1" smtClean="0">
                <a:latin typeface="Baskerville Old Face" panose="02020602080505020303" pitchFamily="18" charset="0"/>
              </a:rPr>
              <a:t>richiesta</a:t>
            </a:r>
            <a:r>
              <a:rPr lang="en-US" sz="2000" u="sng" dirty="0" smtClean="0">
                <a:latin typeface="Baskerville Old Face" panose="02020602080505020303" pitchFamily="18" charset="0"/>
              </a:rPr>
              <a:t> </a:t>
            </a:r>
            <a:r>
              <a:rPr lang="en-US" sz="2000" u="sng" dirty="0" err="1" smtClean="0">
                <a:latin typeface="Baskerville Old Face" panose="02020602080505020303" pitchFamily="18" charset="0"/>
              </a:rPr>
              <a:t>nello</a:t>
            </a:r>
            <a:r>
              <a:rPr lang="en-US" sz="2000" u="sng" dirty="0" smtClean="0">
                <a:latin typeface="Baskerville Old Face" panose="02020602080505020303" pitchFamily="18" charset="0"/>
              </a:rPr>
              <a:t> </a:t>
            </a:r>
            <a:r>
              <a:rPr lang="en-US" sz="2000" u="sng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2000" u="sng" dirty="0" smtClean="0">
                <a:latin typeface="Baskerville Old Face" panose="02020602080505020303" pitchFamily="18" charset="0"/>
              </a:rPr>
              <a:t> </a:t>
            </a:r>
            <a:r>
              <a:rPr lang="en-US" sz="2000" u="sng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2000" u="sng" dirty="0" smtClean="0">
                <a:latin typeface="Baskerville Old Face" panose="02020602080505020303" pitchFamily="18" charset="0"/>
              </a:rPr>
              <a:t> </a:t>
            </a:r>
            <a:r>
              <a:rPr lang="en-US" sz="2000" u="sng" dirty="0" err="1" smtClean="0">
                <a:latin typeface="Baskerville Old Face" panose="02020602080505020303" pitchFamily="18" charset="0"/>
              </a:rPr>
              <a:t>prestazione</a:t>
            </a:r>
            <a:r>
              <a:rPr lang="en-US" sz="2000" u="sng" dirty="0" smtClean="0">
                <a:latin typeface="Baskerville Old Face" panose="02020602080505020303" pitchFamily="18" charset="0"/>
              </a:rPr>
              <a:t>: </a:t>
            </a:r>
            <a:r>
              <a:rPr lang="en-US" sz="2000" dirty="0" err="1" smtClean="0">
                <a:latin typeface="Baskerville Old Face" panose="02020602080505020303" pitchFamily="18" charset="0"/>
              </a:rPr>
              <a:t>facoltà</a:t>
            </a:r>
            <a:r>
              <a:rPr lang="en-US" sz="2000" dirty="0" smtClean="0">
                <a:latin typeface="Baskerville Old Face" panose="02020602080505020303" pitchFamily="18" charset="0"/>
              </a:rPr>
              <a:t> di </a:t>
            </a:r>
            <a:r>
              <a:rPr lang="en-US" sz="2000" dirty="0" err="1" smtClean="0">
                <a:latin typeface="Baskerville Old Face" panose="02020602080505020303" pitchFamily="18" charset="0"/>
              </a:rPr>
              <a:t>prova</a:t>
            </a:r>
            <a:r>
              <a:rPr lang="en-US" sz="2000" dirty="0" smtClean="0">
                <a:latin typeface="Baskerville Old Face" panose="02020602080505020303" pitchFamily="18" charset="0"/>
              </a:rPr>
              <a:t> </a:t>
            </a:r>
            <a:r>
              <a:rPr lang="en-US" sz="2000" dirty="0" err="1" smtClean="0">
                <a:latin typeface="Baskerville Old Face" panose="02020602080505020303" pitchFamily="18" charset="0"/>
              </a:rPr>
              <a:t>attitudinale</a:t>
            </a:r>
            <a:endParaRPr lang="en-US" sz="2000" u="sng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77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QUALIFICHE PROFESSIONALI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600" dirty="0" smtClean="0">
                <a:latin typeface="Baskerville Old Face" panose="02020602080505020303" pitchFamily="18" charset="0"/>
              </a:rPr>
              <a:t>ELIMINAZIONE DI OSTACOLI ALL’ESERCIZIO DEL DIRITTO ALLA LIB. CIRCOLAZIONE</a:t>
            </a:r>
            <a:endParaRPr lang="en-US" sz="3600" dirty="0" smtClean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3200" dirty="0" err="1" smtClean="0">
                <a:latin typeface="Baskerville Old Face" panose="02020602080505020303" pitchFamily="18" charset="0"/>
              </a:rPr>
              <a:t>Divieto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limitare</a:t>
            </a:r>
            <a:r>
              <a:rPr lang="en-US" sz="3200" dirty="0" smtClean="0">
                <a:latin typeface="Baskerville Old Face" panose="02020602080505020303" pitchFamily="18" charset="0"/>
              </a:rPr>
              <a:t> le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prestazioni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transfrontaliere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servizi</a:t>
            </a:r>
            <a:r>
              <a:rPr lang="en-US" sz="3200" dirty="0" smtClean="0">
                <a:latin typeface="Baskerville Old Face" panose="02020602080505020303" pitchFamily="18" charset="0"/>
              </a:rPr>
              <a:t> per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ragioni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attinenti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qualifiche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professionali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3200" dirty="0" smtClean="0">
                <a:latin typeface="Baskerville Old Face" panose="02020602080505020303" pitchFamily="18" charset="0"/>
              </a:rPr>
              <a:t> Il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prestatore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membro</a:t>
            </a:r>
            <a:r>
              <a:rPr lang="en-US" sz="3200" dirty="0" smtClean="0">
                <a:latin typeface="Baskerville Old Face" panose="02020602080505020303" pitchFamily="18" charset="0"/>
              </a:rPr>
              <a:t> è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esentato</a:t>
            </a:r>
            <a:r>
              <a:rPr lang="en-US" sz="3200" dirty="0" smtClean="0">
                <a:latin typeface="Baskerville Old Face" panose="02020602080505020303" pitchFamily="18" charset="0"/>
              </a:rPr>
              <a:t> dal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rispetto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requisiti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imposti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prestatori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ivi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stabiliti</a:t>
            </a:r>
            <a:r>
              <a:rPr lang="en-US" sz="3200" dirty="0" smtClean="0">
                <a:latin typeface="Baskerville Old Face" panose="02020602080505020303" pitchFamily="18" charset="0"/>
              </a:rPr>
              <a:t> (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es</a:t>
            </a:r>
            <a:r>
              <a:rPr lang="en-US" sz="3200" dirty="0" smtClean="0">
                <a:latin typeface="Baskerville Old Face" panose="02020602080505020303" pitchFamily="18" charset="0"/>
              </a:rPr>
              <a:t>.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Iscrizione</a:t>
            </a:r>
            <a:r>
              <a:rPr lang="en-US" sz="3200" dirty="0" smtClean="0">
                <a:latin typeface="Baskerville Old Face" panose="02020602080505020303" pitchFamily="18" charset="0"/>
              </a:rPr>
              <a:t> 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ordini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enti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previdenziali</a:t>
            </a:r>
            <a:r>
              <a:rPr lang="en-US" sz="3200" dirty="0" smtClean="0">
                <a:latin typeface="Baskerville Old Face" panose="02020602080505020303" pitchFamily="18" charset="0"/>
              </a:rPr>
              <a:t>)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25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QUALIFICHE PROFESSIONALI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600" dirty="0" smtClean="0">
                <a:latin typeface="Baskerville Old Face" panose="02020602080505020303" pitchFamily="18" charset="0"/>
              </a:rPr>
              <a:t>CAUTELE A TUTELA DELL’UTENZA LOCALE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600" dirty="0" smtClean="0"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3200" dirty="0" err="1" smtClean="0">
                <a:latin typeface="Baskerville Old Face" panose="02020602080505020303" pitchFamily="18" charset="0"/>
              </a:rPr>
              <a:t>Obbligo</a:t>
            </a:r>
            <a:r>
              <a:rPr lang="en-US" sz="3200" dirty="0" smtClean="0">
                <a:latin typeface="Baskerville Old Face" panose="02020602080505020303" pitchFamily="18" charset="0"/>
              </a:rPr>
              <a:t> del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prestatore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proveniente</a:t>
            </a:r>
            <a:r>
              <a:rPr lang="en-US" sz="3200" dirty="0" smtClean="0">
                <a:latin typeface="Baskerville Old Face" panose="02020602080505020303" pitchFamily="18" charset="0"/>
              </a:rPr>
              <a:t> da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membro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rispettare</a:t>
            </a:r>
            <a:r>
              <a:rPr lang="en-US" sz="3200" dirty="0" smtClean="0">
                <a:latin typeface="Baskerville Old Face" panose="02020602080505020303" pitchFamily="18" charset="0"/>
              </a:rPr>
              <a:t> le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norme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condotta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inerenti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professione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applicabili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nello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prestazione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Obbligo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usare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il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titolo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professionale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origine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3200" dirty="0" smtClean="0">
                <a:latin typeface="Baskerville Old Face" panose="02020602080505020303" pitchFamily="18" charset="0"/>
              </a:rPr>
              <a:t>Lo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prestazione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può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chiedere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dichiarazione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scritta</a:t>
            </a:r>
            <a:r>
              <a:rPr lang="en-US" sz="3200" dirty="0" smtClean="0">
                <a:latin typeface="Baskerville Old Face" panose="02020602080505020303" pitchFamily="18" charset="0"/>
              </a:rPr>
              <a:t> con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informazioni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copertura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assicurativa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67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Direttiva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2006/123/CE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„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Servizi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“ 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c.d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.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Bolkestein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Baskerville Old Face" panose="02020602080505020303" pitchFamily="18" charset="0"/>
              </a:rPr>
              <a:t>Approccio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orizzontale</a:t>
            </a:r>
            <a:endParaRPr lang="en-US" dirty="0" smtClean="0">
              <a:latin typeface="Baskerville Old Face" panose="02020602080505020303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Baskerville Old Face" panose="02020602080505020303" pitchFamily="18" charset="0"/>
              </a:rPr>
              <a:t>Si </a:t>
            </a:r>
            <a:r>
              <a:rPr lang="en-US" dirty="0" err="1" smtClean="0">
                <a:latin typeface="Baskerville Old Face" panose="02020602080505020303" pitchFamily="18" charset="0"/>
              </a:rPr>
              <a:t>rivolge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sia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ai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prestatori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che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ai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destinatari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dei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servizi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latin typeface="Baskerville Old Face" panose="02020602080505020303" pitchFamily="18" charset="0"/>
              </a:rPr>
              <a:t>Prestatori</a:t>
            </a:r>
            <a:r>
              <a:rPr lang="en-US" dirty="0">
                <a:latin typeface="Baskerville Old Face" panose="02020602080505020303" pitchFamily="18" charset="0"/>
              </a:rPr>
              <a:t>: principio del libero accesso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latin typeface="Baskerville Old Face" panose="02020602080505020303" pitchFamily="18" charset="0"/>
              </a:rPr>
              <a:t>Requisiti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apponibili</a:t>
            </a:r>
            <a:r>
              <a:rPr lang="en-US" dirty="0">
                <a:latin typeface="Baskerville Old Face" panose="02020602080505020303" pitchFamily="18" charset="0"/>
              </a:rPr>
              <a:t>: non </a:t>
            </a:r>
            <a:r>
              <a:rPr lang="en-US" dirty="0" err="1">
                <a:latin typeface="Baskerville Old Face" panose="02020602080505020303" pitchFamily="18" charset="0"/>
              </a:rPr>
              <a:t>discriminatori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necessari</a:t>
            </a:r>
            <a:r>
              <a:rPr lang="en-US" dirty="0">
                <a:latin typeface="Baskerville Old Face" panose="02020602080505020303" pitchFamily="18" charset="0"/>
              </a:rPr>
              <a:t> (in </a:t>
            </a:r>
            <a:r>
              <a:rPr lang="en-US" dirty="0" err="1">
                <a:latin typeface="Baskerville Old Face" panose="02020602080505020303" pitchFamily="18" charset="0"/>
              </a:rPr>
              <a:t>modo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proporzionato</a:t>
            </a:r>
            <a:r>
              <a:rPr lang="en-US" dirty="0">
                <a:latin typeface="Baskerville Old Face" panose="02020602080505020303" pitchFamily="18" charset="0"/>
              </a:rPr>
              <a:t>) a </a:t>
            </a:r>
            <a:r>
              <a:rPr lang="en-US" dirty="0" err="1">
                <a:latin typeface="Baskerville Old Face" panose="02020602080505020303" pitchFamily="18" charset="0"/>
              </a:rPr>
              <a:t>conseguire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obiettivi</a:t>
            </a:r>
            <a:r>
              <a:rPr lang="en-US" dirty="0">
                <a:latin typeface="Baskerville Old Face" panose="02020602080505020303" pitchFamily="18" charset="0"/>
              </a:rPr>
              <a:t> di </a:t>
            </a:r>
            <a:r>
              <a:rPr lang="en-US" dirty="0" err="1">
                <a:latin typeface="Baskerville Old Face" panose="02020602080505020303" pitchFamily="18" charset="0"/>
              </a:rPr>
              <a:t>ordine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pubblico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pubblica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sicurezza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sanità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pubblica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tutela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dell’ambiente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norme</a:t>
            </a:r>
            <a:r>
              <a:rPr lang="en-US" dirty="0">
                <a:latin typeface="Baskerville Old Face" panose="02020602080505020303" pitchFamily="18" charset="0"/>
              </a:rPr>
              <a:t> in </a:t>
            </a:r>
            <a:r>
              <a:rPr lang="en-US" dirty="0" err="1">
                <a:latin typeface="Baskerville Old Face" panose="02020602080505020303" pitchFamily="18" charset="0"/>
              </a:rPr>
              <a:t>materia</a:t>
            </a:r>
            <a:r>
              <a:rPr lang="en-US" dirty="0">
                <a:latin typeface="Baskerville Old Face" panose="02020602080505020303" pitchFamily="18" charset="0"/>
              </a:rPr>
              <a:t> di </a:t>
            </a:r>
            <a:r>
              <a:rPr lang="en-US" dirty="0" err="1">
                <a:latin typeface="Baskerville Old Face" panose="02020602080505020303" pitchFamily="18" charset="0"/>
              </a:rPr>
              <a:t>condizioni</a:t>
            </a:r>
            <a:r>
              <a:rPr lang="en-US" dirty="0">
                <a:latin typeface="Baskerville Old Face" panose="02020602080505020303" pitchFamily="18" charset="0"/>
              </a:rPr>
              <a:t> di </a:t>
            </a:r>
            <a:r>
              <a:rPr lang="en-US" dirty="0" err="1">
                <a:latin typeface="Baskerville Old Face" panose="02020602080505020303" pitchFamily="18" charset="0"/>
              </a:rPr>
              <a:t>occupazione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latin typeface="Baskerville Old Face" panose="02020602080505020303" pitchFamily="18" charset="0"/>
              </a:rPr>
              <a:t>Requisiti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vietati</a:t>
            </a:r>
            <a:endParaRPr lang="en-US" dirty="0">
              <a:latin typeface="Baskerville Old Face" panose="02020602080505020303" pitchFamily="18" charset="0"/>
            </a:endParaRP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latin typeface="Baskerville Old Face" panose="02020602080505020303" pitchFamily="18" charset="0"/>
              </a:rPr>
              <a:t>Deroghe</a:t>
            </a:r>
            <a:r>
              <a:rPr lang="en-US" dirty="0">
                <a:latin typeface="Baskerville Old Face" panose="02020602080505020303" pitchFamily="18" charset="0"/>
              </a:rPr>
              <a:t>:</a:t>
            </a:r>
          </a:p>
          <a:p>
            <a:pPr lvl="3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latin typeface="Baskerville Old Face" panose="02020602080505020303" pitchFamily="18" charset="0"/>
              </a:rPr>
              <a:t>materie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politicamente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sensibili</a:t>
            </a:r>
            <a:r>
              <a:rPr lang="en-US" dirty="0">
                <a:latin typeface="Baskerville Old Face" panose="02020602080505020303" pitchFamily="18" charset="0"/>
              </a:rPr>
              <a:t> (</a:t>
            </a:r>
            <a:r>
              <a:rPr lang="en-US" dirty="0" err="1">
                <a:latin typeface="Baskerville Old Face" panose="02020602080505020303" pitchFamily="18" charset="0"/>
              </a:rPr>
              <a:t>servizi</a:t>
            </a:r>
            <a:r>
              <a:rPr lang="en-US" dirty="0">
                <a:latin typeface="Baskerville Old Face" panose="02020602080505020303" pitchFamily="18" charset="0"/>
              </a:rPr>
              <a:t> di </a:t>
            </a:r>
            <a:r>
              <a:rPr lang="en-US" dirty="0" err="1">
                <a:latin typeface="Baskerville Old Face" panose="02020602080505020303" pitchFamily="18" charset="0"/>
              </a:rPr>
              <a:t>interesse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economico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generale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atti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notarili</a:t>
            </a:r>
            <a:r>
              <a:rPr lang="en-US" dirty="0">
                <a:latin typeface="Baskerville Old Face" panose="02020602080505020303" pitchFamily="18" charset="0"/>
              </a:rPr>
              <a:t>)</a:t>
            </a:r>
          </a:p>
          <a:p>
            <a:pPr lvl="3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latin typeface="Baskerville Old Face" panose="02020602080505020303" pitchFamily="18" charset="0"/>
              </a:rPr>
              <a:t>Materie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disciplinate</a:t>
            </a:r>
            <a:r>
              <a:rPr lang="en-US" dirty="0">
                <a:latin typeface="Baskerville Old Face" panose="02020602080505020303" pitchFamily="18" charset="0"/>
              </a:rPr>
              <a:t> da </a:t>
            </a:r>
            <a:r>
              <a:rPr lang="en-US" dirty="0" err="1">
                <a:latin typeface="Baskerville Old Face" panose="02020602080505020303" pitchFamily="18" charset="0"/>
              </a:rPr>
              <a:t>altri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err="1">
                <a:latin typeface="Baskerville Old Face" panose="02020602080505020303" pitchFamily="18" charset="0"/>
              </a:rPr>
              <a:t>atti</a:t>
            </a:r>
            <a:r>
              <a:rPr lang="en-US" dirty="0">
                <a:latin typeface="Baskerville Old Face" panose="02020602080505020303" pitchFamily="18" charset="0"/>
              </a:rPr>
              <a:t> di </a:t>
            </a:r>
            <a:r>
              <a:rPr lang="en-US" dirty="0" err="1">
                <a:latin typeface="Baskerville Old Face" panose="02020602080505020303" pitchFamily="18" charset="0"/>
              </a:rPr>
              <a:t>armonizzazione</a:t>
            </a:r>
            <a:r>
              <a:rPr lang="en-US" dirty="0">
                <a:latin typeface="Baskerville Old Face" panose="02020602080505020303" pitchFamily="18" charset="0"/>
              </a:rPr>
              <a:t> (</a:t>
            </a:r>
            <a:r>
              <a:rPr lang="en-US" dirty="0" err="1">
                <a:latin typeface="Baskerville Old Face" panose="02020602080505020303" pitchFamily="18" charset="0"/>
              </a:rPr>
              <a:t>avvocati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rifiuti</a:t>
            </a:r>
            <a:r>
              <a:rPr lang="en-US" dirty="0">
                <a:latin typeface="Baskerville Old Face" panose="02020602080505020303" pitchFamily="18" charset="0"/>
              </a:rPr>
              <a:t>, </a:t>
            </a:r>
            <a:r>
              <a:rPr lang="en-US" dirty="0" err="1">
                <a:latin typeface="Baskerville Old Face" panose="02020602080505020303" pitchFamily="18" charset="0"/>
              </a:rPr>
              <a:t>etc</a:t>
            </a:r>
            <a:r>
              <a:rPr lang="en-US" dirty="0">
                <a:latin typeface="Baskerville Old Face" panose="02020602080505020303" pitchFamily="18" charset="0"/>
              </a:rPr>
              <a:t>)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Baskerville Old Face" panose="02020602080505020303" pitchFamily="18" charset="0"/>
              </a:rPr>
              <a:t>Destinatari</a:t>
            </a:r>
            <a:endParaRPr lang="en-US" dirty="0" smtClean="0">
              <a:latin typeface="Baskerville Old Face" panose="02020602080505020303" pitchFamily="18" charset="0"/>
            </a:endParaRP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Baskerville Old Face" panose="02020602080505020303" pitchFamily="18" charset="0"/>
              </a:rPr>
              <a:t>Vietati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requisiti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che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limitino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l’utilizzazione</a:t>
            </a:r>
            <a:r>
              <a:rPr lang="en-US" dirty="0" smtClean="0">
                <a:latin typeface="Baskerville Old Face" panose="02020602080505020303" pitchFamily="18" charset="0"/>
              </a:rPr>
              <a:t> di un </a:t>
            </a:r>
            <a:r>
              <a:rPr lang="en-US" dirty="0" err="1" smtClean="0">
                <a:latin typeface="Baskerville Old Face" panose="02020602080505020303" pitchFamily="18" charset="0"/>
              </a:rPr>
              <a:t>servizio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fornito</a:t>
            </a:r>
            <a:r>
              <a:rPr lang="en-US" dirty="0" smtClean="0">
                <a:latin typeface="Baskerville Old Face" panose="02020602080505020303" pitchFamily="18" charset="0"/>
              </a:rPr>
              <a:t> da </a:t>
            </a:r>
            <a:r>
              <a:rPr lang="en-US" dirty="0" err="1" smtClean="0">
                <a:latin typeface="Baskerville Old Face" panose="02020602080505020303" pitchFamily="18" charset="0"/>
              </a:rPr>
              <a:t>prestatore</a:t>
            </a:r>
            <a:r>
              <a:rPr lang="en-US" dirty="0" smtClean="0">
                <a:latin typeface="Baskerville Old Face" panose="02020602080505020303" pitchFamily="18" charset="0"/>
              </a:rPr>
              <a:t> di </a:t>
            </a:r>
            <a:r>
              <a:rPr lang="en-US" dirty="0" err="1" smtClean="0">
                <a:latin typeface="Baskerville Old Face" panose="02020602080505020303" pitchFamily="18" charset="0"/>
              </a:rPr>
              <a:t>altro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Stato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membro</a:t>
            </a:r>
            <a:endParaRPr lang="en-US" dirty="0" smtClean="0">
              <a:latin typeface="Baskerville Old Face" panose="02020602080505020303" pitchFamily="18" charset="0"/>
            </a:endParaRP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Baskerville Old Face" panose="02020602080505020303" pitchFamily="18" charset="0"/>
              </a:rPr>
              <a:t>Vietati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requisiti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discriminatori</a:t>
            </a:r>
            <a:endParaRPr lang="en-US" dirty="0" smtClean="0">
              <a:latin typeface="Baskerville Old Face" panose="02020602080505020303" pitchFamily="18" charset="0"/>
            </a:endParaRPr>
          </a:p>
          <a:p>
            <a:pPr lvl="5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n-US" dirty="0" smtClean="0">
              <a:latin typeface="Baskerville Old Face" panose="02020602080505020303" pitchFamily="18" charset="0"/>
            </a:endParaRPr>
          </a:p>
          <a:p>
            <a:pPr lvl="5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7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3669" y="1266738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DEROGHE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05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Art. 52 TFUE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Baskerville Old Face" panose="02020602080505020303" pitchFamily="18" charset="0"/>
              </a:rPr>
              <a:t>Ordine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pubblico</a:t>
            </a:r>
            <a:endParaRPr lang="en-US" dirty="0" smtClean="0">
              <a:latin typeface="Baskerville Old Face" panose="02020602080505020303" pitchFamily="18" charset="0"/>
            </a:endParaRP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Baskerville Old Face" panose="02020602080505020303" pitchFamily="18" charset="0"/>
              </a:rPr>
              <a:t>Es</a:t>
            </a:r>
            <a:r>
              <a:rPr lang="en-US" dirty="0" smtClean="0">
                <a:latin typeface="Baskerville Old Face" panose="02020602080505020303" pitchFamily="18" charset="0"/>
              </a:rPr>
              <a:t>. </a:t>
            </a:r>
            <a:r>
              <a:rPr lang="en-US" dirty="0" err="1" smtClean="0">
                <a:latin typeface="Baskerville Old Face" panose="02020602080505020303" pitchFamily="18" charset="0"/>
              </a:rPr>
              <a:t>Prestazione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tranfrontaliera</a:t>
            </a:r>
            <a:r>
              <a:rPr lang="en-US" dirty="0" smtClean="0">
                <a:latin typeface="Baskerville Old Face" panose="02020602080505020303" pitchFamily="18" charset="0"/>
              </a:rPr>
              <a:t> di </a:t>
            </a:r>
            <a:r>
              <a:rPr lang="en-US" dirty="0" err="1" smtClean="0">
                <a:latin typeface="Baskerville Old Face" panose="02020602080505020303" pitchFamily="18" charset="0"/>
              </a:rPr>
              <a:t>programmi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televisivi</a:t>
            </a:r>
            <a:r>
              <a:rPr lang="en-US" dirty="0" smtClean="0">
                <a:latin typeface="Baskerville Old Face" panose="02020602080505020303" pitchFamily="18" charset="0"/>
              </a:rPr>
              <a:t> (</a:t>
            </a:r>
            <a:r>
              <a:rPr lang="en-US" dirty="0" err="1" smtClean="0">
                <a:latin typeface="Baskerville Old Face" panose="02020602080505020303" pitchFamily="18" charset="0"/>
              </a:rPr>
              <a:t>ordine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pubblico</a:t>
            </a:r>
            <a:r>
              <a:rPr lang="en-US" dirty="0" smtClean="0">
                <a:latin typeface="Baskerville Old Face" panose="02020602080505020303" pitchFamily="18" charset="0"/>
              </a:rPr>
              <a:t> a causa </a:t>
            </a:r>
            <a:r>
              <a:rPr lang="en-US" dirty="0" err="1" smtClean="0">
                <a:latin typeface="Baskerville Old Face" panose="02020602080505020303" pitchFamily="18" charset="0"/>
              </a:rPr>
              <a:t>della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salvaguardia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della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natura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pluralistica</a:t>
            </a:r>
            <a:r>
              <a:rPr lang="en-US" smtClean="0">
                <a:latin typeface="Baskerville Old Face" panose="02020602080505020303" pitchFamily="18" charset="0"/>
              </a:rPr>
              <a:t>) </a:t>
            </a:r>
            <a:endParaRPr lang="en-US" dirty="0" smtClean="0">
              <a:latin typeface="Baskerville Old Face" panose="02020602080505020303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Baskerville Old Face" panose="02020602080505020303" pitchFamily="18" charset="0"/>
              </a:rPr>
              <a:t>Salute </a:t>
            </a:r>
            <a:r>
              <a:rPr lang="en-US" dirty="0" err="1" smtClean="0">
                <a:latin typeface="Baskerville Old Face" panose="02020602080505020303" pitchFamily="18" charset="0"/>
              </a:rPr>
              <a:t>pubblica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Baskerville Old Face" panose="02020602080505020303" pitchFamily="18" charset="0"/>
              </a:rPr>
              <a:t>ES. </a:t>
            </a:r>
            <a:r>
              <a:rPr lang="en-US" dirty="0" err="1">
                <a:latin typeface="Baskerville Old Face" panose="02020602080505020303" pitchFamily="18" charset="0"/>
              </a:rPr>
              <a:t>Tenere</a:t>
            </a:r>
            <a:r>
              <a:rPr lang="en-US" dirty="0">
                <a:latin typeface="Baskerville Old Face" panose="02020602080505020303" pitchFamily="18" charset="0"/>
              </a:rPr>
              <a:t> sotto </a:t>
            </a:r>
            <a:r>
              <a:rPr lang="en-US" dirty="0" err="1">
                <a:latin typeface="Baskerville Old Face" panose="02020602080505020303" pitchFamily="18" charset="0"/>
              </a:rPr>
              <a:t>controllo</a:t>
            </a:r>
            <a:r>
              <a:rPr lang="en-US" dirty="0">
                <a:latin typeface="Baskerville Old Face" panose="02020602080505020303" pitchFamily="18" charset="0"/>
              </a:rPr>
              <a:t> la </a:t>
            </a:r>
            <a:r>
              <a:rPr lang="en-US" dirty="0" err="1">
                <a:latin typeface="Baskerville Old Face" panose="02020602080505020303" pitchFamily="18" charset="0"/>
              </a:rPr>
              <a:t>spesa</a:t>
            </a:r>
            <a:r>
              <a:rPr lang="en-US" dirty="0">
                <a:latin typeface="Baskerville Old Face" panose="02020602080505020303" pitchFamily="18" charset="0"/>
              </a:rPr>
              <a:t> </a:t>
            </a:r>
            <a:r>
              <a:rPr lang="en-US" dirty="0" smtClean="0">
                <a:latin typeface="Baskerville Old Face" panose="02020602080505020303" pitchFamily="18" charset="0"/>
              </a:rPr>
              <a:t>sanitaria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Baskerville Old Face" panose="02020602080505020303" pitchFamily="18" charset="0"/>
              </a:rPr>
              <a:t>Pubblica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sicurezza</a:t>
            </a:r>
            <a:endParaRPr lang="en-US" dirty="0" smtClean="0">
              <a:latin typeface="Baskerville Old Face" panose="02020602080505020303" pitchFamily="18" charset="0"/>
            </a:endParaRP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Baskerville Old Face" panose="02020602080505020303" pitchFamily="18" charset="0"/>
              </a:rPr>
              <a:t>Es</a:t>
            </a:r>
            <a:r>
              <a:rPr lang="en-US" dirty="0" smtClean="0">
                <a:latin typeface="Baskerville Old Face" panose="02020602080505020303" pitchFamily="18" charset="0"/>
              </a:rPr>
              <a:t>. </a:t>
            </a:r>
            <a:r>
              <a:rPr lang="en-US" dirty="0" err="1" smtClean="0">
                <a:latin typeface="Baskerville Old Face" panose="02020602080505020303" pitchFamily="18" charset="0"/>
              </a:rPr>
              <a:t>Servizi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privati</a:t>
            </a:r>
            <a:r>
              <a:rPr lang="en-US" dirty="0" smtClean="0">
                <a:latin typeface="Baskerville Old Face" panose="02020602080505020303" pitchFamily="18" charset="0"/>
              </a:rPr>
              <a:t> di </a:t>
            </a:r>
            <a:r>
              <a:rPr lang="en-US" dirty="0" err="1" smtClean="0">
                <a:latin typeface="Baskerville Old Face" panose="02020602080505020303" pitchFamily="18" charset="0"/>
              </a:rPr>
              <a:t>sorveglianza</a:t>
            </a:r>
            <a:endParaRPr lang="en-US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71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Norma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base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Art. 56 TFUE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Le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restrizioni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libera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prestazione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servizi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sono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vietate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nei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confronti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cittadini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degli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membri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stabiliti</a:t>
            </a:r>
            <a:r>
              <a:rPr lang="en-US" sz="3200" dirty="0" smtClean="0">
                <a:latin typeface="Baskerville Old Face" panose="02020602080505020303" pitchFamily="18" charset="0"/>
              </a:rPr>
              <a:t>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membro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che</a:t>
            </a:r>
            <a:r>
              <a:rPr lang="en-US" sz="3200" dirty="0" smtClean="0">
                <a:latin typeface="Baskerville Old Face" panose="02020602080505020303" pitchFamily="18" charset="0"/>
              </a:rPr>
              <a:t> non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sia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quello</a:t>
            </a:r>
            <a:r>
              <a:rPr lang="en-US" sz="3200" dirty="0" smtClean="0">
                <a:latin typeface="Baskerville Old Face" panose="02020602080505020303" pitchFamily="18" charset="0"/>
              </a:rPr>
              <a:t> del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destinatario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prestazione</a:t>
            </a: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u="sng" dirty="0" smtClean="0">
                <a:latin typeface="Bradley Hand ITC" panose="03070402050302030203" pitchFamily="66" charset="0"/>
              </a:rPr>
              <a:t>(</a:t>
            </a:r>
            <a:r>
              <a:rPr lang="en-US" sz="3200" b="1" u="sng" dirty="0" err="1" smtClean="0">
                <a:latin typeface="Bradley Hand ITC" panose="03070402050302030203" pitchFamily="66" charset="0"/>
              </a:rPr>
              <a:t>carattere</a:t>
            </a:r>
            <a:r>
              <a:rPr lang="en-US" sz="3200" b="1" u="sng" dirty="0" smtClean="0">
                <a:latin typeface="Bradley Hand ITC" panose="03070402050302030203" pitchFamily="66" charset="0"/>
              </a:rPr>
              <a:t> </a:t>
            </a:r>
            <a:r>
              <a:rPr lang="en-US" sz="3200" b="1" u="sng" dirty="0" err="1" smtClean="0">
                <a:latin typeface="Bradley Hand ITC" panose="03070402050302030203" pitchFamily="66" charset="0"/>
              </a:rPr>
              <a:t>transfrontaliero</a:t>
            </a:r>
            <a:r>
              <a:rPr lang="en-US" sz="3200" b="1" u="sng" dirty="0" smtClean="0">
                <a:latin typeface="Bradley Hand ITC" panose="03070402050302030203" pitchFamily="66" charset="0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(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il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Parlamento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il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Consiglio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possono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estendere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il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beneficio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cittadini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uno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terzo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stabiliti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all’interno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dell’Unione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)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12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3669" y="1266738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INTEGRAZIONE NEGATIVA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Divieto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restrizioni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1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assicurazioni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tedesche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La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normativa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tedesca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imponeva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imprese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assicurazione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stabilite</a:t>
            </a:r>
            <a:r>
              <a:rPr lang="en-US" sz="3200" dirty="0" smtClean="0">
                <a:latin typeface="Baskerville Old Face" panose="02020602080505020303" pitchFamily="18" charset="0"/>
              </a:rPr>
              <a:t>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membri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lo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stabilimento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in Germania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il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rilascio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un’autorizzazione</a:t>
            </a:r>
            <a:r>
              <a:rPr lang="en-US" sz="3200" dirty="0" smtClean="0">
                <a:latin typeface="Baskerville Old Face" panose="02020602080505020303" pitchFamily="18" charset="0"/>
              </a:rPr>
              <a:t>. 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impossibilità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per le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imprese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assicurazioni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altri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membri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fornire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occasionalmente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propri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servizi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in Germania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97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2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risarcimento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danni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ai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turisti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turista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inglese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subisce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un’aggressione</a:t>
            </a:r>
            <a:r>
              <a:rPr lang="en-US" sz="3200" dirty="0" smtClean="0">
                <a:latin typeface="Baskerville Old Face" panose="02020602080505020303" pitchFamily="18" charset="0"/>
              </a:rPr>
              <a:t> per le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strade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Parigi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chiede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ottenere</a:t>
            </a:r>
            <a:r>
              <a:rPr lang="en-US" sz="3200" dirty="0" smtClean="0">
                <a:latin typeface="Baskerville Old Face" panose="02020602080505020303" pitchFamily="18" charset="0"/>
              </a:rPr>
              <a:t> 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indennizzo</a:t>
            </a:r>
            <a:r>
              <a:rPr lang="en-US" sz="3200" dirty="0" smtClean="0">
                <a:latin typeface="Baskerville Old Face" panose="02020602080505020303" pitchFamily="18" charset="0"/>
              </a:rPr>
              <a:t> ad opera di 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fondo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all’uopo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istituito</a:t>
            </a:r>
            <a:r>
              <a:rPr lang="en-US" sz="3200" dirty="0" smtClean="0">
                <a:latin typeface="Baskerville Old Face" panose="02020602080505020303" pitchFamily="18" charset="0"/>
              </a:rPr>
              <a:t>.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Questo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fondo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subordina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però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l’indennizzo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residenza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dell’aggredito</a:t>
            </a:r>
            <a:r>
              <a:rPr lang="en-US" sz="3200" dirty="0" smtClean="0">
                <a:latin typeface="Baskerville Old Face" panose="02020602080505020303" pitchFamily="18" charset="0"/>
              </a:rPr>
              <a:t>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Francia</a:t>
            </a:r>
            <a:r>
              <a:rPr lang="en-US" sz="3200" dirty="0" smtClean="0">
                <a:latin typeface="Baskerville Old Face" panose="02020602080505020303" pitchFamily="18" charset="0"/>
              </a:rPr>
              <a:t>.</a:t>
            </a:r>
            <a:endParaRPr lang="en-US" sz="3200" u="sng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improbabilità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turista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non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francese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ottenere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l’indennizzo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88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3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(gas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metano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in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comune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lombardo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Comune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lombardo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affida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concessione</a:t>
            </a:r>
            <a:r>
              <a:rPr lang="en-US" sz="3200" dirty="0" smtClean="0">
                <a:latin typeface="Baskerville Old Face" panose="02020602080505020303" pitchFamily="18" charset="0"/>
              </a:rPr>
              <a:t> per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impianti</a:t>
            </a:r>
            <a:r>
              <a:rPr lang="en-US" sz="3200" dirty="0" smtClean="0">
                <a:latin typeface="Baskerville Old Face" panose="02020602080505020303" pitchFamily="18" charset="0"/>
              </a:rPr>
              <a:t> di gas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metano</a:t>
            </a:r>
            <a:r>
              <a:rPr lang="en-US" sz="3200" dirty="0" smtClean="0">
                <a:latin typeface="Baskerville Old Face" panose="02020602080505020303" pitchFamily="18" charset="0"/>
              </a:rPr>
              <a:t> 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</a:rPr>
              <a:t> locale 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prevalente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capitale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pubblico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senza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gara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appalto</a:t>
            </a:r>
            <a:r>
              <a:rPr lang="en-US" sz="3200" dirty="0" smtClean="0">
                <a:latin typeface="Baskerville Old Face" panose="020206020805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  </a:t>
            </a:r>
            <a:endParaRPr lang="en-US" sz="3200" u="sng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>
                <a:latin typeface="Baskerville Old Face" panose="02020602080505020303" pitchFamily="18" charset="0"/>
              </a:rPr>
              <a:t>In </a:t>
            </a:r>
            <a:r>
              <a:rPr lang="en-US" sz="3200" dirty="0" err="1">
                <a:latin typeface="Baskerville Old Face" panose="02020602080505020303" pitchFamily="18" charset="0"/>
              </a:rPr>
              <a:t>mancanza</a:t>
            </a:r>
            <a:r>
              <a:rPr lang="en-US" sz="3200" dirty="0">
                <a:latin typeface="Baskerville Old Face" panose="02020602080505020303" pitchFamily="18" charset="0"/>
              </a:rPr>
              <a:t> di </a:t>
            </a:r>
            <a:r>
              <a:rPr lang="en-US" sz="3200" dirty="0" err="1">
                <a:latin typeface="Baskerville Old Face" panose="02020602080505020303" pitchFamily="18" charset="0"/>
              </a:rPr>
              <a:t>qualsiasi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trasparenza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è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impossibile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a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altro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membro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ottenere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l’affidamento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quel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servizio</a:t>
            </a: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74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TIPOLOGIE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desunte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dalla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casistica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MISURE DISCRIMINATORIE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sulla</a:t>
            </a:r>
            <a:r>
              <a:rPr lang="en-US" sz="3200" dirty="0" smtClean="0">
                <a:latin typeface="Baskerville Old Face" panose="02020602080505020303" pitchFamily="18" charset="0"/>
              </a:rPr>
              <a:t> base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nazionalità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Direttamente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discriminatorie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	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Assicurazioni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tedesche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Commissione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c. Germania, causa 205/84)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Indirettamente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discriminatorie</a:t>
            </a:r>
            <a:endParaRPr lang="en-US" sz="3200" dirty="0" smtClean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Risarcimento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danni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ai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turisti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in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Francia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: Cowan, causa 186/87)</a:t>
            </a:r>
            <a:endParaRPr lang="en-US" sz="24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MISURE MERAMENTE RESTRITTIVE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</a:rPr>
              <a:t>(gas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metano</a:t>
            </a:r>
            <a:r>
              <a:rPr lang="en-US" sz="2400" dirty="0" smtClean="0">
                <a:latin typeface="Baskerville Old Face" panose="02020602080505020303" pitchFamily="18" charset="0"/>
              </a:rPr>
              <a:t> in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comune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lombardo</a:t>
            </a:r>
            <a:r>
              <a:rPr lang="en-US" sz="2400" dirty="0" smtClean="0">
                <a:latin typeface="Baskerville Old Face" panose="02020602080505020303" pitchFamily="18" charset="0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Coname</a:t>
            </a:r>
            <a:r>
              <a:rPr lang="en-US" sz="2400" dirty="0" smtClean="0">
                <a:latin typeface="Baskerville Old Face" panose="02020602080505020303" pitchFamily="18" charset="0"/>
              </a:rPr>
              <a:t>, C-231/03)</a:t>
            </a:r>
          </a:p>
        </p:txBody>
      </p:sp>
    </p:spTree>
    <p:extLst>
      <p:ext uri="{BB962C8B-B14F-4D97-AF65-F5344CB8AC3E}">
        <p14:creationId xmlns:p14="http://schemas.microsoft.com/office/powerpoint/2010/main" val="153792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In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generale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sulle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misure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restrittive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È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generalmente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considerata</a:t>
            </a:r>
            <a:r>
              <a:rPr lang="en-US" sz="3200" dirty="0" smtClean="0">
                <a:latin typeface="Baskerville Old Face" panose="02020602080505020303" pitchFamily="18" charset="0"/>
              </a:rPr>
              <a:t> tale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l’applicazione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normativa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ospite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situazione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opposta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rispetto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alla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libertà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stabilimento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!</a:t>
            </a:r>
            <a:endParaRPr lang="en-US" sz="24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16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3669" y="1266738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INTEGRAZIONE POSITIVA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Misure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che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facilitano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l’esercizio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della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libera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circolazione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dei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servizi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95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ersonalizzato 2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ravatta nera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7529</TotalTime>
  <Words>659</Words>
  <Application>Microsoft Office PowerPoint</Application>
  <PresentationFormat>Personalizzato</PresentationFormat>
  <Paragraphs>86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Office Theme</vt:lpstr>
      <vt:lpstr>     LIBERA CIRCOLAZIONE DEI SERVIZI</vt:lpstr>
      <vt:lpstr>Norma base Art. 56 TFUE</vt:lpstr>
      <vt:lpstr> INTEGRAZIONE NEGATIVA Divieto di restrizioni</vt:lpstr>
      <vt:lpstr>Esempio 1 (assicurazioni tedesche)</vt:lpstr>
      <vt:lpstr>Esempio 2 (risarcimento danni ai turisti)</vt:lpstr>
      <vt:lpstr>Esempio 3 (gas metano in comune lombardo)</vt:lpstr>
      <vt:lpstr>TIPOLOGIE (desunte dalla casistica)</vt:lpstr>
      <vt:lpstr>In generale sulle misure restrittive</vt:lpstr>
      <vt:lpstr> INTEGRAZIONE POSITIVA Misure che facilitano l’esercizio della libera circolazione dei servizi</vt:lpstr>
      <vt:lpstr>Basi giuridiche</vt:lpstr>
      <vt:lpstr>QUALIFICHE PROFESSIONALI</vt:lpstr>
      <vt:lpstr>QUALIFICHE PROFESSIONALI</vt:lpstr>
      <vt:lpstr>QUALIFICHE PROFESSIONALI</vt:lpstr>
      <vt:lpstr>QUALIFICHE PROFESSIONALI</vt:lpstr>
      <vt:lpstr>Direttiva 2006/123/CE „Servizi“ (c.d. Bolkestein)</vt:lpstr>
      <vt:lpstr> DEROGHE</vt:lpstr>
      <vt:lpstr>Art. 52 TFUE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nationalen und internationalen Wirkungen der Verwerfung einer AGB-Klausel im Verbandsklageverfahren</dc:title>
  <dc:creator>Licia-Maria</dc:creator>
  <cp:lastModifiedBy>Emanuela Pistoia</cp:lastModifiedBy>
  <cp:revision>313</cp:revision>
  <dcterms:created xsi:type="dcterms:W3CDTF">2015-06-03T12:37:49Z</dcterms:created>
  <dcterms:modified xsi:type="dcterms:W3CDTF">2021-10-21T21:32:32Z</dcterms:modified>
</cp:coreProperties>
</file>