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81" r:id="rId2"/>
    <p:sldId id="282" r:id="rId3"/>
    <p:sldId id="283" r:id="rId4"/>
    <p:sldId id="265" r:id="rId5"/>
    <p:sldId id="266" r:id="rId6"/>
    <p:sldId id="267" r:id="rId7"/>
    <p:sldId id="268" r:id="rId8"/>
    <p:sldId id="269" r:id="rId9"/>
    <p:sldId id="271" r:id="rId10"/>
    <p:sldId id="285" r:id="rId11"/>
    <p:sldId id="284" r:id="rId12"/>
    <p:sldId id="286" r:id="rId13"/>
    <p:sldId id="273" r:id="rId14"/>
    <p:sldId id="274" r:id="rId15"/>
    <p:sldId id="287" r:id="rId16"/>
    <p:sldId id="288" r:id="rId17"/>
    <p:sldId id="289" r:id="rId18"/>
    <p:sldId id="290" r:id="rId19"/>
    <p:sldId id="291" r:id="rId20"/>
    <p:sldId id="272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0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upload.wikimedia.org/wikipedia/commons/c/c0/League_of_Nations_Anachronous_Map.PNG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76CC98-214F-4BD2-9917-FCB9651621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514601"/>
            <a:ext cx="8915399" cy="1422400"/>
          </a:xfrm>
        </p:spPr>
        <p:txBody>
          <a:bodyPr>
            <a:normAutofit/>
          </a:bodyPr>
          <a:lstStyle/>
          <a:p>
            <a:r>
              <a:rPr lang="it-IT" sz="4400" dirty="0"/>
              <a:t>Dopo la prima guerra mondiale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8B1F3E1-0778-4BE7-8858-951511317B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Pasquale Iuso</a:t>
            </a:r>
          </a:p>
          <a:p>
            <a:r>
              <a:rPr lang="it-IT" dirty="0"/>
              <a:t>Corso di Laurea Magistrale in Politiche Internazionali e della Sostenibilità</a:t>
            </a:r>
          </a:p>
          <a:p>
            <a:r>
              <a:rPr lang="it-IT" dirty="0"/>
              <a:t>Cattedra di Storia e Geopolitica del Novecento</a:t>
            </a:r>
          </a:p>
        </p:txBody>
      </p:sp>
    </p:spTree>
    <p:extLst>
      <p:ext uri="{BB962C8B-B14F-4D97-AF65-F5344CB8AC3E}">
        <p14:creationId xmlns:p14="http://schemas.microsoft.com/office/powerpoint/2010/main" val="1100761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9B0E2F-BC07-44F6-8972-8D35AABEF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5301"/>
          </a:xfrm>
        </p:spPr>
        <p:txBody>
          <a:bodyPr>
            <a:normAutofit/>
          </a:bodyPr>
          <a:lstStyle/>
          <a:p>
            <a:r>
              <a:rPr lang="it-IT" sz="3200" dirty="0"/>
              <a:t>Alcune osservazioni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4F4AC34-EB2F-4D6A-9203-4D1C312E25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467" y="1524000"/>
            <a:ext cx="9591145" cy="4387222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it-IT" dirty="0"/>
              <a:t>Raramente si considera che i nuovi regimi sorti dalla 1GM e da Versailles poggiavano su basi di legittimità assai fragili.</a:t>
            </a:r>
          </a:p>
          <a:p>
            <a:pPr>
              <a:lnSpc>
                <a:spcPct val="110000"/>
              </a:lnSpc>
            </a:pPr>
            <a:r>
              <a:rPr lang="it-IT" dirty="0"/>
              <a:t>Nati dalla dissoluzione di imperi secolari sono disegnati nell’interesse delle potenze vincitrici e non secondo il principio nazionale e dell’autodeterminazione</a:t>
            </a:r>
          </a:p>
          <a:p>
            <a:pPr>
              <a:lnSpc>
                <a:spcPct val="110000"/>
              </a:lnSpc>
            </a:pPr>
            <a:r>
              <a:rPr lang="it-IT" dirty="0"/>
              <a:t>In quelle che possono essere considerate vere «terre mobili» (l’Oriente vicino)il conflitto di fatto si prolunga fino al 1923 con la conclusione della guerra greco-turca</a:t>
            </a:r>
          </a:p>
          <a:p>
            <a:pPr>
              <a:lnSpc>
                <a:spcPct val="110000"/>
              </a:lnSpc>
            </a:pPr>
            <a:r>
              <a:rPr lang="it-IT" dirty="0"/>
              <a:t>Gettiamo l’occhio su un «tempo lungo»: fra il 1917 e il 1993 questi paesi hanno conosciuto nove mutamenti di confine e quattro sistemi politici: dall’impero, all’indipendenza, dal regime sovietico, al post guerra fredda.</a:t>
            </a:r>
          </a:p>
          <a:p>
            <a:pPr>
              <a:lnSpc>
                <a:spcPct val="110000"/>
              </a:lnSpc>
            </a:pPr>
            <a:r>
              <a:rPr lang="it-IT" dirty="0"/>
              <a:t>I titolari del processo di pace furono però i vincitori che esclusero per principio i perdenti che poterono solo firmare i trattati: politiche di potenza, tradizioni imperiali, spazi economici rimangono elementi che condizionano il processo di pace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31061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5D72AF52-E7C6-4787-B6D2-3A01DC0BE4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6391" y="473111"/>
            <a:ext cx="8862261" cy="5911777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5AEC3673-3BF9-44AD-9D58-A29D71220FB4}"/>
              </a:ext>
            </a:extLst>
          </p:cNvPr>
          <p:cNvSpPr txBox="1"/>
          <p:nvPr/>
        </p:nvSpPr>
        <p:spPr>
          <a:xfrm>
            <a:off x="1299411" y="5037221"/>
            <a:ext cx="11710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Limes 2/2016, Frammenti d’Europa</a:t>
            </a:r>
          </a:p>
        </p:txBody>
      </p:sp>
    </p:spTree>
    <p:extLst>
      <p:ext uri="{BB962C8B-B14F-4D97-AF65-F5344CB8AC3E}">
        <p14:creationId xmlns:p14="http://schemas.microsoft.com/office/powerpoint/2010/main" val="1643550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1C325204-788D-4FE1-83C3-E464F8AE05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7864" y="392198"/>
            <a:ext cx="7523746" cy="6073604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1ACD8381-3CA9-4A02-8DB4-019529DE1458}"/>
              </a:ext>
            </a:extLst>
          </p:cNvPr>
          <p:cNvSpPr txBox="1"/>
          <p:nvPr/>
        </p:nvSpPr>
        <p:spPr>
          <a:xfrm>
            <a:off x="1411705" y="5518484"/>
            <a:ext cx="17325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Limes, 10/2016, La Turchia secondo Erdogan</a:t>
            </a:r>
          </a:p>
        </p:txBody>
      </p:sp>
    </p:spTree>
    <p:extLst>
      <p:ext uri="{BB962C8B-B14F-4D97-AF65-F5344CB8AC3E}">
        <p14:creationId xmlns:p14="http://schemas.microsoft.com/office/powerpoint/2010/main" val="2814809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I 14 punti di Wilson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Nel gennaio del 1918 – prima della fine della guerra - Wilson espose i suoi principi relativi all'ordine mondiale post-bellico: </a:t>
            </a:r>
          </a:p>
          <a:p>
            <a:pPr lvl="1" algn="just"/>
            <a:r>
              <a:rPr lang="it-IT" sz="1800" dirty="0"/>
              <a:t>promuovere una “pace senza vincitori”, poiché  era convinto che una pace imposta con la forza ai vinti avrebbe contenuto in sé gli elementi di un'altra guerra.</a:t>
            </a:r>
          </a:p>
          <a:p>
            <a:pPr lvl="1" algn="just"/>
            <a:r>
              <a:rPr lang="it-IT" sz="1800" dirty="0"/>
              <a:t>una pace basata sull'eguaglianza delle nazioni, sull'autogoverno dei popoli, sulla libertà dei mari, su una riduzione generalizzata degli armamenti.</a:t>
            </a:r>
          </a:p>
          <a:p>
            <a:pPr lvl="1" algn="just"/>
            <a:r>
              <a:rPr lang="it-IT" sz="1800" dirty="0"/>
              <a:t>La diplomazia “segreta” doveva essere abbandonata. </a:t>
            </a:r>
          </a:p>
          <a:p>
            <a:pPr lvl="1" algn="just"/>
            <a:r>
              <a:rPr lang="it-IT" sz="1800" dirty="0"/>
              <a:t>Bisognava, infine, costituire una lega perpetua di tutte le nazioni pacifiche e indipendenti.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I 14 punti di Wilson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10000"/>
              </a:lnSpc>
            </a:pPr>
            <a:r>
              <a:rPr lang="it-IT" sz="2000" dirty="0"/>
              <a:t>Quella che di fatto divenne la promozione del nazionalismo - popolarizzata come “autodeterminazione dei popoli”,  destinata soprattutto all'Europa orientale e al medio oriente - lasciava del tutto intatti gli interessi degli Stati Uniti.</a:t>
            </a:r>
          </a:p>
          <a:p>
            <a:pPr algn="just">
              <a:lnSpc>
                <a:spcPct val="110000"/>
              </a:lnSpc>
            </a:pPr>
            <a:r>
              <a:rPr lang="it-IT" sz="2000" dirty="0"/>
              <a:t>Questo concetto era teso:  </a:t>
            </a:r>
          </a:p>
          <a:p>
            <a:pPr lvl="1" algn="just">
              <a:lnSpc>
                <a:spcPct val="110000"/>
              </a:lnSpc>
            </a:pPr>
            <a:r>
              <a:rPr lang="it-IT" sz="1800" dirty="0"/>
              <a:t>a riempire il vuoto lasciato dal crollo simultaneo di quattro grandi imperi storici</a:t>
            </a:r>
          </a:p>
          <a:p>
            <a:pPr lvl="1" algn="just">
              <a:lnSpc>
                <a:spcPct val="110000"/>
              </a:lnSpc>
            </a:pPr>
            <a:r>
              <a:rPr lang="it-IT" sz="1800" dirty="0"/>
              <a:t>a creare un cordone di nuove nazioni-nazionaliste ostili all'internazionalismo della Russia bolscevica - che andava isolata negli intendimenti dei vincitori della guerra </a:t>
            </a:r>
          </a:p>
          <a:p>
            <a:pPr lvl="1" algn="just">
              <a:lnSpc>
                <a:spcPct val="110000"/>
              </a:lnSpc>
            </a:pPr>
            <a:r>
              <a:rPr lang="it-IT" sz="1800" dirty="0"/>
              <a:t>a distrarre l'opinione pubblica dagli accordi segreti che riguardavano il destino deciso dai governi dell'Intesa e che erano stati denunciati a Mosca subito dopo la conclusione del conflitto </a:t>
            </a:r>
          </a:p>
          <a:p>
            <a:pPr algn="just">
              <a:lnSpc>
                <a:spcPct val="110000"/>
              </a:lnSpc>
            </a:pPr>
            <a:r>
              <a:rPr lang="it-IT" sz="2000" dirty="0"/>
              <a:t>Divenne in alcuni casi uno dei punti della crisi dell’equilibrio di Versailles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BFD84D-BE1E-4520-8533-B51A39A74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30557"/>
          </a:xfrm>
        </p:spPr>
        <p:txBody>
          <a:bodyPr>
            <a:normAutofit/>
          </a:bodyPr>
          <a:lstStyle/>
          <a:p>
            <a:r>
              <a:rPr lang="it-IT" sz="3200" dirty="0"/>
              <a:t>Un nuovo ordine mondiale?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DB0B9E-44C2-4C91-AE38-9205CA9FD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0133" y="2048934"/>
            <a:ext cx="8748192" cy="4412622"/>
          </a:xfrm>
        </p:spPr>
        <p:txBody>
          <a:bodyPr/>
          <a:lstStyle/>
          <a:p>
            <a:r>
              <a:rPr lang="it-IT" dirty="0"/>
              <a:t>Nell’Europa del 1919 il superamento della vecchia logica delle relazioni fra Stati e quella della Politica di Potenza era delegittimata</a:t>
            </a:r>
          </a:p>
          <a:p>
            <a:endParaRPr lang="it-IT" dirty="0"/>
          </a:p>
          <a:p>
            <a:r>
              <a:rPr lang="it-IT" dirty="0"/>
              <a:t>Wilson e Lenin nel 1919 divennero i due punti di riferimento personificando due contrapposte ma radicali uscite dal passato</a:t>
            </a:r>
          </a:p>
          <a:p>
            <a:pPr lvl="1"/>
            <a:r>
              <a:rPr lang="it-IT" dirty="0"/>
              <a:t>Wilson transizione riformista accolta da una parte della classe dirigente europea , rilanciando il principio nazionale e quello democratico</a:t>
            </a:r>
          </a:p>
          <a:p>
            <a:pPr lvl="1"/>
            <a:r>
              <a:rPr lang="it-IT" dirty="0"/>
              <a:t>Lenin: al posto della tradizione poneva l’idea della rivoluzione e sul contagio spontaneo delle rivolte</a:t>
            </a:r>
          </a:p>
          <a:p>
            <a:pPr marL="457200" lvl="1" indent="0">
              <a:buNone/>
            </a:pPr>
            <a:endParaRPr lang="it-IT" dirty="0"/>
          </a:p>
          <a:p>
            <a:r>
              <a:rPr lang="it-IT" dirty="0"/>
              <a:t>Entrambi sembrano già rappresentare le due future potenze globali contrapposte nella seconda parte del secolo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219751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BFD84D-BE1E-4520-8533-B51A39A74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30557"/>
          </a:xfrm>
        </p:spPr>
        <p:txBody>
          <a:bodyPr>
            <a:normAutofit/>
          </a:bodyPr>
          <a:lstStyle/>
          <a:p>
            <a:r>
              <a:rPr lang="it-IT" sz="3200" dirty="0"/>
              <a:t>Un nuovo ordine mondiale?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DB0B9E-44C2-4C91-AE38-9205CA9FD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4672" y="1591734"/>
            <a:ext cx="8748192" cy="4412622"/>
          </a:xfrm>
        </p:spPr>
        <p:txBody>
          <a:bodyPr/>
          <a:lstStyle/>
          <a:p>
            <a:r>
              <a:rPr lang="it-IT" dirty="0"/>
              <a:t>Il 28 aprile 1919 la Conferenza di Versailles approva il trattato costitutivo della </a:t>
            </a:r>
            <a:r>
              <a:rPr lang="it-IT" dirty="0" err="1"/>
              <a:t>SdN</a:t>
            </a:r>
            <a:r>
              <a:rPr lang="it-IT" dirty="0"/>
              <a:t> che prevedeva 5 membri permanenti (le grandi potenze) e altri 4 eletti periodicamente dall’assemblea. La continuità operativa era assicurata da un Segretario permanente</a:t>
            </a:r>
          </a:p>
          <a:p>
            <a:r>
              <a:rPr lang="it-IT" dirty="0"/>
              <a:t>Nascendo sull’asse dei vincitori la </a:t>
            </a:r>
            <a:r>
              <a:rPr lang="it-IT" dirty="0" err="1"/>
              <a:t>SdN</a:t>
            </a:r>
            <a:r>
              <a:rPr lang="it-IT" dirty="0"/>
              <a:t> nasce debole e con pochissimi impegni sulla regolazione dei rapporti economici internazionali (oggetto delle durissime critiche di Keynes)</a:t>
            </a:r>
          </a:p>
          <a:p>
            <a:r>
              <a:rPr lang="it-IT" dirty="0"/>
              <a:t>Wilson è costretto a pagare molti compromessi per portare a casa la </a:t>
            </a:r>
            <a:r>
              <a:rPr lang="it-IT" dirty="0" err="1"/>
              <a:t>SdN</a:t>
            </a:r>
            <a:r>
              <a:rPr lang="it-IT" dirty="0"/>
              <a:t>, soprattutto non </a:t>
            </a:r>
            <a:r>
              <a:rPr lang="it-IT" dirty="0" err="1"/>
              <a:t>potè</a:t>
            </a:r>
            <a:r>
              <a:rPr lang="it-IT" dirty="0"/>
              <a:t> limitare le </a:t>
            </a:r>
            <a:r>
              <a:rPr lang="it-IT" dirty="0" err="1"/>
              <a:t>le</a:t>
            </a:r>
            <a:r>
              <a:rPr lang="it-IT" dirty="0"/>
              <a:t> prospettive dei vincitori espresse tradizionalmente nei termini di difesa dei singoli interessi nazionali</a:t>
            </a:r>
          </a:p>
          <a:p>
            <a:r>
              <a:rPr lang="it-IT" dirty="0"/>
              <a:t>Un qualcosa di simile accadde nell’applicare il principio di nazionalità attraverso il quale si entrava nel delicato problema dei rapporti fra le nazioni, dovendo definire confini e territori seguendo linee etniche poco chiare e istanze nazionali potenzialmente in conflitto fra loro</a:t>
            </a:r>
          </a:p>
        </p:txBody>
      </p:sp>
    </p:spTree>
    <p:extLst>
      <p:ext uri="{BB962C8B-B14F-4D97-AF65-F5344CB8AC3E}">
        <p14:creationId xmlns:p14="http://schemas.microsoft.com/office/powerpoint/2010/main" val="25009341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BFD84D-BE1E-4520-8533-B51A39A74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30557"/>
          </a:xfrm>
        </p:spPr>
        <p:txBody>
          <a:bodyPr>
            <a:normAutofit/>
          </a:bodyPr>
          <a:lstStyle/>
          <a:p>
            <a:r>
              <a:rPr lang="it-IT" sz="3200" dirty="0"/>
              <a:t>Un nuovo ordine mondiale?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DB0B9E-44C2-4C91-AE38-9205CA9FD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4672" y="1591734"/>
            <a:ext cx="8748192" cy="4412622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it-IT" dirty="0"/>
              <a:t>Ne risultarono nazionalità soddisfatte e nazionalità non soddisfatte</a:t>
            </a:r>
          </a:p>
          <a:p>
            <a:pPr>
              <a:lnSpc>
                <a:spcPct val="110000"/>
              </a:lnSpc>
            </a:pPr>
            <a:r>
              <a:rPr lang="it-IT" dirty="0"/>
              <a:t>Non più stati plurinazionali ma progressivamente dominati da una singola nazionalità</a:t>
            </a:r>
          </a:p>
          <a:p>
            <a:pPr>
              <a:lnSpc>
                <a:spcPct val="110000"/>
              </a:lnSpc>
            </a:pPr>
            <a:r>
              <a:rPr lang="it-IT" dirty="0"/>
              <a:t>Necessità di creare un cordone sanitario attorno all’URSS composto da Stati solidamente antibolscevichi</a:t>
            </a:r>
          </a:p>
          <a:p>
            <a:pPr>
              <a:lnSpc>
                <a:spcPct val="110000"/>
              </a:lnSpc>
            </a:pPr>
            <a:r>
              <a:rPr lang="it-IT" dirty="0"/>
              <a:t>Paradossalmente risultarono più omogenee alcune delle nazioni sconfitte e ridimensionate (Ungheria e Bulgaria) </a:t>
            </a:r>
          </a:p>
          <a:p>
            <a:pPr>
              <a:lnSpc>
                <a:spcPct val="110000"/>
              </a:lnSpc>
            </a:pPr>
            <a:r>
              <a:rPr lang="it-IT" dirty="0"/>
              <a:t>L’Italia (la sola con la Francia ad essere interessata al continente mentre USA e Gran Bretagna lo erano solo in parte) non scelse la strada di «grande potenza» ma preferì orientarsi in direzione nazionale e particolaristica concentrandosi sull’Adriatico e sul «promesso» contenuto nel Patto di Londra del 1915.  Si diffonde il mito della «vittoria mutilata»(di origine nazionalista) alimentato poi dal «revisionismo» di Mussolini negli anni Venti</a:t>
            </a:r>
          </a:p>
        </p:txBody>
      </p:sp>
    </p:spTree>
    <p:extLst>
      <p:ext uri="{BB962C8B-B14F-4D97-AF65-F5344CB8AC3E}">
        <p14:creationId xmlns:p14="http://schemas.microsoft.com/office/powerpoint/2010/main" val="23238559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BFD84D-BE1E-4520-8533-B51A39A74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30557"/>
          </a:xfrm>
        </p:spPr>
        <p:txBody>
          <a:bodyPr>
            <a:normAutofit/>
          </a:bodyPr>
          <a:lstStyle/>
          <a:p>
            <a:r>
              <a:rPr lang="it-IT" sz="3200" dirty="0"/>
              <a:t>Un nuovo ordine mondiale?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DB0B9E-44C2-4C91-AE38-9205CA9FD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4672" y="1591734"/>
            <a:ext cx="8748192" cy="441262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it-IT" dirty="0"/>
              <a:t>Al di fuori dell’Europa vanno segnalate: la questione giapponese (acquisisce le posizioni tedesche in Cina e russe in Manciuria), l’allargamento imperiale di Francia e Gran Bretagna (attraverso i mandati) in Medio Oriente, il flusso di migrazioni ebraiche verso la Palestina e contrasti con i popoli arabi</a:t>
            </a:r>
          </a:p>
          <a:p>
            <a:pPr>
              <a:lnSpc>
                <a:spcPct val="110000"/>
              </a:lnSpc>
            </a:pPr>
            <a:r>
              <a:rPr lang="it-IT" dirty="0"/>
              <a:t>Soffermiamoci invece sulla </a:t>
            </a:r>
            <a:r>
              <a:rPr lang="it-IT" dirty="0" err="1"/>
              <a:t>SdN</a:t>
            </a:r>
            <a:endParaRPr lang="it-IT" dirty="0"/>
          </a:p>
          <a:p>
            <a:pPr lvl="1">
              <a:lnSpc>
                <a:spcPct val="110000"/>
              </a:lnSpc>
            </a:pPr>
            <a:r>
              <a:rPr lang="it-IT" dirty="0"/>
              <a:t>Wilson aveva legato in modo permanente gli USA alla </a:t>
            </a:r>
            <a:r>
              <a:rPr lang="it-IT" dirty="0" err="1"/>
              <a:t>SdN</a:t>
            </a:r>
            <a:r>
              <a:rPr lang="it-IT" dirty="0"/>
              <a:t> ma le </a:t>
            </a:r>
            <a:r>
              <a:rPr lang="it-IT" dirty="0" err="1"/>
              <a:t>elites</a:t>
            </a:r>
            <a:r>
              <a:rPr lang="it-IT" dirty="0"/>
              <a:t> interne e </a:t>
            </a:r>
            <a:r>
              <a:rPr lang="it-IT" dirty="0" err="1"/>
              <a:t>l’america</a:t>
            </a:r>
            <a:r>
              <a:rPr lang="it-IT" dirty="0"/>
              <a:t> profonda era di tutt’altro </a:t>
            </a:r>
            <a:r>
              <a:rPr lang="it-IT" dirty="0" err="1"/>
              <a:t>orientamentofino</a:t>
            </a:r>
            <a:r>
              <a:rPr lang="it-IT" dirty="0"/>
              <a:t> al punto che il 19 marzo 1920 il Senato non ratifica il trattato della </a:t>
            </a:r>
            <a:r>
              <a:rPr lang="it-IT" dirty="0" err="1"/>
              <a:t>SdN</a:t>
            </a:r>
            <a:r>
              <a:rPr lang="it-IT" dirty="0"/>
              <a:t> e le successive elezioni spostano l’asse del potere in mano ai repubblicani contrari ad ogni cooperazione internazionale</a:t>
            </a:r>
          </a:p>
          <a:p>
            <a:pPr lvl="1">
              <a:lnSpc>
                <a:spcPct val="110000"/>
              </a:lnSpc>
            </a:pPr>
            <a:r>
              <a:rPr lang="it-IT" dirty="0"/>
              <a:t>Gli Usa rimangono fuori dallo strumento che avevano creato: paradosso delle tendenze isolazioniste di quella che era diventata la potenza economica più importante</a:t>
            </a:r>
          </a:p>
        </p:txBody>
      </p:sp>
    </p:spTree>
    <p:extLst>
      <p:ext uri="{BB962C8B-B14F-4D97-AF65-F5344CB8AC3E}">
        <p14:creationId xmlns:p14="http://schemas.microsoft.com/office/powerpoint/2010/main" val="4005940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BFD84D-BE1E-4520-8533-B51A39A74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30557"/>
          </a:xfrm>
        </p:spPr>
        <p:txBody>
          <a:bodyPr>
            <a:normAutofit/>
          </a:bodyPr>
          <a:lstStyle/>
          <a:p>
            <a:r>
              <a:rPr lang="it-IT" sz="3200" dirty="0"/>
              <a:t>Un nuovo ordine mondiale?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DB0B9E-44C2-4C91-AE38-9205CA9FD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4672" y="1354667"/>
            <a:ext cx="8748192" cy="4879223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it-IT" dirty="0"/>
              <a:t>Anche l’ex impero russo rimaneva fuori dalla </a:t>
            </a:r>
            <a:r>
              <a:rPr lang="it-IT" dirty="0" err="1"/>
              <a:t>SdN</a:t>
            </a:r>
            <a:r>
              <a:rPr lang="it-IT" dirty="0"/>
              <a:t>: ragioni politiche (cordone sanitario) e ruolo di sconfitta impedivano all’URSS di entrare nel campo globale</a:t>
            </a:r>
          </a:p>
          <a:p>
            <a:pPr>
              <a:lnSpc>
                <a:spcPct val="110000"/>
              </a:lnSpc>
            </a:pPr>
            <a:r>
              <a:rPr lang="it-IT" dirty="0"/>
              <a:t>Il risultato fu altrettanto paradossale: i bolscevichi riuscirono attraverso il sistema delle repubbliche sovietizzate a mantenere in connessione il vecchio impero multinazionale russo</a:t>
            </a:r>
          </a:p>
          <a:p>
            <a:pPr lvl="1">
              <a:lnSpc>
                <a:spcPct val="110000"/>
              </a:lnSpc>
            </a:pPr>
            <a:r>
              <a:rPr lang="it-IT" dirty="0"/>
              <a:t>Si determina un’equazione tra il comunismo sovietico e la tradizione geopolitica dell’impero. </a:t>
            </a:r>
          </a:p>
          <a:p>
            <a:pPr>
              <a:lnSpc>
                <a:spcPct val="110000"/>
              </a:lnSpc>
            </a:pPr>
            <a:r>
              <a:rPr lang="it-IT" dirty="0"/>
              <a:t>La </a:t>
            </a:r>
            <a:r>
              <a:rPr lang="it-IT" dirty="0" err="1"/>
              <a:t>SdN</a:t>
            </a:r>
            <a:r>
              <a:rPr lang="it-IT" dirty="0"/>
              <a:t> mostrava così tutti i suoi limiti e con essa la ricerca di un nuovo ordine mondiale:</a:t>
            </a:r>
          </a:p>
          <a:p>
            <a:pPr lvl="1">
              <a:lnSpc>
                <a:spcPct val="110000"/>
              </a:lnSpc>
            </a:pPr>
            <a:r>
              <a:rPr lang="it-IT" dirty="0"/>
              <a:t>Gli Usa erano fuori dalla Società, i vinti della 1GM non vennero ammessi fino ad una loro riabilitazione, l’Urss andava contenuta nel «cordone» e non doveva svolgere un ruolo primario, l’Italia si era isolata nelle sue richieste.</a:t>
            </a:r>
          </a:p>
          <a:p>
            <a:pPr lvl="1">
              <a:lnSpc>
                <a:spcPct val="110000"/>
              </a:lnSpc>
            </a:pPr>
            <a:r>
              <a:rPr lang="it-IT" dirty="0"/>
              <a:t>Rimaneva determinante il debole asse franco-britannico in un mondo che solo in apparenza era rimasto eurocentrico</a:t>
            </a:r>
          </a:p>
        </p:txBody>
      </p:sp>
    </p:spTree>
    <p:extLst>
      <p:ext uri="{BB962C8B-B14F-4D97-AF65-F5344CB8AC3E}">
        <p14:creationId xmlns:p14="http://schemas.microsoft.com/office/powerpoint/2010/main" val="1453187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5FED1C-97F8-402A-AA8A-272FCD572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L’Europa alla fine del conflitto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1FB994-5AE6-46E7-B12F-C3B57E2C08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La 1GM e la rivoluzione russa portarono alla fine dei 4 imperi  (tedesco, austro-ungarico, russo, ottomano)</a:t>
            </a:r>
          </a:p>
          <a:p>
            <a:r>
              <a:rPr lang="it-IT" dirty="0"/>
              <a:t>I trattati che seguirono mutarono radicalmente la carta europea.</a:t>
            </a:r>
          </a:p>
          <a:p>
            <a:r>
              <a:rPr lang="it-IT" dirty="0"/>
              <a:t>Malgrado le idee di Wilson il principio dell’</a:t>
            </a:r>
            <a:r>
              <a:rPr lang="it-IT" dirty="0" err="1"/>
              <a:t>autoderminazione</a:t>
            </a:r>
            <a:r>
              <a:rPr lang="it-IT" dirty="0"/>
              <a:t> venne ampiamente disatteso così come la </a:t>
            </a:r>
            <a:r>
              <a:rPr lang="it-IT" dirty="0" err="1"/>
              <a:t>SdN</a:t>
            </a:r>
            <a:r>
              <a:rPr lang="it-IT" dirty="0"/>
              <a:t> nacque zoppa</a:t>
            </a:r>
          </a:p>
          <a:p>
            <a:r>
              <a:rPr lang="it-IT" dirty="0"/>
              <a:t>Germania: forti penalizzazioni </a:t>
            </a:r>
            <a:r>
              <a:rPr lang="it-IT" dirty="0" err="1"/>
              <a:t>economicehe</a:t>
            </a:r>
            <a:r>
              <a:rPr lang="it-IT" dirty="0"/>
              <a:t>, cede Alsazia e Lorena alla Francia e parte dei territori orientali alla Polonia che, con il corridoio di Danzica ottiene l’accesso al mare; la Prussia orientale rimane staccata dalla Germania.</a:t>
            </a:r>
          </a:p>
          <a:p>
            <a:r>
              <a:rPr lang="it-IT" dirty="0"/>
              <a:t>Austria Ungheria: dalle ceneri dell’impero nascono Regno SHS, Cecoslovacchia (mix di nazionalità anche tedesche), Austria e Ungheria.</a:t>
            </a:r>
          </a:p>
          <a:p>
            <a:r>
              <a:rPr lang="it-IT" dirty="0"/>
              <a:t>La Romania ottiene territori dall’impero austriaco e dalla Bulgaria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90990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3" name="Picture 5" descr="File:League of Nations Anachronous Map.P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21255" y="845466"/>
            <a:ext cx="9197823" cy="5852115"/>
          </a:xfrm>
          <a:prstGeom prst="rect">
            <a:avLst/>
          </a:prstGeom>
          <a:noFill/>
        </p:spPr>
      </p:pic>
      <p:sp>
        <p:nvSpPr>
          <p:cNvPr id="43014" name="Rectangle 6"/>
          <p:cNvSpPr>
            <a:spLocks noGrp="1" noChangeArrowheads="1"/>
          </p:cNvSpPr>
          <p:nvPr>
            <p:ph type="title"/>
          </p:nvPr>
        </p:nvSpPr>
        <p:spPr>
          <a:xfrm>
            <a:off x="2364324" y="165709"/>
            <a:ext cx="8911687" cy="679757"/>
          </a:xfrm>
        </p:spPr>
        <p:txBody>
          <a:bodyPr>
            <a:normAutofit/>
          </a:bodyPr>
          <a:lstStyle/>
          <a:p>
            <a:pPr algn="ctr"/>
            <a:r>
              <a:rPr lang="it-IT" sz="3200" dirty="0"/>
              <a:t>La Società delle Nazioni 1919-1946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5FED1C-97F8-402A-AA8A-272FCD572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L’Europa alla fine del conflitto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1FB994-5AE6-46E7-B12F-C3B57E2C08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A ovest della Russia nascono Polonia, Finlandia, repubbliche baltiche.</a:t>
            </a:r>
          </a:p>
          <a:p>
            <a:r>
              <a:rPr lang="it-IT" dirty="0"/>
              <a:t>Questi mutamenti lasciano fuori dai </a:t>
            </a:r>
            <a:r>
              <a:rPr lang="it-IT" dirty="0" err="1"/>
              <a:t>prorpi</a:t>
            </a:r>
            <a:r>
              <a:rPr lang="it-IT" dirty="0"/>
              <a:t> confini nazionali: 10 milioni di tedeschi, 7 milioni di russi e 3 milioni di ungheresi</a:t>
            </a:r>
          </a:p>
          <a:p>
            <a:r>
              <a:rPr lang="it-IT" dirty="0"/>
              <a:t>Impero ottomano viene smembrato anche se il nocciolo turco (rivoluzione </a:t>
            </a:r>
            <a:r>
              <a:rPr lang="it-IT" dirty="0" err="1"/>
              <a:t>Kemal</a:t>
            </a:r>
            <a:r>
              <a:rPr lang="it-IT" dirty="0"/>
              <a:t> </a:t>
            </a:r>
            <a:r>
              <a:rPr lang="it-IT" dirty="0" err="1"/>
              <a:t>Ataturk</a:t>
            </a:r>
            <a:r>
              <a:rPr lang="it-IT" dirty="0"/>
              <a:t> vittoriosa contro la Grecia – Trattato di Losanna 1923) darà vita alla Turchia contemporanea con una parte in Tracia e con il mantenimento del controllo degli stretti</a:t>
            </a:r>
          </a:p>
          <a:p>
            <a:r>
              <a:rPr lang="it-IT" dirty="0"/>
              <a:t>Turchia e Grecia trasferiscono reciprocamente nell’altro paese le rispettive minoranze:  oltre 1 milione di greci lasciano la Turchia, altrettanto fanno quasi tutti i turchi residenti in Grecia.</a:t>
            </a:r>
          </a:p>
        </p:txBody>
      </p:sp>
    </p:spTree>
    <p:extLst>
      <p:ext uri="{BB962C8B-B14F-4D97-AF65-F5344CB8AC3E}">
        <p14:creationId xmlns:p14="http://schemas.microsoft.com/office/powerpoint/2010/main" val="4261373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2592924" y="624110"/>
            <a:ext cx="8911687" cy="712566"/>
          </a:xfrm>
        </p:spPr>
        <p:txBody>
          <a:bodyPr>
            <a:normAutofit/>
          </a:bodyPr>
          <a:lstStyle/>
          <a:p>
            <a:r>
              <a:rPr lang="it-IT" sz="3200" dirty="0"/>
              <a:t>L’Europa alla fine del conflitto </a:t>
            </a:r>
          </a:p>
        </p:txBody>
      </p:sp>
      <p:pic>
        <p:nvPicPr>
          <p:cNvPr id="21510" name="Picture 6" descr="L'Europa alla fine della Prima Guerra Mondia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05219" y="1203594"/>
            <a:ext cx="8091118" cy="54461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L’Europa di Versailles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it-IT" dirty="0"/>
              <a:t>Il 18 gennaio 1919 la conferenza di pace si aprì a Versailles, in Francia per concludersi il 28 giugno 1919. </a:t>
            </a:r>
          </a:p>
          <a:p>
            <a:pPr algn="just">
              <a:lnSpc>
                <a:spcPct val="110000"/>
              </a:lnSpc>
            </a:pPr>
            <a:r>
              <a:rPr lang="it-IT" dirty="0"/>
              <a:t>In realtà si tratta di uno dei cinque trattati che regolarono i rapporti con le potenze sconfitte.</a:t>
            </a:r>
          </a:p>
          <a:p>
            <a:pPr algn="just">
              <a:lnSpc>
                <a:spcPct val="110000"/>
              </a:lnSpc>
            </a:pPr>
            <a:r>
              <a:rPr lang="it-IT" dirty="0"/>
              <a:t>Il trattato fu una premessa alla creazione della Società delle Nazioni, uno degli scopi principali del Presidente degli Stati Uniti W. Wilson, il cui scopo principale era quello di arbitrare i conflitti tra le nazioni prima che si arrivasse alla guerra.</a:t>
            </a:r>
          </a:p>
          <a:p>
            <a:pPr algn="just">
              <a:lnSpc>
                <a:spcPct val="110000"/>
              </a:lnSpc>
            </a:pPr>
            <a:r>
              <a:rPr lang="it-IT" dirty="0"/>
              <a:t>I principali protagonisti furono: </a:t>
            </a:r>
            <a:r>
              <a:rPr lang="it-IT" dirty="0" err="1"/>
              <a:t>D.Lloyd</a:t>
            </a:r>
            <a:r>
              <a:rPr lang="it-IT" dirty="0"/>
              <a:t> George (primo ministro GB), </a:t>
            </a:r>
            <a:r>
              <a:rPr lang="it-IT" dirty="0" err="1"/>
              <a:t>G.Clemenceau</a:t>
            </a:r>
            <a:r>
              <a:rPr lang="it-IT" dirty="0"/>
              <a:t> (</a:t>
            </a:r>
            <a:r>
              <a:rPr lang="it-IT" dirty="0" err="1"/>
              <a:t>pres.consiglio</a:t>
            </a:r>
            <a:r>
              <a:rPr lang="it-IT" dirty="0"/>
              <a:t> F.), W. Wilson (</a:t>
            </a:r>
            <a:r>
              <a:rPr lang="it-IT" dirty="0" err="1"/>
              <a:t>pres</a:t>
            </a:r>
            <a:r>
              <a:rPr lang="it-IT" dirty="0"/>
              <a:t>. USA)</a:t>
            </a:r>
          </a:p>
          <a:p>
            <a:pPr algn="just">
              <a:lnSpc>
                <a:spcPct val="110000"/>
              </a:lnSpc>
            </a:pP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92925" y="624110"/>
            <a:ext cx="8911687" cy="747490"/>
          </a:xfrm>
        </p:spPr>
        <p:txBody>
          <a:bodyPr>
            <a:normAutofit/>
          </a:bodyPr>
          <a:lstStyle/>
          <a:p>
            <a:r>
              <a:rPr lang="it-IT" sz="3200" dirty="0"/>
              <a:t>L’Europa di Versailles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9212" y="1811867"/>
            <a:ext cx="8915400" cy="4099355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</a:pPr>
            <a:r>
              <a:rPr lang="it-IT" dirty="0"/>
              <a:t>A Versailles fu difficile stabilire una linea comune e il risultato di compromesso non piacque a nessuno.</a:t>
            </a:r>
          </a:p>
          <a:p>
            <a:pPr algn="just">
              <a:lnSpc>
                <a:spcPct val="110000"/>
              </a:lnSpc>
            </a:pPr>
            <a:r>
              <a:rPr lang="it-IT" dirty="0"/>
              <a:t>La Francia:  </a:t>
            </a:r>
          </a:p>
          <a:p>
            <a:pPr lvl="1" algn="just">
              <a:lnSpc>
                <a:spcPct val="110000"/>
              </a:lnSpc>
            </a:pPr>
            <a:r>
              <a:rPr lang="it-IT" sz="1800" dirty="0"/>
              <a:t>aveva sofferto la gran parte delle perdite e gran parte del conflitto era stato combattuto sul suolo francese. </a:t>
            </a:r>
          </a:p>
          <a:p>
            <a:pPr lvl="1" algn="just">
              <a:lnSpc>
                <a:spcPct val="110000"/>
              </a:lnSpc>
            </a:pPr>
            <a:r>
              <a:rPr lang="it-IT" sz="1800" dirty="0"/>
              <a:t>voleva dalla Germania riparazioni che permettessero di ricostruire e riparare i danni (750.000 case e 23.000 fabbriche) </a:t>
            </a:r>
          </a:p>
          <a:p>
            <a:pPr lvl="1" algn="just">
              <a:lnSpc>
                <a:spcPct val="110000"/>
              </a:lnSpc>
            </a:pPr>
            <a:r>
              <a:rPr lang="it-IT" sz="1800" dirty="0"/>
              <a:t>la sconfitta del 1871 con la perdita dell’Alsazia-Lorena spinse Parigi a chiedere la smilitarizzazione della Renania </a:t>
            </a:r>
          </a:p>
          <a:p>
            <a:pPr lvl="1" algn="just">
              <a:lnSpc>
                <a:spcPct val="110000"/>
              </a:lnSpc>
            </a:pPr>
            <a:r>
              <a:rPr lang="it-IT" sz="1800" dirty="0"/>
              <a:t>di fatto voleva assumere un ruolo determinante in Europa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2925" y="624110"/>
            <a:ext cx="8911687" cy="662823"/>
          </a:xfrm>
        </p:spPr>
        <p:txBody>
          <a:bodyPr>
            <a:normAutofit/>
          </a:bodyPr>
          <a:lstStyle/>
          <a:p>
            <a:r>
              <a:rPr lang="it-IT" sz="3200" dirty="0"/>
              <a:t>L’Europa di Versailles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9212" y="1574800"/>
            <a:ext cx="8915400" cy="4336422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</a:pPr>
            <a:r>
              <a:rPr lang="it-IT" dirty="0"/>
              <a:t>La Gran Bretagna giocò un ruolo più defilato, anche se il suo territorio non era stato invaso lo spirito di vendetta ma fu gestito in modo politicamente differente rispetto a Parigi: </a:t>
            </a:r>
          </a:p>
          <a:p>
            <a:pPr lvl="1" algn="just">
              <a:lnSpc>
                <a:spcPct val="110000"/>
              </a:lnSpc>
            </a:pPr>
            <a:r>
              <a:rPr lang="it-IT" sz="1800" dirty="0"/>
              <a:t>Pur volendo delle riparazioni severe, chiese molto meno</a:t>
            </a:r>
          </a:p>
          <a:p>
            <a:pPr lvl="1" algn="just">
              <a:lnSpc>
                <a:spcPct val="110000"/>
              </a:lnSpc>
            </a:pPr>
            <a:r>
              <a:rPr lang="it-IT" sz="1800" dirty="0"/>
              <a:t>Lloyd George era conscio che se le richieste francesi fossero state accolte, la Francia sarebbe diventata estremamente potente nell'Europa Centrale, e un delicato equilibrio si sarebbe spezzato. </a:t>
            </a:r>
          </a:p>
          <a:p>
            <a:pPr lvl="1" algn="just">
              <a:lnSpc>
                <a:spcPct val="110000"/>
              </a:lnSpc>
            </a:pPr>
            <a:r>
              <a:rPr lang="it-IT" sz="1800" dirty="0"/>
              <a:t>La Gran Bretagna voleva preservare il suo impero ed era preoccupata dalla proposta di Wilson sull’autodeterminazione</a:t>
            </a:r>
          </a:p>
          <a:p>
            <a:pPr lvl="1" algn="just">
              <a:lnSpc>
                <a:spcPct val="110000"/>
              </a:lnSpc>
            </a:pPr>
            <a:r>
              <a:rPr lang="it-IT" sz="1800" dirty="0"/>
              <a:t>Come i francesi, anche Lloyd George supportò i blocchi navali e i trattati segreti.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592925" y="624110"/>
            <a:ext cx="8911687" cy="722090"/>
          </a:xfrm>
        </p:spPr>
        <p:txBody>
          <a:bodyPr>
            <a:normAutofit/>
          </a:bodyPr>
          <a:lstStyle/>
          <a:p>
            <a:r>
              <a:rPr lang="it-IT" sz="3200" dirty="0"/>
              <a:t>L’Europa di Versailles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5133" y="1422401"/>
            <a:ext cx="9379479" cy="4488822"/>
          </a:xfrm>
        </p:spPr>
        <p:txBody>
          <a:bodyPr>
            <a:noAutofit/>
          </a:bodyPr>
          <a:lstStyle/>
          <a:p>
            <a:pPr algn="just"/>
            <a:r>
              <a:rPr lang="it-IT" dirty="0"/>
              <a:t>USA avevano punti di vista differenti su come punire la Germania. </a:t>
            </a:r>
          </a:p>
          <a:p>
            <a:pPr lvl="1" algn="just"/>
            <a:r>
              <a:rPr lang="it-IT" sz="1800" dirty="0"/>
              <a:t>Avevano già proposto i quattordici punti prima ancora della fine della guerra (gennaio 1918 – Senato USA) promuovendo l’autodeterminazione</a:t>
            </a:r>
          </a:p>
          <a:p>
            <a:pPr lvl="1" algn="just"/>
            <a:r>
              <a:rPr lang="it-IT" sz="1800" dirty="0"/>
              <a:t>L’aspirazione all’indipendenza si trasferì nel coacerva postbellico seguendo diverse declinazioni ed evoluzioni (anche di tipo etnico)</a:t>
            </a:r>
          </a:p>
          <a:p>
            <a:pPr algn="just"/>
            <a:r>
              <a:rPr lang="it-IT" dirty="0"/>
              <a:t>Gli Usa continuavano ad oscillare fra una posizione globale ed una di controllo del proprio spazio imperiale:</a:t>
            </a:r>
          </a:p>
          <a:p>
            <a:pPr lvl="1" algn="just"/>
            <a:r>
              <a:rPr lang="it-IT" sz="1800" dirty="0"/>
              <a:t>La popolazione americana, aveva vissuto la guerra solo a partire dall'aprile 1917, ma le tendenze isolazioniste spingevano gli USA ad uscire dalla "confusione europea" il più in fretta possibile. </a:t>
            </a:r>
          </a:p>
          <a:p>
            <a:pPr lvl="1" algn="just"/>
            <a:r>
              <a:rPr lang="it-IT" sz="1800" dirty="0"/>
              <a:t>Istituire una politica mondiale che assicurasse che niente di simile sarebbe più accaduto (la Società delle Nazioni). Ruolo mondiale USA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92925" y="624110"/>
            <a:ext cx="8911687" cy="645890"/>
          </a:xfrm>
        </p:spPr>
        <p:txBody>
          <a:bodyPr>
            <a:normAutofit/>
          </a:bodyPr>
          <a:lstStyle/>
          <a:p>
            <a:r>
              <a:rPr lang="it-IT" sz="3200" dirty="0"/>
              <a:t>L’Europa di Versailles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82345" y="1820334"/>
            <a:ext cx="8915400" cy="3777622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20000"/>
              </a:lnSpc>
            </a:pPr>
            <a:r>
              <a:rPr lang="it-IT" sz="1900" dirty="0"/>
              <a:t>Sintomatiche le valutazioni sui risultati date da due contemporanei:</a:t>
            </a:r>
          </a:p>
          <a:p>
            <a:pPr lvl="1" algn="just">
              <a:lnSpc>
                <a:spcPct val="120000"/>
              </a:lnSpc>
            </a:pPr>
            <a:r>
              <a:rPr lang="it-IT" sz="1700" dirty="0"/>
              <a:t>“Questa non è una pace, è un armistizio per vent'anni”  (Ferdinand </a:t>
            </a:r>
            <a:r>
              <a:rPr lang="it-IT" sz="1700" dirty="0" err="1"/>
              <a:t>Foch</a:t>
            </a:r>
            <a:r>
              <a:rPr lang="it-IT" sz="1700" dirty="0"/>
              <a:t>, ufficiale francese al comando degli Alleati nella Prima guerra mondiale; 1920.)</a:t>
            </a:r>
          </a:p>
          <a:p>
            <a:pPr lvl="1" algn="just">
              <a:lnSpc>
                <a:spcPct val="120000"/>
              </a:lnSpc>
            </a:pPr>
            <a:r>
              <a:rPr lang="it-IT" sz="1700" dirty="0" err="1"/>
              <a:t>J.M.Keynes</a:t>
            </a:r>
            <a:r>
              <a:rPr lang="it-IT" sz="1700" dirty="0"/>
              <a:t>: il trattato non prevedeva alcun piano di ripresa economica e l'atteggiamento punitivo e le sanzioni contro la Germania avrebbero provocato nuovi conflitti e instabilità, invece di garantire una pace duratura (</a:t>
            </a:r>
            <a:r>
              <a:rPr lang="it-IT" sz="1700" dirty="0" err="1"/>
              <a:t>J.M.Keynes</a:t>
            </a:r>
            <a:r>
              <a:rPr lang="it-IT" sz="1700" dirty="0"/>
              <a:t>, The </a:t>
            </a:r>
            <a:r>
              <a:rPr lang="it-IT" sz="1700" dirty="0" err="1"/>
              <a:t>Economic</a:t>
            </a:r>
            <a:r>
              <a:rPr lang="it-IT" sz="1700" dirty="0"/>
              <a:t> </a:t>
            </a:r>
            <a:r>
              <a:rPr lang="it-IT" sz="1700" dirty="0" err="1"/>
              <a:t>Consequences</a:t>
            </a:r>
            <a:r>
              <a:rPr lang="it-IT" sz="1700" dirty="0"/>
              <a:t> of the Peace).</a:t>
            </a:r>
          </a:p>
          <a:p>
            <a:pPr algn="just">
              <a:lnSpc>
                <a:spcPct val="120000"/>
              </a:lnSpc>
            </a:pPr>
            <a:r>
              <a:rPr lang="it-IT" sz="1900" dirty="0"/>
              <a:t>Secondo E. </a:t>
            </a:r>
            <a:r>
              <a:rPr lang="it-IT" sz="1900" dirty="0" err="1"/>
              <a:t>Hobsbawn</a:t>
            </a:r>
            <a:r>
              <a:rPr lang="it-IT" sz="1900" dirty="0"/>
              <a:t>:  facendo propri i Quattordici punti di Wilson, i Trattati di Versailles aprirono la strada - con la riorganizzazione, su base etnica, della carta dell'Europa - alle successive pulizie etniche e all'Olocausto (</a:t>
            </a:r>
            <a:r>
              <a:rPr lang="it-IT" sz="1900" dirty="0" err="1"/>
              <a:t>E.Hobsbawn</a:t>
            </a:r>
            <a:r>
              <a:rPr lang="it-IT" sz="1900" dirty="0"/>
              <a:t>, Il secolo breve)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236</TotalTime>
  <Words>1896</Words>
  <Application>Microsoft Office PowerPoint</Application>
  <PresentationFormat>Widescreen</PresentationFormat>
  <Paragraphs>100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4" baseType="lpstr">
      <vt:lpstr>Arial</vt:lpstr>
      <vt:lpstr>Century Gothic</vt:lpstr>
      <vt:lpstr>Wingdings 3</vt:lpstr>
      <vt:lpstr>Filo</vt:lpstr>
      <vt:lpstr>Dopo la prima guerra mondiale</vt:lpstr>
      <vt:lpstr>L’Europa alla fine del conflitto</vt:lpstr>
      <vt:lpstr>L’Europa alla fine del conflitto</vt:lpstr>
      <vt:lpstr>L’Europa alla fine del conflitto </vt:lpstr>
      <vt:lpstr>L’Europa di Versailles</vt:lpstr>
      <vt:lpstr>L’Europa di Versailles</vt:lpstr>
      <vt:lpstr>L’Europa di Versailles</vt:lpstr>
      <vt:lpstr>L’Europa di Versailles</vt:lpstr>
      <vt:lpstr>L’Europa di Versailles</vt:lpstr>
      <vt:lpstr>Alcune osservazioni</vt:lpstr>
      <vt:lpstr>Presentazione standard di PowerPoint</vt:lpstr>
      <vt:lpstr>Presentazione standard di PowerPoint</vt:lpstr>
      <vt:lpstr>I 14 punti di Wilson</vt:lpstr>
      <vt:lpstr>I 14 punti di Wilson</vt:lpstr>
      <vt:lpstr>Un nuovo ordine mondiale?</vt:lpstr>
      <vt:lpstr>Un nuovo ordine mondiale?</vt:lpstr>
      <vt:lpstr>Un nuovo ordine mondiale?</vt:lpstr>
      <vt:lpstr>Un nuovo ordine mondiale?</vt:lpstr>
      <vt:lpstr>Un nuovo ordine mondiale?</vt:lpstr>
      <vt:lpstr>La Società delle Nazioni 1919-1946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Gli equilibri e gli scenari  1882-1940</dc:title>
  <dc:creator>utente</dc:creator>
  <cp:lastModifiedBy>utente</cp:lastModifiedBy>
  <cp:revision>25</cp:revision>
  <dcterms:created xsi:type="dcterms:W3CDTF">2020-12-30T17:33:06Z</dcterms:created>
  <dcterms:modified xsi:type="dcterms:W3CDTF">2023-01-05T17:12:25Z</dcterms:modified>
</cp:coreProperties>
</file>