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79" r:id="rId3"/>
    <p:sldId id="308" r:id="rId4"/>
    <p:sldId id="299" r:id="rId5"/>
    <p:sldId id="282" r:id="rId6"/>
    <p:sldId id="284" r:id="rId7"/>
    <p:sldId id="312" r:id="rId8"/>
    <p:sldId id="313" r:id="rId9"/>
    <p:sldId id="314" r:id="rId10"/>
    <p:sldId id="263" r:id="rId11"/>
    <p:sldId id="266" r:id="rId12"/>
    <p:sldId id="268" r:id="rId13"/>
    <p:sldId id="286" r:id="rId14"/>
    <p:sldId id="287" r:id="rId15"/>
    <p:sldId id="304" r:id="rId16"/>
    <p:sldId id="278" r:id="rId17"/>
    <p:sldId id="274" r:id="rId18"/>
    <p:sldId id="306" r:id="rId19"/>
    <p:sldId id="276" r:id="rId20"/>
    <p:sldId id="291" r:id="rId21"/>
    <p:sldId id="292" r:id="rId22"/>
    <p:sldId id="294" r:id="rId23"/>
    <p:sldId id="295" r:id="rId24"/>
    <p:sldId id="296" r:id="rId25"/>
    <p:sldId id="298"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427E1D-5214-4307-B19B-B089142116C8}"/>
              </a:ext>
            </a:extLst>
          </p:cNvPr>
          <p:cNvSpPr>
            <a:spLocks noGrp="1"/>
          </p:cNvSpPr>
          <p:nvPr>
            <p:ph type="title"/>
          </p:nvPr>
        </p:nvSpPr>
        <p:spPr>
          <a:xfrm>
            <a:off x="609600" y="274638"/>
            <a:ext cx="10972800" cy="1143000"/>
          </a:xfrm>
        </p:spPr>
        <p:txBody>
          <a:bodyPr/>
          <a:lstStyle/>
          <a:p>
            <a:r>
              <a:rPr lang="it-IT"/>
              <a:t>Fare clic per modificare lo stile del titolo dello schema</a:t>
            </a:r>
          </a:p>
        </p:txBody>
      </p:sp>
      <p:sp>
        <p:nvSpPr>
          <p:cNvPr id="3" name="Segnaposto tabella 2">
            <a:extLst>
              <a:ext uri="{FF2B5EF4-FFF2-40B4-BE49-F238E27FC236}">
                <a16:creationId xmlns:a16="http://schemas.microsoft.com/office/drawing/2014/main" id="{D5306411-AF44-492E-9678-5D77E7CA86F6}"/>
              </a:ext>
            </a:extLst>
          </p:cNvPr>
          <p:cNvSpPr>
            <a:spLocks noGrp="1"/>
          </p:cNvSpPr>
          <p:nvPr>
            <p:ph type="tbl" idx="1"/>
          </p:nvPr>
        </p:nvSpPr>
        <p:spPr>
          <a:xfrm>
            <a:off x="609600" y="1600201"/>
            <a:ext cx="10972800" cy="4525963"/>
          </a:xfrm>
        </p:spPr>
        <p:txBody>
          <a:bodyPr/>
          <a:lstStyle/>
          <a:p>
            <a:pPr lvl="0"/>
            <a:endParaRPr lang="it-IT" noProof="0"/>
          </a:p>
        </p:txBody>
      </p:sp>
      <p:sp>
        <p:nvSpPr>
          <p:cNvPr id="4" name="Rectangle 4">
            <a:extLst>
              <a:ext uri="{FF2B5EF4-FFF2-40B4-BE49-F238E27FC236}">
                <a16:creationId xmlns:a16="http://schemas.microsoft.com/office/drawing/2014/main" id="{F6AF98DF-06EB-40B8-9E52-0F8A917B7465}"/>
              </a:ext>
            </a:extLst>
          </p:cNvPr>
          <p:cNvSpPr>
            <a:spLocks noGrp="1" noChangeArrowheads="1"/>
          </p:cNvSpPr>
          <p:nvPr>
            <p:ph type="dt" sz="half" idx="10"/>
          </p:nvPr>
        </p:nvSpPr>
        <p:spPr>
          <a:ln/>
        </p:spPr>
        <p:txBody>
          <a:bodyPr/>
          <a:lstStyle>
            <a:lvl1pPr>
              <a:defRPr/>
            </a:lvl1pPr>
          </a:lstStyle>
          <a:p>
            <a:pPr>
              <a:defRPr/>
            </a:pPr>
            <a:endParaRPr lang="it-IT" altLang="it-IT"/>
          </a:p>
        </p:txBody>
      </p:sp>
      <p:sp>
        <p:nvSpPr>
          <p:cNvPr id="5" name="Rectangle 5">
            <a:extLst>
              <a:ext uri="{FF2B5EF4-FFF2-40B4-BE49-F238E27FC236}">
                <a16:creationId xmlns:a16="http://schemas.microsoft.com/office/drawing/2014/main" id="{F1B4A860-1BAD-4638-82D9-6757113E6C65}"/>
              </a:ext>
            </a:extLst>
          </p:cNvPr>
          <p:cNvSpPr>
            <a:spLocks noGrp="1" noChangeArrowheads="1"/>
          </p:cNvSpPr>
          <p:nvPr>
            <p:ph type="ftr" sz="quarter" idx="11"/>
          </p:nvPr>
        </p:nvSpPr>
        <p:spPr>
          <a:ln/>
        </p:spPr>
        <p:txBody>
          <a:bodyPr/>
          <a:lstStyle>
            <a:lvl1pPr>
              <a:defRPr/>
            </a:lvl1pPr>
          </a:lstStyle>
          <a:p>
            <a:pPr>
              <a:defRPr/>
            </a:pPr>
            <a:endParaRPr lang="it-IT" altLang="it-IT"/>
          </a:p>
        </p:txBody>
      </p:sp>
      <p:sp>
        <p:nvSpPr>
          <p:cNvPr id="6" name="Rectangle 6">
            <a:extLst>
              <a:ext uri="{FF2B5EF4-FFF2-40B4-BE49-F238E27FC236}">
                <a16:creationId xmlns:a16="http://schemas.microsoft.com/office/drawing/2014/main" id="{9481D1F5-5A02-4DCF-A6F2-94FE0C9F5280}"/>
              </a:ext>
            </a:extLst>
          </p:cNvPr>
          <p:cNvSpPr>
            <a:spLocks noGrp="1" noChangeArrowheads="1"/>
          </p:cNvSpPr>
          <p:nvPr>
            <p:ph type="sldNum" sz="quarter" idx="12"/>
          </p:nvPr>
        </p:nvSpPr>
        <p:spPr>
          <a:ln/>
        </p:spPr>
        <p:txBody>
          <a:bodyPr/>
          <a:lstStyle>
            <a:lvl1pPr>
              <a:defRPr/>
            </a:lvl1pPr>
          </a:lstStyle>
          <a:p>
            <a:pPr>
              <a:defRPr/>
            </a:pPr>
            <a:fld id="{AC5F8A6E-6FEF-47D6-8E86-4A28D90FC23B}" type="slidenum">
              <a:rPr lang="it-IT" altLang="it-IT"/>
              <a:pPr>
                <a:defRPr/>
              </a:pPr>
              <a:t>‹N›</a:t>
            </a:fld>
            <a:endParaRPr lang="it-IT" altLang="it-IT"/>
          </a:p>
        </p:txBody>
      </p:sp>
    </p:spTree>
    <p:extLst>
      <p:ext uri="{BB962C8B-B14F-4D97-AF65-F5344CB8AC3E}">
        <p14:creationId xmlns:p14="http://schemas.microsoft.com/office/powerpoint/2010/main" val="2129346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1/5/2023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BAA7174-60AB-4D40-ACB3-16898B68132E}"/>
              </a:ext>
            </a:extLst>
          </p:cNvPr>
          <p:cNvSpPr>
            <a:spLocks noGrp="1" noChangeArrowheads="1"/>
          </p:cNvSpPr>
          <p:nvPr>
            <p:ph type="ctrTitle"/>
          </p:nvPr>
        </p:nvSpPr>
        <p:spPr>
          <a:xfrm>
            <a:off x="2209800" y="2130426"/>
            <a:ext cx="7772400" cy="1470025"/>
          </a:xfrm>
        </p:spPr>
        <p:txBody>
          <a:bodyPr anchor="ctr"/>
          <a:lstStyle/>
          <a:p>
            <a:pPr eaLnBrk="1" hangingPunct="1"/>
            <a:r>
              <a:rPr lang="it-IT" altLang="it-IT" sz="4400"/>
              <a:t>La guerra nel 900</a:t>
            </a:r>
          </a:p>
        </p:txBody>
      </p:sp>
      <p:sp>
        <p:nvSpPr>
          <p:cNvPr id="2051" name="Rectangle 3">
            <a:extLst>
              <a:ext uri="{FF2B5EF4-FFF2-40B4-BE49-F238E27FC236}">
                <a16:creationId xmlns:a16="http://schemas.microsoft.com/office/drawing/2014/main" id="{0EA96BE3-E8E2-49BE-B80A-AB4B835402E4}"/>
              </a:ext>
            </a:extLst>
          </p:cNvPr>
          <p:cNvSpPr>
            <a:spLocks noGrp="1" noChangeArrowheads="1"/>
          </p:cNvSpPr>
          <p:nvPr>
            <p:ph type="subTitle" idx="1"/>
          </p:nvPr>
        </p:nvSpPr>
        <p:spPr>
          <a:xfrm>
            <a:off x="2895600" y="3886200"/>
            <a:ext cx="6400800" cy="1752600"/>
          </a:xfrm>
        </p:spPr>
        <p:txBody>
          <a:bodyPr/>
          <a:lstStyle/>
          <a:p>
            <a:pPr eaLnBrk="1" hangingPunct="1"/>
            <a:r>
              <a:rPr lang="it-IT" altLang="it-IT" dirty="0"/>
              <a:t>Prof. Pasquale Iuso</a:t>
            </a:r>
          </a:p>
          <a:p>
            <a:pPr eaLnBrk="1" hangingPunct="1"/>
            <a:r>
              <a:rPr lang="it-IT" altLang="it-IT" dirty="0"/>
              <a:t>Storia e geopolitica del 900</a:t>
            </a:r>
          </a:p>
          <a:p>
            <a:pPr eaLnBrk="1" hangingPunct="1"/>
            <a:r>
              <a:rPr lang="it-IT" altLang="it-IT" dirty="0"/>
              <a:t>Corso di laurea in Politiche Internazionali e della Sostenibilità</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E5F72F6-BA3F-450D-8353-1EA708579E3E}"/>
              </a:ext>
            </a:extLst>
          </p:cNvPr>
          <p:cNvSpPr>
            <a:spLocks noGrp="1" noChangeArrowheads="1"/>
          </p:cNvSpPr>
          <p:nvPr>
            <p:ph type="title"/>
          </p:nvPr>
        </p:nvSpPr>
        <p:spPr>
          <a:xfrm>
            <a:off x="2592925" y="624110"/>
            <a:ext cx="8911687" cy="789823"/>
          </a:xfrm>
        </p:spPr>
        <p:txBody>
          <a:bodyPr>
            <a:normAutofit/>
          </a:bodyPr>
          <a:lstStyle/>
          <a:p>
            <a:pPr eaLnBrk="1" hangingPunct="1"/>
            <a:r>
              <a:rPr lang="it-IT" altLang="it-IT" sz="3200" dirty="0"/>
              <a:t>Le guerre mondiali e il Novecento </a:t>
            </a:r>
          </a:p>
        </p:txBody>
      </p:sp>
      <p:sp>
        <p:nvSpPr>
          <p:cNvPr id="9219" name="Rectangle 3">
            <a:extLst>
              <a:ext uri="{FF2B5EF4-FFF2-40B4-BE49-F238E27FC236}">
                <a16:creationId xmlns:a16="http://schemas.microsoft.com/office/drawing/2014/main" id="{869AE31B-3EDD-4C1F-A73B-3DB92EA9A74C}"/>
              </a:ext>
            </a:extLst>
          </p:cNvPr>
          <p:cNvSpPr>
            <a:spLocks noGrp="1" noChangeArrowheads="1"/>
          </p:cNvSpPr>
          <p:nvPr>
            <p:ph type="body" idx="1"/>
          </p:nvPr>
        </p:nvSpPr>
        <p:spPr>
          <a:xfrm>
            <a:off x="2589212" y="1413933"/>
            <a:ext cx="8915400" cy="4605867"/>
          </a:xfrm>
        </p:spPr>
        <p:txBody>
          <a:bodyPr>
            <a:normAutofit fontScale="62500" lnSpcReduction="20000"/>
          </a:bodyPr>
          <a:lstStyle/>
          <a:p>
            <a:pPr algn="just" eaLnBrk="1" hangingPunct="1">
              <a:lnSpc>
                <a:spcPct val="120000"/>
              </a:lnSpc>
            </a:pPr>
            <a:r>
              <a:rPr lang="it-IT" altLang="it-IT" sz="2700" dirty="0"/>
              <a:t>Con la guerra emerge la società di massa: un concetto che offre molte letture:</a:t>
            </a:r>
          </a:p>
          <a:p>
            <a:pPr lvl="1" algn="just" eaLnBrk="1" hangingPunct="1">
              <a:lnSpc>
                <a:spcPct val="120000"/>
              </a:lnSpc>
            </a:pPr>
            <a:r>
              <a:rPr lang="it-IT" altLang="it-IT" sz="2700" dirty="0"/>
              <a:t>Chi la vede come un prodotto esclusivo del primo conflitto, ma è una visione ristretta</a:t>
            </a:r>
          </a:p>
          <a:p>
            <a:pPr lvl="1" algn="just" eaLnBrk="1" hangingPunct="1">
              <a:lnSpc>
                <a:spcPct val="120000"/>
              </a:lnSpc>
            </a:pPr>
            <a:r>
              <a:rPr lang="it-IT" altLang="it-IT" sz="2700" dirty="0"/>
              <a:t>Chi individua radici che affondano alla fine del ‘700 (Mosse, Le origini culturali del III Reich oppure la Nazionalizzazione delle masse) </a:t>
            </a:r>
          </a:p>
          <a:p>
            <a:pPr lvl="1" algn="just" eaLnBrk="1" hangingPunct="1">
              <a:lnSpc>
                <a:spcPct val="120000"/>
              </a:lnSpc>
            </a:pPr>
            <a:r>
              <a:rPr lang="it-IT" altLang="it-IT" sz="2700" dirty="0"/>
              <a:t>Chi dalla politologia e dalla sociologia ne tematizza le caratteristiche ancor prima del conflitto (Weber, Pareto, Mosca, </a:t>
            </a:r>
            <a:r>
              <a:rPr lang="it-IT" altLang="it-IT" sz="2700" dirty="0" err="1"/>
              <a:t>Toqueville</a:t>
            </a:r>
            <a:r>
              <a:rPr lang="it-IT" altLang="it-IT" sz="2700" dirty="0"/>
              <a:t>)</a:t>
            </a:r>
          </a:p>
          <a:p>
            <a:pPr>
              <a:lnSpc>
                <a:spcPct val="120000"/>
              </a:lnSpc>
            </a:pPr>
            <a:r>
              <a:rPr lang="it-IT" altLang="it-IT" sz="2700" dirty="0"/>
              <a:t>E’ comunque difficile negare che il ‘900 inizi nel 1914: </a:t>
            </a:r>
          </a:p>
          <a:p>
            <a:pPr lvl="1" algn="just">
              <a:lnSpc>
                <a:spcPct val="120000"/>
              </a:lnSpc>
            </a:pPr>
            <a:r>
              <a:rPr lang="it-IT" altLang="it-IT" sz="2700" dirty="0"/>
              <a:t>La velocità delle trasformazioni economiche e sociali che segnano gli anni 1914-1918 e quasi trasformano l’intero pianeta nel decennio successivo</a:t>
            </a:r>
          </a:p>
          <a:p>
            <a:pPr lvl="1" algn="just">
              <a:lnSpc>
                <a:spcPct val="120000"/>
              </a:lnSpc>
            </a:pPr>
            <a:r>
              <a:rPr lang="it-IT" altLang="it-IT" sz="2700" dirty="0"/>
              <a:t>I rapporti fra stato ed economia, lo sviluppo tecnologico, gli apparati militari, la dimensione delle relazioni internazionali postbelliche, le caratteristiche del conflitto molto più simile alle guerre contemporanee che ad un conflitto tardo ottocentesco</a:t>
            </a:r>
          </a:p>
          <a:p>
            <a:pPr algn="just">
              <a:lnSpc>
                <a:spcPct val="110000"/>
              </a:lnSpc>
            </a:pPr>
            <a:endParaRPr lang="it-IT" altLang="it-IT"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F1E26E8-3BEA-4E31-AC1C-1A9233FA2800}"/>
              </a:ext>
            </a:extLst>
          </p:cNvPr>
          <p:cNvSpPr>
            <a:spLocks noGrp="1" noChangeArrowheads="1"/>
          </p:cNvSpPr>
          <p:nvPr>
            <p:ph type="title"/>
          </p:nvPr>
        </p:nvSpPr>
        <p:spPr>
          <a:xfrm>
            <a:off x="2592925" y="624110"/>
            <a:ext cx="8911687" cy="815223"/>
          </a:xfrm>
        </p:spPr>
        <p:txBody>
          <a:bodyPr>
            <a:normAutofit/>
          </a:bodyPr>
          <a:lstStyle/>
          <a:p>
            <a:pPr eaLnBrk="1" hangingPunct="1"/>
            <a:r>
              <a:rPr lang="it-IT" altLang="it-IT" sz="3200" dirty="0"/>
              <a:t>Le guerre mondiali e il Novecento</a:t>
            </a:r>
          </a:p>
        </p:txBody>
      </p:sp>
      <p:sp>
        <p:nvSpPr>
          <p:cNvPr id="11267" name="Rectangle 3">
            <a:extLst>
              <a:ext uri="{FF2B5EF4-FFF2-40B4-BE49-F238E27FC236}">
                <a16:creationId xmlns:a16="http://schemas.microsoft.com/office/drawing/2014/main" id="{FE9FCA65-9A36-4050-9415-5397282A2BD8}"/>
              </a:ext>
            </a:extLst>
          </p:cNvPr>
          <p:cNvSpPr>
            <a:spLocks noGrp="1" noChangeArrowheads="1"/>
          </p:cNvSpPr>
          <p:nvPr>
            <p:ph type="body" idx="1"/>
          </p:nvPr>
        </p:nvSpPr>
        <p:spPr>
          <a:xfrm>
            <a:off x="2589212" y="1541721"/>
            <a:ext cx="8915400" cy="4369501"/>
          </a:xfrm>
        </p:spPr>
        <p:txBody>
          <a:bodyPr>
            <a:normAutofit/>
          </a:bodyPr>
          <a:lstStyle/>
          <a:p>
            <a:pPr algn="just" eaLnBrk="1" hangingPunct="1">
              <a:lnSpc>
                <a:spcPct val="110000"/>
              </a:lnSpc>
            </a:pPr>
            <a:r>
              <a:rPr lang="it-IT" altLang="it-IT" dirty="0"/>
              <a:t>La continuità dei conflitti che coinvolgono l’Europa (ma non solo) nella prima metà del ‘900 possono far parlare di: </a:t>
            </a:r>
          </a:p>
          <a:p>
            <a:pPr lvl="1" algn="just" eaLnBrk="1" hangingPunct="1">
              <a:lnSpc>
                <a:spcPct val="110000"/>
              </a:lnSpc>
            </a:pPr>
            <a:r>
              <a:rPr lang="it-IT" altLang="it-IT" sz="1800" dirty="0"/>
              <a:t>Guerra dei 30 del XX secolo (già i contemporanei Winston Churchill e il nazista Alfred Rosenberg; ma anche </a:t>
            </a:r>
            <a:r>
              <a:rPr lang="it-IT" altLang="it-IT" sz="1800" dirty="0" err="1"/>
              <a:t>A.Mayer</a:t>
            </a:r>
            <a:r>
              <a:rPr lang="it-IT" altLang="it-IT" sz="1800" dirty="0"/>
              <a:t>, Il potere dell’Ancien regime fino alla prima guerra mondiale)</a:t>
            </a:r>
          </a:p>
          <a:p>
            <a:pPr lvl="1" algn="just" eaLnBrk="1" hangingPunct="1">
              <a:lnSpc>
                <a:spcPct val="110000"/>
              </a:lnSpc>
            </a:pPr>
            <a:r>
              <a:rPr lang="it-IT" altLang="it-IT" sz="1800" dirty="0"/>
              <a:t>Distruzione dell’Europa/Ricostruzione dell’Europa in un contesto diverso  (</a:t>
            </a:r>
            <a:r>
              <a:rPr lang="it-IT" altLang="it-IT" sz="1800" dirty="0" err="1"/>
              <a:t>D.Ellwood</a:t>
            </a:r>
            <a:r>
              <a:rPr lang="it-IT" altLang="it-IT" sz="1800" dirty="0"/>
              <a:t>, </a:t>
            </a:r>
            <a:r>
              <a:rPr lang="it-IT" altLang="it-IT" sz="1800" dirty="0" err="1"/>
              <a:t>A.Hillgruber</a:t>
            </a:r>
            <a:r>
              <a:rPr lang="it-IT" altLang="it-IT" sz="1800" dirty="0"/>
              <a:t>)</a:t>
            </a:r>
          </a:p>
          <a:p>
            <a:pPr lvl="1" algn="just" eaLnBrk="1" hangingPunct="1">
              <a:lnSpc>
                <a:spcPct val="110000"/>
              </a:lnSpc>
            </a:pPr>
            <a:r>
              <a:rPr lang="it-IT" altLang="it-IT" sz="1800" dirty="0"/>
              <a:t>Centralità della Germania nella storia del mondo (</a:t>
            </a:r>
            <a:r>
              <a:rPr lang="it-IT" altLang="it-IT" sz="1800" dirty="0" err="1"/>
              <a:t>A.Hillgruber</a:t>
            </a:r>
            <a:r>
              <a:rPr lang="it-IT" altLang="it-IT" sz="1800" dirty="0"/>
              <a:t>)</a:t>
            </a:r>
          </a:p>
          <a:p>
            <a:pPr lvl="1" algn="just" eaLnBrk="1" hangingPunct="1">
              <a:lnSpc>
                <a:spcPct val="110000"/>
              </a:lnSpc>
            </a:pPr>
            <a:r>
              <a:rPr lang="it-IT" altLang="it-IT" sz="1800" dirty="0"/>
              <a:t>Fine dell’eurocentrismo e vero inizio di una storia mondiale in un secolo breve (1914-1989; E. </a:t>
            </a:r>
            <a:r>
              <a:rPr lang="it-IT" altLang="it-IT" sz="1800" dirty="0" err="1"/>
              <a:t>Hobsbawn</a:t>
            </a:r>
            <a:r>
              <a:rPr lang="it-IT" altLang="it-IT" sz="1800" dirty="0"/>
              <a:t> che risente della sua impostazione culturale)</a:t>
            </a:r>
          </a:p>
          <a:p>
            <a:pPr lvl="1" algn="just" eaLnBrk="1" hangingPunct="1">
              <a:lnSpc>
                <a:spcPct val="110000"/>
              </a:lnSpc>
            </a:pPr>
            <a:r>
              <a:rPr lang="it-IT" altLang="it-IT" sz="1800" dirty="0"/>
              <a:t>Mondializzazione della storia</a:t>
            </a:r>
          </a:p>
          <a:p>
            <a:pPr lvl="1" eaLnBrk="1" hangingPunct="1">
              <a:lnSpc>
                <a:spcPct val="90000"/>
              </a:lnSpc>
            </a:pPr>
            <a:endParaRPr lang="it-IT" altLang="it-IT"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F63543B3-7A39-4C44-9B5B-056B17C1C772}"/>
              </a:ext>
            </a:extLst>
          </p:cNvPr>
          <p:cNvSpPr>
            <a:spLocks noGrp="1" noChangeArrowheads="1"/>
          </p:cNvSpPr>
          <p:nvPr>
            <p:ph type="title"/>
          </p:nvPr>
        </p:nvSpPr>
        <p:spPr>
          <a:xfrm>
            <a:off x="2592925" y="624110"/>
            <a:ext cx="8911687" cy="645890"/>
          </a:xfrm>
        </p:spPr>
        <p:txBody>
          <a:bodyPr/>
          <a:lstStyle/>
          <a:p>
            <a:r>
              <a:rPr lang="it-IT" altLang="it-IT" sz="3200" dirty="0">
                <a:solidFill>
                  <a:prstClr val="black">
                    <a:lumMod val="85000"/>
                    <a:lumOff val="15000"/>
                  </a:prstClr>
                </a:solidFill>
              </a:rPr>
              <a:t>Le guerre mondiali e il Novecento</a:t>
            </a:r>
            <a:endParaRPr lang="it-IT" altLang="it-IT" dirty="0"/>
          </a:p>
        </p:txBody>
      </p:sp>
      <p:sp>
        <p:nvSpPr>
          <p:cNvPr id="12291" name="Rectangle 3">
            <a:extLst>
              <a:ext uri="{FF2B5EF4-FFF2-40B4-BE49-F238E27FC236}">
                <a16:creationId xmlns:a16="http://schemas.microsoft.com/office/drawing/2014/main" id="{EBFF7AA1-AAED-46FA-98B4-E66D1A0F2CA2}"/>
              </a:ext>
            </a:extLst>
          </p:cNvPr>
          <p:cNvSpPr>
            <a:spLocks noGrp="1" noChangeArrowheads="1"/>
          </p:cNvSpPr>
          <p:nvPr>
            <p:ph type="body" idx="1"/>
          </p:nvPr>
        </p:nvSpPr>
        <p:spPr>
          <a:xfrm>
            <a:off x="2589212" y="1430867"/>
            <a:ext cx="8915400" cy="4803023"/>
          </a:xfrm>
        </p:spPr>
        <p:txBody>
          <a:bodyPr>
            <a:normAutofit fontScale="40000" lnSpcReduction="20000"/>
          </a:bodyPr>
          <a:lstStyle/>
          <a:p>
            <a:pPr algn="just" eaLnBrk="1" hangingPunct="1">
              <a:lnSpc>
                <a:spcPct val="120000"/>
              </a:lnSpc>
            </a:pPr>
            <a:r>
              <a:rPr lang="it-IT" altLang="it-IT" sz="4300" dirty="0"/>
              <a:t>Negli anni ’70 si assiste ad un salto storiografico determinante: non più solo la storia politica e militare ma anche quella culturale, sociale e mentale del conflitto.</a:t>
            </a:r>
          </a:p>
          <a:p>
            <a:pPr algn="just" eaLnBrk="1" hangingPunct="1">
              <a:lnSpc>
                <a:spcPct val="120000"/>
              </a:lnSpc>
            </a:pPr>
            <a:r>
              <a:rPr lang="it-IT" altLang="it-IT" sz="4300" dirty="0"/>
              <a:t>La prima guerra diviene un evento grandioso</a:t>
            </a:r>
          </a:p>
          <a:p>
            <a:pPr lvl="1" algn="just" eaLnBrk="1" hangingPunct="1">
              <a:lnSpc>
                <a:spcPct val="120000"/>
              </a:lnSpc>
            </a:pPr>
            <a:r>
              <a:rPr lang="it-IT" altLang="it-IT" sz="4300" dirty="0"/>
              <a:t>P. </a:t>
            </a:r>
            <a:r>
              <a:rPr lang="it-IT" altLang="it-IT" sz="4300" dirty="0" err="1"/>
              <a:t>Fussel</a:t>
            </a:r>
            <a:r>
              <a:rPr lang="it-IT" altLang="it-IT" sz="4300" dirty="0"/>
              <a:t>: la guerra è un’esperienza diretta da parte della borghesia della dimensione di massa della società contemporanea</a:t>
            </a:r>
          </a:p>
          <a:p>
            <a:pPr lvl="1" algn="just" eaLnBrk="1" hangingPunct="1">
              <a:lnSpc>
                <a:spcPct val="120000"/>
              </a:lnSpc>
            </a:pPr>
            <a:r>
              <a:rPr lang="it-IT" altLang="it-IT" sz="4300" dirty="0"/>
              <a:t>E. </a:t>
            </a:r>
            <a:r>
              <a:rPr lang="it-IT" altLang="it-IT" sz="4300" dirty="0" err="1"/>
              <a:t>Leed</a:t>
            </a:r>
            <a:r>
              <a:rPr lang="it-IT" altLang="it-IT" sz="4300" dirty="0"/>
              <a:t>: la specificità dell’esperienza di guerra produce “un’alterità” del combattente rispetto al non combattente</a:t>
            </a:r>
          </a:p>
          <a:p>
            <a:pPr>
              <a:lnSpc>
                <a:spcPct val="120000"/>
              </a:lnSpc>
            </a:pPr>
            <a:r>
              <a:rPr lang="it-IT" altLang="it-IT" sz="4300" dirty="0"/>
              <a:t>Risultato interpretativo:</a:t>
            </a:r>
          </a:p>
          <a:p>
            <a:pPr lvl="1" algn="just">
              <a:lnSpc>
                <a:spcPct val="120000"/>
              </a:lnSpc>
            </a:pPr>
            <a:r>
              <a:rPr lang="it-IT" altLang="it-IT" sz="4300" dirty="0"/>
              <a:t>La dimensione di massa e la contrapposizione combattenti e non-combattenti porterà nel dopoguerra da una parte alla difesa estremistica dell’ordine costituito (fascismo) o, dall’altra, alla sua radicale distruzione (comunismo)</a:t>
            </a:r>
          </a:p>
          <a:p>
            <a:pPr lvl="1" algn="just">
              <a:lnSpc>
                <a:spcPct val="120000"/>
              </a:lnSpc>
            </a:pPr>
            <a:r>
              <a:rPr lang="it-IT" altLang="it-IT" sz="4300" dirty="0"/>
              <a:t>La prima guerra risulta così essere un “acceleratore” di processi storici in atto</a:t>
            </a:r>
          </a:p>
          <a:p>
            <a:pPr algn="just">
              <a:lnSpc>
                <a:spcPct val="110000"/>
              </a:lnSpc>
            </a:pPr>
            <a:endParaRPr lang="it-IT" altLang="it-IT" sz="2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8DE47C47-BB41-41AE-A9B8-2F983E249773}"/>
              </a:ext>
            </a:extLst>
          </p:cNvPr>
          <p:cNvSpPr>
            <a:spLocks noGrp="1" noChangeArrowheads="1"/>
          </p:cNvSpPr>
          <p:nvPr>
            <p:ph type="title"/>
          </p:nvPr>
        </p:nvSpPr>
        <p:spPr>
          <a:xfrm>
            <a:off x="2592925" y="624110"/>
            <a:ext cx="8911687" cy="654357"/>
          </a:xfrm>
        </p:spPr>
        <p:txBody>
          <a:bodyPr/>
          <a:lstStyle/>
          <a:p>
            <a:r>
              <a:rPr lang="it-IT" altLang="it-IT" sz="3200" dirty="0">
                <a:solidFill>
                  <a:prstClr val="black">
                    <a:lumMod val="85000"/>
                    <a:lumOff val="15000"/>
                  </a:prstClr>
                </a:solidFill>
              </a:rPr>
              <a:t>Le guerre mondiali e il Novecento</a:t>
            </a:r>
            <a:endParaRPr lang="it-IT" altLang="it-IT" dirty="0"/>
          </a:p>
        </p:txBody>
      </p:sp>
      <p:sp>
        <p:nvSpPr>
          <p:cNvPr id="14339" name="Rectangle 6">
            <a:extLst>
              <a:ext uri="{FF2B5EF4-FFF2-40B4-BE49-F238E27FC236}">
                <a16:creationId xmlns:a16="http://schemas.microsoft.com/office/drawing/2014/main" id="{BBDA6AAA-86CA-46EC-810A-4A3AE8667382}"/>
              </a:ext>
            </a:extLst>
          </p:cNvPr>
          <p:cNvSpPr>
            <a:spLocks noGrp="1" noChangeArrowheads="1"/>
          </p:cNvSpPr>
          <p:nvPr>
            <p:ph type="body" idx="1"/>
          </p:nvPr>
        </p:nvSpPr>
        <p:spPr>
          <a:xfrm>
            <a:off x="2589212" y="1481667"/>
            <a:ext cx="8915400" cy="4429555"/>
          </a:xfrm>
        </p:spPr>
        <p:txBody>
          <a:bodyPr>
            <a:normAutofit fontScale="70000" lnSpcReduction="20000"/>
          </a:bodyPr>
          <a:lstStyle/>
          <a:p>
            <a:pPr algn="just" eaLnBrk="1" hangingPunct="1">
              <a:lnSpc>
                <a:spcPct val="110000"/>
              </a:lnSpc>
            </a:pPr>
            <a:r>
              <a:rPr lang="it-IT" altLang="it-IT" sz="2600" dirty="0"/>
              <a:t>La vastità della seconda guerra mondiale ridimensionò la portata della prima e rese evidente una nuova modalità del conflitto. </a:t>
            </a:r>
          </a:p>
          <a:p>
            <a:pPr algn="just" eaLnBrk="1" hangingPunct="1">
              <a:lnSpc>
                <a:spcPct val="110000"/>
              </a:lnSpc>
            </a:pPr>
            <a:r>
              <a:rPr lang="it-IT" altLang="it-IT" sz="2600" dirty="0"/>
              <a:t>Inaugurò la “guerra totale” non solo contro gli eserciti, ma contro l'economia, le infrastrutture e la popolazione civile di intere nazioni. </a:t>
            </a:r>
          </a:p>
          <a:p>
            <a:pPr algn="just">
              <a:lnSpc>
                <a:spcPct val="120000"/>
              </a:lnSpc>
            </a:pPr>
            <a:r>
              <a:rPr lang="it-IT" altLang="it-IT" sz="2600" dirty="0"/>
              <a:t>L’impatto della guerra sulla popolazione fu devastante:</a:t>
            </a:r>
          </a:p>
          <a:p>
            <a:pPr lvl="1" algn="just">
              <a:lnSpc>
                <a:spcPct val="120000"/>
              </a:lnSpc>
            </a:pPr>
            <a:r>
              <a:rPr lang="it-IT" altLang="it-IT" sz="2600" dirty="0"/>
              <a:t>Si stima che 54 milioni di persone - fra soldati e civili - siano morte al fronte, sotto i bombardamenti aerei, nei campi di concentramento, negli eccidi di massa, nella repressione di rivolte o per malattia e per farne. </a:t>
            </a:r>
          </a:p>
          <a:p>
            <a:pPr lvl="1" algn="just">
              <a:lnSpc>
                <a:spcPct val="120000"/>
              </a:lnSpc>
            </a:pPr>
            <a:r>
              <a:rPr lang="it-IT" altLang="it-IT" sz="2600" dirty="0"/>
              <a:t>URSS, Polonia e Jugoslavia pagarono il loro tributo alla guerra con il 10-20% della popolazione; Germania, Italia, Giappone e Cina con il 4-6%; Gran Bretagna, Francia e Stati Uniti con circa l'1%. </a:t>
            </a:r>
          </a:p>
          <a:p>
            <a:pPr algn="just" eaLnBrk="1" hangingPunct="1">
              <a:lnSpc>
                <a:spcPct val="110000"/>
              </a:lnSpc>
            </a:pPr>
            <a:endParaRPr lang="it-IT" altLang="it-IT"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020B59D-282E-4B0A-9AC7-3650FB5D1F29}"/>
              </a:ext>
            </a:extLst>
          </p:cNvPr>
          <p:cNvSpPr>
            <a:spLocks noGrp="1" noChangeArrowheads="1"/>
          </p:cNvSpPr>
          <p:nvPr>
            <p:ph type="title"/>
          </p:nvPr>
        </p:nvSpPr>
        <p:spPr/>
        <p:txBody>
          <a:bodyPr/>
          <a:lstStyle/>
          <a:p>
            <a:pPr eaLnBrk="1" hangingPunct="1"/>
            <a:r>
              <a:rPr lang="it-IT" altLang="it-IT"/>
              <a:t>La seconda guerra mondiale</a:t>
            </a:r>
          </a:p>
        </p:txBody>
      </p:sp>
      <p:sp>
        <p:nvSpPr>
          <p:cNvPr id="15363" name="Rectangle 4">
            <a:extLst>
              <a:ext uri="{FF2B5EF4-FFF2-40B4-BE49-F238E27FC236}">
                <a16:creationId xmlns:a16="http://schemas.microsoft.com/office/drawing/2014/main" id="{371261FE-0EE4-4C5B-949B-D7FA40CCDA7C}"/>
              </a:ext>
            </a:extLst>
          </p:cNvPr>
          <p:cNvSpPr>
            <a:spLocks noChangeArrowheads="1"/>
          </p:cNvSpPr>
          <p:nvPr/>
        </p:nvSpPr>
        <p:spPr bwMode="auto">
          <a:xfrm>
            <a:off x="2640013" y="1412875"/>
            <a:ext cx="67167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400" b="1">
                <a:solidFill>
                  <a:srgbClr val="000066"/>
                </a:solidFill>
                <a:cs typeface="Arial" panose="020B0604020202020204" pitchFamily="34" charset="0"/>
              </a:rPr>
              <a:t>Tabella 3. Percentuale di popolazione impegnata nello sforzo bellico nel 1943.</a:t>
            </a:r>
            <a:endParaRPr lang="it-IT" altLang="it-IT" sz="1400"/>
          </a:p>
        </p:txBody>
      </p:sp>
      <p:graphicFrame>
        <p:nvGraphicFramePr>
          <p:cNvPr id="41068" name="Group 108">
            <a:extLst>
              <a:ext uri="{FF2B5EF4-FFF2-40B4-BE49-F238E27FC236}">
                <a16:creationId xmlns:a16="http://schemas.microsoft.com/office/drawing/2014/main" id="{A47E319E-68B2-4825-A2BD-A47D83283B90}"/>
              </a:ext>
            </a:extLst>
          </p:cNvPr>
          <p:cNvGraphicFramePr>
            <a:graphicFrameLocks noGrp="1"/>
          </p:cNvGraphicFramePr>
          <p:nvPr>
            <p:extLst>
              <p:ext uri="{D42A27DB-BD31-4B8C-83A1-F6EECF244321}">
                <p14:modId xmlns:p14="http://schemas.microsoft.com/office/powerpoint/2010/main" val="2936551378"/>
              </p:ext>
            </p:extLst>
          </p:nvPr>
        </p:nvGraphicFramePr>
        <p:xfrm>
          <a:off x="2343149" y="2133599"/>
          <a:ext cx="7799916" cy="2980266"/>
        </p:xfrm>
        <a:graphic>
          <a:graphicData uri="http://schemas.openxmlformats.org/drawingml/2006/table">
            <a:tbl>
              <a:tblPr/>
              <a:tblGrid>
                <a:gridCol w="1426052">
                  <a:extLst>
                    <a:ext uri="{9D8B030D-6E8A-4147-A177-3AD203B41FA5}">
                      <a16:colId xmlns:a16="http://schemas.microsoft.com/office/drawing/2014/main" val="1860346145"/>
                    </a:ext>
                  </a:extLst>
                </a:gridCol>
                <a:gridCol w="2675149">
                  <a:extLst>
                    <a:ext uri="{9D8B030D-6E8A-4147-A177-3AD203B41FA5}">
                      <a16:colId xmlns:a16="http://schemas.microsoft.com/office/drawing/2014/main" val="3650808817"/>
                    </a:ext>
                  </a:extLst>
                </a:gridCol>
                <a:gridCol w="3698715">
                  <a:extLst>
                    <a:ext uri="{9D8B030D-6E8A-4147-A177-3AD203B41FA5}">
                      <a16:colId xmlns:a16="http://schemas.microsoft.com/office/drawing/2014/main" val="4280276772"/>
                    </a:ext>
                  </a:extLst>
                </a:gridCol>
              </a:tblGrid>
              <a:tr h="7611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Industria</a:t>
                      </a:r>
                      <a:b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b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delle armi</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Forze</a:t>
                      </a:r>
                      <a:b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b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armate</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9691635"/>
                  </a:ext>
                </a:extLst>
              </a:tr>
              <a:tr h="761142">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Unione sovietica</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31%</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23%</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90568334"/>
                  </a:ext>
                </a:extLst>
              </a:tr>
              <a:tr h="59841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Regno Unito</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23%</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dirty="0">
                          <a:ln>
                            <a:noFill/>
                          </a:ln>
                          <a:solidFill>
                            <a:srgbClr val="000066"/>
                          </a:solidFill>
                          <a:effectLst/>
                          <a:latin typeface="Arial" panose="020B0604020202020204" pitchFamily="34" charset="0"/>
                          <a:cs typeface="Arial" panose="020B0604020202020204" pitchFamily="34" charset="0"/>
                        </a:rPr>
                        <a:t>22%</a:t>
                      </a:r>
                      <a:endParaRPr kumimoji="0" lang="it-IT" altLang="it-IT" sz="1600" b="0" i="0" u="none" strike="noStrike" cap="none" normalizeH="0" baseline="0" dirty="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75869838"/>
                  </a:ext>
                </a:extLst>
              </a:tr>
              <a:tr h="42978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Germania</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14%</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23%</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1170589"/>
                  </a:ext>
                </a:extLst>
              </a:tr>
              <a:tr h="42978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Stati Uniti</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a:ln>
                            <a:noFill/>
                          </a:ln>
                          <a:solidFill>
                            <a:srgbClr val="000066"/>
                          </a:solidFill>
                          <a:effectLst/>
                          <a:latin typeface="Arial" panose="020B0604020202020204" pitchFamily="34" charset="0"/>
                          <a:cs typeface="Arial" panose="020B0604020202020204" pitchFamily="34" charset="0"/>
                        </a:rPr>
                        <a:t>19%</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1" i="0" u="none" strike="noStrike" cap="none" normalizeH="0" baseline="0" dirty="0">
                          <a:ln>
                            <a:noFill/>
                          </a:ln>
                          <a:solidFill>
                            <a:srgbClr val="000066"/>
                          </a:solidFill>
                          <a:effectLst/>
                          <a:latin typeface="Arial" panose="020B0604020202020204" pitchFamily="34" charset="0"/>
                          <a:cs typeface="Arial" panose="020B0604020202020204" pitchFamily="34" charset="0"/>
                        </a:rPr>
                        <a:t>16%</a:t>
                      </a:r>
                      <a:endParaRPr kumimoji="0" lang="it-IT" altLang="it-IT" sz="1600" b="0" i="0" u="none" strike="noStrike" cap="none" normalizeH="0" baseline="0" dirty="0">
                        <a:ln>
                          <a:noFill/>
                        </a:ln>
                        <a:solidFill>
                          <a:schemeClr val="tx1"/>
                        </a:solidFill>
                        <a:effectLst/>
                        <a:latin typeface="Arial" panose="020B0604020202020204" pitchFamily="34" charset="0"/>
                      </a:endParaRPr>
                    </a:p>
                  </a:txBody>
                  <a:tcPr marT="45725" marB="45725"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35957126"/>
                  </a:ext>
                </a:extLst>
              </a:tr>
            </a:tbl>
          </a:graphicData>
        </a:graphic>
      </p:graphicFrame>
      <p:sp>
        <p:nvSpPr>
          <p:cNvPr id="15390" name="Rectangle 101">
            <a:extLst>
              <a:ext uri="{FF2B5EF4-FFF2-40B4-BE49-F238E27FC236}">
                <a16:creationId xmlns:a16="http://schemas.microsoft.com/office/drawing/2014/main" id="{2BAE39E7-AA75-4D9F-9396-2F87F4C396AF}"/>
              </a:ext>
            </a:extLst>
          </p:cNvPr>
          <p:cNvSpPr>
            <a:spLocks noChangeArrowheads="1"/>
          </p:cNvSpPr>
          <p:nvPr/>
        </p:nvSpPr>
        <p:spPr bwMode="auto">
          <a:xfrm>
            <a:off x="2351088" y="5499101"/>
            <a:ext cx="7416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000" b="1">
                <a:solidFill>
                  <a:srgbClr val="000066"/>
                </a:solidFill>
                <a:cs typeface="Arial" panose="020B0604020202020204" pitchFamily="34" charset="0"/>
              </a:rPr>
              <a:t>Fonte: Alan L. Gropman, </a:t>
            </a:r>
            <a:r>
              <a:rPr lang="it-IT" altLang="it-IT" sz="1000" b="1" i="1">
                <a:solidFill>
                  <a:srgbClr val="000066"/>
                </a:solidFill>
                <a:cs typeface="Arial" panose="020B0604020202020204" pitchFamily="34" charset="0"/>
              </a:rPr>
              <a:t>Mobilising U. S. Industry in world War</a:t>
            </a:r>
            <a:r>
              <a:rPr lang="it-IT" altLang="it-IT" sz="1000" b="1">
                <a:solidFill>
                  <a:srgbClr val="000066"/>
                </a:solidFill>
                <a:cs typeface="Arial" panose="020B0604020202020204" pitchFamily="34" charset="0"/>
              </a:rPr>
              <a:t>, McNair Paper 50, Institute for National strategic Studies,</a:t>
            </a:r>
          </a:p>
          <a:p>
            <a:pPr eaLnBrk="1" hangingPunct="1"/>
            <a:r>
              <a:rPr lang="it-IT" altLang="it-IT" sz="1000" b="1">
                <a:solidFill>
                  <a:srgbClr val="000066"/>
                </a:solidFill>
                <a:cs typeface="Arial" panose="020B0604020202020204" pitchFamily="34" charset="0"/>
              </a:rPr>
              <a:t> Washington (DC) agosto 1996.</a:t>
            </a:r>
            <a:endParaRPr lang="it-IT" altLang="it-IT" sz="1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4B99893-3425-4671-8F44-E9CC7C3C132D}"/>
              </a:ext>
            </a:extLst>
          </p:cNvPr>
          <p:cNvSpPr>
            <a:spLocks noGrp="1" noChangeArrowheads="1"/>
          </p:cNvSpPr>
          <p:nvPr>
            <p:ph type="title"/>
          </p:nvPr>
        </p:nvSpPr>
        <p:spPr>
          <a:xfrm>
            <a:off x="2592925" y="624110"/>
            <a:ext cx="8911687" cy="586623"/>
          </a:xfrm>
        </p:spPr>
        <p:txBody>
          <a:bodyPr/>
          <a:lstStyle/>
          <a:p>
            <a:r>
              <a:rPr lang="it-IT" altLang="it-IT" sz="3200" dirty="0">
                <a:solidFill>
                  <a:prstClr val="black">
                    <a:lumMod val="85000"/>
                    <a:lumOff val="15000"/>
                  </a:prstClr>
                </a:solidFill>
              </a:rPr>
              <a:t>Le guerre mondiali e il Novecento</a:t>
            </a:r>
            <a:endParaRPr lang="it-IT" altLang="it-IT" dirty="0"/>
          </a:p>
        </p:txBody>
      </p:sp>
      <p:sp>
        <p:nvSpPr>
          <p:cNvPr id="17411" name="Rectangle 3">
            <a:extLst>
              <a:ext uri="{FF2B5EF4-FFF2-40B4-BE49-F238E27FC236}">
                <a16:creationId xmlns:a16="http://schemas.microsoft.com/office/drawing/2014/main" id="{1A313515-5A3F-4E8D-AFCB-F644B0D18EDD}"/>
              </a:ext>
            </a:extLst>
          </p:cNvPr>
          <p:cNvSpPr>
            <a:spLocks noGrp="1" noChangeArrowheads="1"/>
          </p:cNvSpPr>
          <p:nvPr>
            <p:ph type="body" idx="1"/>
          </p:nvPr>
        </p:nvSpPr>
        <p:spPr>
          <a:xfrm>
            <a:off x="2589212" y="1413933"/>
            <a:ext cx="8915400" cy="4497289"/>
          </a:xfrm>
        </p:spPr>
        <p:txBody>
          <a:bodyPr>
            <a:normAutofit/>
          </a:bodyPr>
          <a:lstStyle/>
          <a:p>
            <a:pPr algn="just" eaLnBrk="1" hangingPunct="1">
              <a:lnSpc>
                <a:spcPct val="110000"/>
              </a:lnSpc>
            </a:pPr>
            <a:r>
              <a:rPr lang="it-IT" altLang="it-IT" dirty="0"/>
              <a:t>Se la prima guerra mondiale aveva creato fra i 4 e i 5 milioni di sfollati, si ritiene che alla fine della seconda fossero 40 milioni i profughi solo in Europa, senza contare gli 11 milioni di lavoratori stranieri deportati in Germania o i 14 milioni di tedeschi scacciati dall'Europa orientale. </a:t>
            </a:r>
          </a:p>
          <a:p>
            <a:pPr algn="just" eaLnBrk="1" hangingPunct="1">
              <a:lnSpc>
                <a:spcPct val="110000"/>
              </a:lnSpc>
            </a:pPr>
            <a:r>
              <a:rPr lang="it-IT" altLang="it-IT" dirty="0"/>
              <a:t>In Asia, l'occupazione giapponese lasciò 50 milioni di cinesi senza casa.</a:t>
            </a:r>
          </a:p>
          <a:p>
            <a:pPr algn="just" eaLnBrk="1" hangingPunct="1">
              <a:lnSpc>
                <a:spcPct val="110000"/>
              </a:lnSpc>
            </a:pPr>
            <a:r>
              <a:rPr lang="it-IT" altLang="it-IT" dirty="0"/>
              <a:t>Le armi utilizzate su larga scala si arricchiscono con gli aerei (strategia del bombardamento a tappeto, ma anche guerra aerea in senso stretto), con i carri armati (grande mobilità e versatilità di impiego (dal deserto alle foreste, al pianura russa), i primi missili (V2 – battaglia d’Inghilterra), combinazione fra armi diverse (nave, aereo)</a:t>
            </a:r>
          </a:p>
          <a:p>
            <a:pPr algn="just" eaLnBrk="1" hangingPunct="1">
              <a:lnSpc>
                <a:spcPct val="110000"/>
              </a:lnSpc>
            </a:pPr>
            <a:r>
              <a:rPr lang="it-IT" altLang="it-IT" dirty="0"/>
              <a:t>Gli ultimi atti di ostilità della seconda guerra mondiale - il lancio delle bombe atomiche su Hiroshima e Nagasaki - segnarono il debutto dell'era atomica.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87580696-EAB4-4826-B0CB-CA891A7A4C2F}"/>
              </a:ext>
            </a:extLst>
          </p:cNvPr>
          <p:cNvSpPr>
            <a:spLocks noGrp="1" noChangeArrowheads="1"/>
          </p:cNvSpPr>
          <p:nvPr>
            <p:ph type="title"/>
          </p:nvPr>
        </p:nvSpPr>
        <p:spPr>
          <a:xfrm>
            <a:off x="2592925" y="624110"/>
            <a:ext cx="8911687" cy="628957"/>
          </a:xfrm>
        </p:spPr>
        <p:txBody>
          <a:bodyPr/>
          <a:lstStyle/>
          <a:p>
            <a:r>
              <a:rPr lang="it-IT" altLang="it-IT" sz="3200" dirty="0">
                <a:solidFill>
                  <a:prstClr val="black">
                    <a:lumMod val="85000"/>
                    <a:lumOff val="15000"/>
                  </a:prstClr>
                </a:solidFill>
              </a:rPr>
              <a:t>Le guerre mondiali e il Novecento</a:t>
            </a:r>
            <a:endParaRPr lang="it-IT" altLang="it-IT" dirty="0"/>
          </a:p>
        </p:txBody>
      </p:sp>
      <p:sp>
        <p:nvSpPr>
          <p:cNvPr id="23555" name="Rectangle 3">
            <a:extLst>
              <a:ext uri="{FF2B5EF4-FFF2-40B4-BE49-F238E27FC236}">
                <a16:creationId xmlns:a16="http://schemas.microsoft.com/office/drawing/2014/main" id="{0651FD71-BCBE-4438-A6A8-4496FDBA3ED4}"/>
              </a:ext>
            </a:extLst>
          </p:cNvPr>
          <p:cNvSpPr>
            <a:spLocks noGrp="1" noChangeArrowheads="1"/>
          </p:cNvSpPr>
          <p:nvPr>
            <p:ph type="body" idx="1"/>
          </p:nvPr>
        </p:nvSpPr>
        <p:spPr>
          <a:xfrm>
            <a:off x="2683933" y="1371600"/>
            <a:ext cx="8820679" cy="4539622"/>
          </a:xfrm>
        </p:spPr>
        <p:txBody>
          <a:bodyPr>
            <a:normAutofit fontScale="77500" lnSpcReduction="20000"/>
          </a:bodyPr>
          <a:lstStyle/>
          <a:p>
            <a:pPr eaLnBrk="1" hangingPunct="1">
              <a:lnSpc>
                <a:spcPct val="120000"/>
              </a:lnSpc>
            </a:pPr>
            <a:r>
              <a:rPr lang="it-IT" altLang="it-IT" sz="2300" dirty="0"/>
              <a:t>Qualche valutazione:</a:t>
            </a:r>
          </a:p>
          <a:p>
            <a:pPr lvl="1" algn="just" eaLnBrk="1" hangingPunct="1">
              <a:lnSpc>
                <a:spcPct val="120000"/>
              </a:lnSpc>
            </a:pPr>
            <a:r>
              <a:rPr lang="it-IT" altLang="it-IT" sz="2300" dirty="0"/>
              <a:t>La prima guerra mondiale segna l’ingresso delle masse nella storia, ne è anzi il risultato (tratto comune a tutti i paesi belligeranti)</a:t>
            </a:r>
          </a:p>
          <a:p>
            <a:pPr lvl="1" algn="just" eaLnBrk="1" hangingPunct="1">
              <a:lnSpc>
                <a:spcPct val="120000"/>
              </a:lnSpc>
            </a:pPr>
            <a:r>
              <a:rPr lang="it-IT" altLang="it-IT" sz="2300" dirty="0"/>
              <a:t>Gli anni 20/40 rappresentano il periodo in cui tutto ciò che di contraddittorio e dirompente si era raccolto nel 1914/18, accompagnò quest’ingresso che si pensava potesse risolvere le tensioni accumulate sin dalla fine dell’800 (tratto comune ai paesi che vissero un’esperienza autoritaria/totalitaria). </a:t>
            </a:r>
          </a:p>
          <a:p>
            <a:pPr lvl="1" algn="just">
              <a:lnSpc>
                <a:spcPct val="120000"/>
              </a:lnSpc>
            </a:pPr>
            <a:r>
              <a:rPr lang="it-IT" altLang="it-IT" sz="2300" dirty="0"/>
              <a:t>A livello internazionale è la lunga fine dell’Europa come centralità politica e multipolarismo nelle relazioni mondiali, e affermazione di un sistema polarizzato extraeuropeo che ci accompagna al 1989, alla fine del secolo breve ma anche l’affacciarsi di nuovi conflitti e di tanti «fantasmi reali»</a:t>
            </a:r>
          </a:p>
          <a:p>
            <a:pPr lvl="1" algn="just" eaLnBrk="1" hangingPunct="1"/>
            <a:endParaRPr lang="it-IT" altLang="it-IT" sz="2400" dirty="0"/>
          </a:p>
          <a:p>
            <a:pPr lvl="1" algn="just" eaLnBrk="1" hangingPunct="1"/>
            <a:endParaRPr lang="it-IT" altLang="it-IT"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F8AF78E-997C-47C6-BF6D-36517B12924F}"/>
              </a:ext>
            </a:extLst>
          </p:cNvPr>
          <p:cNvSpPr>
            <a:spLocks noGrp="1" noChangeArrowheads="1"/>
          </p:cNvSpPr>
          <p:nvPr>
            <p:ph type="title"/>
          </p:nvPr>
        </p:nvSpPr>
        <p:spPr>
          <a:xfrm>
            <a:off x="2592925" y="624110"/>
            <a:ext cx="8911687" cy="628957"/>
          </a:xfrm>
        </p:spPr>
        <p:txBody>
          <a:bodyPr>
            <a:normAutofit/>
          </a:bodyPr>
          <a:lstStyle/>
          <a:p>
            <a:pPr eaLnBrk="1" hangingPunct="1"/>
            <a:r>
              <a:rPr lang="it-IT" altLang="it-IT" sz="3200" dirty="0"/>
              <a:t>Le guerre mondiali – L’Italia in tre slides</a:t>
            </a:r>
          </a:p>
        </p:txBody>
      </p:sp>
      <p:sp>
        <p:nvSpPr>
          <p:cNvPr id="18435" name="Rectangle 3">
            <a:extLst>
              <a:ext uri="{FF2B5EF4-FFF2-40B4-BE49-F238E27FC236}">
                <a16:creationId xmlns:a16="http://schemas.microsoft.com/office/drawing/2014/main" id="{03808D98-1ABD-453E-A36C-A9EA0AD7B5E9}"/>
              </a:ext>
            </a:extLst>
          </p:cNvPr>
          <p:cNvSpPr>
            <a:spLocks noGrp="1" noChangeArrowheads="1"/>
          </p:cNvSpPr>
          <p:nvPr>
            <p:ph type="body" idx="1"/>
          </p:nvPr>
        </p:nvSpPr>
        <p:spPr>
          <a:xfrm>
            <a:off x="2589212" y="1473200"/>
            <a:ext cx="8915400" cy="4438022"/>
          </a:xfrm>
        </p:spPr>
        <p:txBody>
          <a:bodyPr>
            <a:normAutofit fontScale="47500" lnSpcReduction="20000"/>
          </a:bodyPr>
          <a:lstStyle/>
          <a:p>
            <a:pPr algn="just" eaLnBrk="1" hangingPunct="1">
              <a:lnSpc>
                <a:spcPct val="120000"/>
              </a:lnSpc>
            </a:pPr>
            <a:r>
              <a:rPr lang="it-IT" altLang="it-IT" sz="3600" dirty="0"/>
              <a:t>L’Italia combatte tre guerre: la guerra fascista. 1940-1943; la guerra di Resistenza. 1943-1945; la guerra all’estero. 1940-1945</a:t>
            </a:r>
          </a:p>
          <a:p>
            <a:pPr algn="just" eaLnBrk="1" hangingPunct="1">
              <a:lnSpc>
                <a:spcPct val="120000"/>
              </a:lnSpc>
            </a:pPr>
            <a:r>
              <a:rPr lang="it-IT" altLang="it-IT" sz="3600" dirty="0"/>
              <a:t>Una suddivisione nata dalla contrapposizione ideologica propria della guerra fredda che ha visto affrontare la prima da storici conservatori, la seconda da storici progressisti, mentre la terza è rimasta a lungo solo nelle ricostruzioni ufficiali dei combattimenti</a:t>
            </a:r>
          </a:p>
          <a:p>
            <a:pPr algn="just">
              <a:lnSpc>
                <a:spcPct val="120000"/>
              </a:lnSpc>
            </a:pPr>
            <a:r>
              <a:rPr lang="it-IT" altLang="it-IT" sz="3600" dirty="0"/>
              <a:t>A metà anni 80 sembra superarsi la “divisione/appartenenza” degli studi, a favore di un panorama più ampio culturale, sociale, economico e politico dell’Italia in guerra</a:t>
            </a:r>
          </a:p>
          <a:p>
            <a:pPr algn="just">
              <a:lnSpc>
                <a:spcPct val="120000"/>
              </a:lnSpc>
            </a:pPr>
            <a:r>
              <a:rPr lang="it-IT" altLang="it-IT" sz="3600" dirty="0"/>
              <a:t>Questi nuovi approcci storiografici, a fronte degli stereotipi (bono italiano o italiani brava gente), hanno fatto emergere uno spaccato molto più ricco e drammatico della partecipazione italiana e delle vicende che hanno caratterizzato gli italiani: violenza, occupazioni, obbiettivi di snazionalizzazione, l’occupazione anglo-americana, il fronte interno, la crisi del 1943, la RSI, i rapporti con gli USA  </a:t>
            </a:r>
          </a:p>
          <a:p>
            <a:pPr algn="just" eaLnBrk="1" hangingPunct="1">
              <a:lnSpc>
                <a:spcPct val="90000"/>
              </a:lnSpc>
            </a:pPr>
            <a:endParaRPr lang="it-IT" altLang="it-IT" sz="2800" dirty="0"/>
          </a:p>
          <a:p>
            <a:pPr algn="just" eaLnBrk="1" hangingPunct="1">
              <a:lnSpc>
                <a:spcPct val="90000"/>
              </a:lnSpc>
            </a:pPr>
            <a:endParaRPr lang="it-IT" altLang="it-IT"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B9EFB58E-F7DE-4839-952C-48B989B6D9E2}"/>
              </a:ext>
            </a:extLst>
          </p:cNvPr>
          <p:cNvSpPr>
            <a:spLocks noGrp="1" noChangeArrowheads="1"/>
          </p:cNvSpPr>
          <p:nvPr>
            <p:ph type="title"/>
          </p:nvPr>
        </p:nvSpPr>
        <p:spPr>
          <a:xfrm>
            <a:off x="2592925" y="624110"/>
            <a:ext cx="8911687" cy="654357"/>
          </a:xfrm>
        </p:spPr>
        <p:txBody>
          <a:bodyPr>
            <a:normAutofit/>
          </a:bodyPr>
          <a:lstStyle/>
          <a:p>
            <a:r>
              <a:rPr lang="it-IT" altLang="it-IT" sz="3200" dirty="0"/>
              <a:t>Le guerre mondiali – L’Italia in tre slides</a:t>
            </a:r>
          </a:p>
        </p:txBody>
      </p:sp>
      <p:sp>
        <p:nvSpPr>
          <p:cNvPr id="21507" name="Rectangle 3">
            <a:extLst>
              <a:ext uri="{FF2B5EF4-FFF2-40B4-BE49-F238E27FC236}">
                <a16:creationId xmlns:a16="http://schemas.microsoft.com/office/drawing/2014/main" id="{82FF7058-7580-4238-B287-D462C50117F9}"/>
              </a:ext>
            </a:extLst>
          </p:cNvPr>
          <p:cNvSpPr>
            <a:spLocks noGrp="1" noChangeArrowheads="1"/>
          </p:cNvSpPr>
          <p:nvPr>
            <p:ph type="body" idx="1"/>
          </p:nvPr>
        </p:nvSpPr>
        <p:spPr>
          <a:xfrm>
            <a:off x="2589212" y="1722474"/>
            <a:ext cx="8915400" cy="4188748"/>
          </a:xfrm>
        </p:spPr>
        <p:txBody>
          <a:bodyPr>
            <a:normAutofit fontScale="47500" lnSpcReduction="20000"/>
          </a:bodyPr>
          <a:lstStyle/>
          <a:p>
            <a:pPr algn="just">
              <a:lnSpc>
                <a:spcPct val="120000"/>
              </a:lnSpc>
            </a:pPr>
            <a:r>
              <a:rPr lang="it-IT" altLang="it-IT" sz="3600" dirty="0"/>
              <a:t>Attenzione particolare merita il lavoro di </a:t>
            </a:r>
            <a:r>
              <a:rPr lang="it-IT" altLang="it-IT" sz="3600" dirty="0" err="1"/>
              <a:t>C.Pavone</a:t>
            </a:r>
            <a:r>
              <a:rPr lang="it-IT" altLang="it-IT" sz="3600" dirty="0"/>
              <a:t>, Una guerra civile il cui «nodo» fondamentale è intendere resistenza come guerra civile; un tema riconducibile al «trauma della scelta» resa possibile l’8 settembre 1943</a:t>
            </a:r>
          </a:p>
          <a:p>
            <a:pPr algn="just">
              <a:lnSpc>
                <a:spcPct val="120000"/>
              </a:lnSpc>
            </a:pPr>
            <a:r>
              <a:rPr lang="it-IT" altLang="it-IT" sz="3600" dirty="0"/>
              <a:t>Una scelta non scontata che conduce ad esiti diversi. </a:t>
            </a:r>
          </a:p>
          <a:p>
            <a:pPr algn="just" eaLnBrk="1" hangingPunct="1">
              <a:lnSpc>
                <a:spcPct val="120000"/>
              </a:lnSpc>
            </a:pPr>
            <a:r>
              <a:rPr lang="it-IT" altLang="it-IT" sz="3600" dirty="0"/>
              <a:t>Pavone considera l’esistenza di scelte differenti ma fra loro “non equivalenti”</a:t>
            </a:r>
          </a:p>
          <a:p>
            <a:pPr lvl="1" algn="just" eaLnBrk="1" hangingPunct="1">
              <a:lnSpc>
                <a:spcPct val="120000"/>
              </a:lnSpc>
            </a:pPr>
            <a:r>
              <a:rPr lang="it-IT" altLang="it-IT" sz="3600" dirty="0"/>
              <a:t>Per chi sceglie di resistere è la scoperta di sé e degli altri (in prigionia come in combattimento)</a:t>
            </a:r>
          </a:p>
          <a:p>
            <a:pPr lvl="1" algn="just" eaLnBrk="1" hangingPunct="1">
              <a:lnSpc>
                <a:spcPct val="120000"/>
              </a:lnSpc>
            </a:pPr>
            <a:r>
              <a:rPr lang="it-IT" altLang="it-IT" sz="3600" dirty="0"/>
              <a:t>Per chi si schiera con il fascismo è il timore di perdere una identità acquisita</a:t>
            </a:r>
          </a:p>
          <a:p>
            <a:pPr algn="just" eaLnBrk="1" hangingPunct="1">
              <a:lnSpc>
                <a:spcPct val="120000"/>
              </a:lnSpc>
            </a:pPr>
            <a:r>
              <a:rPr lang="it-IT" altLang="it-IT" sz="3600" dirty="0"/>
              <a:t>Ne derivano una profonda frattura ed una violenza diffusa che porta a identificare come in Italia dal 1943 al 1945 si siano combattute tre guerre: di resistenza, patriottica, di classe</a:t>
            </a:r>
          </a:p>
          <a:p>
            <a:pPr algn="just" eaLnBrk="1" hangingPunct="1">
              <a:lnSpc>
                <a:spcPct val="120000"/>
              </a:lnSpc>
              <a:buFontTx/>
              <a:buNone/>
            </a:pPr>
            <a:endParaRPr lang="it-IT" altLang="it-IT" sz="2600" dirty="0"/>
          </a:p>
          <a:p>
            <a:pPr eaLnBrk="1" hangingPunct="1">
              <a:lnSpc>
                <a:spcPct val="90000"/>
              </a:lnSpc>
            </a:pPr>
            <a:endParaRPr lang="it-IT" altLang="it-IT"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3DB4C7E3-1106-4D59-99F6-823E27454874}"/>
              </a:ext>
            </a:extLst>
          </p:cNvPr>
          <p:cNvSpPr>
            <a:spLocks noGrp="1" noChangeArrowheads="1"/>
          </p:cNvSpPr>
          <p:nvPr>
            <p:ph type="title"/>
          </p:nvPr>
        </p:nvSpPr>
        <p:spPr>
          <a:xfrm>
            <a:off x="2592925" y="624110"/>
            <a:ext cx="8911687" cy="662823"/>
          </a:xfrm>
        </p:spPr>
        <p:txBody>
          <a:bodyPr>
            <a:normAutofit/>
          </a:bodyPr>
          <a:lstStyle/>
          <a:p>
            <a:r>
              <a:rPr lang="it-IT" altLang="it-IT" sz="3200" dirty="0"/>
              <a:t>Le guerre mondiali – L’Italia in tre slides</a:t>
            </a:r>
          </a:p>
        </p:txBody>
      </p:sp>
      <p:sp>
        <p:nvSpPr>
          <p:cNvPr id="22531" name="Rectangle 3">
            <a:extLst>
              <a:ext uri="{FF2B5EF4-FFF2-40B4-BE49-F238E27FC236}">
                <a16:creationId xmlns:a16="http://schemas.microsoft.com/office/drawing/2014/main" id="{CFEC14E3-9E39-40ED-B5B8-3AC01FF99CA2}"/>
              </a:ext>
            </a:extLst>
          </p:cNvPr>
          <p:cNvSpPr>
            <a:spLocks noGrp="1" noChangeArrowheads="1"/>
          </p:cNvSpPr>
          <p:nvPr>
            <p:ph type="body" idx="1"/>
          </p:nvPr>
        </p:nvSpPr>
        <p:spPr>
          <a:xfrm>
            <a:off x="2589212" y="1659467"/>
            <a:ext cx="8915400" cy="4251755"/>
          </a:xfrm>
        </p:spPr>
        <p:txBody>
          <a:bodyPr>
            <a:normAutofit/>
          </a:bodyPr>
          <a:lstStyle/>
          <a:p>
            <a:pPr algn="just" eaLnBrk="1" hangingPunct="1">
              <a:lnSpc>
                <a:spcPct val="110000"/>
              </a:lnSpc>
            </a:pPr>
            <a:r>
              <a:rPr lang="it-IT" altLang="it-IT" dirty="0"/>
              <a:t>Qualcosa di simile è avvenuto in quella terza guerra (“la guerra all’estero”) che ha visto coinvolti milioni di italiani (fra soldati e famiglie) </a:t>
            </a:r>
          </a:p>
          <a:p>
            <a:pPr algn="just" eaLnBrk="1" hangingPunct="1">
              <a:lnSpc>
                <a:spcPct val="110000"/>
              </a:lnSpc>
            </a:pPr>
            <a:r>
              <a:rPr lang="it-IT" altLang="it-IT" dirty="0"/>
              <a:t>Per anni è rimasta confinata nel dramma dell’esplosione dello stato e dell’implosione delle forze armate, della monarchia e delle istituzioni dell’estate 1943.</a:t>
            </a:r>
          </a:p>
          <a:p>
            <a:pPr algn="just" eaLnBrk="1" hangingPunct="1">
              <a:lnSpc>
                <a:spcPct val="110000"/>
              </a:lnSpc>
            </a:pPr>
            <a:r>
              <a:rPr lang="it-IT" altLang="it-IT" dirty="0"/>
              <a:t>Si è così innescato un processo di rimozione che, per anni, ha spinto italiani e istituzioni a dimenticare, a non riflettere, ad accettare una lettura “di parte” della reale ed articolata partecipazione al conflitto prima al fianco dell’alleato tedesco e poi contro in una formula complessa ed ambigua: la co-belligeranza. </a:t>
            </a:r>
          </a:p>
          <a:p>
            <a:pPr algn="just" eaLnBrk="1" hangingPunct="1">
              <a:lnSpc>
                <a:spcPct val="110000"/>
              </a:lnSpc>
            </a:pPr>
            <a:r>
              <a:rPr lang="it-IT" altLang="it-IT" dirty="0"/>
              <a:t>Né nemico, né nuovo alleato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CBEAC8-D59B-47EB-A202-E3C658753815}"/>
              </a:ext>
            </a:extLst>
          </p:cNvPr>
          <p:cNvSpPr>
            <a:spLocks noGrp="1" noChangeArrowheads="1"/>
          </p:cNvSpPr>
          <p:nvPr>
            <p:ph type="title"/>
          </p:nvPr>
        </p:nvSpPr>
        <p:spPr/>
        <p:txBody>
          <a:bodyPr/>
          <a:lstStyle/>
          <a:p>
            <a:pPr eaLnBrk="1" hangingPunct="1"/>
            <a:r>
              <a:rPr lang="it-IT" altLang="it-IT"/>
              <a:t>La guerra e il conflitto nel ‘900</a:t>
            </a:r>
          </a:p>
        </p:txBody>
      </p:sp>
      <p:sp>
        <p:nvSpPr>
          <p:cNvPr id="3075" name="Rectangle 3">
            <a:extLst>
              <a:ext uri="{FF2B5EF4-FFF2-40B4-BE49-F238E27FC236}">
                <a16:creationId xmlns:a16="http://schemas.microsoft.com/office/drawing/2014/main" id="{32177842-E73E-4C99-BD06-99A2375BB21D}"/>
              </a:ext>
            </a:extLst>
          </p:cNvPr>
          <p:cNvSpPr>
            <a:spLocks noGrp="1" noChangeArrowheads="1"/>
          </p:cNvSpPr>
          <p:nvPr>
            <p:ph type="body" idx="1"/>
          </p:nvPr>
        </p:nvSpPr>
        <p:spPr>
          <a:xfrm>
            <a:off x="2589212" y="2133599"/>
            <a:ext cx="8915400" cy="4234543"/>
          </a:xfrm>
        </p:spPr>
        <p:txBody>
          <a:bodyPr>
            <a:normAutofit fontScale="70000" lnSpcReduction="20000"/>
          </a:bodyPr>
          <a:lstStyle/>
          <a:p>
            <a:pPr algn="just" eaLnBrk="1" hangingPunct="1">
              <a:lnSpc>
                <a:spcPct val="110000"/>
              </a:lnSpc>
            </a:pPr>
            <a:r>
              <a:rPr lang="it-IT" altLang="it-IT" sz="2600" dirty="0"/>
              <a:t>La guerra e il conflitto sociale sono – sotto molti punti di vista - i tratti più forti del 900</a:t>
            </a:r>
          </a:p>
          <a:p>
            <a:pPr algn="just" eaLnBrk="1" hangingPunct="1">
              <a:lnSpc>
                <a:spcPct val="110000"/>
              </a:lnSpc>
            </a:pPr>
            <a:endParaRPr lang="it-IT" altLang="it-IT" sz="2600" dirty="0"/>
          </a:p>
          <a:p>
            <a:pPr algn="just" eaLnBrk="1" hangingPunct="1">
              <a:lnSpc>
                <a:spcPct val="110000"/>
              </a:lnSpc>
            </a:pPr>
            <a:r>
              <a:rPr lang="it-IT" altLang="it-IT" sz="2600" dirty="0"/>
              <a:t>Nella storia dei conflitti armati due (fra le altre) sono le teorie di riferimento dalle quali partire: </a:t>
            </a:r>
            <a:r>
              <a:rPr lang="it-IT" altLang="it-IT" sz="2600" dirty="0" err="1"/>
              <a:t>Sun</a:t>
            </a:r>
            <a:r>
              <a:rPr lang="it-IT" altLang="it-IT" sz="2600" dirty="0"/>
              <a:t> </a:t>
            </a:r>
            <a:r>
              <a:rPr lang="it-IT" altLang="it-IT" sz="2600" dirty="0" err="1"/>
              <a:t>Tsu</a:t>
            </a:r>
            <a:r>
              <a:rPr lang="it-IT" altLang="it-IT" sz="2600" dirty="0"/>
              <a:t> «L’arte della Guerra» e Von </a:t>
            </a:r>
            <a:r>
              <a:rPr lang="it-IT" altLang="it-IT" sz="2600" dirty="0" err="1"/>
              <a:t>Clausewitz</a:t>
            </a:r>
            <a:r>
              <a:rPr lang="it-IT" altLang="it-IT" sz="2600" dirty="0"/>
              <a:t> «Della guerra».</a:t>
            </a:r>
          </a:p>
          <a:p>
            <a:pPr algn="just" eaLnBrk="1" hangingPunct="1">
              <a:lnSpc>
                <a:spcPct val="110000"/>
              </a:lnSpc>
            </a:pPr>
            <a:endParaRPr lang="it-IT" altLang="it-IT" sz="2600" dirty="0"/>
          </a:p>
          <a:p>
            <a:pPr algn="just" eaLnBrk="1" hangingPunct="1">
              <a:lnSpc>
                <a:spcPct val="110000"/>
              </a:lnSpc>
            </a:pPr>
            <a:r>
              <a:rPr lang="it-IT" altLang="it-IT" sz="2600" dirty="0"/>
              <a:t>Soffermiamoci su </a:t>
            </a:r>
            <a:r>
              <a:rPr lang="it-IT" altLang="it-IT" sz="2600" dirty="0" err="1"/>
              <a:t>Clausewitz</a:t>
            </a:r>
            <a:r>
              <a:rPr lang="it-IT" altLang="it-IT" sz="2600" dirty="0"/>
              <a:t>: la sua definizione più nota è: la guerra «non è che la continuazione della politica con altri mezzi» </a:t>
            </a:r>
          </a:p>
          <a:p>
            <a:pPr algn="just" eaLnBrk="1" hangingPunct="1">
              <a:lnSpc>
                <a:spcPct val="110000"/>
              </a:lnSpc>
            </a:pPr>
            <a:endParaRPr lang="it-IT" altLang="it-IT" sz="2600" dirty="0"/>
          </a:p>
          <a:p>
            <a:pPr algn="just" eaLnBrk="1" hangingPunct="1">
              <a:lnSpc>
                <a:spcPct val="110000"/>
              </a:lnSpc>
            </a:pPr>
            <a:r>
              <a:rPr lang="it-IT" altLang="it-IT" sz="2600" dirty="0"/>
              <a:t>La guerra non è un atto politico, ma un vero strumento della politica, un seguito del procedimento politico, una sua continuazione con altri mezzi” (</a:t>
            </a:r>
            <a:r>
              <a:rPr lang="it-IT" altLang="it-IT" sz="2600" dirty="0" err="1"/>
              <a:t>K.Von</a:t>
            </a:r>
            <a:r>
              <a:rPr lang="it-IT" altLang="it-IT" sz="2600" dirty="0"/>
              <a:t> </a:t>
            </a:r>
            <a:r>
              <a:rPr lang="it-IT" altLang="it-IT" sz="2600" dirty="0" err="1"/>
              <a:t>Clausewitz</a:t>
            </a:r>
            <a:r>
              <a:rPr lang="it-IT" altLang="it-IT" sz="2600" dirty="0"/>
              <a:t> 1780-1931)</a:t>
            </a:r>
          </a:p>
          <a:p>
            <a:pPr algn="just" eaLnBrk="1" hangingPunct="1">
              <a:lnSpc>
                <a:spcPct val="80000"/>
              </a:lnSpc>
            </a:pPr>
            <a:endParaRPr lang="it-IT" altLang="it-IT" sz="2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6263330-6E54-4FC1-9F80-6E1D14AB681E}"/>
              </a:ext>
            </a:extLst>
          </p:cNvPr>
          <p:cNvSpPr>
            <a:spLocks noGrp="1" noChangeArrowheads="1"/>
          </p:cNvSpPr>
          <p:nvPr>
            <p:ph type="title"/>
          </p:nvPr>
        </p:nvSpPr>
        <p:spPr>
          <a:xfrm>
            <a:off x="2592925" y="624110"/>
            <a:ext cx="8911687" cy="713623"/>
          </a:xfrm>
        </p:spPr>
        <p:txBody>
          <a:bodyPr>
            <a:normAutofit/>
          </a:bodyPr>
          <a:lstStyle/>
          <a:p>
            <a:pPr eaLnBrk="1" hangingPunct="1"/>
            <a:r>
              <a:rPr lang="it-IT" altLang="it-IT" sz="3200" dirty="0"/>
              <a:t>1950-1998: anni di pace?</a:t>
            </a:r>
          </a:p>
        </p:txBody>
      </p:sp>
      <p:sp>
        <p:nvSpPr>
          <p:cNvPr id="25603" name="Rectangle 3">
            <a:extLst>
              <a:ext uri="{FF2B5EF4-FFF2-40B4-BE49-F238E27FC236}">
                <a16:creationId xmlns:a16="http://schemas.microsoft.com/office/drawing/2014/main" id="{85423E24-C6EB-4DAE-BCA7-7FEDDA5C0F4D}"/>
              </a:ext>
            </a:extLst>
          </p:cNvPr>
          <p:cNvSpPr>
            <a:spLocks noGrp="1" noChangeArrowheads="1"/>
          </p:cNvSpPr>
          <p:nvPr>
            <p:ph type="body" idx="1"/>
          </p:nvPr>
        </p:nvSpPr>
        <p:spPr>
          <a:xfrm>
            <a:off x="2589212" y="1422400"/>
            <a:ext cx="8915400" cy="4488822"/>
          </a:xfrm>
        </p:spPr>
        <p:txBody>
          <a:bodyPr>
            <a:normAutofit/>
          </a:bodyPr>
          <a:lstStyle/>
          <a:p>
            <a:pPr algn="just" eaLnBrk="1" hangingPunct="1"/>
            <a:r>
              <a:rPr lang="it-IT" altLang="it-IT" dirty="0"/>
              <a:t>Sospendiamo momentaneamente il ragionamento sui conflitti nel 900 gettando un occhio sulla seconda parte del XX secolo per rispondere alla domanda che titola queste slides. </a:t>
            </a:r>
          </a:p>
          <a:p>
            <a:pPr algn="just" eaLnBrk="1" hangingPunct="1"/>
            <a:r>
              <a:rPr lang="it-IT" altLang="it-IT" dirty="0"/>
              <a:t>Dal 1960, il commercio internazionale di armi ha raggiunto un volume di affari pari ad almeno 1.500 miliardi di dollari. </a:t>
            </a:r>
          </a:p>
          <a:p>
            <a:pPr algn="just" eaLnBrk="1" hangingPunct="1"/>
            <a:r>
              <a:rPr lang="it-IT" altLang="it-IT" dirty="0"/>
              <a:t>Di questo flusso, quasi i due terzi si sono diretti verso i paesi in via di sviluppo, piegando quelle economie sotto il peso del debito condizionando i processi di sviluppo che pur ci sono stati. </a:t>
            </a:r>
          </a:p>
          <a:p>
            <a:pPr algn="just"/>
            <a:r>
              <a:rPr lang="it-IT" altLang="it-IT" dirty="0"/>
              <a:t>Solo nel periodo compreso tra il 1984 e il 1995, il mondo in via di sviluppo ha ricevuto circa 15.000 carri armati; 34.000 pezzi di artiglieria; 27.000 veicoli blindati da trasporto; quasi 1.000 tra navi da guerra e sommergibili; 4.200 aerei da combattimento; più di 3.000 elicotteri; circa 48.000 missili e probabilmente milioni di anni di piccolo calibro.</a:t>
            </a:r>
          </a:p>
          <a:p>
            <a:pPr algn="just" eaLnBrk="1" hangingPunct="1">
              <a:lnSpc>
                <a:spcPct val="80000"/>
              </a:lnSpc>
            </a:pPr>
            <a:endParaRPr lang="it-IT" altLang="it-IT"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540790BC-C5C6-43D6-A886-18AC9B5328C0}"/>
              </a:ext>
            </a:extLst>
          </p:cNvPr>
          <p:cNvSpPr>
            <a:spLocks noGrp="1" noChangeArrowheads="1"/>
          </p:cNvSpPr>
          <p:nvPr>
            <p:ph type="title"/>
          </p:nvPr>
        </p:nvSpPr>
        <p:spPr/>
        <p:txBody>
          <a:bodyPr/>
          <a:lstStyle/>
          <a:p>
            <a:pPr eaLnBrk="1" hangingPunct="1"/>
            <a:r>
              <a:rPr lang="it-IT" altLang="it-IT"/>
              <a:t>1950-1998: anni di pace?</a:t>
            </a:r>
          </a:p>
        </p:txBody>
      </p:sp>
      <p:sp>
        <p:nvSpPr>
          <p:cNvPr id="26627" name="Rectangle 3">
            <a:extLst>
              <a:ext uri="{FF2B5EF4-FFF2-40B4-BE49-F238E27FC236}">
                <a16:creationId xmlns:a16="http://schemas.microsoft.com/office/drawing/2014/main" id="{7EBBD2A1-77E1-4B5F-B1E8-235CBB6DDE8F}"/>
              </a:ext>
            </a:extLst>
          </p:cNvPr>
          <p:cNvSpPr>
            <a:spLocks noGrp="1" noChangeArrowheads="1"/>
          </p:cNvSpPr>
          <p:nvPr>
            <p:ph type="body" idx="1"/>
          </p:nvPr>
        </p:nvSpPr>
        <p:spPr>
          <a:xfrm>
            <a:off x="1837267" y="1637413"/>
            <a:ext cx="9667345" cy="4517853"/>
          </a:xfrm>
        </p:spPr>
        <p:txBody>
          <a:bodyPr>
            <a:noAutofit/>
          </a:bodyPr>
          <a:lstStyle/>
          <a:p>
            <a:pPr algn="just" eaLnBrk="1" hangingPunct="1"/>
            <a:r>
              <a:rPr lang="it-IT" altLang="it-IT" dirty="0"/>
              <a:t>Questa immissione massiccia di armi ha contribuito a destabilizzare interi paesi e regioni travagliate dai conflitti post-coloniali, da rivalità etniche e lotte intestine facendo crescere il numero totale dei conflitti. </a:t>
            </a:r>
          </a:p>
          <a:p>
            <a:pPr algn="just" eaLnBrk="1" hangingPunct="1"/>
            <a:r>
              <a:rPr lang="it-IT" altLang="it-IT" dirty="0"/>
              <a:t>Nessuno di questi conflitti, preso singolarmente, ha contato tante vittime quanto le guerre mondiali, ma nel loro insieme hanno causato tanti morti quanti la grande guerra. </a:t>
            </a:r>
          </a:p>
          <a:p>
            <a:pPr algn="just" eaLnBrk="1" hangingPunct="1"/>
            <a:r>
              <a:rPr lang="it-IT" altLang="it-IT" dirty="0"/>
              <a:t>Alcuni di questi conflitti sono stati particolarmente distruttivi se si considera il loro limitato ambito geografico: nei primi anni Cinquanta, la Corea ha perso il 10% della sua popolazione e negli anni Sessanta e Settanta il Vietnam ha perso il 13% (tabella 4 e 5).</a:t>
            </a:r>
          </a:p>
          <a:p>
            <a:pPr algn="just"/>
            <a:r>
              <a:rPr lang="it-IT" altLang="it-IT" dirty="0"/>
              <a:t>La maggior parte delle guerre scoppiate dal 1945 ad oggi sono stati conflitti interni. Solo 6 dei 103 conflitti scoppiati tra il 1989 e il 1997 hanno avuto dimensione internazionale. La proporzione di vittime civili ha raggiunto livelli senza precedenti: dal 70% della seconda guerra mondiale agli oltre 90% degli anni Novanta.</a:t>
            </a:r>
          </a:p>
          <a:p>
            <a:pPr algn="just" eaLnBrk="1" hangingPunct="1"/>
            <a:endParaRPr lang="it-IT" alt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B6E4269E-8082-4020-9339-D449144E9B97}"/>
              </a:ext>
            </a:extLst>
          </p:cNvPr>
          <p:cNvSpPr>
            <a:spLocks noGrp="1" noChangeArrowheads="1"/>
          </p:cNvSpPr>
          <p:nvPr>
            <p:ph type="title"/>
          </p:nvPr>
        </p:nvSpPr>
        <p:spPr>
          <a:xfrm>
            <a:off x="2592924" y="624110"/>
            <a:ext cx="8911687" cy="572866"/>
          </a:xfrm>
        </p:spPr>
        <p:txBody>
          <a:bodyPr>
            <a:normAutofit fontScale="90000"/>
          </a:bodyPr>
          <a:lstStyle/>
          <a:p>
            <a:pPr eaLnBrk="1" hangingPunct="1"/>
            <a:r>
              <a:rPr lang="it-IT" altLang="it-IT" sz="3200" dirty="0"/>
              <a:t>1950-1998: anni di pace?</a:t>
            </a:r>
          </a:p>
        </p:txBody>
      </p:sp>
      <p:sp>
        <p:nvSpPr>
          <p:cNvPr id="28675" name="Rectangle 4">
            <a:extLst>
              <a:ext uri="{FF2B5EF4-FFF2-40B4-BE49-F238E27FC236}">
                <a16:creationId xmlns:a16="http://schemas.microsoft.com/office/drawing/2014/main" id="{743EAC62-BB78-450C-9C14-150CE88927DA}"/>
              </a:ext>
            </a:extLst>
          </p:cNvPr>
          <p:cNvSpPr>
            <a:spLocks noChangeArrowheads="1"/>
          </p:cNvSpPr>
          <p:nvPr/>
        </p:nvSpPr>
        <p:spPr bwMode="auto">
          <a:xfrm>
            <a:off x="4800600" y="1196976"/>
            <a:ext cx="25923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000" b="1">
                <a:solidFill>
                  <a:srgbClr val="000066"/>
                </a:solidFill>
                <a:cs typeface="Arial" panose="020B0604020202020204" pitchFamily="34" charset="0"/>
              </a:rPr>
              <a:t>Tabella 4. Conflitti armati 1950/1998</a:t>
            </a:r>
            <a:endParaRPr lang="it-IT" altLang="it-IT"/>
          </a:p>
        </p:txBody>
      </p:sp>
      <p:graphicFrame>
        <p:nvGraphicFramePr>
          <p:cNvPr id="49715" name="Group 563">
            <a:extLst>
              <a:ext uri="{FF2B5EF4-FFF2-40B4-BE49-F238E27FC236}">
                <a16:creationId xmlns:a16="http://schemas.microsoft.com/office/drawing/2014/main" id="{D9D7C05D-16B8-43EC-B8E1-7AAA289D14FB}"/>
              </a:ext>
            </a:extLst>
          </p:cNvPr>
          <p:cNvGraphicFramePr>
            <a:graphicFrameLocks noGrp="1"/>
          </p:cNvGraphicFramePr>
          <p:nvPr/>
        </p:nvGraphicFramePr>
        <p:xfrm>
          <a:off x="1774825" y="1700214"/>
          <a:ext cx="8497888" cy="4023164"/>
        </p:xfrm>
        <a:graphic>
          <a:graphicData uri="http://schemas.openxmlformats.org/drawingml/2006/table">
            <a:tbl>
              <a:tblPr/>
              <a:tblGrid>
                <a:gridCol w="1646238">
                  <a:extLst>
                    <a:ext uri="{9D8B030D-6E8A-4147-A177-3AD203B41FA5}">
                      <a16:colId xmlns:a16="http://schemas.microsoft.com/office/drawing/2014/main" val="2010357718"/>
                    </a:ext>
                  </a:extLst>
                </a:gridCol>
                <a:gridCol w="1317625">
                  <a:extLst>
                    <a:ext uri="{9D8B030D-6E8A-4147-A177-3AD203B41FA5}">
                      <a16:colId xmlns:a16="http://schemas.microsoft.com/office/drawing/2014/main" val="50571672"/>
                    </a:ext>
                  </a:extLst>
                </a:gridCol>
                <a:gridCol w="1482725">
                  <a:extLst>
                    <a:ext uri="{9D8B030D-6E8A-4147-A177-3AD203B41FA5}">
                      <a16:colId xmlns:a16="http://schemas.microsoft.com/office/drawing/2014/main" val="2087412026"/>
                    </a:ext>
                  </a:extLst>
                </a:gridCol>
                <a:gridCol w="1482725">
                  <a:extLst>
                    <a:ext uri="{9D8B030D-6E8A-4147-A177-3AD203B41FA5}">
                      <a16:colId xmlns:a16="http://schemas.microsoft.com/office/drawing/2014/main" val="1419758819"/>
                    </a:ext>
                  </a:extLst>
                </a:gridCol>
                <a:gridCol w="1481137">
                  <a:extLst>
                    <a:ext uri="{9D8B030D-6E8A-4147-A177-3AD203B41FA5}">
                      <a16:colId xmlns:a16="http://schemas.microsoft.com/office/drawing/2014/main" val="2647757940"/>
                    </a:ext>
                  </a:extLst>
                </a:gridCol>
                <a:gridCol w="1087438">
                  <a:extLst>
                    <a:ext uri="{9D8B030D-6E8A-4147-A177-3AD203B41FA5}">
                      <a16:colId xmlns:a16="http://schemas.microsoft.com/office/drawing/2014/main" val="3167136217"/>
                    </a:ext>
                  </a:extLst>
                </a:gridCol>
              </a:tblGrid>
              <a:tr h="45712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Anno</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N. conflitti</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Anno</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N. conflitti</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Anno</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N. conflitti</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16594722"/>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43</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72237863"/>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1950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12</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1974</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43</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2265774"/>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1955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14</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34</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44</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97777103"/>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1960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33</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42</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20764029"/>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1965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91703620"/>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1966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1991</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6102149"/>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1967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1992</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52</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39685889"/>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1968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1993</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1957782"/>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1969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1981</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1994</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41</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50137963"/>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1982</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71631023"/>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1971</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1983</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1996</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35041707"/>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1972</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1984</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1997</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15372256"/>
                  </a:ext>
                </a:extLst>
              </a:tr>
              <a:tr h="2742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1973</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29</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1985</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40</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1998</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200" b="1" i="0" u="none" strike="noStrike" cap="none" normalizeH="0" baseline="0">
                          <a:ln>
                            <a:noFill/>
                          </a:ln>
                          <a:solidFill>
                            <a:srgbClr val="000066"/>
                          </a:solidFill>
                          <a:effectLst/>
                          <a:latin typeface="Arial" panose="020B0604020202020204" pitchFamily="34" charset="0"/>
                          <a:cs typeface="Arial" panose="020B0604020202020204" pitchFamily="34" charset="0"/>
                        </a:rPr>
                        <a:t>31</a:t>
                      </a:r>
                      <a:endParaRPr kumimoji="0" lang="it-IT" altLang="it-IT" sz="1200" b="0" i="0" u="none" strike="noStrike" cap="none" normalizeH="0" baseline="0">
                        <a:ln>
                          <a:noFill/>
                        </a:ln>
                        <a:solidFill>
                          <a:schemeClr val="tx1"/>
                        </a:solidFill>
                        <a:effectLst/>
                        <a:latin typeface="Arial" panose="020B0604020202020204" pitchFamily="34" charset="0"/>
                      </a:endParaRPr>
                    </a:p>
                  </a:txBody>
                  <a:tcPr marT="45713" marB="45713"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33032583"/>
                  </a:ext>
                </a:extLst>
              </a:tr>
            </a:tbl>
          </a:graphicData>
        </a:graphic>
      </p:graphicFrame>
      <p:sp>
        <p:nvSpPr>
          <p:cNvPr id="28783" name="Rectangle 560">
            <a:extLst>
              <a:ext uri="{FF2B5EF4-FFF2-40B4-BE49-F238E27FC236}">
                <a16:creationId xmlns:a16="http://schemas.microsoft.com/office/drawing/2014/main" id="{D2DA7334-6C7D-4EF6-8FD2-48B48A0F3ADC}"/>
              </a:ext>
            </a:extLst>
          </p:cNvPr>
          <p:cNvSpPr>
            <a:spLocks noChangeArrowheads="1"/>
          </p:cNvSpPr>
          <p:nvPr/>
        </p:nvSpPr>
        <p:spPr bwMode="auto">
          <a:xfrm>
            <a:off x="2279651" y="5821363"/>
            <a:ext cx="7777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solidFill>
                  <a:srgbClr val="000066"/>
                </a:solidFill>
                <a:cs typeface="Arial" panose="020B0604020202020204" pitchFamily="34" charset="0"/>
              </a:rPr>
              <a:t>Fonte: </a:t>
            </a:r>
            <a:r>
              <a:rPr lang="it-IT" altLang="it-IT" sz="1200" i="1">
                <a:solidFill>
                  <a:srgbClr val="000066"/>
                </a:solidFill>
                <a:cs typeface="Arial" panose="020B0604020202020204" pitchFamily="34" charset="0"/>
              </a:rPr>
              <a:t>Arbeitsgemeinenschaft Kriegsuranchenforschung</a:t>
            </a:r>
            <a:r>
              <a:rPr lang="it-IT" altLang="it-IT" sz="1200">
                <a:solidFill>
                  <a:srgbClr val="000066"/>
                </a:solidFill>
                <a:cs typeface="Arial" panose="020B0604020202020204" pitchFamily="34" charset="0"/>
              </a:rPr>
              <a:t>, Institute for Political Science, University of Hamburg.</a:t>
            </a:r>
          </a:p>
          <a:p>
            <a:endParaRPr lang="it-IT" altLang="it-IT" sz="12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454235AF-B544-4562-A6F8-CA9E316DBE91}"/>
              </a:ext>
            </a:extLst>
          </p:cNvPr>
          <p:cNvSpPr>
            <a:spLocks noGrp="1" noChangeArrowheads="1"/>
          </p:cNvSpPr>
          <p:nvPr>
            <p:ph type="title"/>
          </p:nvPr>
        </p:nvSpPr>
        <p:spPr>
          <a:xfrm>
            <a:off x="2592924" y="624110"/>
            <a:ext cx="8911687" cy="644304"/>
          </a:xfrm>
        </p:spPr>
        <p:txBody>
          <a:bodyPr>
            <a:normAutofit/>
          </a:bodyPr>
          <a:lstStyle/>
          <a:p>
            <a:pPr eaLnBrk="1" hangingPunct="1"/>
            <a:r>
              <a:rPr lang="it-IT" altLang="it-IT" sz="3200" dirty="0"/>
              <a:t>1950-1998: anni di pace?</a:t>
            </a:r>
          </a:p>
        </p:txBody>
      </p:sp>
      <p:sp>
        <p:nvSpPr>
          <p:cNvPr id="29699" name="Rectangle 4">
            <a:extLst>
              <a:ext uri="{FF2B5EF4-FFF2-40B4-BE49-F238E27FC236}">
                <a16:creationId xmlns:a16="http://schemas.microsoft.com/office/drawing/2014/main" id="{02DCE06A-2075-4DAE-9FA5-E0E27E2EC728}"/>
              </a:ext>
            </a:extLst>
          </p:cNvPr>
          <p:cNvSpPr>
            <a:spLocks noChangeArrowheads="1"/>
          </p:cNvSpPr>
          <p:nvPr/>
        </p:nvSpPr>
        <p:spPr bwMode="auto">
          <a:xfrm>
            <a:off x="4224339" y="1268414"/>
            <a:ext cx="3616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000" b="1">
                <a:solidFill>
                  <a:srgbClr val="000066"/>
                </a:solidFill>
              </a:rPr>
              <a:t>Tabella 5. Perdite umane in alcune guerre dal 1945 in poi.</a:t>
            </a:r>
            <a:br>
              <a:rPr lang="it-IT" altLang="it-IT" sz="1000">
                <a:solidFill>
                  <a:srgbClr val="000066"/>
                </a:solidFill>
              </a:rPr>
            </a:br>
            <a:r>
              <a:rPr lang="it-IT" altLang="it-IT" sz="1000">
                <a:solidFill>
                  <a:srgbClr val="000066"/>
                </a:solidFill>
                <a:cs typeface="Arial" panose="020B0604020202020204" pitchFamily="34" charset="0"/>
              </a:rPr>
              <a:t>(Conflitti con numero di vittime superiori al milione.)</a:t>
            </a:r>
            <a:endParaRPr lang="it-IT" altLang="it-IT"/>
          </a:p>
        </p:txBody>
      </p:sp>
      <p:graphicFrame>
        <p:nvGraphicFramePr>
          <p:cNvPr id="50443" name="Group 267">
            <a:extLst>
              <a:ext uri="{FF2B5EF4-FFF2-40B4-BE49-F238E27FC236}">
                <a16:creationId xmlns:a16="http://schemas.microsoft.com/office/drawing/2014/main" id="{3FF9D845-B682-4E70-9A54-9B4D6BC36413}"/>
              </a:ext>
            </a:extLst>
          </p:cNvPr>
          <p:cNvGraphicFramePr>
            <a:graphicFrameLocks noGrp="1"/>
          </p:cNvGraphicFramePr>
          <p:nvPr>
            <p:extLst>
              <p:ext uri="{D42A27DB-BD31-4B8C-83A1-F6EECF244321}">
                <p14:modId xmlns:p14="http://schemas.microsoft.com/office/powerpoint/2010/main" val="345331148"/>
              </p:ext>
            </p:extLst>
          </p:nvPr>
        </p:nvGraphicFramePr>
        <p:xfrm>
          <a:off x="2063751" y="1803400"/>
          <a:ext cx="8911687" cy="2782888"/>
        </p:xfrm>
        <a:graphic>
          <a:graphicData uri="http://schemas.openxmlformats.org/drawingml/2006/table">
            <a:tbl>
              <a:tblPr/>
              <a:tblGrid>
                <a:gridCol w="2918987">
                  <a:extLst>
                    <a:ext uri="{9D8B030D-6E8A-4147-A177-3AD203B41FA5}">
                      <a16:colId xmlns:a16="http://schemas.microsoft.com/office/drawing/2014/main" val="1030633573"/>
                    </a:ext>
                  </a:extLst>
                </a:gridCol>
                <a:gridCol w="1813282">
                  <a:extLst>
                    <a:ext uri="{9D8B030D-6E8A-4147-A177-3AD203B41FA5}">
                      <a16:colId xmlns:a16="http://schemas.microsoft.com/office/drawing/2014/main" val="3650172527"/>
                    </a:ext>
                  </a:extLst>
                </a:gridCol>
                <a:gridCol w="1971489">
                  <a:extLst>
                    <a:ext uri="{9D8B030D-6E8A-4147-A177-3AD203B41FA5}">
                      <a16:colId xmlns:a16="http://schemas.microsoft.com/office/drawing/2014/main" val="3131295296"/>
                    </a:ext>
                  </a:extLst>
                </a:gridCol>
                <a:gridCol w="2207929">
                  <a:extLst>
                    <a:ext uri="{9D8B030D-6E8A-4147-A177-3AD203B41FA5}">
                      <a16:colId xmlns:a16="http://schemas.microsoft.com/office/drawing/2014/main" val="2622154530"/>
                    </a:ext>
                  </a:extLst>
                </a:gridCol>
              </a:tblGrid>
              <a:tr h="42525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periodo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n. morti</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dirty="0">
                          <a:ln>
                            <a:noFill/>
                          </a:ln>
                          <a:solidFill>
                            <a:srgbClr val="000066"/>
                          </a:solidFill>
                          <a:effectLst/>
                          <a:latin typeface="Arial" panose="020B0604020202020204" pitchFamily="34" charset="0"/>
                          <a:cs typeface="Arial" panose="020B0604020202020204" pitchFamily="34" charset="0"/>
                        </a:rPr>
                        <a:t>% vittime</a:t>
                      </a:r>
                      <a:br>
                        <a:rPr kumimoji="0" lang="it-IT" altLang="it-IT" sz="1000" b="1" i="0" u="none" strike="noStrike" cap="none" normalizeH="0" baseline="0" dirty="0">
                          <a:ln>
                            <a:noFill/>
                          </a:ln>
                          <a:solidFill>
                            <a:srgbClr val="000066"/>
                          </a:solidFill>
                          <a:effectLst/>
                          <a:latin typeface="Arial" panose="020B0604020202020204" pitchFamily="34" charset="0"/>
                          <a:cs typeface="Arial" panose="020B0604020202020204" pitchFamily="34" charset="0"/>
                        </a:rPr>
                      </a:br>
                      <a:r>
                        <a:rPr kumimoji="0" lang="it-IT" altLang="it-IT" sz="1000" b="1" i="0" u="none" strike="noStrike" cap="none" normalizeH="0" baseline="0" dirty="0">
                          <a:ln>
                            <a:noFill/>
                          </a:ln>
                          <a:solidFill>
                            <a:srgbClr val="000066"/>
                          </a:solidFill>
                          <a:effectLst/>
                          <a:latin typeface="Arial" panose="020B0604020202020204" pitchFamily="34" charset="0"/>
                          <a:cs typeface="Arial" panose="020B0604020202020204" pitchFamily="34" charset="0"/>
                        </a:rPr>
                        <a:t>civili</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33874394"/>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Cina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1946-50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1.000.000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6370858"/>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di Corea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1950-53</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3.000.000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0355583"/>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in Vietnam dall’intervento Usa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1960-75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2.358.000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58%</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1571593"/>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Nigeria (Biafra)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1967-70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2.000.000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54328390"/>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Cambogia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1970-89</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1.221.000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69%</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14647886"/>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Secessione del Bangladesh</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1971</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1.000.000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26777012"/>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Afghanistan (intervento sovietico)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1978-92</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1.500.000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67%</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17687112"/>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Mozambico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1981-94</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1.050.000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95%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96486719"/>
                  </a:ext>
                </a:extLst>
              </a:tr>
              <a:tr h="2619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Sudan</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Dal 1994</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1.500.000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97%</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06020791"/>
                  </a:ext>
                </a:extLst>
              </a:tr>
            </a:tbl>
          </a:graphicData>
        </a:graphic>
      </p:graphicFrame>
      <p:sp>
        <p:nvSpPr>
          <p:cNvPr id="29757" name="Rectangle 263">
            <a:extLst>
              <a:ext uri="{FF2B5EF4-FFF2-40B4-BE49-F238E27FC236}">
                <a16:creationId xmlns:a16="http://schemas.microsoft.com/office/drawing/2014/main" id="{C1B65CFB-63BD-4EC6-A4F9-835E737A2875}"/>
              </a:ext>
            </a:extLst>
          </p:cNvPr>
          <p:cNvSpPr>
            <a:spLocks noChangeArrowheads="1"/>
          </p:cNvSpPr>
          <p:nvPr/>
        </p:nvSpPr>
        <p:spPr bwMode="auto">
          <a:xfrm>
            <a:off x="2063751" y="6070213"/>
            <a:ext cx="89116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dirty="0">
                <a:solidFill>
                  <a:srgbClr val="000066"/>
                </a:solidFill>
                <a:cs typeface="Arial" panose="020B0604020202020204" pitchFamily="34" charset="0"/>
              </a:rPr>
              <a:t>Fonte: dati calcolati da Ruth </a:t>
            </a:r>
            <a:r>
              <a:rPr lang="it-IT" altLang="it-IT" sz="1200" dirty="0" err="1">
                <a:solidFill>
                  <a:srgbClr val="000066"/>
                </a:solidFill>
                <a:cs typeface="Arial" panose="020B0604020202020204" pitchFamily="34" charset="0"/>
              </a:rPr>
              <a:t>Leger</a:t>
            </a:r>
            <a:r>
              <a:rPr lang="it-IT" altLang="it-IT" sz="1200" dirty="0">
                <a:solidFill>
                  <a:srgbClr val="000066"/>
                </a:solidFill>
                <a:cs typeface="Arial" panose="020B0604020202020204" pitchFamily="34" charset="0"/>
              </a:rPr>
              <a:t> </a:t>
            </a:r>
            <a:r>
              <a:rPr lang="it-IT" altLang="it-IT" sz="1200" dirty="0" err="1">
                <a:solidFill>
                  <a:srgbClr val="000066"/>
                </a:solidFill>
                <a:cs typeface="Arial" panose="020B0604020202020204" pitchFamily="34" charset="0"/>
              </a:rPr>
              <a:t>Sivard</a:t>
            </a:r>
            <a:r>
              <a:rPr lang="it-IT" altLang="it-IT" sz="1200" dirty="0">
                <a:solidFill>
                  <a:srgbClr val="000066"/>
                </a:solidFill>
                <a:cs typeface="Arial" panose="020B0604020202020204" pitchFamily="34" charset="0"/>
              </a:rPr>
              <a:t> </a:t>
            </a:r>
            <a:r>
              <a:rPr lang="it-IT" altLang="it-IT" sz="1200" i="1" dirty="0">
                <a:solidFill>
                  <a:srgbClr val="000066"/>
                </a:solidFill>
                <a:cs typeface="Arial" panose="020B0604020202020204" pitchFamily="34" charset="0"/>
              </a:rPr>
              <a:t>World </a:t>
            </a:r>
            <a:r>
              <a:rPr lang="it-IT" altLang="it-IT" sz="1200" i="1" dirty="0" err="1">
                <a:solidFill>
                  <a:srgbClr val="000066"/>
                </a:solidFill>
                <a:cs typeface="Arial" panose="020B0604020202020204" pitchFamily="34" charset="0"/>
              </a:rPr>
              <a:t>Military</a:t>
            </a:r>
            <a:r>
              <a:rPr lang="it-IT" altLang="it-IT" sz="1200" i="1" dirty="0">
                <a:solidFill>
                  <a:srgbClr val="000066"/>
                </a:solidFill>
                <a:cs typeface="Arial" panose="020B0604020202020204" pitchFamily="34" charset="0"/>
              </a:rPr>
              <a:t> and Social </a:t>
            </a:r>
            <a:r>
              <a:rPr lang="it-IT" altLang="it-IT" sz="1200" i="1" dirty="0" err="1">
                <a:solidFill>
                  <a:srgbClr val="000066"/>
                </a:solidFill>
                <a:cs typeface="Arial" panose="020B0604020202020204" pitchFamily="34" charset="0"/>
              </a:rPr>
              <a:t>Expenditures</a:t>
            </a:r>
            <a:r>
              <a:rPr lang="it-IT" altLang="it-IT" sz="1200" dirty="0">
                <a:solidFill>
                  <a:srgbClr val="000066"/>
                </a:solidFill>
                <a:cs typeface="Arial" panose="020B0604020202020204" pitchFamily="34" charset="0"/>
              </a:rPr>
              <a:t> ,1991, Washington. World </a:t>
            </a:r>
            <a:r>
              <a:rPr lang="it-IT" altLang="it-IT" sz="1200" dirty="0" err="1">
                <a:solidFill>
                  <a:srgbClr val="000066"/>
                </a:solidFill>
                <a:cs typeface="Arial" panose="020B0604020202020204" pitchFamily="34" charset="0"/>
              </a:rPr>
              <a:t>Priorities</a:t>
            </a:r>
            <a:r>
              <a:rPr lang="it-IT" altLang="it-IT" sz="1200" dirty="0">
                <a:solidFill>
                  <a:srgbClr val="000066"/>
                </a:solidFill>
                <a:cs typeface="Arial" panose="020B0604020202020204" pitchFamily="34" charset="0"/>
              </a:rPr>
              <a:t>, 1996.</a:t>
            </a:r>
            <a:endParaRPr lang="it-IT" altLang="it-IT" sz="1200" dirty="0"/>
          </a:p>
        </p:txBody>
      </p:sp>
      <p:sp>
        <p:nvSpPr>
          <p:cNvPr id="29758" name="Rectangle 268">
            <a:extLst>
              <a:ext uri="{FF2B5EF4-FFF2-40B4-BE49-F238E27FC236}">
                <a16:creationId xmlns:a16="http://schemas.microsoft.com/office/drawing/2014/main" id="{ED2FBF5E-A6BD-419A-B44B-EF6835490131}"/>
              </a:ext>
            </a:extLst>
          </p:cNvPr>
          <p:cNvSpPr>
            <a:spLocks noChangeArrowheads="1"/>
          </p:cNvSpPr>
          <p:nvPr/>
        </p:nvSpPr>
        <p:spPr bwMode="auto">
          <a:xfrm>
            <a:off x="2063751" y="4932253"/>
            <a:ext cx="891168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it-IT" altLang="it-IT" dirty="0"/>
              <a:t>Nelle principali guerre locali che si sono combattute dopo la fine della Seconda Guerra Mondiale possiamo contare circa 20 milioni di morti e 60 milioni di feriti.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92">
            <a:extLst>
              <a:ext uri="{FF2B5EF4-FFF2-40B4-BE49-F238E27FC236}">
                <a16:creationId xmlns:a16="http://schemas.microsoft.com/office/drawing/2014/main" id="{37B4FC4F-5866-4E99-8F2D-FCA0D48B4DDB}"/>
              </a:ext>
            </a:extLst>
          </p:cNvPr>
          <p:cNvSpPr>
            <a:spLocks noGrp="1" noChangeArrowheads="1"/>
          </p:cNvSpPr>
          <p:nvPr>
            <p:ph type="title"/>
          </p:nvPr>
        </p:nvSpPr>
        <p:spPr>
          <a:xfrm>
            <a:off x="609600" y="274638"/>
            <a:ext cx="10972800" cy="715962"/>
          </a:xfrm>
        </p:spPr>
        <p:txBody>
          <a:bodyPr>
            <a:normAutofit/>
          </a:bodyPr>
          <a:lstStyle/>
          <a:p>
            <a:pPr algn="ctr" eaLnBrk="1" hangingPunct="1"/>
            <a:r>
              <a:rPr lang="it-IT" altLang="it-IT" sz="3200" dirty="0"/>
              <a:t>1950-1998: anni di pace?</a:t>
            </a:r>
          </a:p>
        </p:txBody>
      </p:sp>
      <p:graphicFrame>
        <p:nvGraphicFramePr>
          <p:cNvPr id="56514" name="Group 194">
            <a:extLst>
              <a:ext uri="{FF2B5EF4-FFF2-40B4-BE49-F238E27FC236}">
                <a16:creationId xmlns:a16="http://schemas.microsoft.com/office/drawing/2014/main" id="{129A539C-17E4-48B9-8839-B23D62F4DFDB}"/>
              </a:ext>
            </a:extLst>
          </p:cNvPr>
          <p:cNvGraphicFramePr>
            <a:graphicFrameLocks noGrp="1"/>
          </p:cNvGraphicFramePr>
          <p:nvPr>
            <p:ph idx="1"/>
            <p:extLst>
              <p:ext uri="{D42A27DB-BD31-4B8C-83A1-F6EECF244321}">
                <p14:modId xmlns:p14="http://schemas.microsoft.com/office/powerpoint/2010/main" val="2971534457"/>
              </p:ext>
            </p:extLst>
          </p:nvPr>
        </p:nvGraphicFramePr>
        <p:xfrm>
          <a:off x="3395134" y="1498600"/>
          <a:ext cx="7306733" cy="4629151"/>
        </p:xfrm>
        <a:graphic>
          <a:graphicData uri="http://schemas.openxmlformats.org/drawingml/2006/table">
            <a:tbl>
              <a:tblPr/>
              <a:tblGrid>
                <a:gridCol w="857344">
                  <a:extLst>
                    <a:ext uri="{9D8B030D-6E8A-4147-A177-3AD203B41FA5}">
                      <a16:colId xmlns:a16="http://schemas.microsoft.com/office/drawing/2014/main" val="2443604885"/>
                    </a:ext>
                  </a:extLst>
                </a:gridCol>
                <a:gridCol w="6449389">
                  <a:extLst>
                    <a:ext uri="{9D8B030D-6E8A-4147-A177-3AD203B41FA5}">
                      <a16:colId xmlns:a16="http://schemas.microsoft.com/office/drawing/2014/main" val="305618696"/>
                    </a:ext>
                  </a:extLst>
                </a:gridCol>
              </a:tblGrid>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1945-54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cap="fla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di liberazione in Viet Nam e in Laos contro la Francia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2294822560"/>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1946-49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Gecia.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249045264"/>
                  </a:ext>
                </a:extLst>
              </a:tr>
              <a:tr h="338138">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1946-49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civile in Cina che si conclude con la proclamazione della Repubblica Popolare Cinese.</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789668441"/>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1947-49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di indipendenza in Indonesia contro gli olandesi.</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752091622"/>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1947-48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civile fra indù e musulmani in India (nascita del Pakistan).</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25015260"/>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1948 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Prima guerra arabo-israeliana.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919026536"/>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1950-51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 Guerra di Corea (vi combattono gli USA e la Cina).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115400998"/>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1952-63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di indipendenza del </a:t>
                      </a:r>
                      <a:r>
                        <a:rPr kumimoji="0" lang="it-IT" altLang="it-IT" sz="1000" b="0" i="0" u="none" strike="noStrike" cap="none" normalizeH="0" baseline="0" dirty="0" err="1">
                          <a:ln>
                            <a:noFill/>
                          </a:ln>
                          <a:solidFill>
                            <a:srgbClr val="000066"/>
                          </a:solidFill>
                          <a:effectLst/>
                          <a:latin typeface="Arial" panose="020B0604020202020204" pitchFamily="34" charset="0"/>
                          <a:cs typeface="Arial" panose="020B0604020202020204" pitchFamily="34" charset="0"/>
                        </a:rPr>
                        <a:t>Kenia</a:t>
                      </a: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 contro la Gran Bretagna.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222135127"/>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1954-62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di indipendenza in Algeria contro la Francia.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492335110"/>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1954  </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Intervento USA in </a:t>
                      </a:r>
                      <a:r>
                        <a:rPr kumimoji="0" lang="it-IT" altLang="it-IT" sz="1000" b="0" i="0" u="none" strike="noStrike" cap="none" normalizeH="0" baseline="0" dirty="0" err="1">
                          <a:ln>
                            <a:noFill/>
                          </a:ln>
                          <a:solidFill>
                            <a:srgbClr val="000066"/>
                          </a:solidFill>
                          <a:effectLst/>
                          <a:latin typeface="Arial" panose="020B0604020202020204" pitchFamily="34" charset="0"/>
                          <a:cs typeface="Arial" panose="020B0604020202020204" pitchFamily="34" charset="0"/>
                        </a:rPr>
                        <a:t>Guatemale</a:t>
                      </a: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342071027"/>
                  </a:ext>
                </a:extLst>
              </a:tr>
              <a:tr h="265113">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1956 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del Canale di Suez (Inghilterra, Francia e Israele alleati contro l'Egitto-seconda guerra arabo-israeliana).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04055075"/>
                  </a:ext>
                </a:extLst>
              </a:tr>
              <a:tr h="36830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1956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 Invasione sovietica dell'Ungheria e della Polonia per soffocare le insurrezioni popolari.</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989093848"/>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1957-60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fra Honduras e Nicaragua.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714440941"/>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1959-75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del </a:t>
                      </a:r>
                      <a:r>
                        <a:rPr kumimoji="0" lang="it-IT" altLang="it-IT" sz="1000" b="0" i="0" u="none" strike="noStrike" cap="none" normalizeH="0" baseline="0" dirty="0" err="1">
                          <a:ln>
                            <a:noFill/>
                          </a:ln>
                          <a:solidFill>
                            <a:srgbClr val="000066"/>
                          </a:solidFill>
                          <a:effectLst/>
                          <a:latin typeface="Arial" panose="020B0604020202020204" pitchFamily="34" charset="0"/>
                          <a:cs typeface="Arial" panose="020B0604020202020204" pitchFamily="34" charset="0"/>
                        </a:rPr>
                        <a:t>Viet</a:t>
                      </a: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 </a:t>
                      </a:r>
                      <a:r>
                        <a:rPr kumimoji="0" lang="it-IT" altLang="it-IT" sz="1000" b="0" i="0" u="none" strike="noStrike" cap="none" normalizeH="0" baseline="0" dirty="0" err="1">
                          <a:ln>
                            <a:noFill/>
                          </a:ln>
                          <a:solidFill>
                            <a:srgbClr val="000066"/>
                          </a:solidFill>
                          <a:effectLst/>
                          <a:latin typeface="Arial" panose="020B0604020202020204" pitchFamily="34" charset="0"/>
                          <a:cs typeface="Arial" panose="020B0604020202020204" pitchFamily="34" charset="0"/>
                        </a:rPr>
                        <a:t>Nam</a:t>
                      </a: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 contro le truppe americane.</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577878952"/>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1960.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fra Paraguay e Argentina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680490303"/>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1961-75.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nel Laos contro le truppe americane</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804065282"/>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fra India e Cina per i territori di confine.</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146634556"/>
                  </a:ext>
                </a:extLst>
              </a:tr>
              <a:tr h="243840">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1963-1991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anchor="ctr" horzOverflow="overflow">
                    <a:lnL cap="flat">
                      <a:noFill/>
                    </a:lnL>
                    <a:lnR>
                      <a:noFill/>
                    </a:lnR>
                    <a:lnT>
                      <a:noFill/>
                    </a:lnT>
                    <a:lnB cap="flat">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di liberazione dell'Eritrea contro l'Etiopia.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1165373917"/>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1">
            <a:extLst>
              <a:ext uri="{FF2B5EF4-FFF2-40B4-BE49-F238E27FC236}">
                <a16:creationId xmlns:a16="http://schemas.microsoft.com/office/drawing/2014/main" id="{D06962CA-7F42-419B-A4F7-D313315C6735}"/>
              </a:ext>
            </a:extLst>
          </p:cNvPr>
          <p:cNvSpPr>
            <a:spLocks noGrp="1" noChangeArrowheads="1"/>
          </p:cNvSpPr>
          <p:nvPr>
            <p:ph type="title"/>
          </p:nvPr>
        </p:nvSpPr>
        <p:spPr>
          <a:xfrm>
            <a:off x="1992313" y="115890"/>
            <a:ext cx="8229600" cy="654578"/>
          </a:xfrm>
        </p:spPr>
        <p:txBody>
          <a:bodyPr>
            <a:normAutofit/>
          </a:bodyPr>
          <a:lstStyle/>
          <a:p>
            <a:pPr algn="ctr" eaLnBrk="1" hangingPunct="1"/>
            <a:r>
              <a:rPr lang="it-IT" altLang="it-IT" sz="3200" dirty="0"/>
              <a:t>1950-1998: anni di pace?</a:t>
            </a:r>
          </a:p>
        </p:txBody>
      </p:sp>
      <p:graphicFrame>
        <p:nvGraphicFramePr>
          <p:cNvPr id="63593" name="Group 105">
            <a:extLst>
              <a:ext uri="{FF2B5EF4-FFF2-40B4-BE49-F238E27FC236}">
                <a16:creationId xmlns:a16="http://schemas.microsoft.com/office/drawing/2014/main" id="{BAA0BED1-FF85-4C09-A01F-169575BE1A51}"/>
              </a:ext>
            </a:extLst>
          </p:cNvPr>
          <p:cNvGraphicFramePr>
            <a:graphicFrameLocks noGrp="1"/>
          </p:cNvGraphicFramePr>
          <p:nvPr>
            <p:ph idx="1"/>
            <p:extLst>
              <p:ext uri="{D42A27DB-BD31-4B8C-83A1-F6EECF244321}">
                <p14:modId xmlns:p14="http://schemas.microsoft.com/office/powerpoint/2010/main" val="1127883404"/>
              </p:ext>
            </p:extLst>
          </p:nvPr>
        </p:nvGraphicFramePr>
        <p:xfrm>
          <a:off x="6299200" y="931193"/>
          <a:ext cx="6161087" cy="5775075"/>
        </p:xfrm>
        <a:graphic>
          <a:graphicData uri="http://schemas.openxmlformats.org/drawingml/2006/table">
            <a:tbl>
              <a:tblPr/>
              <a:tblGrid>
                <a:gridCol w="804333">
                  <a:extLst>
                    <a:ext uri="{9D8B030D-6E8A-4147-A177-3AD203B41FA5}">
                      <a16:colId xmlns:a16="http://schemas.microsoft.com/office/drawing/2014/main" val="3161679392"/>
                    </a:ext>
                  </a:extLst>
                </a:gridCol>
                <a:gridCol w="5356754">
                  <a:extLst>
                    <a:ext uri="{9D8B030D-6E8A-4147-A177-3AD203B41FA5}">
                      <a16:colId xmlns:a16="http://schemas.microsoft.com/office/drawing/2014/main" val="3335505879"/>
                    </a:ext>
                  </a:extLst>
                </a:gridCol>
              </a:tblGrid>
              <a:tr h="382204">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cap="flat">
                      <a:noFill/>
                    </a:lnL>
                    <a:lnR>
                      <a:noFill/>
                    </a:lnR>
                    <a:lnT cap="fla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114294003"/>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1976-89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civile in Libano.</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255609432"/>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1977 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Intervento della </a:t>
                      </a:r>
                      <a:r>
                        <a:rPr kumimoji="0" lang="it-IT" altLang="it-IT" sz="1000" b="0" i="0" u="none" strike="noStrike" cap="none" normalizeH="0" baseline="0" dirty="0" err="1">
                          <a:ln>
                            <a:noFill/>
                          </a:ln>
                          <a:solidFill>
                            <a:srgbClr val="000066"/>
                          </a:solidFill>
                          <a:effectLst/>
                          <a:latin typeface="Arial" panose="020B0604020202020204" pitchFamily="34" charset="0"/>
                          <a:cs typeface="Arial" panose="020B0604020202020204" pitchFamily="34" charset="0"/>
                        </a:rPr>
                        <a:t>Rodhesia</a:t>
                      </a: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 contro il Mozambico.</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799972810"/>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1977-78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fra Etiopia e Somalia per l'Ogaden.</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72229789"/>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1978 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Intervento del Viet nam in Cambogia.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859837388"/>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Intervento dell'Uganda in Tanzamia.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298471291"/>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1979-92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contro l'occupazione sovietica dell'Afghanistan.</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29053115"/>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Scontri di frontiera fra truppe cinesi e vietnamite.</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504296343"/>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Invasione sudafricana dell'Angola.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564308421"/>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1980-88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fra Iran e Iraq.</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803404055"/>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1981 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Invasione sudafricana del Mozambico.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690094391"/>
                  </a:ext>
                </a:extLst>
              </a:tr>
              <a:tr h="229919">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1982 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dell'Inghilterra contro l'Argentina per il possesso delle isole Falkand-Malvinas.</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811279767"/>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1982 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Invasione israeliana del Libano.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090353029"/>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1982 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Invasione delle truppe USA a Grenada.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589442719"/>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1991 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del Golfo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550960708"/>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Inizia la guerra nella ex-Jugoslavia fra Serbia, Croazia e Bosnia-Erzegovina.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71962079"/>
                  </a:ext>
                </a:extLst>
              </a:tr>
              <a:tr h="229919">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1992 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Inizia la guerra civile in Algeria condotta dalle organizzazioni fondamentaliste islamiche</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462215449"/>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1994 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in Ruanda.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678402132"/>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1994-96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in Cecenia per l’indipendenza dalla Russia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530548079"/>
                  </a:ext>
                </a:extLst>
              </a:tr>
              <a:tr h="229919">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1996 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in Afghanistan fra le organizzazioni islamiche.</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708885266"/>
                  </a:ext>
                </a:extLst>
              </a:tr>
              <a:tr h="229322">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del Kosovo</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45313071"/>
                  </a:ext>
                </a:extLst>
              </a:tr>
              <a:tr h="515951">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1999-2000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3" marB="45723" anchor="ctr" horzOverflow="overflow">
                    <a:lnL cap="flat">
                      <a:noFill/>
                    </a:lnL>
                    <a:lnR>
                      <a:noFill/>
                    </a:lnR>
                    <a:lnT>
                      <a:noFill/>
                    </a:lnT>
                    <a:lnB cap="flat">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Invasione russa della Cecenia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3" marB="45723" anchor="ctr" horzOverflow="overflow">
                    <a:lnL>
                      <a:noFill/>
                    </a:lnL>
                    <a:lnR cap="flat">
                      <a:noFill/>
                    </a:lnR>
                    <a:lnT>
                      <a:noFill/>
                    </a:lnT>
                    <a:lnB cap="flat">
                      <a:noFill/>
                    </a:lnB>
                    <a:lnTlToBr>
                      <a:noFill/>
                    </a:lnTlToBr>
                    <a:lnBlToTr>
                      <a:noFill/>
                    </a:lnBlToTr>
                    <a:noFill/>
                  </a:tcPr>
                </a:tc>
                <a:extLst>
                  <a:ext uri="{0D108BD9-81ED-4DB2-BD59-A6C34878D82A}">
                    <a16:rowId xmlns:a16="http://schemas.microsoft.com/office/drawing/2014/main" val="3393404015"/>
                  </a:ext>
                </a:extLst>
              </a:tr>
            </a:tbl>
          </a:graphicData>
        </a:graphic>
      </p:graphicFrame>
      <p:graphicFrame>
        <p:nvGraphicFramePr>
          <p:cNvPr id="2" name="Tabella 1">
            <a:extLst>
              <a:ext uri="{FF2B5EF4-FFF2-40B4-BE49-F238E27FC236}">
                <a16:creationId xmlns:a16="http://schemas.microsoft.com/office/drawing/2014/main" id="{C41E7E7B-83D5-4D57-A607-80321FEB48F5}"/>
              </a:ext>
            </a:extLst>
          </p:cNvPr>
          <p:cNvGraphicFramePr>
            <a:graphicFrameLocks noGrp="1"/>
          </p:cNvGraphicFramePr>
          <p:nvPr>
            <p:extLst>
              <p:ext uri="{D42A27DB-BD31-4B8C-83A1-F6EECF244321}">
                <p14:modId xmlns:p14="http://schemas.microsoft.com/office/powerpoint/2010/main" val="560291009"/>
              </p:ext>
            </p:extLst>
          </p:nvPr>
        </p:nvGraphicFramePr>
        <p:xfrm>
          <a:off x="516465" y="1380430"/>
          <a:ext cx="5782735" cy="4876600"/>
        </p:xfrm>
        <a:graphic>
          <a:graphicData uri="http://schemas.openxmlformats.org/drawingml/2006/table">
            <a:tbl>
              <a:tblPr/>
              <a:tblGrid>
                <a:gridCol w="711200">
                  <a:extLst>
                    <a:ext uri="{9D8B030D-6E8A-4147-A177-3AD203B41FA5}">
                      <a16:colId xmlns:a16="http://schemas.microsoft.com/office/drawing/2014/main" val="2120023547"/>
                    </a:ext>
                  </a:extLst>
                </a:gridCol>
                <a:gridCol w="5071535">
                  <a:extLst>
                    <a:ext uri="{9D8B030D-6E8A-4147-A177-3AD203B41FA5}">
                      <a16:colId xmlns:a16="http://schemas.microsoft.com/office/drawing/2014/main" val="3755651064"/>
                    </a:ext>
                  </a:extLst>
                </a:gridCol>
              </a:tblGrid>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1962-63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cap="fla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fra Haiti e la Repubblica Dominicana.</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15" marB="45715" anchor="ctr" horzOverflow="overflow">
                    <a:lnL>
                      <a:noFill/>
                    </a:lnL>
                    <a:lnR cap="flat">
                      <a:noFill/>
                    </a:lnR>
                    <a:lnT cap="flat">
                      <a:noFill/>
                    </a:lnT>
                    <a:lnB>
                      <a:noFill/>
                    </a:lnB>
                    <a:lnTlToBr>
                      <a:noFill/>
                    </a:lnTlToBr>
                    <a:lnBlToTr>
                      <a:noFill/>
                    </a:lnBlToTr>
                    <a:noFill/>
                  </a:tcPr>
                </a:tc>
                <a:extLst>
                  <a:ext uri="{0D108BD9-81ED-4DB2-BD59-A6C34878D82A}">
                    <a16:rowId xmlns:a16="http://schemas.microsoft.com/office/drawing/2014/main" val="3964072128"/>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1963-74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di indipendenza della Guinea dal Portogallo.</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775402314"/>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1963-67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di indipendenza dello Yemen del Sud dalla Gran Bretagna.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553523900"/>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1964 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Intervento USA a S.Domingo.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996751711"/>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1962-74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di liberazione del Mozambico e dell'Angola contro il Portogallo.</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248127192"/>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1965 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fra India e Pakistan.</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414654666"/>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1965-93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nel Ciad.</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505062517"/>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1966-90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di indipendenza della Namibia contro il Sud Africa.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95573398"/>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1967 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"dei 6 giorni" (terza guerra arabo-israeliana).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2244229572"/>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1968 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Invasione sovietica della Cecoslovacchia.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065090713"/>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Scontri fra Cina e URSS sul fiume Ussuri.</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679417033"/>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fra Honduras e Salvador.</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920742587"/>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1969 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fra Uruguay e Argentina.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866508329"/>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1970-75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in Cambogia contro le truppe americane.</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877745801"/>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1971 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fra India e Pakistan.</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1299406975"/>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1973 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"del Kippur" (quarto conflitto arabo-israeliano).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4089188340"/>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1973 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Inizia la guerra di liberazione nel Sahara Occidentale contro il Marocco.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982189413"/>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1974 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Scontro fra le truppe del Pakistan e dell'Afghanistan.</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29834222"/>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1974 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Guerra greco-turca per l'isola di Cipro.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819462794"/>
                  </a:ext>
                </a:extLst>
              </a:tr>
              <a:tr h="238755">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a:ln>
                            <a:noFill/>
                          </a:ln>
                          <a:solidFill>
                            <a:srgbClr val="000066"/>
                          </a:solidFill>
                          <a:effectLst/>
                          <a:latin typeface="Arial" panose="020B0604020202020204" pitchFamily="34" charset="0"/>
                          <a:cs typeface="Arial" panose="020B0604020202020204" pitchFamily="34" charset="0"/>
                        </a:rPr>
                        <a:t>1975-91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15" marB="45715" anchor="ctr" horzOverflow="overflow">
                    <a:lnL cap="flat">
                      <a:noFill/>
                    </a:lnL>
                    <a:lnR>
                      <a:noFill/>
                    </a:lnR>
                    <a:lnT>
                      <a:noFill/>
                    </a:lnT>
                    <a:lnB>
                      <a:noFill/>
                    </a:lnB>
                    <a:lnTlToBr>
                      <a:noFill/>
                    </a:lnTlToBr>
                    <a:lnBlToTr>
                      <a:noFill/>
                    </a:lnBlToTr>
                    <a:noFill/>
                  </a:tcPr>
                </a:tc>
                <a:tc>
                  <a:txBody>
                    <a:bodyPr/>
                    <a:lstStyle>
                      <a:lvl1pPr marL="342900" indent="-342900">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fontAlgn="base">
                        <a:spcBef>
                          <a:spcPct val="20000"/>
                        </a:spcBef>
                        <a:spcAft>
                          <a:spcPct val="0"/>
                        </a:spcAft>
                        <a:defRPr>
                          <a:solidFill>
                            <a:schemeClr val="tx1"/>
                          </a:solidFill>
                          <a:latin typeface="Arial" panose="020B0604020202020204" pitchFamily="34" charset="0"/>
                        </a:defRPr>
                      </a:lvl6pPr>
                      <a:lvl7pPr marL="2971800" indent="-228600" fontAlgn="base">
                        <a:spcBef>
                          <a:spcPct val="20000"/>
                        </a:spcBef>
                        <a:spcAft>
                          <a:spcPct val="0"/>
                        </a:spcAft>
                        <a:defRPr>
                          <a:solidFill>
                            <a:schemeClr val="tx1"/>
                          </a:solidFill>
                          <a:latin typeface="Arial" panose="020B0604020202020204" pitchFamily="34" charset="0"/>
                        </a:defRPr>
                      </a:lvl7pPr>
                      <a:lvl8pPr marL="3429000" indent="-228600" fontAlgn="base">
                        <a:spcBef>
                          <a:spcPct val="20000"/>
                        </a:spcBef>
                        <a:spcAft>
                          <a:spcPct val="0"/>
                        </a:spcAft>
                        <a:defRPr>
                          <a:solidFill>
                            <a:schemeClr val="tx1"/>
                          </a:solidFill>
                          <a:latin typeface="Arial" panose="020B0604020202020204" pitchFamily="34" charset="0"/>
                        </a:defRPr>
                      </a:lvl8pPr>
                      <a:lvl9pPr marL="3886200" indent="-228600" fontAlgn="base">
                        <a:spcBef>
                          <a:spcPct val="20000"/>
                        </a:spcBef>
                        <a:spcAft>
                          <a:spcPct val="0"/>
                        </a:spcAft>
                        <a:defRPr>
                          <a:solidFill>
                            <a:schemeClr val="tx1"/>
                          </a:solidFill>
                          <a:latin typeface="Arial" panose="020B0604020202020204" pitchFamily="34" charset="0"/>
                        </a:defRPr>
                      </a:lvl9p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altLang="it-IT" sz="1000" b="0" i="0" u="none" strike="noStrike" cap="none" normalizeH="0" baseline="0" dirty="0">
                          <a:ln>
                            <a:noFill/>
                          </a:ln>
                          <a:solidFill>
                            <a:srgbClr val="000066"/>
                          </a:solidFill>
                          <a:effectLst/>
                          <a:latin typeface="Arial" panose="020B0604020202020204" pitchFamily="34" charset="0"/>
                          <a:cs typeface="Arial" panose="020B0604020202020204" pitchFamily="34" charset="0"/>
                        </a:rPr>
                        <a:t>Guerra civile in Angola (ma gli scontri non sono ancora del tutto conclusi).</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15" marB="45715" anchor="ctr" horzOverflow="overflow">
                    <a:lnL>
                      <a:noFill/>
                    </a:lnL>
                    <a:lnR cap="flat">
                      <a:noFill/>
                    </a:lnR>
                    <a:lnT>
                      <a:noFill/>
                    </a:lnT>
                    <a:lnB>
                      <a:noFill/>
                    </a:lnB>
                    <a:lnTlToBr>
                      <a:noFill/>
                    </a:lnTlToBr>
                    <a:lnBlToTr>
                      <a:noFill/>
                    </a:lnBlToTr>
                    <a:noFill/>
                  </a:tcPr>
                </a:tc>
                <a:extLst>
                  <a:ext uri="{0D108BD9-81ED-4DB2-BD59-A6C34878D82A}">
                    <a16:rowId xmlns:a16="http://schemas.microsoft.com/office/drawing/2014/main" val="345697867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CBEAC8-D59B-47EB-A202-E3C658753815}"/>
              </a:ext>
            </a:extLst>
          </p:cNvPr>
          <p:cNvSpPr>
            <a:spLocks noGrp="1" noChangeArrowheads="1"/>
          </p:cNvSpPr>
          <p:nvPr>
            <p:ph type="title"/>
          </p:nvPr>
        </p:nvSpPr>
        <p:spPr>
          <a:xfrm>
            <a:off x="2592925" y="624110"/>
            <a:ext cx="8911687" cy="861790"/>
          </a:xfrm>
        </p:spPr>
        <p:txBody>
          <a:bodyPr/>
          <a:lstStyle/>
          <a:p>
            <a:pPr eaLnBrk="1" hangingPunct="1"/>
            <a:r>
              <a:rPr lang="it-IT" altLang="it-IT" dirty="0"/>
              <a:t>La guerra e il conflitto nel ‘900</a:t>
            </a:r>
          </a:p>
        </p:txBody>
      </p:sp>
      <p:sp>
        <p:nvSpPr>
          <p:cNvPr id="3075" name="Rectangle 3">
            <a:extLst>
              <a:ext uri="{FF2B5EF4-FFF2-40B4-BE49-F238E27FC236}">
                <a16:creationId xmlns:a16="http://schemas.microsoft.com/office/drawing/2014/main" id="{32177842-E73E-4C99-BD06-99A2375BB21D}"/>
              </a:ext>
            </a:extLst>
          </p:cNvPr>
          <p:cNvSpPr>
            <a:spLocks noGrp="1" noChangeArrowheads="1"/>
          </p:cNvSpPr>
          <p:nvPr>
            <p:ph type="body" idx="1"/>
          </p:nvPr>
        </p:nvSpPr>
        <p:spPr>
          <a:xfrm>
            <a:off x="2589212" y="1616529"/>
            <a:ext cx="8915400" cy="4294693"/>
          </a:xfrm>
        </p:spPr>
        <p:txBody>
          <a:bodyPr>
            <a:normAutofit/>
          </a:bodyPr>
          <a:lstStyle/>
          <a:p>
            <a:pPr algn="just" eaLnBrk="1" hangingPunct="1"/>
            <a:r>
              <a:rPr lang="it-IT" altLang="it-IT" dirty="0"/>
              <a:t>Con questa osservazione </a:t>
            </a:r>
            <a:r>
              <a:rPr lang="it-IT" altLang="it-IT" dirty="0" err="1"/>
              <a:t>Clausewitz</a:t>
            </a:r>
            <a:r>
              <a:rPr lang="it-IT" altLang="it-IT" dirty="0"/>
              <a:t> afferma che in una comunità la politica, e quindi l'azione di governo, sono gerarchicamente superiori alla guerra e la utilizzano come strumento per i propri scopi. </a:t>
            </a:r>
          </a:p>
          <a:p>
            <a:pPr algn="just" eaLnBrk="1" hangingPunct="1"/>
            <a:endParaRPr lang="it-IT" altLang="it-IT" dirty="0"/>
          </a:p>
          <a:p>
            <a:pPr algn="just" eaLnBrk="1" hangingPunct="1"/>
            <a:r>
              <a:rPr lang="it-IT" altLang="it-IT" dirty="0"/>
              <a:t>Non è possibile concepire un progetto bellico se non sussiste una comunità politica, per quanto primordiale, che lo decida.</a:t>
            </a:r>
          </a:p>
          <a:p>
            <a:pPr marL="0" indent="0" algn="just" eaLnBrk="1" hangingPunct="1">
              <a:buNone/>
            </a:pPr>
            <a:endParaRPr lang="it-IT" altLang="it-IT" dirty="0"/>
          </a:p>
          <a:p>
            <a:pPr algn="just" eaLnBrk="1" hangingPunct="1"/>
            <a:r>
              <a:rPr lang="it-IT" altLang="it-IT" dirty="0"/>
              <a:t>Ecco perché scrive anche:</a:t>
            </a:r>
          </a:p>
          <a:p>
            <a:pPr lvl="1" algn="just"/>
            <a:r>
              <a:rPr lang="it-IT" altLang="it-IT" dirty="0"/>
              <a:t>“La guerra non è mai un atto isolato”</a:t>
            </a:r>
          </a:p>
          <a:p>
            <a:pPr lvl="1" algn="just"/>
            <a:r>
              <a:rPr lang="it-IT" altLang="it-IT" dirty="0"/>
              <a:t>“La guerra non scoppia mai in modo del tutto improvviso, la sua propagazione non è l'opera di un istante”. </a:t>
            </a:r>
          </a:p>
          <a:p>
            <a:pPr algn="just" eaLnBrk="1" hangingPunct="1">
              <a:lnSpc>
                <a:spcPct val="80000"/>
              </a:lnSpc>
            </a:pPr>
            <a:endParaRPr lang="it-IT" altLang="it-IT" sz="2400" dirty="0"/>
          </a:p>
        </p:txBody>
      </p:sp>
    </p:spTree>
    <p:extLst>
      <p:ext uri="{BB962C8B-B14F-4D97-AF65-F5344CB8AC3E}">
        <p14:creationId xmlns:p14="http://schemas.microsoft.com/office/powerpoint/2010/main" val="12042360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5993ADBB-7567-486C-8839-44EF3E74A05C}"/>
              </a:ext>
            </a:extLst>
          </p:cNvPr>
          <p:cNvSpPr>
            <a:spLocks noGrp="1" noChangeArrowheads="1"/>
          </p:cNvSpPr>
          <p:nvPr>
            <p:ph type="title"/>
          </p:nvPr>
        </p:nvSpPr>
        <p:spPr/>
        <p:txBody>
          <a:bodyPr/>
          <a:lstStyle/>
          <a:p>
            <a:pPr eaLnBrk="1" hangingPunct="1"/>
            <a:r>
              <a:rPr lang="it-IT" altLang="it-IT"/>
              <a:t>La guerra e il conflitto nel ‘900</a:t>
            </a:r>
          </a:p>
        </p:txBody>
      </p:sp>
      <p:sp>
        <p:nvSpPr>
          <p:cNvPr id="5123" name="Rectangle 3">
            <a:extLst>
              <a:ext uri="{FF2B5EF4-FFF2-40B4-BE49-F238E27FC236}">
                <a16:creationId xmlns:a16="http://schemas.microsoft.com/office/drawing/2014/main" id="{BBF9C994-179B-410B-94E1-151AD8B2C585}"/>
              </a:ext>
            </a:extLst>
          </p:cNvPr>
          <p:cNvSpPr>
            <a:spLocks noGrp="1" noChangeArrowheads="1"/>
          </p:cNvSpPr>
          <p:nvPr>
            <p:ph type="body" idx="1"/>
          </p:nvPr>
        </p:nvSpPr>
        <p:spPr>
          <a:xfrm>
            <a:off x="2589212" y="1436914"/>
            <a:ext cx="8915400" cy="4474308"/>
          </a:xfrm>
        </p:spPr>
        <p:txBody>
          <a:bodyPr>
            <a:normAutofit/>
          </a:bodyPr>
          <a:lstStyle/>
          <a:p>
            <a:pPr algn="just" eaLnBrk="1" hangingPunct="1"/>
            <a:r>
              <a:rPr lang="it-IT" altLang="it-IT" dirty="0"/>
              <a:t>Ancora più importante, seppure molto meno citata, è l'affermazione che la natura della guerra è la risultante di tre forze inseparabili: </a:t>
            </a:r>
          </a:p>
          <a:p>
            <a:pPr lvl="1" algn="just" eaLnBrk="1" hangingPunct="1"/>
            <a:r>
              <a:rPr lang="it-IT" altLang="it-IT" sz="1800" dirty="0"/>
              <a:t>il cieco istinto (odio, inimicizia, violenza primordiale), </a:t>
            </a:r>
          </a:p>
          <a:p>
            <a:pPr lvl="1" algn="just" eaLnBrk="1" hangingPunct="1"/>
            <a:r>
              <a:rPr lang="it-IT" altLang="it-IT" sz="1800" dirty="0"/>
              <a:t>la libera attività dell'anima (valore militare, gioco d'azzardo e calcolo delle probabilità, strategia) </a:t>
            </a:r>
          </a:p>
          <a:p>
            <a:pPr lvl="1" algn="just" eaLnBrk="1" hangingPunct="1"/>
            <a:r>
              <a:rPr lang="it-IT" altLang="it-IT" sz="1800" dirty="0"/>
              <a:t>la pura e semplice ragione (politica), che è l'unico elemento razionale.</a:t>
            </a:r>
          </a:p>
          <a:p>
            <a:pPr marL="457200" lvl="1" indent="0" algn="just" eaLnBrk="1" hangingPunct="1">
              <a:buNone/>
            </a:pPr>
            <a:endParaRPr lang="it-IT" altLang="it-IT" sz="1800" dirty="0"/>
          </a:p>
          <a:p>
            <a:pPr algn="just"/>
            <a:r>
              <a:rPr lang="it-IT" altLang="it-IT" dirty="0"/>
              <a:t>Il primo di questi tre aspetti riguarda il popolo; il secondo, il comandante in capo e il suo esercito; e il terzo il governo. </a:t>
            </a:r>
          </a:p>
          <a:p>
            <a:pPr algn="just"/>
            <a:r>
              <a:rPr lang="it-IT" altLang="it-IT" dirty="0" err="1"/>
              <a:t>Clausewitz</a:t>
            </a:r>
            <a:r>
              <a:rPr lang="it-IT" altLang="it-IT" dirty="0"/>
              <a:t> fu il primo teorico militare occidentale a prendere in esame l'importanza del sentimento bellico, dell'animo del comandante, dei soldati e del popolo.</a:t>
            </a:r>
          </a:p>
          <a:p>
            <a:pPr algn="just" eaLnBrk="1" hangingPunct="1"/>
            <a:endParaRPr lang="it-IT" altLang="it-IT" b="1" dirty="0"/>
          </a:p>
          <a:p>
            <a:pPr eaLnBrk="1" hangingPunct="1">
              <a:lnSpc>
                <a:spcPct val="80000"/>
              </a:lnSpc>
            </a:pPr>
            <a:endParaRPr lang="it-IT" altLang="it-IT"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0F5A79D-F6B6-47E9-B08E-CC85BC07BA43}"/>
              </a:ext>
            </a:extLst>
          </p:cNvPr>
          <p:cNvSpPr>
            <a:spLocks noGrp="1" noChangeArrowheads="1"/>
          </p:cNvSpPr>
          <p:nvPr>
            <p:ph type="title"/>
          </p:nvPr>
        </p:nvSpPr>
        <p:spPr/>
        <p:txBody>
          <a:bodyPr/>
          <a:lstStyle/>
          <a:p>
            <a:pPr eaLnBrk="1" hangingPunct="1"/>
            <a:r>
              <a:rPr lang="it-IT" altLang="it-IT"/>
              <a:t>La guerra e il conflitto nel ‘900</a:t>
            </a:r>
          </a:p>
        </p:txBody>
      </p:sp>
      <p:graphicFrame>
        <p:nvGraphicFramePr>
          <p:cNvPr id="28819" name="Group 147">
            <a:extLst>
              <a:ext uri="{FF2B5EF4-FFF2-40B4-BE49-F238E27FC236}">
                <a16:creationId xmlns:a16="http://schemas.microsoft.com/office/drawing/2014/main" id="{0B14024F-7D2F-440D-9A1D-C4F62B2C8642}"/>
              </a:ext>
            </a:extLst>
          </p:cNvPr>
          <p:cNvGraphicFramePr>
            <a:graphicFrameLocks noGrp="1"/>
          </p:cNvGraphicFramePr>
          <p:nvPr/>
        </p:nvGraphicFramePr>
        <p:xfrm>
          <a:off x="3432176" y="2205039"/>
          <a:ext cx="4824413" cy="2854489"/>
        </p:xfrm>
        <a:graphic>
          <a:graphicData uri="http://schemas.openxmlformats.org/drawingml/2006/table">
            <a:tbl>
              <a:tblPr/>
              <a:tblGrid>
                <a:gridCol w="1878013">
                  <a:extLst>
                    <a:ext uri="{9D8B030D-6E8A-4147-A177-3AD203B41FA5}">
                      <a16:colId xmlns:a16="http://schemas.microsoft.com/office/drawing/2014/main" val="4028208139"/>
                    </a:ext>
                  </a:extLst>
                </a:gridCol>
                <a:gridCol w="1433512">
                  <a:extLst>
                    <a:ext uri="{9D8B030D-6E8A-4147-A177-3AD203B41FA5}">
                      <a16:colId xmlns:a16="http://schemas.microsoft.com/office/drawing/2014/main" val="3398675884"/>
                    </a:ext>
                  </a:extLst>
                </a:gridCol>
                <a:gridCol w="1512888">
                  <a:extLst>
                    <a:ext uri="{9D8B030D-6E8A-4147-A177-3AD203B41FA5}">
                      <a16:colId xmlns:a16="http://schemas.microsoft.com/office/drawing/2014/main" val="1207264470"/>
                    </a:ext>
                  </a:extLst>
                </a:gridCol>
              </a:tblGrid>
              <a:tr h="84286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Morti per guerre</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Su 1.000 persone</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46049052"/>
                  </a:ext>
                </a:extLst>
              </a:tr>
              <a:tr h="33524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0 – 1499</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3.700.000</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68589651"/>
                  </a:ext>
                </a:extLst>
              </a:tr>
              <a:tr h="33524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1500 – 1599</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1.600.000</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3,2</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24271673"/>
                  </a:ext>
                </a:extLst>
              </a:tr>
              <a:tr h="33524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1600 – 1699</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6.100.000</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11,2</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31199325"/>
                  </a:ext>
                </a:extLst>
              </a:tr>
              <a:tr h="33524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1700 – 1799</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7.000.000</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9,7</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4530898"/>
                  </a:ext>
                </a:extLst>
              </a:tr>
              <a:tr h="33524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1800 – 1899</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19.000.000</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16,2</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52462062"/>
                  </a:ext>
                </a:extLst>
              </a:tr>
              <a:tr h="335243">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1900 – 1995</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109.700.000</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600" b="0" i="0" u="none" strike="noStrike" cap="none" normalizeH="0" baseline="0">
                          <a:ln>
                            <a:noFill/>
                          </a:ln>
                          <a:solidFill>
                            <a:srgbClr val="000066"/>
                          </a:solidFill>
                          <a:effectLst/>
                          <a:latin typeface="Arial" panose="020B0604020202020204" pitchFamily="34" charset="0"/>
                          <a:cs typeface="Arial" panose="020B0604020202020204" pitchFamily="34" charset="0"/>
                        </a:rPr>
                        <a:t>44,4</a:t>
                      </a:r>
                      <a:endParaRPr kumimoji="0" lang="it-IT" altLang="it-IT" sz="1600" b="0" i="0" u="none" strike="noStrike" cap="none" normalizeH="0" baseline="0">
                        <a:ln>
                          <a:noFill/>
                        </a:ln>
                        <a:solidFill>
                          <a:schemeClr val="tx1"/>
                        </a:solidFill>
                        <a:effectLst/>
                        <a:latin typeface="Arial" panose="020B0604020202020204" pitchFamily="34" charset="0"/>
                      </a:endParaRPr>
                    </a:p>
                  </a:txBody>
                  <a:tcPr marT="45715" marB="45715"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82906681"/>
                  </a:ext>
                </a:extLst>
              </a:tr>
            </a:tbl>
          </a:graphicData>
        </a:graphic>
      </p:graphicFrame>
      <p:sp>
        <p:nvSpPr>
          <p:cNvPr id="6181" name="Rectangle 138">
            <a:extLst>
              <a:ext uri="{FF2B5EF4-FFF2-40B4-BE49-F238E27FC236}">
                <a16:creationId xmlns:a16="http://schemas.microsoft.com/office/drawing/2014/main" id="{918F24D7-B01F-4849-B177-1C9C0CC2CA84}"/>
              </a:ext>
            </a:extLst>
          </p:cNvPr>
          <p:cNvSpPr>
            <a:spLocks noChangeArrowheads="1"/>
          </p:cNvSpPr>
          <p:nvPr/>
        </p:nvSpPr>
        <p:spPr bwMode="auto">
          <a:xfrm>
            <a:off x="1703389" y="5384692"/>
            <a:ext cx="888185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200">
                <a:solidFill>
                  <a:srgbClr val="000066"/>
                </a:solidFill>
                <a:cs typeface="Arial" panose="020B0604020202020204" pitchFamily="34" charset="0"/>
              </a:rPr>
              <a:t>Fonte: William Eckhardt, </a:t>
            </a:r>
            <a:r>
              <a:rPr lang="it-IT" altLang="it-IT" sz="1200" i="1">
                <a:solidFill>
                  <a:srgbClr val="000066"/>
                </a:solidFill>
                <a:cs typeface="Arial" panose="020B0604020202020204" pitchFamily="34" charset="0"/>
              </a:rPr>
              <a:t>War-related Deaths Since 3000 BC</a:t>
            </a:r>
            <a:r>
              <a:rPr lang="it-IT" altLang="it-IT" sz="1200">
                <a:solidFill>
                  <a:srgbClr val="000066"/>
                </a:solidFill>
                <a:cs typeface="Arial" panose="020B0604020202020204" pitchFamily="34" charset="0"/>
              </a:rPr>
              <a:t>, Bulletin of peace proposals, December 1991 – Ruth Leger Sivard, </a:t>
            </a:r>
          </a:p>
          <a:p>
            <a:pPr eaLnBrk="1" hangingPunct="1"/>
            <a:r>
              <a:rPr lang="it-IT" altLang="it-IT" sz="1200" i="1">
                <a:solidFill>
                  <a:srgbClr val="000066"/>
                </a:solidFill>
                <a:cs typeface="Arial" panose="020B0604020202020204" pitchFamily="34" charset="0"/>
              </a:rPr>
              <a:t>World Military and Social Expenditures</a:t>
            </a:r>
            <a:r>
              <a:rPr lang="it-IT" altLang="it-IT" sz="1200">
                <a:solidFill>
                  <a:srgbClr val="000066"/>
                </a:solidFill>
                <a:cs typeface="Arial" panose="020B0604020202020204" pitchFamily="34" charset="0"/>
              </a:rPr>
              <a:t> ,1996, Washington. World Priorities, 1996</a:t>
            </a:r>
            <a:r>
              <a:rPr lang="it-IT" altLang="it-IT" sz="1400">
                <a:solidFill>
                  <a:srgbClr val="000066"/>
                </a:solidFill>
                <a:cs typeface="Arial" panose="020B0604020202020204" pitchFamily="34" charset="0"/>
              </a:rPr>
              <a:t>.</a:t>
            </a:r>
          </a:p>
          <a:p>
            <a:r>
              <a:rPr lang="it-IT" altLang="it-IT" sz="1000">
                <a:solidFill>
                  <a:srgbClr val="000066"/>
                </a:solidFill>
                <a:cs typeface="Arial" panose="020B0604020202020204" pitchFamily="34" charset="0"/>
              </a:rPr>
              <a:t> </a:t>
            </a:r>
            <a:endParaRPr lang="it-IT" altLang="it-IT"/>
          </a:p>
        </p:txBody>
      </p:sp>
      <p:sp>
        <p:nvSpPr>
          <p:cNvPr id="6182" name="Rectangle 148">
            <a:extLst>
              <a:ext uri="{FF2B5EF4-FFF2-40B4-BE49-F238E27FC236}">
                <a16:creationId xmlns:a16="http://schemas.microsoft.com/office/drawing/2014/main" id="{65F469B2-6FAD-4066-9DA5-BD1522E93A95}"/>
              </a:ext>
            </a:extLst>
          </p:cNvPr>
          <p:cNvSpPr>
            <a:spLocks noChangeArrowheads="1"/>
          </p:cNvSpPr>
          <p:nvPr/>
        </p:nvSpPr>
        <p:spPr bwMode="auto">
          <a:xfrm>
            <a:off x="2279650" y="1268413"/>
            <a:ext cx="75755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a:t>Il nostro secolo conta un numero di vittime di guerra tre volte superiore a </a:t>
            </a:r>
          </a:p>
          <a:p>
            <a:pPr eaLnBrk="1" hangingPunct="1"/>
            <a:r>
              <a:rPr lang="it-IT" altLang="it-IT"/>
              <a:t>quello di tutte le guerre combattute dal primo secolo a. C. fino al 1899.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35669341-4A55-462E-99FF-D4CED1796DF6}"/>
              </a:ext>
            </a:extLst>
          </p:cNvPr>
          <p:cNvSpPr>
            <a:spLocks noGrp="1" noChangeArrowheads="1"/>
          </p:cNvSpPr>
          <p:nvPr>
            <p:ph type="title"/>
          </p:nvPr>
        </p:nvSpPr>
        <p:spPr/>
        <p:txBody>
          <a:bodyPr/>
          <a:lstStyle/>
          <a:p>
            <a:pPr eaLnBrk="1" hangingPunct="1"/>
            <a:r>
              <a:rPr lang="it-IT" altLang="it-IT"/>
              <a:t>La guerra e il conflitto nel ‘900</a:t>
            </a:r>
          </a:p>
        </p:txBody>
      </p:sp>
      <p:sp>
        <p:nvSpPr>
          <p:cNvPr id="7171" name="Rectangle 4">
            <a:extLst>
              <a:ext uri="{FF2B5EF4-FFF2-40B4-BE49-F238E27FC236}">
                <a16:creationId xmlns:a16="http://schemas.microsoft.com/office/drawing/2014/main" id="{45399FAF-CE45-4830-86D1-4FD2016B65F1}"/>
              </a:ext>
            </a:extLst>
          </p:cNvPr>
          <p:cNvSpPr>
            <a:spLocks noChangeArrowheads="1"/>
          </p:cNvSpPr>
          <p:nvPr/>
        </p:nvSpPr>
        <p:spPr bwMode="auto">
          <a:xfrm>
            <a:off x="4367213" y="1196976"/>
            <a:ext cx="38163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1000" b="1">
                <a:solidFill>
                  <a:srgbClr val="000066"/>
                </a:solidFill>
                <a:cs typeface="Arial" panose="020B0604020202020204" pitchFamily="34" charset="0"/>
              </a:rPr>
              <a:t>Tabella 2. Perdite umane in alcune guerre tra il 1500 e il 1945</a:t>
            </a:r>
            <a:endParaRPr lang="it-IT" altLang="it-IT"/>
          </a:p>
        </p:txBody>
      </p:sp>
      <p:graphicFrame>
        <p:nvGraphicFramePr>
          <p:cNvPr id="34163" name="Group 371">
            <a:extLst>
              <a:ext uri="{FF2B5EF4-FFF2-40B4-BE49-F238E27FC236}">
                <a16:creationId xmlns:a16="http://schemas.microsoft.com/office/drawing/2014/main" id="{4F733280-FD2B-4B53-BC4E-174FE6387536}"/>
              </a:ext>
            </a:extLst>
          </p:cNvPr>
          <p:cNvGraphicFramePr>
            <a:graphicFrameLocks noGrp="1"/>
          </p:cNvGraphicFramePr>
          <p:nvPr>
            <p:extLst>
              <p:ext uri="{D42A27DB-BD31-4B8C-83A1-F6EECF244321}">
                <p14:modId xmlns:p14="http://schemas.microsoft.com/office/powerpoint/2010/main" val="4261777303"/>
              </p:ext>
            </p:extLst>
          </p:nvPr>
        </p:nvGraphicFramePr>
        <p:xfrm>
          <a:off x="2452008" y="1609162"/>
          <a:ext cx="8716735" cy="4399755"/>
        </p:xfrm>
        <a:graphic>
          <a:graphicData uri="http://schemas.openxmlformats.org/drawingml/2006/table">
            <a:tbl>
              <a:tblPr/>
              <a:tblGrid>
                <a:gridCol w="2775856">
                  <a:extLst>
                    <a:ext uri="{9D8B030D-6E8A-4147-A177-3AD203B41FA5}">
                      <a16:colId xmlns:a16="http://schemas.microsoft.com/office/drawing/2014/main" val="2288872688"/>
                    </a:ext>
                  </a:extLst>
                </a:gridCol>
                <a:gridCol w="1422646">
                  <a:extLst>
                    <a:ext uri="{9D8B030D-6E8A-4147-A177-3AD203B41FA5}">
                      <a16:colId xmlns:a16="http://schemas.microsoft.com/office/drawing/2014/main" val="2917261828"/>
                    </a:ext>
                  </a:extLst>
                </a:gridCol>
                <a:gridCol w="2259117">
                  <a:extLst>
                    <a:ext uri="{9D8B030D-6E8A-4147-A177-3AD203B41FA5}">
                      <a16:colId xmlns:a16="http://schemas.microsoft.com/office/drawing/2014/main" val="148360984"/>
                    </a:ext>
                  </a:extLst>
                </a:gridCol>
                <a:gridCol w="2259116">
                  <a:extLst>
                    <a:ext uri="{9D8B030D-6E8A-4147-A177-3AD203B41FA5}">
                      <a16:colId xmlns:a16="http://schemas.microsoft.com/office/drawing/2014/main" val="1480009978"/>
                    </a:ext>
                  </a:extLst>
                </a:gridCol>
              </a:tblGrid>
              <a:tr h="43869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 </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periodo</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n. morti</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 vittime</a:t>
                      </a:r>
                      <a:b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b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civili</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43036727"/>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Rivolta dei contadini in Germania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1524-1525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175.000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57%</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06623810"/>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di indipendenza olandese</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1585-1604</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177.000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32%</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90174626"/>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dei trent’anni</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1618-1648</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4.000.000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03800970"/>
                  </a:ext>
                </a:extLst>
              </a:tr>
              <a:tr h="550444">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di successione spagnola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1701-1714</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1.251.000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n. d.</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62402715"/>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dei sette anni</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1755-1763</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1.358.000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27%</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08926692"/>
                  </a:ext>
                </a:extLst>
              </a:tr>
              <a:tr h="437996">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Rivoluzione francese e guerre napoleoniche</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1792-1815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4.899.000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41%</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4588340"/>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di Crimea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1854-1856</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772.000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66%</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138769"/>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civile Usa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1861-1865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820.000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24%</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18035760"/>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Paraguai contro Brasile e Argentina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1864-1870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1.100.000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72%</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7030022"/>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franco-prussiana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1870-1871</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250.000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25%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6564018"/>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Guerra Spagna – USA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1898</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200.000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95%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10957989"/>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Grande guerra</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1914-1918</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26.000.000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50%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56198053"/>
                  </a:ext>
                </a:extLst>
              </a:tr>
              <a:tr h="27023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Seconda guerra mondiale</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1939-1945</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a:ln>
                            <a:noFill/>
                          </a:ln>
                          <a:solidFill>
                            <a:srgbClr val="000066"/>
                          </a:solidFill>
                          <a:effectLst/>
                          <a:latin typeface="Arial" panose="020B0604020202020204" pitchFamily="34" charset="0"/>
                          <a:cs typeface="Arial" panose="020B0604020202020204" pitchFamily="34" charset="0"/>
                        </a:rPr>
                        <a:t>53.547.000</a:t>
                      </a:r>
                      <a:endParaRPr kumimoji="0" lang="it-IT" altLang="it-IT" sz="1800" b="0" i="0" u="none" strike="noStrike" cap="none" normalizeH="0" baseline="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000" b="1" i="0" u="none" strike="noStrike" cap="none" normalizeH="0" baseline="0" dirty="0">
                          <a:ln>
                            <a:noFill/>
                          </a:ln>
                          <a:solidFill>
                            <a:srgbClr val="000066"/>
                          </a:solidFill>
                          <a:effectLst/>
                          <a:latin typeface="Arial" panose="020B0604020202020204" pitchFamily="34" charset="0"/>
                          <a:cs typeface="Arial" panose="020B0604020202020204" pitchFamily="34" charset="0"/>
                        </a:rPr>
                        <a:t>60%</a:t>
                      </a:r>
                      <a:endParaRPr kumimoji="0" lang="it-IT" altLang="it-IT" sz="1800" b="0" i="0" u="none" strike="noStrike" cap="none" normalizeH="0" baseline="0" dirty="0">
                        <a:ln>
                          <a:noFill/>
                        </a:ln>
                        <a:solidFill>
                          <a:schemeClr val="tx1"/>
                        </a:solidFill>
                        <a:effectLst/>
                        <a:latin typeface="Arial" panose="020B0604020202020204" pitchFamily="34" charset="0"/>
                      </a:endParaRPr>
                    </a:p>
                  </a:txBody>
                  <a:tcPr marT="45728" marB="45728" anchor="ctr" horzOverflow="overflow">
                    <a:lnL w="9525" cap="flat" cmpd="sng" algn="ctr">
                      <a:solidFill>
                        <a:srgbClr val="008000"/>
                      </a:solidFill>
                      <a:prstDash val="solid"/>
                      <a:round/>
                      <a:headEnd type="none" w="med" len="med"/>
                      <a:tailEnd type="none" w="med" len="med"/>
                    </a:lnL>
                    <a:lnR w="9525" cap="flat" cmpd="sng" algn="ctr">
                      <a:solidFill>
                        <a:srgbClr val="008000"/>
                      </a:solidFill>
                      <a:prstDash val="solid"/>
                      <a:round/>
                      <a:headEnd type="none" w="med" len="med"/>
                      <a:tailEnd type="none" w="med" len="med"/>
                    </a:lnR>
                    <a:lnT w="9525" cap="flat" cmpd="sng" algn="ctr">
                      <a:solidFill>
                        <a:srgbClr val="008000"/>
                      </a:solidFill>
                      <a:prstDash val="solid"/>
                      <a:round/>
                      <a:headEnd type="none" w="med" len="med"/>
                      <a:tailEnd type="none" w="med" len="med"/>
                    </a:lnT>
                    <a:lnB w="9525" cap="flat" cmpd="sng" algn="ctr">
                      <a:solidFill>
                        <a:srgbClr val="008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36470213"/>
                  </a:ext>
                </a:extLst>
              </a:tr>
            </a:tbl>
          </a:graphicData>
        </a:graphic>
      </p:graphicFrame>
      <p:sp>
        <p:nvSpPr>
          <p:cNvPr id="7249" name="Rectangle 368">
            <a:extLst>
              <a:ext uri="{FF2B5EF4-FFF2-40B4-BE49-F238E27FC236}">
                <a16:creationId xmlns:a16="http://schemas.microsoft.com/office/drawing/2014/main" id="{2820A892-3365-48B4-9816-F3FE12AB2994}"/>
              </a:ext>
            </a:extLst>
          </p:cNvPr>
          <p:cNvSpPr>
            <a:spLocks noChangeArrowheads="1"/>
          </p:cNvSpPr>
          <p:nvPr/>
        </p:nvSpPr>
        <p:spPr bwMode="auto">
          <a:xfrm>
            <a:off x="1605643" y="6233890"/>
            <a:ext cx="6165850"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it-IT" altLang="it-IT" sz="800" b="1" dirty="0">
                <a:solidFill>
                  <a:srgbClr val="000066"/>
                </a:solidFill>
                <a:cs typeface="Arial" panose="020B0604020202020204" pitchFamily="34" charset="0"/>
              </a:rPr>
              <a:t>Fonte: dati calcolati da Ruth </a:t>
            </a:r>
            <a:r>
              <a:rPr lang="it-IT" altLang="it-IT" sz="800" b="1" dirty="0" err="1">
                <a:solidFill>
                  <a:srgbClr val="000066"/>
                </a:solidFill>
                <a:cs typeface="Arial" panose="020B0604020202020204" pitchFamily="34" charset="0"/>
              </a:rPr>
              <a:t>Leger</a:t>
            </a:r>
            <a:r>
              <a:rPr lang="it-IT" altLang="it-IT" sz="800" b="1" dirty="0">
                <a:solidFill>
                  <a:srgbClr val="000066"/>
                </a:solidFill>
                <a:cs typeface="Arial" panose="020B0604020202020204" pitchFamily="34" charset="0"/>
              </a:rPr>
              <a:t> </a:t>
            </a:r>
            <a:r>
              <a:rPr lang="it-IT" altLang="it-IT" sz="800" b="1" dirty="0" err="1">
                <a:solidFill>
                  <a:srgbClr val="000066"/>
                </a:solidFill>
                <a:cs typeface="Arial" panose="020B0604020202020204" pitchFamily="34" charset="0"/>
              </a:rPr>
              <a:t>Sivard</a:t>
            </a:r>
            <a:r>
              <a:rPr lang="it-IT" altLang="it-IT" sz="800" b="1" dirty="0">
                <a:solidFill>
                  <a:srgbClr val="000066"/>
                </a:solidFill>
                <a:cs typeface="Arial" panose="020B0604020202020204" pitchFamily="34" charset="0"/>
              </a:rPr>
              <a:t> </a:t>
            </a:r>
            <a:r>
              <a:rPr lang="it-IT" altLang="it-IT" sz="800" b="1" i="1" dirty="0">
                <a:solidFill>
                  <a:srgbClr val="000066"/>
                </a:solidFill>
                <a:cs typeface="Arial" panose="020B0604020202020204" pitchFamily="34" charset="0"/>
              </a:rPr>
              <a:t>World </a:t>
            </a:r>
            <a:r>
              <a:rPr lang="it-IT" altLang="it-IT" sz="800" b="1" i="1" dirty="0" err="1">
                <a:solidFill>
                  <a:srgbClr val="000066"/>
                </a:solidFill>
                <a:cs typeface="Arial" panose="020B0604020202020204" pitchFamily="34" charset="0"/>
              </a:rPr>
              <a:t>Military</a:t>
            </a:r>
            <a:r>
              <a:rPr lang="it-IT" altLang="it-IT" sz="800" b="1" i="1" dirty="0">
                <a:solidFill>
                  <a:srgbClr val="000066"/>
                </a:solidFill>
                <a:cs typeface="Arial" panose="020B0604020202020204" pitchFamily="34" charset="0"/>
              </a:rPr>
              <a:t> and Social </a:t>
            </a:r>
            <a:r>
              <a:rPr lang="it-IT" altLang="it-IT" sz="800" b="1" i="1" dirty="0" err="1">
                <a:solidFill>
                  <a:srgbClr val="000066"/>
                </a:solidFill>
                <a:cs typeface="Arial" panose="020B0604020202020204" pitchFamily="34" charset="0"/>
              </a:rPr>
              <a:t>Expenditures</a:t>
            </a:r>
            <a:r>
              <a:rPr lang="it-IT" altLang="it-IT" sz="800" b="1" dirty="0">
                <a:solidFill>
                  <a:srgbClr val="000066"/>
                </a:solidFill>
                <a:cs typeface="Arial" panose="020B0604020202020204" pitchFamily="34" charset="0"/>
              </a:rPr>
              <a:t> ,1991, Washington. World </a:t>
            </a:r>
            <a:r>
              <a:rPr lang="it-IT" altLang="it-IT" sz="800" b="1" dirty="0" err="1">
                <a:solidFill>
                  <a:srgbClr val="000066"/>
                </a:solidFill>
                <a:cs typeface="Arial" panose="020B0604020202020204" pitchFamily="34" charset="0"/>
              </a:rPr>
              <a:t>Priorities</a:t>
            </a:r>
            <a:r>
              <a:rPr lang="it-IT" altLang="it-IT" sz="800" b="1" dirty="0">
                <a:solidFill>
                  <a:srgbClr val="000066"/>
                </a:solidFill>
                <a:cs typeface="Arial" panose="020B0604020202020204" pitchFamily="34" charset="0"/>
              </a:rPr>
              <a:t>, 1996.</a:t>
            </a:r>
            <a:endParaRPr lang="it-IT" alt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C4E4A1-5993-4C09-9BCC-4EF737FA7A81}"/>
              </a:ext>
            </a:extLst>
          </p:cNvPr>
          <p:cNvSpPr>
            <a:spLocks noGrp="1"/>
          </p:cNvSpPr>
          <p:nvPr>
            <p:ph type="title"/>
          </p:nvPr>
        </p:nvSpPr>
        <p:spPr/>
        <p:txBody>
          <a:bodyPr/>
          <a:lstStyle/>
          <a:p>
            <a:r>
              <a:rPr lang="it-IT" dirty="0"/>
              <a:t>Le prime generazioni di guerre</a:t>
            </a:r>
          </a:p>
        </p:txBody>
      </p:sp>
      <p:sp>
        <p:nvSpPr>
          <p:cNvPr id="3" name="Segnaposto contenuto 2">
            <a:extLst>
              <a:ext uri="{FF2B5EF4-FFF2-40B4-BE49-F238E27FC236}">
                <a16:creationId xmlns:a16="http://schemas.microsoft.com/office/drawing/2014/main" id="{B2285019-AB36-4153-8E27-41BA15F615ED}"/>
              </a:ext>
            </a:extLst>
          </p:cNvPr>
          <p:cNvSpPr>
            <a:spLocks noGrp="1"/>
          </p:cNvSpPr>
          <p:nvPr>
            <p:ph idx="1"/>
          </p:nvPr>
        </p:nvSpPr>
        <p:spPr/>
        <p:txBody>
          <a:bodyPr>
            <a:normAutofit/>
          </a:bodyPr>
          <a:lstStyle/>
          <a:p>
            <a:r>
              <a:rPr lang="it-IT" dirty="0"/>
              <a:t>Fra il 1989 e il 2003 è avvenuto il passaggio fra i conflitti di IV generazione ad una nuova dimensione e realtà della guerra. </a:t>
            </a:r>
          </a:p>
          <a:p>
            <a:r>
              <a:rPr lang="it-IT" dirty="0"/>
              <a:t>A partire da quella data si è sempre più consolidata una dicotomia: da una parte la presenza di bande irregolari ed eserciti che hanno condotto la guerra fra la gente, da un’altra parte la crescita della dimensione informatica, telematica e digitale non tanto e non solo delle armi ma soprattutto nella condotta dei conflitti. </a:t>
            </a:r>
          </a:p>
          <a:p>
            <a:r>
              <a:rPr lang="it-IT" dirty="0"/>
              <a:t>Questa dicotomia ha rappresentato una netta differenziazione rispetto alle guerre che si erano combattute precedentemente anche fra paesi poveri paesi evoluti (o che avessero un interesse particolare nel conflitto “minore”). </a:t>
            </a:r>
          </a:p>
          <a:p>
            <a:endParaRPr lang="it-IT" dirty="0"/>
          </a:p>
        </p:txBody>
      </p:sp>
    </p:spTree>
    <p:extLst>
      <p:ext uri="{BB962C8B-B14F-4D97-AF65-F5344CB8AC3E}">
        <p14:creationId xmlns:p14="http://schemas.microsoft.com/office/powerpoint/2010/main" val="2173632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F6177E-9346-49B3-9799-9A66B197D27F}"/>
              </a:ext>
            </a:extLst>
          </p:cNvPr>
          <p:cNvSpPr>
            <a:spLocks noGrp="1"/>
          </p:cNvSpPr>
          <p:nvPr>
            <p:ph type="title"/>
          </p:nvPr>
        </p:nvSpPr>
        <p:spPr/>
        <p:txBody>
          <a:bodyPr/>
          <a:lstStyle/>
          <a:p>
            <a:r>
              <a:rPr lang="it-IT" dirty="0"/>
              <a:t>Le prime generazioni di guerre</a:t>
            </a:r>
          </a:p>
        </p:txBody>
      </p:sp>
      <p:sp>
        <p:nvSpPr>
          <p:cNvPr id="3" name="Segnaposto contenuto 2">
            <a:extLst>
              <a:ext uri="{FF2B5EF4-FFF2-40B4-BE49-F238E27FC236}">
                <a16:creationId xmlns:a16="http://schemas.microsoft.com/office/drawing/2014/main" id="{8E1D3CBF-84F7-43D1-9A35-68CB7E33EB8E}"/>
              </a:ext>
            </a:extLst>
          </p:cNvPr>
          <p:cNvSpPr>
            <a:spLocks noGrp="1"/>
          </p:cNvSpPr>
          <p:nvPr>
            <p:ph idx="1"/>
          </p:nvPr>
        </p:nvSpPr>
        <p:spPr>
          <a:xfrm>
            <a:off x="2589212" y="1714500"/>
            <a:ext cx="8915400" cy="4519390"/>
          </a:xfrm>
        </p:spPr>
        <p:txBody>
          <a:bodyPr>
            <a:normAutofit fontScale="92500" lnSpcReduction="20000"/>
          </a:bodyPr>
          <a:lstStyle/>
          <a:p>
            <a:pPr>
              <a:lnSpc>
                <a:spcPct val="110000"/>
              </a:lnSpc>
            </a:pPr>
            <a:r>
              <a:rPr lang="it-IT" sz="1900" dirty="0"/>
              <a:t>Fino alla fine della seconda guerra mondiale sono identificabili tre generazioni di guerre  teorizzate e combattute secondo canoni che possiamo far rientrare  nella tradizione delle lotte fra Stati e la politica di potenza </a:t>
            </a:r>
          </a:p>
          <a:p>
            <a:pPr>
              <a:lnSpc>
                <a:spcPct val="110000"/>
              </a:lnSpc>
            </a:pPr>
            <a:r>
              <a:rPr lang="it-IT" sz="1900" dirty="0"/>
              <a:t>Quelle della prima generazione, fra gli Stati moderni tendenzialmente limitate ad eserciti più o meno regolari, caratterizzano gli anni dal 1648 (anno della Pace di </a:t>
            </a:r>
            <a:r>
              <a:rPr lang="it-IT" sz="1900" dirty="0" err="1"/>
              <a:t>Westfalia</a:t>
            </a:r>
            <a:r>
              <a:rPr lang="it-IT" sz="1900" dirty="0"/>
              <a:t>) al 1865 (anno di conclusione della Guerra di Secessione Americana) al cui interno ricadono i conflitti napoleonici, ma anche la fase del Congresso di Vienna e della Restaurazione e delle crisi interne del 1830-31 e del 1848. </a:t>
            </a:r>
          </a:p>
          <a:p>
            <a:pPr>
              <a:lnSpc>
                <a:spcPct val="110000"/>
              </a:lnSpc>
            </a:pPr>
            <a:r>
              <a:rPr lang="it-IT" sz="1900" dirty="0"/>
              <a:t>Quelle della seconda generazione, la Guerra 1914-1918, ma anche i conflitti minori che la precedono e la seguono, dove le novità e le caratteristiche più evidenti suono la dimensione di massa, la potenza industriale, le trincee (e quindi la staticità), i fronti interni e la propaganda. </a:t>
            </a:r>
          </a:p>
          <a:p>
            <a:pPr>
              <a:lnSpc>
                <a:spcPct val="110000"/>
              </a:lnSpc>
            </a:pPr>
            <a:r>
              <a:rPr lang="it-IT" sz="1900" dirty="0"/>
              <a:t>Gli eserciti sono impegnati in una guerra dove domina la logica del costi quel che costi, in quella che è stata chiamata anche “guerra di attrito”. </a:t>
            </a:r>
          </a:p>
          <a:p>
            <a:endParaRPr lang="it-IT" dirty="0"/>
          </a:p>
        </p:txBody>
      </p:sp>
    </p:spTree>
    <p:extLst>
      <p:ext uri="{BB962C8B-B14F-4D97-AF65-F5344CB8AC3E}">
        <p14:creationId xmlns:p14="http://schemas.microsoft.com/office/powerpoint/2010/main" val="3230388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F6177E-9346-49B3-9799-9A66B197D27F}"/>
              </a:ext>
            </a:extLst>
          </p:cNvPr>
          <p:cNvSpPr>
            <a:spLocks noGrp="1"/>
          </p:cNvSpPr>
          <p:nvPr>
            <p:ph type="title"/>
          </p:nvPr>
        </p:nvSpPr>
        <p:spPr/>
        <p:txBody>
          <a:bodyPr/>
          <a:lstStyle/>
          <a:p>
            <a:r>
              <a:rPr lang="it-IT" dirty="0"/>
              <a:t>Le prime generazioni di guerre</a:t>
            </a:r>
          </a:p>
        </p:txBody>
      </p:sp>
      <p:sp>
        <p:nvSpPr>
          <p:cNvPr id="3" name="Segnaposto contenuto 2">
            <a:extLst>
              <a:ext uri="{FF2B5EF4-FFF2-40B4-BE49-F238E27FC236}">
                <a16:creationId xmlns:a16="http://schemas.microsoft.com/office/drawing/2014/main" id="{8E1D3CBF-84F7-43D1-9A35-68CB7E33EB8E}"/>
              </a:ext>
            </a:extLst>
          </p:cNvPr>
          <p:cNvSpPr>
            <a:spLocks noGrp="1"/>
          </p:cNvSpPr>
          <p:nvPr>
            <p:ph idx="1"/>
          </p:nvPr>
        </p:nvSpPr>
        <p:spPr/>
        <p:txBody>
          <a:bodyPr>
            <a:normAutofit/>
          </a:bodyPr>
          <a:lstStyle/>
          <a:p>
            <a:r>
              <a:rPr lang="it-IT" dirty="0"/>
              <a:t>Quelle della terza generazione si basano su un’analisi delle difficoltà insite nelle precedenti. </a:t>
            </a:r>
          </a:p>
          <a:p>
            <a:r>
              <a:rPr lang="it-IT" dirty="0"/>
              <a:t>Gli elementi più evidenti, riscontrabili soprattutto nel secondo conflitto mondiale, sono la dinamicità, l’occupazione di territori molto grandi, l’ideologia, l’essere totale investendo civili, città e paesi, l’essere distruttiva fino ai bombardamenti a tappeto ed all’atomica. </a:t>
            </a:r>
          </a:p>
          <a:p>
            <a:r>
              <a:rPr lang="it-IT" dirty="0"/>
              <a:t>Da un punto di vista tattico è stata una guerra non lineare e di movimento con l’affermarsi di movimenti e gruppi irregolari di resistenti. </a:t>
            </a:r>
          </a:p>
          <a:p>
            <a:r>
              <a:rPr lang="it-IT" dirty="0"/>
              <a:t>Con l’esplodere e lo stabilizzarsi degli scenari propri della guerra fredda si assiste ad una sorta di ibridazione fra le guerre del secondo e del terzo tipo che – in base alle strategie ed alle tattiche delle due superpotenze – coprono gli anni dal 1947 al 1989. Ci torneremo</a:t>
            </a:r>
          </a:p>
          <a:p>
            <a:endParaRPr lang="it-IT" dirty="0"/>
          </a:p>
        </p:txBody>
      </p:sp>
    </p:spTree>
    <p:extLst>
      <p:ext uri="{BB962C8B-B14F-4D97-AF65-F5344CB8AC3E}">
        <p14:creationId xmlns:p14="http://schemas.microsoft.com/office/powerpoint/2010/main" val="97736628"/>
      </p:ext>
    </p:extLst>
  </p:cSld>
  <p:clrMapOvr>
    <a:masterClrMapping/>
  </p:clrMapOvr>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95</TotalTime>
  <Words>3723</Words>
  <Application>Microsoft Office PowerPoint</Application>
  <PresentationFormat>Widescreen</PresentationFormat>
  <Paragraphs>468</Paragraphs>
  <Slides>25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25</vt:i4>
      </vt:variant>
    </vt:vector>
  </HeadingPairs>
  <TitlesOfParts>
    <vt:vector size="29" baseType="lpstr">
      <vt:lpstr>Arial</vt:lpstr>
      <vt:lpstr>Century Gothic</vt:lpstr>
      <vt:lpstr>Wingdings 3</vt:lpstr>
      <vt:lpstr>Filo</vt:lpstr>
      <vt:lpstr>La guerra nel 900</vt:lpstr>
      <vt:lpstr>La guerra e il conflitto nel ‘900</vt:lpstr>
      <vt:lpstr>La guerra e il conflitto nel ‘900</vt:lpstr>
      <vt:lpstr>La guerra e il conflitto nel ‘900</vt:lpstr>
      <vt:lpstr>La guerra e il conflitto nel ‘900</vt:lpstr>
      <vt:lpstr>La guerra e il conflitto nel ‘900</vt:lpstr>
      <vt:lpstr>Le prime generazioni di guerre</vt:lpstr>
      <vt:lpstr>Le prime generazioni di guerre</vt:lpstr>
      <vt:lpstr>Le prime generazioni di guerre</vt:lpstr>
      <vt:lpstr>Le guerre mondiali e il Novecento </vt:lpstr>
      <vt:lpstr>Le guerre mondiali e il Novecento</vt:lpstr>
      <vt:lpstr>Le guerre mondiali e il Novecento</vt:lpstr>
      <vt:lpstr>Le guerre mondiali e il Novecento</vt:lpstr>
      <vt:lpstr>La seconda guerra mondiale</vt:lpstr>
      <vt:lpstr>Le guerre mondiali e il Novecento</vt:lpstr>
      <vt:lpstr>Le guerre mondiali e il Novecento</vt:lpstr>
      <vt:lpstr>Le guerre mondiali – L’Italia in tre slides</vt:lpstr>
      <vt:lpstr>Le guerre mondiali – L’Italia in tre slides</vt:lpstr>
      <vt:lpstr>Le guerre mondiali – L’Italia in tre slides</vt:lpstr>
      <vt:lpstr>1950-1998: anni di pace?</vt:lpstr>
      <vt:lpstr>1950-1998: anni di pace?</vt:lpstr>
      <vt:lpstr>1950-1998: anni di pace?</vt:lpstr>
      <vt:lpstr>1950-1998: anni di pace?</vt:lpstr>
      <vt:lpstr>1950-1998: anni di pace?</vt:lpstr>
      <vt:lpstr>1950-1998: anni di pace?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utente</dc:creator>
  <cp:lastModifiedBy>utente</cp:lastModifiedBy>
  <cp:revision>17</cp:revision>
  <dcterms:created xsi:type="dcterms:W3CDTF">2020-12-30T17:34:10Z</dcterms:created>
  <dcterms:modified xsi:type="dcterms:W3CDTF">2023-01-05T10:29:43Z</dcterms:modified>
</cp:coreProperties>
</file>