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8" r:id="rId2"/>
    <p:sldId id="261" r:id="rId3"/>
    <p:sldId id="306" r:id="rId4"/>
    <p:sldId id="304" r:id="rId5"/>
    <p:sldId id="302" r:id="rId6"/>
    <p:sldId id="300" r:id="rId7"/>
    <p:sldId id="293" r:id="rId8"/>
    <p:sldId id="292" r:id="rId9"/>
    <p:sldId id="288" r:id="rId10"/>
    <p:sldId id="287" r:id="rId11"/>
    <p:sldId id="286" r:id="rId12"/>
    <p:sldId id="285" r:id="rId13"/>
    <p:sldId id="284" r:id="rId14"/>
    <p:sldId id="282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1"/>
    <p:restoredTop sz="95878"/>
  </p:normalViewPr>
  <p:slideViewPr>
    <p:cSldViewPr snapToGrid="0">
      <p:cViewPr varScale="1">
        <p:scale>
          <a:sx n="63" d="100"/>
          <a:sy n="63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09620-05DF-4A5B-A810-E790DC581B4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F65CFAC-A53E-4696-ACE0-DA590CAFE39F}">
      <dgm:prSet/>
      <dgm:spPr/>
      <dgm:t>
        <a:bodyPr/>
        <a:lstStyle/>
        <a:p>
          <a:r>
            <a:rPr lang="it-IT"/>
            <a:t>Le imprese che sviluppano la dimensione della profondità vengono dunque a operare con una pluralità di marche nell'ambito della medesima linea di prodotti. Tali marche compongono quello che è denominato portafoglio di marche, mentre la strategia che ne è alla base è anche denominata «multiple branding».</a:t>
          </a:r>
          <a:endParaRPr lang="en-US"/>
        </a:p>
      </dgm:t>
    </dgm:pt>
    <dgm:pt modelId="{9AA00A16-C3D7-4D9C-B3F2-971CFDE2155B}" type="parTrans" cxnId="{4B9B11DF-3312-4AA2-916A-7F4C697E1EC2}">
      <dgm:prSet/>
      <dgm:spPr/>
      <dgm:t>
        <a:bodyPr/>
        <a:lstStyle/>
        <a:p>
          <a:endParaRPr lang="en-US"/>
        </a:p>
      </dgm:t>
    </dgm:pt>
    <dgm:pt modelId="{99E4F700-F35C-4FDE-B747-6BFDE7216376}" type="sibTrans" cxnId="{4B9B11DF-3312-4AA2-916A-7F4C697E1EC2}">
      <dgm:prSet/>
      <dgm:spPr/>
      <dgm:t>
        <a:bodyPr/>
        <a:lstStyle/>
        <a:p>
          <a:endParaRPr lang="en-US"/>
        </a:p>
      </dgm:t>
    </dgm:pt>
    <dgm:pt modelId="{CC84A1D9-6814-4CDF-9C1C-3A5337E3A2EE}">
      <dgm:prSet/>
      <dgm:spPr/>
      <dgm:t>
        <a:bodyPr/>
        <a:lstStyle/>
        <a:p>
          <a:r>
            <a:rPr lang="it-IT"/>
            <a:t>La letteratura propone varie argomentazioni riguardo ai vantaggi connessi a una maggiore o minore profondità della strategia di marca.</a:t>
          </a:r>
          <a:endParaRPr lang="en-US"/>
        </a:p>
      </dgm:t>
    </dgm:pt>
    <dgm:pt modelId="{D1963B1C-647B-4BD3-8653-DF8B0EB101AB}" type="parTrans" cxnId="{79E0E983-4E54-445E-833A-407610B2EEC0}">
      <dgm:prSet/>
      <dgm:spPr/>
      <dgm:t>
        <a:bodyPr/>
        <a:lstStyle/>
        <a:p>
          <a:endParaRPr lang="en-US"/>
        </a:p>
      </dgm:t>
    </dgm:pt>
    <dgm:pt modelId="{FCA5EF1F-9FC1-48E6-A5B1-2E0EB6AB24E1}" type="sibTrans" cxnId="{79E0E983-4E54-445E-833A-407610B2EEC0}">
      <dgm:prSet/>
      <dgm:spPr/>
      <dgm:t>
        <a:bodyPr/>
        <a:lstStyle/>
        <a:p>
          <a:endParaRPr lang="en-US"/>
        </a:p>
      </dgm:t>
    </dgm:pt>
    <dgm:pt modelId="{34A684EF-F2AA-4CBF-A0D7-38B745B122ED}">
      <dgm:prSet/>
      <dgm:spPr/>
      <dgm:t>
        <a:bodyPr/>
        <a:lstStyle/>
        <a:p>
          <a:r>
            <a:rPr lang="it-IT"/>
            <a:t>Queste divergenze si riflettono anche nella pratica aziendale, dove imprese relativamente simili e che competono nella medesima categoria non di rado assumono decisioni radicalmente diverse.</a:t>
          </a:r>
          <a:endParaRPr lang="en-US"/>
        </a:p>
      </dgm:t>
    </dgm:pt>
    <dgm:pt modelId="{EBD2EC73-1DA5-4CD7-8D4F-1AD3467BD417}" type="parTrans" cxnId="{0F3BAD0A-3A67-4C56-B457-8622198DFD3A}">
      <dgm:prSet/>
      <dgm:spPr/>
      <dgm:t>
        <a:bodyPr/>
        <a:lstStyle/>
        <a:p>
          <a:endParaRPr lang="en-US"/>
        </a:p>
      </dgm:t>
    </dgm:pt>
    <dgm:pt modelId="{8FEB795E-5AEB-42F8-969D-1D9C217FA6EB}" type="sibTrans" cxnId="{0F3BAD0A-3A67-4C56-B457-8622198DFD3A}">
      <dgm:prSet/>
      <dgm:spPr/>
      <dgm:t>
        <a:bodyPr/>
        <a:lstStyle/>
        <a:p>
          <a:endParaRPr lang="en-US"/>
        </a:p>
      </dgm:t>
    </dgm:pt>
    <dgm:pt modelId="{4A689B12-B58A-418A-B698-10A72AA2EB36}" type="pres">
      <dgm:prSet presAssocID="{9F109620-05DF-4A5B-A810-E790DC581B45}" presName="root" presStyleCnt="0">
        <dgm:presLayoutVars>
          <dgm:dir/>
          <dgm:resizeHandles val="exact"/>
        </dgm:presLayoutVars>
      </dgm:prSet>
      <dgm:spPr/>
    </dgm:pt>
    <dgm:pt modelId="{222D23DD-485E-4DE2-84DB-A026EDDCAB4C}" type="pres">
      <dgm:prSet presAssocID="{3F65CFAC-A53E-4696-ACE0-DA590CAFE39F}" presName="compNode" presStyleCnt="0"/>
      <dgm:spPr/>
    </dgm:pt>
    <dgm:pt modelId="{73F9BFAE-8BC0-4206-9D36-57E425FA4EFE}" type="pres">
      <dgm:prSet presAssocID="{3F65CFAC-A53E-4696-ACE0-DA590CAFE39F}" presName="bgRect" presStyleLbl="bgShp" presStyleIdx="0" presStyleCnt="3"/>
      <dgm:spPr/>
    </dgm:pt>
    <dgm:pt modelId="{FFE52742-D224-40F2-9E8B-01E3B7847048}" type="pres">
      <dgm:prSet presAssocID="{3F65CFAC-A53E-4696-ACE0-DA590CAFE39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E8570AD3-BA87-41ED-87FC-1F66CE988701}" type="pres">
      <dgm:prSet presAssocID="{3F65CFAC-A53E-4696-ACE0-DA590CAFE39F}" presName="spaceRect" presStyleCnt="0"/>
      <dgm:spPr/>
    </dgm:pt>
    <dgm:pt modelId="{A67D74F1-709C-4751-92FD-6E681EB0E547}" type="pres">
      <dgm:prSet presAssocID="{3F65CFAC-A53E-4696-ACE0-DA590CAFE39F}" presName="parTx" presStyleLbl="revTx" presStyleIdx="0" presStyleCnt="3">
        <dgm:presLayoutVars>
          <dgm:chMax val="0"/>
          <dgm:chPref val="0"/>
        </dgm:presLayoutVars>
      </dgm:prSet>
      <dgm:spPr/>
    </dgm:pt>
    <dgm:pt modelId="{0712BDE9-8D66-48D5-AB90-7BA0EADB88DB}" type="pres">
      <dgm:prSet presAssocID="{99E4F700-F35C-4FDE-B747-6BFDE7216376}" presName="sibTrans" presStyleCnt="0"/>
      <dgm:spPr/>
    </dgm:pt>
    <dgm:pt modelId="{7C70D788-3EBD-4C5F-B1CA-40C8EFED87B3}" type="pres">
      <dgm:prSet presAssocID="{CC84A1D9-6814-4CDF-9C1C-3A5337E3A2EE}" presName="compNode" presStyleCnt="0"/>
      <dgm:spPr/>
    </dgm:pt>
    <dgm:pt modelId="{B3BAD2C1-3D90-4986-A6C2-5C0760652905}" type="pres">
      <dgm:prSet presAssocID="{CC84A1D9-6814-4CDF-9C1C-3A5337E3A2EE}" presName="bgRect" presStyleLbl="bgShp" presStyleIdx="1" presStyleCnt="3"/>
      <dgm:spPr/>
    </dgm:pt>
    <dgm:pt modelId="{601F2DF5-A5E4-413A-BD49-6BE903032139}" type="pres">
      <dgm:prSet presAssocID="{CC84A1D9-6814-4CDF-9C1C-3A5337E3A2E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6D6C0B5-653E-4C41-8354-05CA7D3E5BD5}" type="pres">
      <dgm:prSet presAssocID="{CC84A1D9-6814-4CDF-9C1C-3A5337E3A2EE}" presName="spaceRect" presStyleCnt="0"/>
      <dgm:spPr/>
    </dgm:pt>
    <dgm:pt modelId="{484A0068-86D1-4DCF-9891-9EBB02F6E9DB}" type="pres">
      <dgm:prSet presAssocID="{CC84A1D9-6814-4CDF-9C1C-3A5337E3A2EE}" presName="parTx" presStyleLbl="revTx" presStyleIdx="1" presStyleCnt="3">
        <dgm:presLayoutVars>
          <dgm:chMax val="0"/>
          <dgm:chPref val="0"/>
        </dgm:presLayoutVars>
      </dgm:prSet>
      <dgm:spPr/>
    </dgm:pt>
    <dgm:pt modelId="{D7890365-F8A8-44AB-A626-74B4BC4C83CF}" type="pres">
      <dgm:prSet presAssocID="{FCA5EF1F-9FC1-48E6-A5B1-2E0EB6AB24E1}" presName="sibTrans" presStyleCnt="0"/>
      <dgm:spPr/>
    </dgm:pt>
    <dgm:pt modelId="{FFA8BBBC-FCA2-4A93-B20D-E358E452E5A1}" type="pres">
      <dgm:prSet presAssocID="{34A684EF-F2AA-4CBF-A0D7-38B745B122ED}" presName="compNode" presStyleCnt="0"/>
      <dgm:spPr/>
    </dgm:pt>
    <dgm:pt modelId="{341F05DA-B911-4253-9BBC-AD3CA7D3FB4C}" type="pres">
      <dgm:prSet presAssocID="{34A684EF-F2AA-4CBF-A0D7-38B745B122ED}" presName="bgRect" presStyleLbl="bgShp" presStyleIdx="2" presStyleCnt="3"/>
      <dgm:spPr/>
    </dgm:pt>
    <dgm:pt modelId="{712DBD34-36CA-4A9F-BE90-C26D9B9D0FCB}" type="pres">
      <dgm:prSet presAssocID="{34A684EF-F2AA-4CBF-A0D7-38B745B122E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AC089F13-B1C1-45D1-9AF5-9C3F073EFC20}" type="pres">
      <dgm:prSet presAssocID="{34A684EF-F2AA-4CBF-A0D7-38B745B122ED}" presName="spaceRect" presStyleCnt="0"/>
      <dgm:spPr/>
    </dgm:pt>
    <dgm:pt modelId="{736DABF9-6FBA-496A-BC82-31EBE9EA3EAF}" type="pres">
      <dgm:prSet presAssocID="{34A684EF-F2AA-4CBF-A0D7-38B745B122E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F3BAD0A-3A67-4C56-B457-8622198DFD3A}" srcId="{9F109620-05DF-4A5B-A810-E790DC581B45}" destId="{34A684EF-F2AA-4CBF-A0D7-38B745B122ED}" srcOrd="2" destOrd="0" parTransId="{EBD2EC73-1DA5-4CD7-8D4F-1AD3467BD417}" sibTransId="{8FEB795E-5AEB-42F8-969D-1D9C217FA6EB}"/>
    <dgm:cxn modelId="{B92E5227-C65B-4BB9-A81E-C2C0BB09C0D5}" type="presOf" srcId="{3F65CFAC-A53E-4696-ACE0-DA590CAFE39F}" destId="{A67D74F1-709C-4751-92FD-6E681EB0E547}" srcOrd="0" destOrd="0" presId="urn:microsoft.com/office/officeart/2018/2/layout/IconVerticalSolidList"/>
    <dgm:cxn modelId="{E35D6337-C074-4547-9787-5B3CA18B68C2}" type="presOf" srcId="{9F109620-05DF-4A5B-A810-E790DC581B45}" destId="{4A689B12-B58A-418A-B698-10A72AA2EB36}" srcOrd="0" destOrd="0" presId="urn:microsoft.com/office/officeart/2018/2/layout/IconVerticalSolidList"/>
    <dgm:cxn modelId="{79E0E983-4E54-445E-833A-407610B2EEC0}" srcId="{9F109620-05DF-4A5B-A810-E790DC581B45}" destId="{CC84A1D9-6814-4CDF-9C1C-3A5337E3A2EE}" srcOrd="1" destOrd="0" parTransId="{D1963B1C-647B-4BD3-8653-DF8B0EB101AB}" sibTransId="{FCA5EF1F-9FC1-48E6-A5B1-2E0EB6AB24E1}"/>
    <dgm:cxn modelId="{AAA982B1-EE28-4892-9B69-04314CC8C535}" type="presOf" srcId="{34A684EF-F2AA-4CBF-A0D7-38B745B122ED}" destId="{736DABF9-6FBA-496A-BC82-31EBE9EA3EAF}" srcOrd="0" destOrd="0" presId="urn:microsoft.com/office/officeart/2018/2/layout/IconVerticalSolidList"/>
    <dgm:cxn modelId="{6E9B68CC-C751-4D29-8A19-385341DBD661}" type="presOf" srcId="{CC84A1D9-6814-4CDF-9C1C-3A5337E3A2EE}" destId="{484A0068-86D1-4DCF-9891-9EBB02F6E9DB}" srcOrd="0" destOrd="0" presId="urn:microsoft.com/office/officeart/2018/2/layout/IconVerticalSolidList"/>
    <dgm:cxn modelId="{4B9B11DF-3312-4AA2-916A-7F4C697E1EC2}" srcId="{9F109620-05DF-4A5B-A810-E790DC581B45}" destId="{3F65CFAC-A53E-4696-ACE0-DA590CAFE39F}" srcOrd="0" destOrd="0" parTransId="{9AA00A16-C3D7-4D9C-B3F2-971CFDE2155B}" sibTransId="{99E4F700-F35C-4FDE-B747-6BFDE7216376}"/>
    <dgm:cxn modelId="{300957BC-7874-4EEA-86E4-30ED5FA7C820}" type="presParOf" srcId="{4A689B12-B58A-418A-B698-10A72AA2EB36}" destId="{222D23DD-485E-4DE2-84DB-A026EDDCAB4C}" srcOrd="0" destOrd="0" presId="urn:microsoft.com/office/officeart/2018/2/layout/IconVerticalSolidList"/>
    <dgm:cxn modelId="{1772A2A7-9557-4118-B018-EA860C58939C}" type="presParOf" srcId="{222D23DD-485E-4DE2-84DB-A026EDDCAB4C}" destId="{73F9BFAE-8BC0-4206-9D36-57E425FA4EFE}" srcOrd="0" destOrd="0" presId="urn:microsoft.com/office/officeart/2018/2/layout/IconVerticalSolidList"/>
    <dgm:cxn modelId="{01CA3284-D0B4-4B91-BF5F-33C05A3F05D7}" type="presParOf" srcId="{222D23DD-485E-4DE2-84DB-A026EDDCAB4C}" destId="{FFE52742-D224-40F2-9E8B-01E3B7847048}" srcOrd="1" destOrd="0" presId="urn:microsoft.com/office/officeart/2018/2/layout/IconVerticalSolidList"/>
    <dgm:cxn modelId="{DFD71840-F534-4BBB-AE63-407E1BFB1296}" type="presParOf" srcId="{222D23DD-485E-4DE2-84DB-A026EDDCAB4C}" destId="{E8570AD3-BA87-41ED-87FC-1F66CE988701}" srcOrd="2" destOrd="0" presId="urn:microsoft.com/office/officeart/2018/2/layout/IconVerticalSolidList"/>
    <dgm:cxn modelId="{2AE96B1A-D079-4EB8-98F4-035BAF989A4E}" type="presParOf" srcId="{222D23DD-485E-4DE2-84DB-A026EDDCAB4C}" destId="{A67D74F1-709C-4751-92FD-6E681EB0E547}" srcOrd="3" destOrd="0" presId="urn:microsoft.com/office/officeart/2018/2/layout/IconVerticalSolidList"/>
    <dgm:cxn modelId="{5175DE14-7239-426A-A9FA-6ED360D43F3B}" type="presParOf" srcId="{4A689B12-B58A-418A-B698-10A72AA2EB36}" destId="{0712BDE9-8D66-48D5-AB90-7BA0EADB88DB}" srcOrd="1" destOrd="0" presId="urn:microsoft.com/office/officeart/2018/2/layout/IconVerticalSolidList"/>
    <dgm:cxn modelId="{3789DD7E-5453-4BEA-B83A-B17A7E834433}" type="presParOf" srcId="{4A689B12-B58A-418A-B698-10A72AA2EB36}" destId="{7C70D788-3EBD-4C5F-B1CA-40C8EFED87B3}" srcOrd="2" destOrd="0" presId="urn:microsoft.com/office/officeart/2018/2/layout/IconVerticalSolidList"/>
    <dgm:cxn modelId="{B1586EF8-4A0C-4CD0-9D8C-F31D43719438}" type="presParOf" srcId="{7C70D788-3EBD-4C5F-B1CA-40C8EFED87B3}" destId="{B3BAD2C1-3D90-4986-A6C2-5C0760652905}" srcOrd="0" destOrd="0" presId="urn:microsoft.com/office/officeart/2018/2/layout/IconVerticalSolidList"/>
    <dgm:cxn modelId="{44BE58A3-502C-41DC-B751-4DB5524CB4E0}" type="presParOf" srcId="{7C70D788-3EBD-4C5F-B1CA-40C8EFED87B3}" destId="{601F2DF5-A5E4-413A-BD49-6BE903032139}" srcOrd="1" destOrd="0" presId="urn:microsoft.com/office/officeart/2018/2/layout/IconVerticalSolidList"/>
    <dgm:cxn modelId="{DF1EB340-3CB6-4B46-9691-C5F019D631E0}" type="presParOf" srcId="{7C70D788-3EBD-4C5F-B1CA-40C8EFED87B3}" destId="{A6D6C0B5-653E-4C41-8354-05CA7D3E5BD5}" srcOrd="2" destOrd="0" presId="urn:microsoft.com/office/officeart/2018/2/layout/IconVerticalSolidList"/>
    <dgm:cxn modelId="{709CE093-BB8A-4FEB-AFDA-BF4F685284AF}" type="presParOf" srcId="{7C70D788-3EBD-4C5F-B1CA-40C8EFED87B3}" destId="{484A0068-86D1-4DCF-9891-9EBB02F6E9DB}" srcOrd="3" destOrd="0" presId="urn:microsoft.com/office/officeart/2018/2/layout/IconVerticalSolidList"/>
    <dgm:cxn modelId="{95F7D576-FBDD-489F-815C-4AA0FF415FDE}" type="presParOf" srcId="{4A689B12-B58A-418A-B698-10A72AA2EB36}" destId="{D7890365-F8A8-44AB-A626-74B4BC4C83CF}" srcOrd="3" destOrd="0" presId="urn:microsoft.com/office/officeart/2018/2/layout/IconVerticalSolidList"/>
    <dgm:cxn modelId="{49478418-3950-424C-89E9-D13A2E2EBF87}" type="presParOf" srcId="{4A689B12-B58A-418A-B698-10A72AA2EB36}" destId="{FFA8BBBC-FCA2-4A93-B20D-E358E452E5A1}" srcOrd="4" destOrd="0" presId="urn:microsoft.com/office/officeart/2018/2/layout/IconVerticalSolidList"/>
    <dgm:cxn modelId="{9FEC9C77-2D47-4A81-A799-D76C819C3C81}" type="presParOf" srcId="{FFA8BBBC-FCA2-4A93-B20D-E358E452E5A1}" destId="{341F05DA-B911-4253-9BBC-AD3CA7D3FB4C}" srcOrd="0" destOrd="0" presId="urn:microsoft.com/office/officeart/2018/2/layout/IconVerticalSolidList"/>
    <dgm:cxn modelId="{612B7E5B-57A6-46CF-9A79-322834F82E09}" type="presParOf" srcId="{FFA8BBBC-FCA2-4A93-B20D-E358E452E5A1}" destId="{712DBD34-36CA-4A9F-BE90-C26D9B9D0FCB}" srcOrd="1" destOrd="0" presId="urn:microsoft.com/office/officeart/2018/2/layout/IconVerticalSolidList"/>
    <dgm:cxn modelId="{CBA4F0F8-4C3E-4558-A1DD-C3AB3639E0ED}" type="presParOf" srcId="{FFA8BBBC-FCA2-4A93-B20D-E358E452E5A1}" destId="{AC089F13-B1C1-45D1-9AF5-9C3F073EFC20}" srcOrd="2" destOrd="0" presId="urn:microsoft.com/office/officeart/2018/2/layout/IconVerticalSolidList"/>
    <dgm:cxn modelId="{53BAC0F2-07A5-4E0A-ABE8-4D47E4A14C14}" type="presParOf" srcId="{FFA8BBBC-FCA2-4A93-B20D-E358E452E5A1}" destId="{736DABF9-6FBA-496A-BC82-31EBE9EA3EA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9BFAE-8BC0-4206-9D36-57E425FA4EFE}">
      <dsp:nvSpPr>
        <dsp:cNvPr id="0" name=""/>
        <dsp:cNvSpPr/>
      </dsp:nvSpPr>
      <dsp:spPr>
        <a:xfrm>
          <a:off x="0" y="4128"/>
          <a:ext cx="5641974" cy="14142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52742-D224-40F2-9E8B-01E3B7847048}">
      <dsp:nvSpPr>
        <dsp:cNvPr id="0" name=""/>
        <dsp:cNvSpPr/>
      </dsp:nvSpPr>
      <dsp:spPr>
        <a:xfrm>
          <a:off x="427803" y="322329"/>
          <a:ext cx="778584" cy="7778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D74F1-709C-4751-92FD-6E681EB0E547}">
      <dsp:nvSpPr>
        <dsp:cNvPr id="0" name=""/>
        <dsp:cNvSpPr/>
      </dsp:nvSpPr>
      <dsp:spPr>
        <a:xfrm>
          <a:off x="1634191" y="4128"/>
          <a:ext cx="3921938" cy="1415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819" tIns="149819" rIns="149819" bIns="14981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Le imprese che sviluppano la dimensione della profondità vengono dunque a operare con una pluralità di marche nell'ambito della medesima linea di prodotti. Tali marche compongono quello che è denominato portafoglio di marche, mentre la strategia che ne è alla base è anche denominata «multiple branding».</a:t>
          </a:r>
          <a:endParaRPr lang="en-US" sz="1400" kern="1200"/>
        </a:p>
      </dsp:txBody>
      <dsp:txXfrm>
        <a:off x="1634191" y="4128"/>
        <a:ext cx="3921938" cy="1415608"/>
      </dsp:txXfrm>
    </dsp:sp>
    <dsp:sp modelId="{B3BAD2C1-3D90-4986-A6C2-5C0760652905}">
      <dsp:nvSpPr>
        <dsp:cNvPr id="0" name=""/>
        <dsp:cNvSpPr/>
      </dsp:nvSpPr>
      <dsp:spPr>
        <a:xfrm>
          <a:off x="0" y="1752820"/>
          <a:ext cx="5641974" cy="14142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F2DF5-A5E4-413A-BD49-6BE903032139}">
      <dsp:nvSpPr>
        <dsp:cNvPr id="0" name=""/>
        <dsp:cNvSpPr/>
      </dsp:nvSpPr>
      <dsp:spPr>
        <a:xfrm>
          <a:off x="427803" y="2071021"/>
          <a:ext cx="778584" cy="7778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A0068-86D1-4DCF-9891-9EBB02F6E9DB}">
      <dsp:nvSpPr>
        <dsp:cNvPr id="0" name=""/>
        <dsp:cNvSpPr/>
      </dsp:nvSpPr>
      <dsp:spPr>
        <a:xfrm>
          <a:off x="1634191" y="1752820"/>
          <a:ext cx="3921938" cy="1415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819" tIns="149819" rIns="149819" bIns="14981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La letteratura propone varie argomentazioni riguardo ai vantaggi connessi a una maggiore o minore profondità della strategia di marca.</a:t>
          </a:r>
          <a:endParaRPr lang="en-US" sz="1400" kern="1200"/>
        </a:p>
      </dsp:txBody>
      <dsp:txXfrm>
        <a:off x="1634191" y="1752820"/>
        <a:ext cx="3921938" cy="1415608"/>
      </dsp:txXfrm>
    </dsp:sp>
    <dsp:sp modelId="{341F05DA-B911-4253-9BBC-AD3CA7D3FB4C}">
      <dsp:nvSpPr>
        <dsp:cNvPr id="0" name=""/>
        <dsp:cNvSpPr/>
      </dsp:nvSpPr>
      <dsp:spPr>
        <a:xfrm>
          <a:off x="0" y="3501513"/>
          <a:ext cx="5641974" cy="14142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2DBD34-36CA-4A9F-BE90-C26D9B9D0FCB}">
      <dsp:nvSpPr>
        <dsp:cNvPr id="0" name=""/>
        <dsp:cNvSpPr/>
      </dsp:nvSpPr>
      <dsp:spPr>
        <a:xfrm>
          <a:off x="427803" y="3819714"/>
          <a:ext cx="778584" cy="7778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DABF9-6FBA-496A-BC82-31EBE9EA3EAF}">
      <dsp:nvSpPr>
        <dsp:cNvPr id="0" name=""/>
        <dsp:cNvSpPr/>
      </dsp:nvSpPr>
      <dsp:spPr>
        <a:xfrm>
          <a:off x="1634191" y="3501513"/>
          <a:ext cx="3921938" cy="1415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819" tIns="149819" rIns="149819" bIns="14981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Queste divergenze si riflettono anche nella pratica aziendale, dove imprese relativamente simili e che competono nella medesima categoria non di rado assumono decisioni radicalmente diverse.</a:t>
          </a:r>
          <a:endParaRPr lang="en-US" sz="1400" kern="1200"/>
        </a:p>
      </dsp:txBody>
      <dsp:txXfrm>
        <a:off x="1634191" y="3501513"/>
        <a:ext cx="3921938" cy="1415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0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6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00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3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8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3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2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2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52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80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03F0E-EA32-1511-9E7D-43007C2DD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6815138" cy="146304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  <a:t>LEZIONE 10</a:t>
            </a:r>
            <a:b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</a:br>
            <a:br>
              <a:rPr lang="it-IT" sz="2800" b="1" dirty="0">
                <a:solidFill>
                  <a:schemeClr val="accent6">
                    <a:lumMod val="75000"/>
                  </a:schemeClr>
                </a:solidFill>
                <a:latin typeface="Trebuchet MS" panose="020B0703020202090204" pitchFamily="34" charset="0"/>
              </a:rPr>
            </a:b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  <a:latin typeface="Trebuchet MS" panose="020B0703020202090204" pitchFamily="34" charset="0"/>
              </a:rPr>
              <a:t>PORTAFOGLIO, GERARCHIA E ARCHITETTURA DI MARCA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4C1BAC-BE05-610F-AB38-2F4DEC067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EF07F00-1517-223A-696E-5DE828542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725" y="4624479"/>
            <a:ext cx="3978275" cy="213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2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917D294-77EB-A36B-AA26-0BF34E4A68C9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 fontScale="92500" lnSpcReduction="2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livello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immediatamente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successivo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 corporate è il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brand.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Anch'esso</a:t>
            </a:r>
            <a:r>
              <a:rPr lang="en-US" sz="2000" dirty="0">
                <a:solidFill>
                  <a:srgbClr val="FFFFFF"/>
                </a:solidFill>
                <a:effectLst/>
              </a:rPr>
              <a:t> è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presente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nell'ambito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diverse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categorie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tant'è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taluni</a:t>
            </a:r>
            <a:r>
              <a:rPr lang="en-US" sz="2000" dirty="0">
                <a:solidFill>
                  <a:srgbClr val="FFFFFF"/>
                </a:solidFill>
                <a:effectLst/>
              </a:rPr>
              <a:t> lo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denominano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umbrella bra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 </a:t>
            </a:r>
            <a:r>
              <a:rPr lang="en-US" sz="2000" dirty="0">
                <a:solidFill>
                  <a:srgbClr val="FFFFFF"/>
                </a:solidFill>
                <a:effectLst/>
              </a:rPr>
              <a:t>(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ombrello</a:t>
            </a:r>
            <a:r>
              <a:rPr lang="en-US" sz="2000" dirty="0">
                <a:solidFill>
                  <a:srgbClr val="FFFFFF"/>
                </a:solidFill>
                <a:effectLst/>
              </a:rPr>
              <a:t>).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ragioni</a:t>
            </a:r>
            <a:r>
              <a:rPr lang="en-US" sz="2000" dirty="0">
                <a:solidFill>
                  <a:srgbClr val="FFFFFF"/>
                </a:solidFill>
                <a:effectLst/>
              </a:rPr>
              <a:t> per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utilizzare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un family brand,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anziché</a:t>
            </a:r>
            <a:r>
              <a:rPr lang="en-US" sz="20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 corporate,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sono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sostanzialmente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riconducibili</a:t>
            </a:r>
            <a:r>
              <a:rPr lang="en-US" sz="2000" dirty="0">
                <a:solidFill>
                  <a:srgbClr val="FFFFFF"/>
                </a:solidFill>
                <a:effectLst/>
              </a:rPr>
              <a:t> al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fatto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, con 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progressivo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ampliamento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product mix, 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significato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seconda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può</a:t>
            </a:r>
            <a:r>
              <a:rPr lang="en-US" sz="2000" dirty="0">
                <a:solidFill>
                  <a:srgbClr val="FFFFFF"/>
                </a:solidFill>
                <a:effectLst/>
              </a:rPr>
              <a:t> non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essere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convenientemente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associato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al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o non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riuscire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stabilire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un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collegamento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eterogenei</a:t>
            </a:r>
            <a:r>
              <a:rPr lang="en-US" sz="20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A06CB0-AFDF-7B7E-E387-2C18B66C2048}"/>
              </a:ext>
            </a:extLst>
          </p:cNvPr>
          <p:cNvSpPr txBox="1"/>
          <p:nvPr/>
        </p:nvSpPr>
        <p:spPr>
          <a:xfrm>
            <a:off x="4324317" y="5104339"/>
            <a:ext cx="7187030" cy="435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b="1" cap="all" spc="10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+mj-lt"/>
                <a:ea typeface="+mj-ea"/>
                <a:cs typeface="+mj-cs"/>
              </a:rPr>
              <a:t>Le </a:t>
            </a:r>
            <a:r>
              <a:rPr lang="en-US" sz="2700" b="1" cap="all" spc="100" dirty="0" err="1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+mj-lt"/>
                <a:ea typeface="+mj-ea"/>
                <a:cs typeface="+mj-cs"/>
              </a:rPr>
              <a:t>caratteristiche</a:t>
            </a:r>
            <a:r>
              <a:rPr lang="en-US" sz="2700" b="1" cap="all" spc="10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700" b="1" cap="all" spc="100" dirty="0" err="1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+mj-lt"/>
                <a:ea typeface="+mj-ea"/>
                <a:cs typeface="+mj-cs"/>
              </a:rPr>
              <a:t>dei</a:t>
            </a:r>
            <a:r>
              <a:rPr lang="en-US" sz="2700" b="1" cap="all" spc="10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700" b="1" cap="all" spc="100" dirty="0" err="1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+mj-lt"/>
                <a:ea typeface="+mj-ea"/>
                <a:cs typeface="+mj-cs"/>
              </a:rPr>
              <a:t>livelli</a:t>
            </a:r>
            <a:r>
              <a:rPr lang="en-US" sz="2700" b="1" cap="all" spc="10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700" b="1" cap="all" spc="100" dirty="0" err="1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+mj-lt"/>
                <a:ea typeface="+mj-ea"/>
                <a:cs typeface="+mj-cs"/>
              </a:rPr>
              <a:t>gerarchici</a:t>
            </a:r>
            <a:endParaRPr lang="en-US" sz="2700" b="1" cap="all" spc="100" dirty="0"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9825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ECBB9C9-08A9-FA89-ACB0-5C92B3F720C1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b="1">
                <a:solidFill>
                  <a:srgbClr val="FFFFFF"/>
                </a:solidFill>
                <a:effectLst/>
              </a:rPr>
              <a:t>I family brand </a:t>
            </a:r>
            <a:r>
              <a:rPr lang="en-US" sz="2000">
                <a:solidFill>
                  <a:srgbClr val="FFFFFF"/>
                </a:solidFill>
                <a:effectLst/>
              </a:rPr>
              <a:t>possono dunque rappresentare un efficace strumento per collegare associazioni comuni a più prodotti distinti, ma fra loro in qualche modo correlati, il che contribuisce a ridurre i costi connessi all'introduzione di un nuovo prodotto, incrementandone anche la probabilità di accettazione.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818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FEE2B7-9B55-1B9F-799E-242195C06143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 fontScale="925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b="1" dirty="0">
                <a:solidFill>
                  <a:srgbClr val="FFFFFF"/>
                </a:solidFill>
                <a:effectLst/>
              </a:rPr>
              <a:t>La </a:t>
            </a:r>
            <a:r>
              <a:rPr lang="en-US" sz="2500" b="1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5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500" b="1" dirty="0" err="1">
                <a:solidFill>
                  <a:srgbClr val="FFFFFF"/>
                </a:solidFill>
                <a:effectLst/>
              </a:rPr>
              <a:t>singola</a:t>
            </a:r>
            <a:r>
              <a:rPr lang="en-US" sz="25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500" dirty="0">
                <a:solidFill>
                  <a:srgbClr val="FFFFFF"/>
                </a:solidFill>
                <a:effectLst/>
              </a:rPr>
              <a:t>(product bran</a:t>
            </a:r>
            <a:r>
              <a:rPr lang="en-US" sz="2500" b="1" dirty="0">
                <a:solidFill>
                  <a:srgbClr val="FFFFFF"/>
                </a:solidFill>
              </a:rPr>
              <a:t>d) </a:t>
            </a:r>
            <a:r>
              <a:rPr lang="en-US" sz="2000" dirty="0">
                <a:solidFill>
                  <a:srgbClr val="FFFFFF"/>
                </a:solidFill>
                <a:effectLst/>
              </a:rPr>
              <a:t>è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applicata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uno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specifico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sebbene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questo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possa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essere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offerto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in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numerose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varianti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fondamentale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vantaggio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product brand è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rappresentato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dalla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possibilità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personalizzare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programma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marketing in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risposta</a:t>
            </a:r>
            <a:r>
              <a:rPr lang="en-US" sz="2000" dirty="0">
                <a:solidFill>
                  <a:srgbClr val="FFFFFF"/>
                </a:solidFill>
                <a:effectLst/>
              </a:rPr>
              <a:t> alle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specifiche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esigenze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target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clientela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al quale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indirizza</a:t>
            </a:r>
            <a:r>
              <a:rPr lang="en-US" sz="2000" dirty="0">
                <a:solidFill>
                  <a:srgbClr val="FFFFFF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Inoltre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minimizza</a:t>
            </a:r>
            <a:r>
              <a:rPr lang="en-US" sz="2000" dirty="0">
                <a:solidFill>
                  <a:srgbClr val="FFFFFF"/>
                </a:solidFill>
                <a:effectLst/>
              </a:rPr>
              <a:t> 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rischio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eventuali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vicissitudini</a:t>
            </a:r>
            <a:r>
              <a:rPr lang="en-US" sz="2000" dirty="0">
                <a:solidFill>
                  <a:srgbClr val="FFFFFF"/>
                </a:solidFill>
                <a:effectLst/>
              </a:rPr>
              <a:t> negative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concernenti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riverberino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sull'azienda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sulle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altre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essa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commercializzate</a:t>
            </a:r>
            <a:r>
              <a:rPr lang="en-US" sz="20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641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F3C2899-7E8C-F934-446D-FDA556F81BA0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b="1" dirty="0">
                <a:solidFill>
                  <a:srgbClr val="FFFFFF"/>
                </a:solidFill>
                <a:effectLst/>
              </a:rPr>
              <a:t>Il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modificatore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>
                <a:solidFill>
                  <a:srgbClr val="FFFFFF"/>
                </a:solidFill>
                <a:effectLst/>
              </a:rPr>
              <a:t>serve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comunicare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differenze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reputate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significative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riguardo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agli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attributi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e/o ai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benefici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appartenenti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stessa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categoria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commercializzati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con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medesima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funzione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tipica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modificatori</a:t>
            </a:r>
            <a:r>
              <a:rPr lang="en-US" sz="2000" dirty="0">
                <a:solidFill>
                  <a:srgbClr val="FFFFFF"/>
                </a:solidFill>
                <a:effectLst/>
              </a:rPr>
              <a:t> è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quella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rendere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evidenti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varianti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in cui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presentano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contraddistinti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dalla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in modo da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soddisfare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esigenze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livello</a:t>
            </a:r>
            <a:r>
              <a:rPr lang="en-US" sz="2000" dirty="0">
                <a:solidFill>
                  <a:srgbClr val="FFFFFF"/>
                </a:solidFill>
                <a:effectLst/>
              </a:rPr>
              <a:t> micro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facilitare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copertura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mercato</a:t>
            </a:r>
            <a:r>
              <a:rPr lang="en-US" sz="20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583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0D649E3-4B30-F8FF-16D2-58ADFF8893D9}"/>
              </a:ext>
            </a:extLst>
          </p:cNvPr>
          <p:cNvSpPr txBox="1"/>
          <p:nvPr/>
        </p:nvSpPr>
        <p:spPr>
          <a:xfrm>
            <a:off x="4219803" y="4735775"/>
            <a:ext cx="7006998" cy="1245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cap="all" spc="1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L'architettura di marca</a:t>
            </a:r>
          </a:p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5000" cap="all" spc="1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46043B4-AAE9-77F9-F8B7-61DA53F454D8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numCol="2" spcCol="50400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grado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sinergia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il corporate brand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gli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altri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livelli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gerarchia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cui in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particolare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individuale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suoi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modificatori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dipende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dall</a:t>
            </a:r>
            <a:r>
              <a:rPr lang="en-US" sz="2000" dirty="0">
                <a:solidFill>
                  <a:srgbClr val="FFFFFF"/>
                </a:solidFill>
                <a:effectLst/>
              </a:rPr>
              <a:t>' «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architettura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»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adottata</a:t>
            </a:r>
            <a:r>
              <a:rPr lang="en-US" sz="2000" dirty="0">
                <a:solidFill>
                  <a:srgbClr val="FFFFFF"/>
                </a:solidFill>
                <a:effectLst/>
              </a:rPr>
              <a:t> dal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gruppo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aziendale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o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dall'impresa</a:t>
            </a:r>
            <a:r>
              <a:rPr lang="en-US" sz="20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Con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questa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espressione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ci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riferisce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struttura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organizzativa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brand mix,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tramite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la quale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specifica</a:t>
            </a:r>
            <a:r>
              <a:rPr lang="en-US" sz="2000" dirty="0">
                <a:solidFill>
                  <a:srgbClr val="FFFFFF"/>
                </a:solidFill>
                <a:effectLst/>
              </a:rPr>
              <a:t> quale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ruolo</a:t>
            </a:r>
            <a:r>
              <a:rPr lang="en-US" sz="2000" dirty="0">
                <a:solidFill>
                  <a:srgbClr val="FFFFFF"/>
                </a:solidFill>
                <a:effectLst/>
              </a:rPr>
              <a:t> è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svolto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ciascun</a:t>
            </a:r>
            <a:r>
              <a:rPr lang="en-US" sz="2000" dirty="0">
                <a:solidFill>
                  <a:srgbClr val="FFFFFF"/>
                </a:solidFill>
                <a:effectLst/>
              </a:rPr>
              <a:t> brand,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quali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rapporti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vi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sono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le diverse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come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queste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distribuiscono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seconda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contesti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2000" dirty="0">
                <a:solidFill>
                  <a:srgbClr val="FFFFFF"/>
                </a:solidFill>
                <a:effectLst/>
              </a:rPr>
              <a:t>/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mercato</a:t>
            </a:r>
            <a:r>
              <a:rPr lang="en-US" sz="20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582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diagramma, testo&#10;&#10;Descrizione generata automaticamente">
            <a:extLst>
              <a:ext uri="{FF2B5EF4-FFF2-40B4-BE49-F238E27FC236}">
                <a16:creationId xmlns:a16="http://schemas.microsoft.com/office/drawing/2014/main" id="{26C06951-6EFE-9BBF-15A5-4D5798AED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41" y="240060"/>
            <a:ext cx="11349318" cy="661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7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DBC3D43-BD33-D574-380B-615832838E42}"/>
              </a:ext>
            </a:extLst>
          </p:cNvPr>
          <p:cNvSpPr txBox="1"/>
          <p:nvPr/>
        </p:nvSpPr>
        <p:spPr>
          <a:xfrm>
            <a:off x="542926" y="659011"/>
            <a:ext cx="475773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Al fine di comprendere l'organizzazione del brand mix aziendale, </a:t>
            </a:r>
          </a:p>
          <a:p>
            <a:pPr algn="ctr"/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è utile inquadrare il tema delle 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relazioni fra marche e prodotti 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mediante la </a:t>
            </a:r>
            <a:r>
              <a:rPr lang="it-IT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matrice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rappresentata, che propone in un'unica raffigurazione le marche di cui l'impresa si avvale e i prodotti da essa offerti.</a:t>
            </a:r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6326359-CAC3-946E-20FD-D840A1D1C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574" y="1314451"/>
            <a:ext cx="5971500" cy="400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6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96E054D-776E-1AD4-37C5-5E6448FB879A}"/>
              </a:ext>
            </a:extLst>
          </p:cNvPr>
          <p:cNvSpPr txBox="1"/>
          <p:nvPr/>
        </p:nvSpPr>
        <p:spPr>
          <a:xfrm>
            <a:off x="2042160" y="1806257"/>
            <a:ext cx="687101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nelle righe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si leggono i prodotti commercializzati con la medesima marca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6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nelle colonne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si leggono, invece, le marche utilizzate per competere in ogni linea di prodotti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6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la diagonale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dello schema rappresentato nella figura evidenzia, infine, l'attuazione di strategie di crescita fondate sulla creazione di nuove marche per ampliare il portafoglio di business.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96B451B3-8C7D-12DA-5A50-426ECC55834F}"/>
              </a:ext>
            </a:extLst>
          </p:cNvPr>
          <p:cNvSpPr/>
          <p:nvPr/>
        </p:nvSpPr>
        <p:spPr>
          <a:xfrm>
            <a:off x="1249680" y="619760"/>
            <a:ext cx="792480" cy="89408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27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5" name="Straight Connector 2054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76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8BB858-CCC7-74D8-911B-9C32E90783D0}"/>
              </a:ext>
            </a:extLst>
          </p:cNvPr>
          <p:cNvSpPr txBox="1"/>
          <p:nvPr/>
        </p:nvSpPr>
        <p:spPr>
          <a:xfrm>
            <a:off x="524256" y="4767072"/>
            <a:ext cx="6594189" cy="1625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cap="all" spc="1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L'ampiezza della strategia di marca</a:t>
            </a:r>
          </a:p>
        </p:txBody>
      </p:sp>
      <p:pic>
        <p:nvPicPr>
          <p:cNvPr id="2050" name="Picture 2" descr="The Marketing Mix (Part 2 of 6)">
            <a:extLst>
              <a:ext uri="{FF2B5EF4-FFF2-40B4-BE49-F238E27FC236}">
                <a16:creationId xmlns:a16="http://schemas.microsoft.com/office/drawing/2014/main" id="{6C78660B-E458-2132-895E-38AA5BAFD1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6" r="1" b="23972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9F559E2-1FAF-50D9-DFA6-C56E539DD7A5}"/>
              </a:ext>
            </a:extLst>
          </p:cNvPr>
          <p:cNvSpPr txBox="1"/>
          <p:nvPr/>
        </p:nvSpPr>
        <p:spPr>
          <a:xfrm>
            <a:off x="8029319" y="670560"/>
            <a:ext cx="3424739" cy="5099527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 err="1">
                <a:solidFill>
                  <a:srgbClr val="FFFFFF"/>
                </a:solidFill>
              </a:rPr>
              <a:t>L</a:t>
            </a:r>
            <a:r>
              <a:rPr lang="en-US" dirty="0" err="1">
                <a:solidFill>
                  <a:srgbClr val="FFFFFF"/>
                </a:solidFill>
                <a:effectLst/>
              </a:rPr>
              <a:t>'ampiezza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strategia</a:t>
            </a:r>
            <a:r>
              <a:rPr lang="en-US" dirty="0">
                <a:solidFill>
                  <a:srgbClr val="FFFFFF"/>
                </a:solidFill>
                <a:effectLst/>
              </a:rPr>
              <a:t> di branding fa </a:t>
            </a:r>
            <a:r>
              <a:rPr lang="en-US" dirty="0" err="1">
                <a:solidFill>
                  <a:srgbClr val="FFFFFF"/>
                </a:solidFill>
                <a:effectLst/>
              </a:rPr>
              <a:t>riferimento</a:t>
            </a:r>
            <a:r>
              <a:rPr lang="en-US" dirty="0">
                <a:solidFill>
                  <a:srgbClr val="FFFFFF"/>
                </a:solidFill>
                <a:effectLst/>
              </a:rPr>
              <a:t> al </a:t>
            </a:r>
            <a:r>
              <a:rPr lang="en-US" dirty="0" err="1">
                <a:solidFill>
                  <a:srgbClr val="FFFFFF"/>
                </a:solidFill>
                <a:effectLst/>
              </a:rPr>
              <a:t>numero</a:t>
            </a:r>
            <a:r>
              <a:rPr lang="en-US" dirty="0">
                <a:solidFill>
                  <a:srgbClr val="FFFFFF"/>
                </a:solidFill>
                <a:effectLst/>
              </a:rPr>
              <a:t> e </a:t>
            </a:r>
            <a:r>
              <a:rPr lang="en-US" dirty="0" err="1">
                <a:solidFill>
                  <a:srgbClr val="FFFFFF"/>
                </a:solidFill>
                <a:effectLst/>
              </a:rPr>
              <a:t>alla</a:t>
            </a:r>
            <a:r>
              <a:rPr lang="en-US" dirty="0">
                <a:solidFill>
                  <a:srgbClr val="FFFFFF"/>
                </a:solidFill>
                <a:effectLst/>
              </a:rPr>
              <a:t> natura </a:t>
            </a:r>
            <a:r>
              <a:rPr lang="en-US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diversi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associati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alla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offerti</a:t>
            </a:r>
            <a:r>
              <a:rPr lang="en-US" dirty="0">
                <a:solidFill>
                  <a:srgbClr val="FFFFFF"/>
                </a:solidFill>
                <a:effectLst/>
              </a:rPr>
              <a:t> da </a:t>
            </a:r>
            <a:r>
              <a:rPr lang="en-US" dirty="0" err="1">
                <a:solidFill>
                  <a:srgbClr val="FFFFFF"/>
                </a:solidFill>
                <a:effectLst/>
              </a:rPr>
              <a:t>un'azienda</a:t>
            </a:r>
            <a:r>
              <a:rPr lang="en-US" dirty="0">
                <a:solidFill>
                  <a:srgbClr val="FFFFFF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rgbClr val="FFFFFF"/>
                </a:solidFill>
                <a:effectLst/>
              </a:rPr>
              <a:t>Sotto </a:t>
            </a:r>
            <a:r>
              <a:rPr lang="en-US" dirty="0" err="1">
                <a:solidFill>
                  <a:srgbClr val="FFFFFF"/>
                </a:solidFill>
                <a:effectLst/>
              </a:rPr>
              <a:t>questo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profilo</a:t>
            </a:r>
            <a:r>
              <a:rPr lang="en-US" dirty="0">
                <a:solidFill>
                  <a:srgbClr val="FFFFFF"/>
                </a:solidFill>
                <a:effectLst/>
              </a:rPr>
              <a:t>, le </a:t>
            </a:r>
            <a:r>
              <a:rPr lang="en-US" dirty="0" err="1">
                <a:solidFill>
                  <a:srgbClr val="FFFFFF"/>
                </a:solidFill>
                <a:effectLst/>
              </a:rPr>
              <a:t>decisioni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dirty="0">
                <a:solidFill>
                  <a:srgbClr val="FFFFFF"/>
                </a:solidFill>
                <a:effectLst/>
              </a:rPr>
              <a:t> il management è </a:t>
            </a:r>
            <a:r>
              <a:rPr lang="en-US" dirty="0" err="1">
                <a:solidFill>
                  <a:srgbClr val="FFFFFF"/>
                </a:solidFill>
                <a:effectLst/>
              </a:rPr>
              <a:t>chiamato</a:t>
            </a:r>
            <a:r>
              <a:rPr lang="en-US" dirty="0">
                <a:solidFill>
                  <a:srgbClr val="FFFFFF"/>
                </a:solidFill>
                <a:effectLst/>
              </a:rPr>
              <a:t> ad </a:t>
            </a:r>
            <a:r>
              <a:rPr lang="en-US" dirty="0" err="1">
                <a:solidFill>
                  <a:srgbClr val="FFFFFF"/>
                </a:solidFill>
                <a:effectLst/>
              </a:rPr>
              <a:t>assumere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attengono</a:t>
            </a:r>
            <a:r>
              <a:rPr lang="en-US" dirty="0">
                <a:solidFill>
                  <a:srgbClr val="FFFFFF"/>
                </a:solidFill>
                <a:effectLst/>
              </a:rPr>
              <a:t> alle: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b="1" dirty="0" err="1">
                <a:solidFill>
                  <a:srgbClr val="FFFFFF"/>
                </a:solidFill>
                <a:effectLst/>
              </a:rPr>
              <a:t>linee</a:t>
            </a:r>
            <a:r>
              <a:rPr lang="en-US" b="1" dirty="0">
                <a:solidFill>
                  <a:srgbClr val="FFFFFF"/>
                </a:solidFill>
                <a:effectLst/>
              </a:rPr>
              <a:t> di </a:t>
            </a:r>
            <a:r>
              <a:rPr lang="en-US" b="1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b="1" dirty="0">
                <a:solidFill>
                  <a:srgbClr val="FFFFFF"/>
                </a:solidFill>
                <a:effectLst/>
              </a:rPr>
              <a:t> in cui </a:t>
            </a:r>
            <a:r>
              <a:rPr lang="en-US" b="1" dirty="0" err="1">
                <a:solidFill>
                  <a:srgbClr val="FFFFFF"/>
                </a:solidFill>
                <a:effectLst/>
              </a:rPr>
              <a:t>articolare</a:t>
            </a:r>
            <a:r>
              <a:rPr lang="en-US" b="1" dirty="0">
                <a:solidFill>
                  <a:srgbClr val="FFFFFF"/>
                </a:solidFill>
                <a:effectLst/>
              </a:rPr>
              <a:t> la gamma </a:t>
            </a:r>
            <a:r>
              <a:rPr lang="en-US" b="1" dirty="0" err="1">
                <a:solidFill>
                  <a:srgbClr val="FFFFFF"/>
                </a:solidFill>
                <a:effectLst/>
              </a:rPr>
              <a:t>aziendale</a:t>
            </a:r>
            <a:r>
              <a:rPr lang="en-US" b="1" dirty="0">
                <a:solidFill>
                  <a:srgbClr val="FFFFFF"/>
                </a:solidFill>
                <a:effectLst/>
              </a:rPr>
              <a:t>, 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FFFF"/>
              </a:solidFill>
              <a:effectLst/>
            </a:endParaRP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b="1" dirty="0" err="1">
                <a:solidFill>
                  <a:srgbClr val="FFFFFF"/>
                </a:solidFill>
                <a:effectLst/>
              </a:rPr>
              <a:t>varianti</a:t>
            </a:r>
            <a:r>
              <a:rPr lang="en-US" b="1" dirty="0">
                <a:solidFill>
                  <a:srgbClr val="FFFFFF"/>
                </a:solidFill>
                <a:effectLst/>
              </a:rPr>
              <a:t> </a:t>
            </a:r>
            <a:r>
              <a:rPr lang="en-US" b="1" dirty="0" err="1">
                <a:solidFill>
                  <a:srgbClr val="FFFFFF"/>
                </a:solidFill>
                <a:effectLst/>
              </a:rPr>
              <a:t>nell'ambito</a:t>
            </a:r>
            <a:r>
              <a:rPr lang="en-US" b="1" dirty="0">
                <a:solidFill>
                  <a:srgbClr val="FFFFFF"/>
                </a:solidFill>
                <a:effectLst/>
              </a:rPr>
              <a:t> di </a:t>
            </a:r>
            <a:r>
              <a:rPr lang="en-US" b="1" dirty="0" err="1">
                <a:solidFill>
                  <a:srgbClr val="FFFFFF"/>
                </a:solidFill>
                <a:effectLst/>
              </a:rPr>
              <a:t>ciascuna</a:t>
            </a:r>
            <a:r>
              <a:rPr lang="en-US" b="1" dirty="0">
                <a:solidFill>
                  <a:srgbClr val="FFFFFF"/>
                </a:solidFill>
                <a:effectLst/>
              </a:rPr>
              <a:t> </a:t>
            </a:r>
            <a:r>
              <a:rPr lang="en-US" b="1" dirty="0" err="1">
                <a:solidFill>
                  <a:srgbClr val="FFFFFF"/>
                </a:solidFill>
                <a:effectLst/>
              </a:rPr>
              <a:t>linea</a:t>
            </a:r>
            <a:r>
              <a:rPr lang="en-US" b="1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8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271758-7AC4-4265-8775-DCDB97A1E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73F94E-CE35-A1CC-F696-3AA44CC47BFB}"/>
              </a:ext>
            </a:extLst>
          </p:cNvPr>
          <p:cNvSpPr txBox="1"/>
          <p:nvPr/>
        </p:nvSpPr>
        <p:spPr>
          <a:xfrm>
            <a:off x="643468" y="643467"/>
            <a:ext cx="3415612" cy="5571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cap="all" spc="1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La profondità della strategia di marca</a:t>
            </a:r>
          </a:p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5000" cap="all" spc="1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asellaDiTesto 2">
            <a:extLst>
              <a:ext uri="{FF2B5EF4-FFF2-40B4-BE49-F238E27FC236}">
                <a16:creationId xmlns:a16="http://schemas.microsoft.com/office/drawing/2014/main" id="{9C110B2D-3551-310B-5A79-F883F93577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092798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357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F85D7E2-E79A-2362-C8B8-73B1C14F6C40}"/>
              </a:ext>
            </a:extLst>
          </p:cNvPr>
          <p:cNvSpPr txBox="1"/>
          <p:nvPr/>
        </p:nvSpPr>
        <p:spPr>
          <a:xfrm>
            <a:off x="964788" y="804333"/>
            <a:ext cx="3391900" cy="5249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cap="all" spc="1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5000" b="1" cap="all" spc="1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ruoli nel brand mix</a:t>
            </a:r>
          </a:p>
          <a:p>
            <a:pPr algn="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5000" cap="all" spc="1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B8332E-4975-A4E6-4636-64B78B1355DC}"/>
              </a:ext>
            </a:extLst>
          </p:cNvPr>
          <p:cNvSpPr txBox="1"/>
          <p:nvPr/>
        </p:nvSpPr>
        <p:spPr>
          <a:xfrm>
            <a:off x="4951048" y="804333"/>
            <a:ext cx="6306003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 err="1">
                <a:solidFill>
                  <a:schemeClr val="accent6"/>
                </a:solidFill>
                <a:effectLst/>
              </a:rPr>
              <a:t>L'efficace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gestione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dell'insieme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di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marche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che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fanno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capo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all'azienda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implica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normalmente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che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a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ognuna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di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esse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sia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attribuito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un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ruolo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specifico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chemeClr val="accent6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chemeClr val="accent6"/>
                </a:solidFill>
                <a:effectLst/>
              </a:rPr>
              <a:t>Tale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ruolo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è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definito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analizzando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non tanto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l'aspetto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dato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dal naming del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prodotto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quanto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piuttosto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il </a:t>
            </a:r>
            <a:r>
              <a:rPr lang="en-US" sz="23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posizionamento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scelto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per la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marca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chemeClr val="accent6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chemeClr val="accent6"/>
                </a:solidFill>
                <a:effectLst/>
              </a:rPr>
              <a:t> Il </a:t>
            </a:r>
            <a:r>
              <a:rPr lang="en-US" sz="2000" b="1" dirty="0" err="1">
                <a:solidFill>
                  <a:schemeClr val="accent6"/>
                </a:solidFill>
                <a:effectLst/>
              </a:rPr>
              <a:t>posizionamento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può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essere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analizzato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in </a:t>
            </a:r>
            <a:r>
              <a:rPr lang="en-US" sz="2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prospettiva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esterna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, ossia con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riferimento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alle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altre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marche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presenti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sul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mercato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oppure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in </a:t>
            </a:r>
            <a:r>
              <a:rPr lang="en-US" sz="2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prospettiva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interna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cioè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con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riferimento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al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posizionamento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degli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altri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brand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che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fanno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parte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 del mix </a:t>
            </a:r>
            <a:r>
              <a:rPr lang="en-US" sz="2000" dirty="0" err="1">
                <a:solidFill>
                  <a:schemeClr val="accent6"/>
                </a:solidFill>
                <a:effectLst/>
              </a:rPr>
              <a:t>aziendale</a:t>
            </a:r>
            <a:r>
              <a:rPr lang="en-US" sz="2000" dirty="0">
                <a:solidFill>
                  <a:schemeClr val="accent6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1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128090-1968-6FE6-E39E-94CF469C0BC8}"/>
              </a:ext>
            </a:extLst>
          </p:cNvPr>
          <p:cNvSpPr txBox="1"/>
          <p:nvPr/>
        </p:nvSpPr>
        <p:spPr>
          <a:xfrm>
            <a:off x="1024128" y="585216"/>
            <a:ext cx="80182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cap="all" spc="100" dirty="0"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La </a:t>
            </a:r>
            <a:r>
              <a:rPr lang="en-US" sz="5000" b="1" cap="all" spc="100" dirty="0" err="1"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gerarchia</a:t>
            </a:r>
            <a:r>
              <a:rPr lang="en-US" sz="5000" b="1" cap="all" spc="100" dirty="0"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5000" b="1" cap="all" spc="100" dirty="0" err="1"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delle</a:t>
            </a:r>
            <a:r>
              <a:rPr lang="en-US" sz="5000" b="1" cap="all" spc="100" dirty="0"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5000" b="1" cap="all" spc="100" dirty="0" err="1"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marche</a:t>
            </a:r>
            <a:endParaRPr lang="en-US" sz="5000" b="1" cap="all" spc="100" dirty="0">
              <a:solidFill>
                <a:schemeClr val="bg2">
                  <a:lumMod val="50000"/>
                </a:schemeClr>
              </a:solidFill>
              <a:effectLst/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5000" cap="all" spc="1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8410D03-C9E7-8CA9-68A2-F61EAE81504D}"/>
              </a:ext>
            </a:extLst>
          </p:cNvPr>
          <p:cNvSpPr txBox="1"/>
          <p:nvPr/>
        </p:nvSpPr>
        <p:spPr>
          <a:xfrm>
            <a:off x="953008" y="1740724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Strumento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3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sintesi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branding.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Si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fonda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sull'assunto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che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un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prodotto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possa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essere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contraddistinto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in modo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diverso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seconda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del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numero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segni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riconoscimento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impiegati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-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nuovi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o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esistenti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che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siano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- e del modo in cui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essi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vengono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combinati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Dato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che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alcuni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elementi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contribuiscono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alla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creazione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più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marche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, la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gerarchia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può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rendere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evidenti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eventuali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rapporti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filiazione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fra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un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prodotto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l'altro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22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5FAE2D2-FA1B-90CF-9CE0-4ACEA34E1E29}"/>
              </a:ext>
            </a:extLst>
          </p:cNvPr>
          <p:cNvSpPr txBox="1"/>
          <p:nvPr/>
        </p:nvSpPr>
        <p:spPr>
          <a:xfrm>
            <a:off x="4219803" y="4735775"/>
            <a:ext cx="7006998" cy="1245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cap="all" spc="1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 livelli della gerarchia</a:t>
            </a:r>
          </a:p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5000" cap="all" spc="1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4AA2C62-F721-AE63-F40B-22F878C5195D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 fontScale="92500" lnSpcReduction="1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7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dirty="0">
                <a:solidFill>
                  <a:srgbClr val="FFFFFF"/>
                </a:solidFill>
                <a:effectLst/>
              </a:rPr>
              <a:t>I termini «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gerarchia</a:t>
            </a:r>
            <a:r>
              <a:rPr lang="en-US" sz="1700" dirty="0">
                <a:solidFill>
                  <a:srgbClr val="FFFFFF"/>
                </a:solidFill>
                <a:effectLst/>
              </a:rPr>
              <a:t>» e «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livelli</a:t>
            </a:r>
            <a:r>
              <a:rPr lang="en-US" sz="1700" dirty="0">
                <a:solidFill>
                  <a:srgbClr val="FFFFFF"/>
                </a:solidFill>
                <a:effectLst/>
              </a:rPr>
              <a:t>»,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dunque</a:t>
            </a:r>
            <a:r>
              <a:rPr lang="en-US" sz="1700" dirty="0">
                <a:solidFill>
                  <a:srgbClr val="FFFFFF"/>
                </a:solidFill>
                <a:effectLst/>
              </a:rPr>
              <a:t>, non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stanno</a:t>
            </a:r>
            <a:r>
              <a:rPr lang="en-US" sz="1700" dirty="0">
                <a:solidFill>
                  <a:srgbClr val="FFFFFF"/>
                </a:solidFill>
                <a:effectLst/>
              </a:rPr>
              <a:t> 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indicare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necessariamente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l'importanza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considerata</a:t>
            </a:r>
            <a:r>
              <a:rPr lang="en-US" sz="1700" dirty="0">
                <a:solidFill>
                  <a:srgbClr val="FFFFFF"/>
                </a:solidFill>
                <a:effectLst/>
              </a:rPr>
              <a:t>,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quanto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piuttosto</a:t>
            </a:r>
            <a:r>
              <a:rPr lang="en-US" sz="1700" dirty="0">
                <a:solidFill>
                  <a:srgbClr val="FFFFFF"/>
                </a:solidFill>
                <a:effectLst/>
              </a:rPr>
              <a:t> la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sua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portata</a:t>
            </a:r>
            <a:r>
              <a:rPr lang="en-US" sz="1700" dirty="0">
                <a:solidFill>
                  <a:srgbClr val="FFFFFF"/>
                </a:solidFill>
                <a:effectLst/>
              </a:rPr>
              <a:t>: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dirty="0" err="1">
                <a:solidFill>
                  <a:srgbClr val="FFFFFF"/>
                </a:solidFill>
                <a:effectLst/>
              </a:rPr>
              <a:t>questa</a:t>
            </a:r>
            <a:r>
              <a:rPr lang="en-US" sz="1700" dirty="0">
                <a:solidFill>
                  <a:srgbClr val="FFFFFF"/>
                </a:solidFill>
                <a:effectLst/>
              </a:rPr>
              <a:t> è </a:t>
            </a:r>
            <a:r>
              <a:rPr lang="en-US" sz="1700" b="1" dirty="0" err="1">
                <a:solidFill>
                  <a:srgbClr val="FFFFFF"/>
                </a:solidFill>
                <a:effectLst/>
              </a:rPr>
              <a:t>massima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nel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caso</a:t>
            </a:r>
            <a:r>
              <a:rPr lang="en-US" sz="1700" dirty="0">
                <a:solidFill>
                  <a:srgbClr val="FFFFFF"/>
                </a:solidFill>
                <a:effectLst/>
              </a:rPr>
              <a:t> in cui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sia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l'intera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azienda</a:t>
            </a:r>
            <a:r>
              <a:rPr lang="en-US" sz="1700" dirty="0">
                <a:solidFill>
                  <a:srgbClr val="FFFFFF"/>
                </a:solidFill>
                <a:effectLst/>
              </a:rPr>
              <a:t> 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essere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considerata</a:t>
            </a:r>
            <a:r>
              <a:rPr lang="en-US" sz="1700" dirty="0">
                <a:solidFill>
                  <a:srgbClr val="FFFFFF"/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dirty="0">
                <a:solidFill>
                  <a:srgbClr val="FFFFFF"/>
                </a:solidFill>
                <a:effectLst/>
              </a:rPr>
              <a:t>è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invece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b="1" dirty="0">
                <a:solidFill>
                  <a:srgbClr val="FFFFFF"/>
                </a:solidFill>
                <a:effectLst/>
              </a:rPr>
              <a:t>minima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qualora</a:t>
            </a:r>
            <a:r>
              <a:rPr lang="en-US" sz="1700" dirty="0">
                <a:solidFill>
                  <a:srgbClr val="FFFFFF"/>
                </a:solidFill>
                <a:effectLst/>
              </a:rPr>
              <a:t> la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contraddistingua</a:t>
            </a:r>
            <a:r>
              <a:rPr lang="en-US" sz="1700" dirty="0">
                <a:solidFill>
                  <a:srgbClr val="FFFFFF"/>
                </a:solidFill>
                <a:effectLst/>
              </a:rPr>
              <a:t> uno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specifico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modello</a:t>
            </a:r>
            <a:r>
              <a:rPr lang="en-US" sz="17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1700" dirty="0">
                <a:solidFill>
                  <a:srgbClr val="FFFFFF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7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dirty="0">
                <a:solidFill>
                  <a:srgbClr val="FFFFFF"/>
                </a:solidFill>
                <a:effectLst/>
              </a:rPr>
              <a:t>Il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livello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più</a:t>
            </a:r>
            <a:r>
              <a:rPr lang="en-US" sz="1700" dirty="0">
                <a:solidFill>
                  <a:srgbClr val="FFFFFF"/>
                </a:solidFill>
                <a:effectLst/>
              </a:rPr>
              <a:t> alto è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dato</a:t>
            </a:r>
            <a:r>
              <a:rPr lang="en-US" sz="1700" dirty="0">
                <a:solidFill>
                  <a:srgbClr val="FFFFFF"/>
                </a:solidFill>
                <a:effectLst/>
              </a:rPr>
              <a:t> dal corporate brand,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cioè</a:t>
            </a:r>
            <a:r>
              <a:rPr lang="en-US" sz="1700" dirty="0">
                <a:solidFill>
                  <a:srgbClr val="FFFFFF"/>
                </a:solidFill>
                <a:effectLst/>
              </a:rPr>
              <a:t> da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quella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segnala</a:t>
            </a:r>
            <a:r>
              <a:rPr lang="en-US" sz="1700" dirty="0">
                <a:solidFill>
                  <a:srgbClr val="FFFFFF"/>
                </a:solidFill>
                <a:effectLst/>
              </a:rPr>
              <a:t> tutti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abbinati</a:t>
            </a:r>
            <a:r>
              <a:rPr lang="en-US" sz="1700" dirty="0">
                <a:solidFill>
                  <a:srgbClr val="FFFFFF"/>
                </a:solidFill>
                <a:effectLst/>
              </a:rPr>
              <a:t> al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medesimo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gruppo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aziendale</a:t>
            </a:r>
            <a:r>
              <a:rPr lang="en-US" sz="1700" dirty="0">
                <a:solidFill>
                  <a:srgbClr val="FFFFFF"/>
                </a:solidFill>
                <a:effectLst/>
              </a:rPr>
              <a:t> e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spesso</a:t>
            </a:r>
            <a:r>
              <a:rPr lang="en-US" sz="1700" dirty="0">
                <a:solidFill>
                  <a:srgbClr val="FFFFFF"/>
                </a:solidFill>
                <a:effectLst/>
              </a:rPr>
              <a:t> coincide con la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ragione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sociale</a:t>
            </a:r>
            <a:r>
              <a:rPr lang="en-US" sz="1700" dirty="0">
                <a:solidFill>
                  <a:srgbClr val="FFFFFF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7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700" dirty="0">
                <a:solidFill>
                  <a:srgbClr val="FFFFFF"/>
                </a:solidFill>
                <a:effectLst/>
              </a:rPr>
              <a:t>Per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motivi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legali</a:t>
            </a:r>
            <a:r>
              <a:rPr lang="en-US" sz="1700" dirty="0">
                <a:solidFill>
                  <a:srgbClr val="FFFFFF"/>
                </a:solidFill>
                <a:effectLst/>
              </a:rPr>
              <a:t>, è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spesso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indicata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sulla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confezione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1700" dirty="0">
                <a:solidFill>
                  <a:srgbClr val="FFFFFF"/>
                </a:solidFill>
                <a:effectLst/>
              </a:rPr>
              <a:t>,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sebbene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talvolta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possa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comparire</a:t>
            </a:r>
            <a:r>
              <a:rPr lang="en-US" sz="1700" dirty="0">
                <a:solidFill>
                  <a:srgbClr val="FFFFFF"/>
                </a:solidFill>
                <a:effectLst/>
              </a:rPr>
              <a:t> il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nome</a:t>
            </a:r>
            <a:r>
              <a:rPr lang="en-US" sz="17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società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affiliata</a:t>
            </a:r>
            <a:r>
              <a:rPr lang="en-US" sz="1700" dirty="0">
                <a:solidFill>
                  <a:srgbClr val="FFFFFF"/>
                </a:solidFill>
                <a:effectLst/>
              </a:rPr>
              <a:t> o lo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stabilimento</a:t>
            </a:r>
            <a:r>
              <a:rPr lang="en-US" sz="17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produzione</a:t>
            </a:r>
            <a:r>
              <a:rPr lang="en-US" sz="17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7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700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980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B4AB2E8-9E47-A4A8-14DF-6CACD22A9562}"/>
              </a:ext>
            </a:extLst>
          </p:cNvPr>
          <p:cNvSpPr txBox="1"/>
          <p:nvPr/>
        </p:nvSpPr>
        <p:spPr>
          <a:xfrm>
            <a:off x="1024128" y="228600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La </a:t>
            </a:r>
            <a:r>
              <a:rPr lang="en-US" sz="25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marca</a:t>
            </a:r>
            <a:r>
              <a:rPr lang="en-US" sz="25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corporate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ha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valore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quando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l'interlocutore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conserva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nella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propria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memoria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associazioni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forti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favorevoli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uniche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300" dirty="0">
              <a:solidFill>
                <a:schemeClr val="bg2">
                  <a:lumMod val="50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In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questo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caso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viene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determinarsi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una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5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 brand equity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nel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senso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che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tale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interlocutore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reagisce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un'attività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dell'azienda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in modo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più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favorevole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quanto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non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farebbe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se la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stessa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fosse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svolta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un'azienda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sconosciuta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88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{CD46270D-758E-B641-8D33-F0388FBDA082}tf10001061</Template>
  <TotalTime>521</TotalTime>
  <Words>995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Trebuchet MS</vt:lpstr>
      <vt:lpstr>Tw Cen MT</vt:lpstr>
      <vt:lpstr>Tw Cen MT Condensed</vt:lpstr>
      <vt:lpstr>Wingdings</vt:lpstr>
      <vt:lpstr>Wingdings 3</vt:lpstr>
      <vt:lpstr>Integrale</vt:lpstr>
      <vt:lpstr>LEZIONE 10  PORTAFOGLIO, GERARCHIA E ARCHITETTURA DI MARCA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GIANFRANCO SKOWRONEK</dc:creator>
  <cp:lastModifiedBy>Rossana Piccolo</cp:lastModifiedBy>
  <cp:revision>13</cp:revision>
  <dcterms:created xsi:type="dcterms:W3CDTF">2023-04-21T19:04:09Z</dcterms:created>
  <dcterms:modified xsi:type="dcterms:W3CDTF">2023-05-18T21:08:49Z</dcterms:modified>
</cp:coreProperties>
</file>