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63" r:id="rId6"/>
    <p:sldId id="264" r:id="rId7"/>
    <p:sldId id="265" r:id="rId8"/>
    <p:sldId id="266" r:id="rId9"/>
    <p:sldId id="280" r:id="rId10"/>
    <p:sldId id="267" r:id="rId11"/>
    <p:sldId id="268" r:id="rId12"/>
    <p:sldId id="281" r:id="rId13"/>
    <p:sldId id="269" r:id="rId14"/>
    <p:sldId id="261" r:id="rId15"/>
    <p:sldId id="279" r:id="rId16"/>
    <p:sldId id="278" r:id="rId17"/>
    <p:sldId id="270" r:id="rId18"/>
    <p:sldId id="271" r:id="rId19"/>
    <p:sldId id="272" r:id="rId20"/>
    <p:sldId id="273" r:id="rId21"/>
    <p:sldId id="275"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CEDA0A-5680-420B-A583-F0147E0E86CF}"/>
              </a:ext>
            </a:extLst>
          </p:cNvPr>
          <p:cNvSpPr>
            <a:spLocks noGrp="1"/>
          </p:cNvSpPr>
          <p:nvPr>
            <p:ph type="ctrTitle"/>
          </p:nvPr>
        </p:nvSpPr>
        <p:spPr/>
        <p:txBody>
          <a:bodyPr>
            <a:normAutofit/>
          </a:bodyPr>
          <a:lstStyle/>
          <a:p>
            <a:r>
              <a:rPr lang="it-IT" sz="3600" dirty="0"/>
              <a:t>Gli scenari a cavallo del millennio</a:t>
            </a:r>
          </a:p>
        </p:txBody>
      </p:sp>
      <p:sp>
        <p:nvSpPr>
          <p:cNvPr id="3" name="Sottotitolo 2">
            <a:extLst>
              <a:ext uri="{FF2B5EF4-FFF2-40B4-BE49-F238E27FC236}">
                <a16:creationId xmlns:a16="http://schemas.microsoft.com/office/drawing/2014/main" id="{E9A9620F-F3C1-48B4-A65F-41CD11BB323F}"/>
              </a:ext>
            </a:extLst>
          </p:cNvPr>
          <p:cNvSpPr>
            <a:spLocks noGrp="1"/>
          </p:cNvSpPr>
          <p:nvPr>
            <p:ph type="subTitle" idx="1"/>
          </p:nvPr>
        </p:nvSpPr>
        <p:spPr/>
        <p:txBody>
          <a:bodyPr>
            <a:normAutofit lnSpcReduction="10000"/>
          </a:bodyPr>
          <a:lstStyle/>
          <a:p>
            <a:r>
              <a:rPr lang="it-IT" dirty="0"/>
              <a:t>Pasquale Iuso</a:t>
            </a:r>
          </a:p>
          <a:p>
            <a:r>
              <a:rPr lang="it-IT" dirty="0"/>
              <a:t>Corso di Laurea Magistrale in Politiche Internazionali e della Sostenibilità</a:t>
            </a:r>
          </a:p>
          <a:p>
            <a:r>
              <a:rPr lang="it-IT" dirty="0"/>
              <a:t>Storia e geopolitica del Novecento</a:t>
            </a:r>
          </a:p>
        </p:txBody>
      </p:sp>
    </p:spTree>
    <p:extLst>
      <p:ext uri="{BB962C8B-B14F-4D97-AF65-F5344CB8AC3E}">
        <p14:creationId xmlns:p14="http://schemas.microsoft.com/office/powerpoint/2010/main" val="624869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29263-170E-49BC-9771-A6F7D650AAB2}"/>
              </a:ext>
            </a:extLst>
          </p:cNvPr>
          <p:cNvSpPr>
            <a:spLocks noGrp="1"/>
          </p:cNvSpPr>
          <p:nvPr>
            <p:ph type="title"/>
          </p:nvPr>
        </p:nvSpPr>
        <p:spPr>
          <a:xfrm>
            <a:off x="2592925" y="624110"/>
            <a:ext cx="8911687" cy="739469"/>
          </a:xfrm>
        </p:spPr>
        <p:txBody>
          <a:bodyPr>
            <a:normAutofit fontScale="90000"/>
          </a:bodyPr>
          <a:lstStyle/>
          <a:p>
            <a:pPr algn="ctr"/>
            <a:r>
              <a:rPr lang="it-IT" sz="3200" dirty="0">
                <a:solidFill>
                  <a:prstClr val="black">
                    <a:lumMod val="85000"/>
                    <a:lumOff val="15000"/>
                  </a:prstClr>
                </a:solidFill>
              </a:rPr>
              <a:t>Disordine Internazionale e mondo multipolare</a:t>
            </a:r>
            <a:endParaRPr lang="it-IT" dirty="0"/>
          </a:p>
        </p:txBody>
      </p:sp>
      <p:sp>
        <p:nvSpPr>
          <p:cNvPr id="3" name="Segnaposto contenuto 2">
            <a:extLst>
              <a:ext uri="{FF2B5EF4-FFF2-40B4-BE49-F238E27FC236}">
                <a16:creationId xmlns:a16="http://schemas.microsoft.com/office/drawing/2014/main" id="{07D74AF2-062B-4EA4-B80E-8971D1E0A070}"/>
              </a:ext>
            </a:extLst>
          </p:cNvPr>
          <p:cNvSpPr>
            <a:spLocks noGrp="1"/>
          </p:cNvSpPr>
          <p:nvPr>
            <p:ph idx="1"/>
          </p:nvPr>
        </p:nvSpPr>
        <p:spPr>
          <a:xfrm>
            <a:off x="2589212" y="1540041"/>
            <a:ext cx="8915400" cy="4443663"/>
          </a:xfrm>
        </p:spPr>
        <p:txBody>
          <a:bodyPr>
            <a:normAutofit/>
          </a:bodyPr>
          <a:lstStyle/>
          <a:p>
            <a:r>
              <a:rPr lang="it-IT" dirty="0"/>
              <a:t>La fine dell’URSS mise fine alla GF, ma anche all’ordine internazionale che l’aveva accompagnata, minando da una parte la leadership USA e dall’altra ampliandone le responsabilità globali.</a:t>
            </a:r>
          </a:p>
          <a:p>
            <a:endParaRPr lang="it-IT" dirty="0"/>
          </a:p>
          <a:p>
            <a:r>
              <a:rPr lang="it-IT" dirty="0"/>
              <a:t>E’ in questo contesto che si iscrive la grande alleanza per il Kuwait (35 paesi) del 1991 tesa a dar vite ad un nuovo ordine mondiale che fu ricercato anche in altre crisi : conflitti nell’ex URSS, Bosnia, Kosovo, allargamento della NATO, coinvolgimento cinese nel WTO</a:t>
            </a:r>
          </a:p>
          <a:p>
            <a:endParaRPr lang="it-IT" dirty="0"/>
          </a:p>
          <a:p>
            <a:r>
              <a:rPr lang="it-IT" dirty="0"/>
              <a:t>Ed è sempre in questo contesto che il successivo conflitto del 2003 (legato com’è stato ai fatti del 2001) non produsse nessun ordine, ed anzi alimentò il grande disordine mondiale</a:t>
            </a:r>
          </a:p>
        </p:txBody>
      </p:sp>
    </p:spTree>
    <p:extLst>
      <p:ext uri="{BB962C8B-B14F-4D97-AF65-F5344CB8AC3E}">
        <p14:creationId xmlns:p14="http://schemas.microsoft.com/office/powerpoint/2010/main" val="319448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29263-170E-49BC-9771-A6F7D650AAB2}"/>
              </a:ext>
            </a:extLst>
          </p:cNvPr>
          <p:cNvSpPr>
            <a:spLocks noGrp="1"/>
          </p:cNvSpPr>
          <p:nvPr>
            <p:ph type="title"/>
          </p:nvPr>
        </p:nvSpPr>
        <p:spPr>
          <a:xfrm>
            <a:off x="2592925" y="624110"/>
            <a:ext cx="8911687" cy="739469"/>
          </a:xfrm>
        </p:spPr>
        <p:txBody>
          <a:bodyPr>
            <a:normAutofit fontScale="90000"/>
          </a:bodyPr>
          <a:lstStyle/>
          <a:p>
            <a:pPr algn="ctr"/>
            <a:r>
              <a:rPr lang="it-IT" sz="3200" dirty="0">
                <a:solidFill>
                  <a:prstClr val="black">
                    <a:lumMod val="85000"/>
                    <a:lumOff val="15000"/>
                  </a:prstClr>
                </a:solidFill>
              </a:rPr>
              <a:t>Disordine Internazionale e mondo multipolare</a:t>
            </a:r>
            <a:endParaRPr lang="it-IT" dirty="0"/>
          </a:p>
        </p:txBody>
      </p:sp>
      <p:sp>
        <p:nvSpPr>
          <p:cNvPr id="3" name="Segnaposto contenuto 2">
            <a:extLst>
              <a:ext uri="{FF2B5EF4-FFF2-40B4-BE49-F238E27FC236}">
                <a16:creationId xmlns:a16="http://schemas.microsoft.com/office/drawing/2014/main" id="{07D74AF2-062B-4EA4-B80E-8971D1E0A070}"/>
              </a:ext>
            </a:extLst>
          </p:cNvPr>
          <p:cNvSpPr>
            <a:spLocks noGrp="1"/>
          </p:cNvSpPr>
          <p:nvPr>
            <p:ph idx="1"/>
          </p:nvPr>
        </p:nvSpPr>
        <p:spPr>
          <a:xfrm>
            <a:off x="2589212" y="1540041"/>
            <a:ext cx="8915400" cy="4443663"/>
          </a:xfrm>
        </p:spPr>
        <p:txBody>
          <a:bodyPr>
            <a:normAutofit/>
          </a:bodyPr>
          <a:lstStyle/>
          <a:p>
            <a:r>
              <a:rPr lang="it-IT" dirty="0"/>
              <a:t>Il multipolarismo nelle relazioni internazionali è un dato permanente </a:t>
            </a:r>
          </a:p>
          <a:p>
            <a:endParaRPr lang="it-IT" dirty="0"/>
          </a:p>
          <a:p>
            <a:r>
              <a:rPr lang="it-IT" dirty="0"/>
              <a:t>Lo spostamento degli assi geopolitici e dei poteri globali rappresenta uno shift of power permanente che segna una cesura quando avviene un avvenimento particolarmente grave, tale da fissare lo snodo di un’epoca o di una fase storica.</a:t>
            </a:r>
          </a:p>
          <a:p>
            <a:endParaRPr lang="it-IT" dirty="0"/>
          </a:p>
          <a:p>
            <a:r>
              <a:rPr lang="it-IT" dirty="0"/>
              <a:t>Se analizziamo i fatti che sono seguiti al 1989 è quindi evidente come il multipolarismo che è emerso non è il risultato di una vittoria o di una sconfitta i uno dei duo poli (USA URSS) bensì quello di una crisi del balance of power per come si era definito nei secoli, entrato in crisi con l’indebolimento di uno dei due poli</a:t>
            </a:r>
          </a:p>
        </p:txBody>
      </p:sp>
    </p:spTree>
    <p:extLst>
      <p:ext uri="{BB962C8B-B14F-4D97-AF65-F5344CB8AC3E}">
        <p14:creationId xmlns:p14="http://schemas.microsoft.com/office/powerpoint/2010/main" val="547748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29263-170E-49BC-9771-A6F7D650AAB2}"/>
              </a:ext>
            </a:extLst>
          </p:cNvPr>
          <p:cNvSpPr>
            <a:spLocks noGrp="1"/>
          </p:cNvSpPr>
          <p:nvPr>
            <p:ph type="title"/>
          </p:nvPr>
        </p:nvSpPr>
        <p:spPr>
          <a:xfrm>
            <a:off x="2592925" y="624110"/>
            <a:ext cx="8911687" cy="739469"/>
          </a:xfrm>
        </p:spPr>
        <p:txBody>
          <a:bodyPr>
            <a:normAutofit fontScale="90000"/>
          </a:bodyPr>
          <a:lstStyle/>
          <a:p>
            <a:pPr algn="ctr"/>
            <a:r>
              <a:rPr lang="it-IT" sz="3200" dirty="0">
                <a:solidFill>
                  <a:prstClr val="black">
                    <a:lumMod val="85000"/>
                    <a:lumOff val="15000"/>
                  </a:prstClr>
                </a:solidFill>
              </a:rPr>
              <a:t>Disordine Internazionale e mondo multipolare</a:t>
            </a:r>
            <a:endParaRPr lang="it-IT" dirty="0"/>
          </a:p>
        </p:txBody>
      </p:sp>
      <p:sp>
        <p:nvSpPr>
          <p:cNvPr id="3" name="Segnaposto contenuto 2">
            <a:extLst>
              <a:ext uri="{FF2B5EF4-FFF2-40B4-BE49-F238E27FC236}">
                <a16:creationId xmlns:a16="http://schemas.microsoft.com/office/drawing/2014/main" id="{07D74AF2-062B-4EA4-B80E-8971D1E0A070}"/>
              </a:ext>
            </a:extLst>
          </p:cNvPr>
          <p:cNvSpPr>
            <a:spLocks noGrp="1"/>
          </p:cNvSpPr>
          <p:nvPr>
            <p:ph idx="1"/>
          </p:nvPr>
        </p:nvSpPr>
        <p:spPr>
          <a:xfrm>
            <a:off x="2589212" y="1540041"/>
            <a:ext cx="8915400" cy="4443663"/>
          </a:xfrm>
        </p:spPr>
        <p:txBody>
          <a:bodyPr>
            <a:normAutofit/>
          </a:bodyPr>
          <a:lstStyle/>
          <a:p>
            <a:r>
              <a:rPr lang="it-IT" dirty="0"/>
              <a:t>L’equilibrio raggiunto nel 1648 (</a:t>
            </a:r>
            <a:r>
              <a:rPr lang="it-IT" dirty="0" err="1"/>
              <a:t>Westfalia</a:t>
            </a:r>
            <a:r>
              <a:rPr lang="it-IT" dirty="0"/>
              <a:t>), 1815 (Vienna), Versailles (1919), Yalta (1945)  si basava su un balance of power in cui alcune nazioni di fatto svolgevano un ruolo di controllore dell’equilibrio raggiunto e di mantenimento dello status quo </a:t>
            </a:r>
          </a:p>
          <a:p>
            <a:endParaRPr lang="it-IT" dirty="0"/>
          </a:p>
          <a:p>
            <a:r>
              <a:rPr lang="it-IT" dirty="0"/>
              <a:t>Gli interventi USA in Corea e Vietnam e quelli dell’URSS in Ungheria e Cecoslovacchia sono stati cruciali nel mantenere l’equilibrio conservatore, così come le interferenze delle due superpotenze negli affari interni e nel cristallizzare le tensioni</a:t>
            </a:r>
          </a:p>
          <a:p>
            <a:endParaRPr lang="it-IT" dirty="0"/>
          </a:p>
          <a:p>
            <a:r>
              <a:rPr lang="it-IT" dirty="0"/>
              <a:t>Altrettanto efficaci nel mantenimento dell’equilibrio sono state e sono le istituzioni sovranazionali stabilizzatrici: ONU, sistema delle N.U., </a:t>
            </a:r>
            <a:r>
              <a:rPr lang="it-IT" dirty="0" err="1"/>
              <a:t>Bretton</a:t>
            </a:r>
            <a:r>
              <a:rPr lang="it-IT" dirty="0"/>
              <a:t> Woods, NATO) </a:t>
            </a:r>
          </a:p>
          <a:p>
            <a:endParaRPr lang="it-IT" dirty="0"/>
          </a:p>
        </p:txBody>
      </p:sp>
    </p:spTree>
    <p:extLst>
      <p:ext uri="{BB962C8B-B14F-4D97-AF65-F5344CB8AC3E}">
        <p14:creationId xmlns:p14="http://schemas.microsoft.com/office/powerpoint/2010/main" val="261915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29263-170E-49BC-9771-A6F7D650AAB2}"/>
              </a:ext>
            </a:extLst>
          </p:cNvPr>
          <p:cNvSpPr>
            <a:spLocks noGrp="1"/>
          </p:cNvSpPr>
          <p:nvPr>
            <p:ph type="title"/>
          </p:nvPr>
        </p:nvSpPr>
        <p:spPr>
          <a:xfrm>
            <a:off x="2592925" y="624110"/>
            <a:ext cx="8911687" cy="739469"/>
          </a:xfrm>
        </p:spPr>
        <p:txBody>
          <a:bodyPr>
            <a:normAutofit fontScale="90000"/>
          </a:bodyPr>
          <a:lstStyle/>
          <a:p>
            <a:pPr algn="ctr"/>
            <a:r>
              <a:rPr lang="it-IT" sz="3200" dirty="0">
                <a:solidFill>
                  <a:prstClr val="black">
                    <a:lumMod val="85000"/>
                    <a:lumOff val="15000"/>
                  </a:prstClr>
                </a:solidFill>
              </a:rPr>
              <a:t>Disordine Internazionale e mondo multipolare</a:t>
            </a:r>
            <a:endParaRPr lang="it-IT" dirty="0"/>
          </a:p>
        </p:txBody>
      </p:sp>
      <p:sp>
        <p:nvSpPr>
          <p:cNvPr id="3" name="Segnaposto contenuto 2">
            <a:extLst>
              <a:ext uri="{FF2B5EF4-FFF2-40B4-BE49-F238E27FC236}">
                <a16:creationId xmlns:a16="http://schemas.microsoft.com/office/drawing/2014/main" id="{07D74AF2-062B-4EA4-B80E-8971D1E0A070}"/>
              </a:ext>
            </a:extLst>
          </p:cNvPr>
          <p:cNvSpPr>
            <a:spLocks noGrp="1"/>
          </p:cNvSpPr>
          <p:nvPr>
            <p:ph idx="1"/>
          </p:nvPr>
        </p:nvSpPr>
        <p:spPr>
          <a:xfrm>
            <a:off x="2589212" y="1540041"/>
            <a:ext cx="8915400" cy="4443663"/>
          </a:xfrm>
        </p:spPr>
        <p:txBody>
          <a:bodyPr>
            <a:normAutofit/>
          </a:bodyPr>
          <a:lstStyle/>
          <a:p>
            <a:r>
              <a:rPr lang="it-IT" dirty="0"/>
              <a:t>Nonostante ciò i processi di internazionalizzazione e di globalizzazione non fermando o impedendo lo sviluppo ineguale del mondo hanno condotto ad una progressiva erosione dell’equilibrio fino al crollo di una delle potenze garanti</a:t>
            </a:r>
          </a:p>
          <a:p>
            <a:r>
              <a:rPr lang="it-IT" dirty="0"/>
              <a:t>Così è stato con Vienna (sepolta dall’unificazione tedesca nel 1871), così con Yalta (sepolta dal crollo del Muro e dell’URSS) </a:t>
            </a:r>
          </a:p>
          <a:p>
            <a:r>
              <a:rPr lang="it-IT" dirty="0"/>
              <a:t>Vale quanto affermava </a:t>
            </a:r>
            <a:r>
              <a:rPr lang="it-IT" dirty="0" err="1"/>
              <a:t>Spykman</a:t>
            </a:r>
            <a:r>
              <a:rPr lang="it-IT" dirty="0"/>
              <a:t>: «la politica internazionale è come un campo di forze magnetico… Un cambiamento nella forza relativa dei poli ovvero l’emergere di nuovi poli modificherà il campo e farà slittare le linee di forza» (cfr. </a:t>
            </a:r>
            <a:r>
              <a:rPr lang="it-IT" dirty="0" err="1"/>
              <a:t>M.Graziano</a:t>
            </a:r>
            <a:r>
              <a:rPr lang="it-IT" dirty="0"/>
              <a:t>, geopolitica)</a:t>
            </a:r>
          </a:p>
          <a:p>
            <a:r>
              <a:rPr lang="it-IT" dirty="0"/>
              <a:t>La prospettiva nel XXI secolo è quindi quella di una geopolitica tesa a rappresentare il modificarsi delle linee di forza (una sorta di Shift) e le loro conseguenze sull’equilibrio globale del sistema. </a:t>
            </a:r>
          </a:p>
        </p:txBody>
      </p:sp>
    </p:spTree>
    <p:extLst>
      <p:ext uri="{BB962C8B-B14F-4D97-AF65-F5344CB8AC3E}">
        <p14:creationId xmlns:p14="http://schemas.microsoft.com/office/powerpoint/2010/main" val="4078375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C0AB5F-9B7D-41CA-89FA-A9DE9CD49896}"/>
              </a:ext>
            </a:extLst>
          </p:cNvPr>
          <p:cNvSpPr>
            <a:spLocks noGrp="1"/>
          </p:cNvSpPr>
          <p:nvPr>
            <p:ph type="title"/>
          </p:nvPr>
        </p:nvSpPr>
        <p:spPr>
          <a:xfrm>
            <a:off x="2592925" y="624110"/>
            <a:ext cx="8911687" cy="739023"/>
          </a:xfrm>
        </p:spPr>
        <p:txBody>
          <a:bodyPr/>
          <a:lstStyle/>
          <a:p>
            <a:pPr algn="ctr"/>
            <a:r>
              <a:rPr lang="it-IT" sz="3200" dirty="0"/>
              <a:t>Nuovi «territori» geopolitici ?</a:t>
            </a:r>
          </a:p>
        </p:txBody>
      </p:sp>
      <p:sp>
        <p:nvSpPr>
          <p:cNvPr id="3" name="Segnaposto contenuto 2">
            <a:extLst>
              <a:ext uri="{FF2B5EF4-FFF2-40B4-BE49-F238E27FC236}">
                <a16:creationId xmlns:a16="http://schemas.microsoft.com/office/drawing/2014/main" id="{E8C8C97C-E006-434D-BE07-8B2CDA68CFAF}"/>
              </a:ext>
            </a:extLst>
          </p:cNvPr>
          <p:cNvSpPr>
            <a:spLocks noGrp="1"/>
          </p:cNvSpPr>
          <p:nvPr>
            <p:ph idx="1"/>
          </p:nvPr>
        </p:nvSpPr>
        <p:spPr>
          <a:xfrm>
            <a:off x="2589212" y="1363133"/>
            <a:ext cx="8915400" cy="4870757"/>
          </a:xfrm>
        </p:spPr>
        <p:txBody>
          <a:bodyPr>
            <a:normAutofit fontScale="92500" lnSpcReduction="20000"/>
          </a:bodyPr>
          <a:lstStyle/>
          <a:p>
            <a:pPr>
              <a:lnSpc>
                <a:spcPct val="120000"/>
              </a:lnSpc>
            </a:pPr>
            <a:r>
              <a:rPr lang="it-IT" dirty="0"/>
              <a:t>Alla luce di ciò a cavallo del millennio e nella sua prima decade si sono delineati nuove tensioni nelle forze del sistema.</a:t>
            </a:r>
          </a:p>
          <a:p>
            <a:pPr>
              <a:lnSpc>
                <a:spcPct val="120000"/>
              </a:lnSpc>
            </a:pPr>
            <a:r>
              <a:rPr lang="it-IT" dirty="0"/>
              <a:t>All’indomani del 2008, in un mondo disordinato, multipolare e regionalizzato si sono presentati «nuovi territori» </a:t>
            </a:r>
            <a:r>
              <a:rPr lang="it-IT" dirty="0" err="1"/>
              <a:t>neella</a:t>
            </a:r>
            <a:r>
              <a:rPr lang="it-IT" dirty="0"/>
              <a:t> competizione fra Stati Nazionali e fattori sovranazionali.</a:t>
            </a:r>
          </a:p>
          <a:p>
            <a:pPr>
              <a:lnSpc>
                <a:spcPct val="120000"/>
              </a:lnSpc>
            </a:pPr>
            <a:r>
              <a:rPr lang="it-IT" dirty="0"/>
              <a:t>Escludendo le faglie europee e del Mediterraneo allargato, lo scenario è rappresentabile (parzialmente) in sei nodi: </a:t>
            </a:r>
          </a:p>
          <a:p>
            <a:pPr lvl="1">
              <a:lnSpc>
                <a:spcPct val="120000"/>
              </a:lnSpc>
            </a:pPr>
            <a:r>
              <a:rPr lang="it-IT" dirty="0"/>
              <a:t>Geopolitica delle migrazioni </a:t>
            </a:r>
          </a:p>
          <a:p>
            <a:pPr lvl="1">
              <a:lnSpc>
                <a:spcPct val="120000"/>
              </a:lnSpc>
            </a:pPr>
            <a:r>
              <a:rPr lang="it-IT" dirty="0"/>
              <a:t>Geopolitica della crisi climatica</a:t>
            </a:r>
          </a:p>
          <a:p>
            <a:pPr lvl="1">
              <a:lnSpc>
                <a:spcPct val="120000"/>
              </a:lnSpc>
            </a:pPr>
            <a:r>
              <a:rPr lang="it-IT" dirty="0"/>
              <a:t>Geopolitica dell’energia</a:t>
            </a:r>
          </a:p>
          <a:p>
            <a:pPr>
              <a:lnSpc>
                <a:spcPct val="120000"/>
              </a:lnSpc>
            </a:pPr>
            <a:r>
              <a:rPr lang="it-IT" dirty="0"/>
              <a:t>Ma anche:</a:t>
            </a:r>
          </a:p>
          <a:p>
            <a:pPr lvl="1">
              <a:lnSpc>
                <a:spcPct val="120000"/>
              </a:lnSpc>
            </a:pPr>
            <a:r>
              <a:rPr lang="it-IT" dirty="0"/>
              <a:t>Doppia catena di isole di fronte alla Cina</a:t>
            </a:r>
          </a:p>
          <a:p>
            <a:pPr lvl="1">
              <a:lnSpc>
                <a:spcPct val="120000"/>
              </a:lnSpc>
            </a:pPr>
            <a:r>
              <a:rPr lang="it-IT" dirty="0"/>
              <a:t>Collana di perle</a:t>
            </a:r>
          </a:p>
          <a:p>
            <a:pPr lvl="1">
              <a:lnSpc>
                <a:spcPct val="120000"/>
              </a:lnSpc>
            </a:pPr>
            <a:r>
              <a:rPr lang="it-IT" dirty="0"/>
              <a:t>Sbocchi marittimi (stretti e colli di bottiglia)</a:t>
            </a:r>
          </a:p>
        </p:txBody>
      </p:sp>
    </p:spTree>
    <p:extLst>
      <p:ext uri="{BB962C8B-B14F-4D97-AF65-F5344CB8AC3E}">
        <p14:creationId xmlns:p14="http://schemas.microsoft.com/office/powerpoint/2010/main" val="3869108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rogetto migranti: un corridoio umanitario marittimo Africa-Europa - Limes">
            <a:extLst>
              <a:ext uri="{FF2B5EF4-FFF2-40B4-BE49-F238E27FC236}">
                <a16:creationId xmlns:a16="http://schemas.microsoft.com/office/drawing/2014/main" id="{7C4CA3B5-4ACF-4902-BC7A-DEA48F306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8067" y="299509"/>
            <a:ext cx="8657166" cy="5904187"/>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10877CF0-8565-4944-A86C-C4580D3FC7FF}"/>
              </a:ext>
            </a:extLst>
          </p:cNvPr>
          <p:cNvSpPr txBox="1"/>
          <p:nvPr/>
        </p:nvSpPr>
        <p:spPr>
          <a:xfrm>
            <a:off x="1278467" y="5080000"/>
            <a:ext cx="1608666" cy="738664"/>
          </a:xfrm>
          <a:prstGeom prst="rect">
            <a:avLst/>
          </a:prstGeom>
          <a:noFill/>
        </p:spPr>
        <p:txBody>
          <a:bodyPr wrap="square" rtlCol="0">
            <a:spAutoFit/>
          </a:bodyPr>
          <a:lstStyle/>
          <a:p>
            <a:r>
              <a:rPr lang="it-IT" sz="1400" dirty="0"/>
              <a:t>Fonte Limes, rivista italiana di geopolitica</a:t>
            </a:r>
          </a:p>
        </p:txBody>
      </p:sp>
    </p:spTree>
    <p:extLst>
      <p:ext uri="{BB962C8B-B14F-4D97-AF65-F5344CB8AC3E}">
        <p14:creationId xmlns:p14="http://schemas.microsoft.com/office/powerpoint/2010/main" val="1730854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9DBC6D1-0F73-4F20-AA47-8A72D0E1A8AC}"/>
              </a:ext>
            </a:extLst>
          </p:cNvPr>
          <p:cNvPicPr>
            <a:picLocks noChangeAspect="1"/>
          </p:cNvPicPr>
          <p:nvPr/>
        </p:nvPicPr>
        <p:blipFill>
          <a:blip r:embed="rId2"/>
          <a:stretch>
            <a:fillRect/>
          </a:stretch>
        </p:blipFill>
        <p:spPr>
          <a:xfrm>
            <a:off x="2208816" y="321734"/>
            <a:ext cx="9569302" cy="6858000"/>
          </a:xfrm>
          <a:prstGeom prst="rect">
            <a:avLst/>
          </a:prstGeom>
        </p:spPr>
      </p:pic>
    </p:spTree>
    <p:extLst>
      <p:ext uri="{BB962C8B-B14F-4D97-AF65-F5344CB8AC3E}">
        <p14:creationId xmlns:p14="http://schemas.microsoft.com/office/powerpoint/2010/main" val="2025384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ED6951-85AA-4305-8A51-EB0F86C30C40}"/>
              </a:ext>
            </a:extLst>
          </p:cNvPr>
          <p:cNvSpPr>
            <a:spLocks noGrp="1"/>
          </p:cNvSpPr>
          <p:nvPr>
            <p:ph type="title"/>
          </p:nvPr>
        </p:nvSpPr>
        <p:spPr>
          <a:xfrm>
            <a:off x="2592925" y="624110"/>
            <a:ext cx="8911687" cy="612023"/>
          </a:xfrm>
        </p:spPr>
        <p:txBody>
          <a:bodyPr>
            <a:normAutofit/>
          </a:bodyPr>
          <a:lstStyle/>
          <a:p>
            <a:r>
              <a:rPr lang="it-IT" sz="2800" dirty="0"/>
              <a:t>Doppia collana di isole: USA e Cina a confronto</a:t>
            </a:r>
          </a:p>
        </p:txBody>
      </p:sp>
      <p:pic>
        <p:nvPicPr>
          <p:cNvPr id="1026" name="Picture 2" descr="Strategia della catena di isole - Wikipedia">
            <a:extLst>
              <a:ext uri="{FF2B5EF4-FFF2-40B4-BE49-F238E27FC236}">
                <a16:creationId xmlns:a16="http://schemas.microsoft.com/office/drawing/2014/main" id="{8B6F44C5-D88F-4992-8EA1-3B85CC5AB0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0267" y="1293239"/>
            <a:ext cx="5621866" cy="5431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77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r Cinese, le isole artificiali a che servono - Limes">
            <a:extLst>
              <a:ext uri="{FF2B5EF4-FFF2-40B4-BE49-F238E27FC236}">
                <a16:creationId xmlns:a16="http://schemas.microsoft.com/office/drawing/2014/main" id="{F4B5E53B-9240-4CAF-83C7-2C84A6385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692" y="830262"/>
            <a:ext cx="8378602" cy="5689071"/>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C636E653-BF99-416A-9EFC-02DAB68C9127}"/>
              </a:ext>
            </a:extLst>
          </p:cNvPr>
          <p:cNvSpPr txBox="1"/>
          <p:nvPr/>
        </p:nvSpPr>
        <p:spPr>
          <a:xfrm>
            <a:off x="1038706" y="5537200"/>
            <a:ext cx="1608666" cy="738664"/>
          </a:xfrm>
          <a:prstGeom prst="rect">
            <a:avLst/>
          </a:prstGeom>
          <a:noFill/>
        </p:spPr>
        <p:txBody>
          <a:bodyPr wrap="square" rtlCol="0">
            <a:spAutoFit/>
          </a:bodyPr>
          <a:lstStyle/>
          <a:p>
            <a:r>
              <a:rPr lang="it-IT" sz="1400" dirty="0"/>
              <a:t>Fonte Limes, rivista italiana di geopolitica</a:t>
            </a:r>
          </a:p>
        </p:txBody>
      </p:sp>
    </p:spTree>
    <p:extLst>
      <p:ext uri="{BB962C8B-B14F-4D97-AF65-F5344CB8AC3E}">
        <p14:creationId xmlns:p14="http://schemas.microsoft.com/office/powerpoint/2010/main" val="1485105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Nuova Via della Seta: i progetti realizzati e le prospettive - InsideOver">
            <a:extLst>
              <a:ext uri="{FF2B5EF4-FFF2-40B4-BE49-F238E27FC236}">
                <a16:creationId xmlns:a16="http://schemas.microsoft.com/office/drawing/2014/main" id="{69633F47-0F98-4870-8DD2-C8807A7A3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613" y="292100"/>
            <a:ext cx="6953462" cy="627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66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4FD5CD-A512-4028-B9AC-DDD6F82DFC34}"/>
              </a:ext>
            </a:extLst>
          </p:cNvPr>
          <p:cNvSpPr>
            <a:spLocks noGrp="1"/>
          </p:cNvSpPr>
          <p:nvPr>
            <p:ph type="title"/>
          </p:nvPr>
        </p:nvSpPr>
        <p:spPr/>
        <p:txBody>
          <a:bodyPr>
            <a:normAutofit/>
          </a:bodyPr>
          <a:lstStyle/>
          <a:p>
            <a:pPr algn="ctr"/>
            <a:r>
              <a:rPr lang="it-IT" sz="3200" dirty="0"/>
              <a:t>Il contesto a cavallo del millennio</a:t>
            </a:r>
          </a:p>
        </p:txBody>
      </p:sp>
      <p:sp>
        <p:nvSpPr>
          <p:cNvPr id="3" name="Segnaposto contenuto 2">
            <a:extLst>
              <a:ext uri="{FF2B5EF4-FFF2-40B4-BE49-F238E27FC236}">
                <a16:creationId xmlns:a16="http://schemas.microsoft.com/office/drawing/2014/main" id="{6DAF9C01-3155-4E2C-926C-5A30F35E9CE2}"/>
              </a:ext>
            </a:extLst>
          </p:cNvPr>
          <p:cNvSpPr>
            <a:spLocks noGrp="1"/>
          </p:cNvSpPr>
          <p:nvPr>
            <p:ph idx="1"/>
          </p:nvPr>
        </p:nvSpPr>
        <p:spPr/>
        <p:txBody>
          <a:bodyPr>
            <a:normAutofit fontScale="92500" lnSpcReduction="10000"/>
          </a:bodyPr>
          <a:lstStyle/>
          <a:p>
            <a:r>
              <a:rPr lang="it-IT" dirty="0"/>
              <a:t>Il rapido crollo dell’URSS provoca un primo assestamento quasi spontaneo che si concretizzò nell’estensione delle regole del sistema occidentale a livello globale, compresa la tendenza – già in atto – alla globalizzazione economica e finanziaria (quasi una visione ideologica neo-liberista)</a:t>
            </a:r>
          </a:p>
          <a:p>
            <a:r>
              <a:rPr lang="it-IT" dirty="0"/>
              <a:t>Nel breve periodo sembrò possibile e plausibile raggiungere «un nuovo ordine internazionale» basato sul Sistema delle U.N. in parallelo all’integrazione del mondo nei processi di globalizzazione.</a:t>
            </a:r>
          </a:p>
          <a:p>
            <a:r>
              <a:rPr lang="it-IT" dirty="0"/>
              <a:t>Mentre la Prima guerra del Golfo sembrò inquadrabile in questa prospettiva, i fallimenti di quest’approccio in altre crisi (dissoluzione della Jugoslavia, fallimento dello stato somalo, genocidio in Ruanda) riportarono alla realtà le difficoltà delle diverse gestioni in sede ONU specie per le divisioni fra i membri dell’Assemblea</a:t>
            </a:r>
          </a:p>
          <a:p>
            <a:r>
              <a:rPr lang="it-IT" dirty="0"/>
              <a:t>Difficoltà di vincere i dopoguerra: diviene sempre più evidente con il modificarsi delle guerre e degli attori in campo</a:t>
            </a:r>
          </a:p>
          <a:p>
            <a:endParaRPr lang="it-IT" dirty="0"/>
          </a:p>
        </p:txBody>
      </p:sp>
    </p:spTree>
    <p:extLst>
      <p:ext uri="{BB962C8B-B14F-4D97-AF65-F5344CB8AC3E}">
        <p14:creationId xmlns:p14="http://schemas.microsoft.com/office/powerpoint/2010/main" val="3250237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rta: le basi militari Usa nel mondo - Limes">
            <a:extLst>
              <a:ext uri="{FF2B5EF4-FFF2-40B4-BE49-F238E27FC236}">
                <a16:creationId xmlns:a16="http://schemas.microsoft.com/office/drawing/2014/main" id="{B39255EC-8612-46E5-9630-844CD790C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283" y="432858"/>
            <a:ext cx="8970484" cy="599228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06D0E861-8F11-4CEA-BF98-6DD362C77026}"/>
              </a:ext>
            </a:extLst>
          </p:cNvPr>
          <p:cNvSpPr txBox="1"/>
          <p:nvPr/>
        </p:nvSpPr>
        <p:spPr>
          <a:xfrm>
            <a:off x="1227617" y="5588000"/>
            <a:ext cx="1608666" cy="738664"/>
          </a:xfrm>
          <a:prstGeom prst="rect">
            <a:avLst/>
          </a:prstGeom>
          <a:noFill/>
        </p:spPr>
        <p:txBody>
          <a:bodyPr wrap="square" rtlCol="0">
            <a:spAutoFit/>
          </a:bodyPr>
          <a:lstStyle/>
          <a:p>
            <a:r>
              <a:rPr lang="it-IT" sz="1400" dirty="0"/>
              <a:t>Fonte Limes, rivista italiana di geopolitica</a:t>
            </a:r>
          </a:p>
        </p:txBody>
      </p:sp>
    </p:spTree>
    <p:extLst>
      <p:ext uri="{BB962C8B-B14F-4D97-AF65-F5344CB8AC3E}">
        <p14:creationId xmlns:p14="http://schemas.microsoft.com/office/powerpoint/2010/main" val="3028175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acqua che fa la storia: così gli stretti influiscono sulla geopolitica –  Orizzonti Politici">
            <a:extLst>
              <a:ext uri="{FF2B5EF4-FFF2-40B4-BE49-F238E27FC236}">
                <a16:creationId xmlns:a16="http://schemas.microsoft.com/office/drawing/2014/main" id="{E4D89AC2-C03F-46CF-9FE6-95B554A05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954" y="1346201"/>
            <a:ext cx="9644300" cy="4822151"/>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41711530-9CEC-4688-8717-086BC4D6C3EB}"/>
              </a:ext>
            </a:extLst>
          </p:cNvPr>
          <p:cNvSpPr txBox="1"/>
          <p:nvPr/>
        </p:nvSpPr>
        <p:spPr>
          <a:xfrm>
            <a:off x="3253509" y="556798"/>
            <a:ext cx="6616931" cy="584775"/>
          </a:xfrm>
          <a:prstGeom prst="rect">
            <a:avLst/>
          </a:prstGeom>
          <a:noFill/>
        </p:spPr>
        <p:txBody>
          <a:bodyPr wrap="square" rtlCol="0">
            <a:spAutoFit/>
          </a:bodyPr>
          <a:lstStyle/>
          <a:p>
            <a:pPr algn="ctr"/>
            <a:r>
              <a:rPr lang="it-IT" sz="3200" dirty="0"/>
              <a:t>Stretti e colli di bottiglia</a:t>
            </a:r>
          </a:p>
        </p:txBody>
      </p:sp>
    </p:spTree>
    <p:extLst>
      <p:ext uri="{BB962C8B-B14F-4D97-AF65-F5344CB8AC3E}">
        <p14:creationId xmlns:p14="http://schemas.microsoft.com/office/powerpoint/2010/main" val="957042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5671E39-D4D9-4C96-8B46-186E7A228CE6}"/>
              </a:ext>
            </a:extLst>
          </p:cNvPr>
          <p:cNvPicPr>
            <a:picLocks noChangeAspect="1"/>
          </p:cNvPicPr>
          <p:nvPr/>
        </p:nvPicPr>
        <p:blipFill>
          <a:blip r:embed="rId2"/>
          <a:stretch>
            <a:fillRect/>
          </a:stretch>
        </p:blipFill>
        <p:spPr>
          <a:xfrm>
            <a:off x="2663806" y="436563"/>
            <a:ext cx="8940376" cy="6142038"/>
          </a:xfrm>
          <a:prstGeom prst="rect">
            <a:avLst/>
          </a:prstGeom>
        </p:spPr>
      </p:pic>
      <p:sp>
        <p:nvSpPr>
          <p:cNvPr id="4" name="CasellaDiTesto 3">
            <a:extLst>
              <a:ext uri="{FF2B5EF4-FFF2-40B4-BE49-F238E27FC236}">
                <a16:creationId xmlns:a16="http://schemas.microsoft.com/office/drawing/2014/main" id="{511FF5DF-5DE9-4919-BDBC-909FAA81DBD8}"/>
              </a:ext>
            </a:extLst>
          </p:cNvPr>
          <p:cNvSpPr txBox="1"/>
          <p:nvPr/>
        </p:nvSpPr>
        <p:spPr>
          <a:xfrm>
            <a:off x="1055140" y="5596467"/>
            <a:ext cx="1608666" cy="738664"/>
          </a:xfrm>
          <a:prstGeom prst="rect">
            <a:avLst/>
          </a:prstGeom>
          <a:noFill/>
        </p:spPr>
        <p:txBody>
          <a:bodyPr wrap="square" rtlCol="0">
            <a:spAutoFit/>
          </a:bodyPr>
          <a:lstStyle/>
          <a:p>
            <a:r>
              <a:rPr lang="it-IT" sz="1400" dirty="0"/>
              <a:t>Fonte Limes, rivista italiana di geopolitica</a:t>
            </a:r>
          </a:p>
        </p:txBody>
      </p:sp>
    </p:spTree>
    <p:extLst>
      <p:ext uri="{BB962C8B-B14F-4D97-AF65-F5344CB8AC3E}">
        <p14:creationId xmlns:p14="http://schemas.microsoft.com/office/powerpoint/2010/main" val="118533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29263-170E-49BC-9771-A6F7D650AAB2}"/>
              </a:ext>
            </a:extLst>
          </p:cNvPr>
          <p:cNvSpPr>
            <a:spLocks noGrp="1"/>
          </p:cNvSpPr>
          <p:nvPr>
            <p:ph type="title"/>
          </p:nvPr>
        </p:nvSpPr>
        <p:spPr/>
        <p:txBody>
          <a:bodyPr/>
          <a:lstStyle/>
          <a:p>
            <a:pPr algn="ctr"/>
            <a:r>
              <a:rPr lang="it-IT" sz="3200" dirty="0">
                <a:solidFill>
                  <a:prstClr val="black">
                    <a:lumMod val="85000"/>
                    <a:lumOff val="15000"/>
                  </a:prstClr>
                </a:solidFill>
              </a:rPr>
              <a:t>Il contesto a cavallo del millennio</a:t>
            </a:r>
            <a:endParaRPr lang="it-IT" dirty="0"/>
          </a:p>
        </p:txBody>
      </p:sp>
      <p:sp>
        <p:nvSpPr>
          <p:cNvPr id="3" name="Segnaposto contenuto 2">
            <a:extLst>
              <a:ext uri="{FF2B5EF4-FFF2-40B4-BE49-F238E27FC236}">
                <a16:creationId xmlns:a16="http://schemas.microsoft.com/office/drawing/2014/main" id="{07D74AF2-062B-4EA4-B80E-8971D1E0A070}"/>
              </a:ext>
            </a:extLst>
          </p:cNvPr>
          <p:cNvSpPr>
            <a:spLocks noGrp="1"/>
          </p:cNvSpPr>
          <p:nvPr>
            <p:ph idx="1"/>
          </p:nvPr>
        </p:nvSpPr>
        <p:spPr>
          <a:xfrm>
            <a:off x="2589212" y="2133599"/>
            <a:ext cx="8915400" cy="3903133"/>
          </a:xfrm>
        </p:spPr>
        <p:txBody>
          <a:bodyPr>
            <a:normAutofit fontScale="92500"/>
          </a:bodyPr>
          <a:lstStyle/>
          <a:p>
            <a:pPr>
              <a:lnSpc>
                <a:spcPct val="110000"/>
              </a:lnSpc>
            </a:pPr>
            <a:r>
              <a:rPr lang="it-IT" dirty="0"/>
              <a:t>Il mondo si avviò ad essere plurale con nuovi attori politici, ideologici e religiosi.</a:t>
            </a:r>
          </a:p>
          <a:p>
            <a:pPr>
              <a:lnSpc>
                <a:spcPct val="110000"/>
              </a:lnSpc>
            </a:pPr>
            <a:r>
              <a:rPr lang="it-IT" dirty="0"/>
              <a:t>Si passa dal bipolarismo al multipolarismo ed alla regionalizzazione del mondo con Stati tendenti all’egemonia regionale basata sui nuovi elementi costitutivi del potere e della potenza</a:t>
            </a:r>
          </a:p>
          <a:p>
            <a:pPr>
              <a:lnSpc>
                <a:spcPct val="110000"/>
              </a:lnSpc>
            </a:pPr>
            <a:r>
              <a:rPr lang="it-IT" dirty="0"/>
              <a:t>Possiamo identificare due fasi ed uno snodo centrale.</a:t>
            </a:r>
          </a:p>
          <a:p>
            <a:pPr lvl="1">
              <a:lnSpc>
                <a:spcPct val="110000"/>
              </a:lnSpc>
            </a:pPr>
            <a:r>
              <a:rPr lang="it-IT" dirty="0"/>
              <a:t>Prima fase 1991-2001: unipolarismo, gestione delle crisi a livello N.U.</a:t>
            </a:r>
          </a:p>
          <a:p>
            <a:pPr lvl="1">
              <a:lnSpc>
                <a:spcPct val="110000"/>
              </a:lnSpc>
            </a:pPr>
            <a:r>
              <a:rPr lang="it-IT" dirty="0"/>
              <a:t>Snodo: 11 settembre 2001 – Torri Gemelle</a:t>
            </a:r>
          </a:p>
          <a:p>
            <a:pPr lvl="1">
              <a:lnSpc>
                <a:spcPct val="110000"/>
              </a:lnSpc>
            </a:pPr>
            <a:r>
              <a:rPr lang="it-IT" dirty="0"/>
              <a:t>Seconda fase: 2001-2008, crolla la fiducia nel mercato globale autoregolato; tornano al centro gli Stati più solidi e organizzati.</a:t>
            </a:r>
          </a:p>
          <a:p>
            <a:pPr>
              <a:lnSpc>
                <a:spcPct val="110000"/>
              </a:lnSpc>
            </a:pPr>
            <a:r>
              <a:rPr lang="it-IT" dirty="0"/>
              <a:t>Come sempre esistono rotture, persistenze e continuità e, altrettanto come sempre, non è tutto «bianco o nero»</a:t>
            </a:r>
          </a:p>
        </p:txBody>
      </p:sp>
    </p:spTree>
    <p:extLst>
      <p:ext uri="{BB962C8B-B14F-4D97-AF65-F5344CB8AC3E}">
        <p14:creationId xmlns:p14="http://schemas.microsoft.com/office/powerpoint/2010/main" val="804306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29263-170E-49BC-9771-A6F7D650AAB2}"/>
              </a:ext>
            </a:extLst>
          </p:cNvPr>
          <p:cNvSpPr>
            <a:spLocks noGrp="1"/>
          </p:cNvSpPr>
          <p:nvPr>
            <p:ph type="title"/>
          </p:nvPr>
        </p:nvSpPr>
        <p:spPr>
          <a:xfrm>
            <a:off x="2592925" y="624110"/>
            <a:ext cx="8911687" cy="722090"/>
          </a:xfrm>
        </p:spPr>
        <p:txBody>
          <a:bodyPr/>
          <a:lstStyle/>
          <a:p>
            <a:pPr algn="ctr"/>
            <a:r>
              <a:rPr lang="it-IT" sz="3200" dirty="0">
                <a:solidFill>
                  <a:prstClr val="black">
                    <a:lumMod val="85000"/>
                    <a:lumOff val="15000"/>
                  </a:prstClr>
                </a:solidFill>
              </a:rPr>
              <a:t>Il contesto a cavallo del millennio</a:t>
            </a:r>
            <a:endParaRPr lang="it-IT" dirty="0"/>
          </a:p>
        </p:txBody>
      </p:sp>
      <p:sp>
        <p:nvSpPr>
          <p:cNvPr id="3" name="Segnaposto contenuto 2">
            <a:extLst>
              <a:ext uri="{FF2B5EF4-FFF2-40B4-BE49-F238E27FC236}">
                <a16:creationId xmlns:a16="http://schemas.microsoft.com/office/drawing/2014/main" id="{07D74AF2-062B-4EA4-B80E-8971D1E0A070}"/>
              </a:ext>
            </a:extLst>
          </p:cNvPr>
          <p:cNvSpPr>
            <a:spLocks noGrp="1"/>
          </p:cNvSpPr>
          <p:nvPr>
            <p:ph idx="1"/>
          </p:nvPr>
        </p:nvSpPr>
        <p:spPr>
          <a:xfrm>
            <a:off x="2589212" y="1439333"/>
            <a:ext cx="8915400" cy="4471889"/>
          </a:xfrm>
        </p:spPr>
        <p:txBody>
          <a:bodyPr>
            <a:normAutofit fontScale="92500" lnSpcReduction="10000"/>
          </a:bodyPr>
          <a:lstStyle/>
          <a:p>
            <a:pPr>
              <a:lnSpc>
                <a:spcPct val="110000"/>
              </a:lnSpc>
            </a:pPr>
            <a:r>
              <a:rPr lang="it-IT" dirty="0"/>
              <a:t>L’elemento che più di altro colpisce del ventennio che prendiamo in considerazione è il deciso spostamento dell’asse geopolitico e geoeconomico mondiale anche se la globalizzazione nel 2000 era lontana da racchiudere in un solo sistema l’intera economia del pianeta. </a:t>
            </a:r>
          </a:p>
          <a:p>
            <a:pPr>
              <a:lnSpc>
                <a:spcPct val="110000"/>
              </a:lnSpc>
            </a:pPr>
            <a:r>
              <a:rPr lang="it-IT" dirty="0"/>
              <a:t>Continuavano ad agire in modo importante interi mercati «regionali», mentre altre strutture sovranazionali presero a muoversi nel solco tracciato dalla UE intesa come forza economica (Nafta, </a:t>
            </a:r>
            <a:r>
              <a:rPr lang="it-IT" dirty="0" err="1"/>
              <a:t>Mercosur</a:t>
            </a:r>
            <a:r>
              <a:rPr lang="it-IT" dirty="0"/>
              <a:t>, </a:t>
            </a:r>
            <a:r>
              <a:rPr lang="it-IT" dirty="0" err="1"/>
              <a:t>Ecowas</a:t>
            </a:r>
            <a:r>
              <a:rPr lang="it-IT" dirty="0"/>
              <a:t> – in Africa)</a:t>
            </a:r>
          </a:p>
          <a:p>
            <a:pPr>
              <a:lnSpc>
                <a:spcPct val="110000"/>
              </a:lnSpc>
            </a:pPr>
            <a:r>
              <a:rPr lang="it-IT" dirty="0"/>
              <a:t>Ciò che era iniziato con la fine del primo conflitto mondiale e proseguito con il secondo e poi negli anni della Guerra Fredda, si completa: </a:t>
            </a:r>
          </a:p>
          <a:p>
            <a:pPr lvl="1">
              <a:lnSpc>
                <a:spcPct val="110000"/>
              </a:lnSpc>
            </a:pPr>
            <a:r>
              <a:rPr lang="it-IT" dirty="0"/>
              <a:t>dalla centralità europea si passa prima ad uno spostamento sull’Atlantico, poi ad una esternalizzazione sui due poli della guerra fredda, ed infine – dopo il 1989 – sul Pacifico. </a:t>
            </a:r>
          </a:p>
          <a:p>
            <a:pPr>
              <a:lnSpc>
                <a:spcPct val="110000"/>
              </a:lnSpc>
            </a:pPr>
            <a:r>
              <a:rPr lang="it-IT" dirty="0"/>
              <a:t>La grande novità dal 2001 in avanti è che quest’asse tende a muoversi più velocemente </a:t>
            </a:r>
          </a:p>
          <a:p>
            <a:endParaRPr lang="it-IT" dirty="0"/>
          </a:p>
        </p:txBody>
      </p:sp>
    </p:spTree>
    <p:extLst>
      <p:ext uri="{BB962C8B-B14F-4D97-AF65-F5344CB8AC3E}">
        <p14:creationId xmlns:p14="http://schemas.microsoft.com/office/powerpoint/2010/main" val="4247461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29263-170E-49BC-9771-A6F7D650AAB2}"/>
              </a:ext>
            </a:extLst>
          </p:cNvPr>
          <p:cNvSpPr>
            <a:spLocks noGrp="1"/>
          </p:cNvSpPr>
          <p:nvPr>
            <p:ph type="title"/>
          </p:nvPr>
        </p:nvSpPr>
        <p:spPr/>
        <p:txBody>
          <a:bodyPr/>
          <a:lstStyle/>
          <a:p>
            <a:pPr algn="ctr"/>
            <a:r>
              <a:rPr lang="it-IT" sz="3200" dirty="0">
                <a:solidFill>
                  <a:prstClr val="black">
                    <a:lumMod val="85000"/>
                    <a:lumOff val="15000"/>
                  </a:prstClr>
                </a:solidFill>
              </a:rPr>
              <a:t>Il contesto a cavallo del millennio</a:t>
            </a:r>
            <a:endParaRPr lang="it-IT" dirty="0"/>
          </a:p>
        </p:txBody>
      </p:sp>
      <p:sp>
        <p:nvSpPr>
          <p:cNvPr id="3" name="Segnaposto contenuto 2">
            <a:extLst>
              <a:ext uri="{FF2B5EF4-FFF2-40B4-BE49-F238E27FC236}">
                <a16:creationId xmlns:a16="http://schemas.microsoft.com/office/drawing/2014/main" id="{07D74AF2-062B-4EA4-B80E-8971D1E0A070}"/>
              </a:ext>
            </a:extLst>
          </p:cNvPr>
          <p:cNvSpPr>
            <a:spLocks noGrp="1"/>
          </p:cNvSpPr>
          <p:nvPr>
            <p:ph idx="1"/>
          </p:nvPr>
        </p:nvSpPr>
        <p:spPr>
          <a:xfrm>
            <a:off x="2589212" y="1540041"/>
            <a:ext cx="8915400" cy="4443663"/>
          </a:xfrm>
        </p:spPr>
        <p:txBody>
          <a:bodyPr>
            <a:normAutofit/>
          </a:bodyPr>
          <a:lstStyle/>
          <a:p>
            <a:r>
              <a:rPr lang="it-IT" dirty="0"/>
              <a:t>Non è certo la prima volta che l’asse si sposta da una regione all’altra.</a:t>
            </a:r>
          </a:p>
          <a:p>
            <a:r>
              <a:rPr lang="it-IT" dirty="0"/>
              <a:t>Fino al XVI, in assenza di legami fra le parti del pianeta, questi spostamenti (altrettanti shift of power) avevano portata regionale o macroregionale</a:t>
            </a:r>
          </a:p>
          <a:p>
            <a:pPr lvl="1"/>
            <a:r>
              <a:rPr lang="it-IT" dirty="0"/>
              <a:t>tra la persia e Atene e poi fra Atene e Roma e – dopo la crisi dell’Impero – tra Cina, India e mondo mussulmano con l'Europa destinata ad essere marginale.</a:t>
            </a:r>
          </a:p>
          <a:p>
            <a:r>
              <a:rPr lang="it-IT" dirty="0"/>
              <a:t>Il primo shift of power globale si ha con le scoperte geografiche nel XVI secolo, quando  le potenze euroatlantiche sfruttarono la loro posizione geografica. </a:t>
            </a:r>
          </a:p>
          <a:p>
            <a:r>
              <a:rPr lang="it-IT" dirty="0"/>
              <a:t>Quali conseguenze:</a:t>
            </a:r>
          </a:p>
          <a:p>
            <a:pPr lvl="2"/>
            <a:r>
              <a:rPr lang="it-IT" dirty="0"/>
              <a:t>Spostamento assi commerciali sull’Atlantico</a:t>
            </a:r>
          </a:p>
          <a:p>
            <a:pPr lvl="2"/>
            <a:r>
              <a:rPr lang="it-IT" dirty="0"/>
              <a:t>Declino del Mediterraneo</a:t>
            </a:r>
          </a:p>
          <a:p>
            <a:pPr lvl="2"/>
            <a:r>
              <a:rPr lang="it-IT" dirty="0"/>
              <a:t>Declino delle potenze ristrette al Mediterraneo (Impero ottomano e Italia) </a:t>
            </a:r>
          </a:p>
          <a:p>
            <a:pPr lvl="2"/>
            <a:r>
              <a:rPr lang="it-IT" dirty="0"/>
              <a:t>Perdita di importanza delle vie di terra con l’Asia</a:t>
            </a:r>
          </a:p>
          <a:p>
            <a:pPr lvl="2"/>
            <a:endParaRPr lang="it-IT" dirty="0"/>
          </a:p>
        </p:txBody>
      </p:sp>
    </p:spTree>
    <p:extLst>
      <p:ext uri="{BB962C8B-B14F-4D97-AF65-F5344CB8AC3E}">
        <p14:creationId xmlns:p14="http://schemas.microsoft.com/office/powerpoint/2010/main" val="3877120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29263-170E-49BC-9771-A6F7D650AAB2}"/>
              </a:ext>
            </a:extLst>
          </p:cNvPr>
          <p:cNvSpPr>
            <a:spLocks noGrp="1"/>
          </p:cNvSpPr>
          <p:nvPr>
            <p:ph type="title"/>
          </p:nvPr>
        </p:nvSpPr>
        <p:spPr>
          <a:xfrm>
            <a:off x="2592925" y="624110"/>
            <a:ext cx="8911687" cy="739469"/>
          </a:xfrm>
        </p:spPr>
        <p:txBody>
          <a:bodyPr/>
          <a:lstStyle/>
          <a:p>
            <a:pPr algn="ctr"/>
            <a:r>
              <a:rPr lang="it-IT" sz="3200" dirty="0">
                <a:solidFill>
                  <a:prstClr val="black">
                    <a:lumMod val="85000"/>
                    <a:lumOff val="15000"/>
                  </a:prstClr>
                </a:solidFill>
              </a:rPr>
              <a:t>Il contesto a cavallo del millennio</a:t>
            </a:r>
            <a:endParaRPr lang="it-IT" dirty="0"/>
          </a:p>
        </p:txBody>
      </p:sp>
      <p:sp>
        <p:nvSpPr>
          <p:cNvPr id="3" name="Segnaposto contenuto 2">
            <a:extLst>
              <a:ext uri="{FF2B5EF4-FFF2-40B4-BE49-F238E27FC236}">
                <a16:creationId xmlns:a16="http://schemas.microsoft.com/office/drawing/2014/main" id="{07D74AF2-062B-4EA4-B80E-8971D1E0A070}"/>
              </a:ext>
            </a:extLst>
          </p:cNvPr>
          <p:cNvSpPr>
            <a:spLocks noGrp="1"/>
          </p:cNvSpPr>
          <p:nvPr>
            <p:ph idx="1"/>
          </p:nvPr>
        </p:nvSpPr>
        <p:spPr>
          <a:xfrm>
            <a:off x="2589212" y="1540041"/>
            <a:ext cx="8915400" cy="4852292"/>
          </a:xfrm>
        </p:spPr>
        <p:txBody>
          <a:bodyPr>
            <a:normAutofit fontScale="92500" lnSpcReduction="20000"/>
          </a:bodyPr>
          <a:lstStyle/>
          <a:p>
            <a:pPr>
              <a:lnSpc>
                <a:spcPct val="120000"/>
              </a:lnSpc>
            </a:pPr>
            <a:r>
              <a:rPr lang="it-IT" dirty="0"/>
              <a:t>A cavallo del millennio lo shift of power investe due potenze:  </a:t>
            </a:r>
          </a:p>
          <a:p>
            <a:pPr lvl="1">
              <a:lnSpc>
                <a:spcPct val="120000"/>
              </a:lnSpc>
            </a:pPr>
            <a:r>
              <a:rPr lang="it-IT" dirty="0"/>
              <a:t>USA (potenza conservatrice dello status quo) e CINA (potenza revisionista); </a:t>
            </a:r>
          </a:p>
          <a:p>
            <a:pPr lvl="1">
              <a:lnSpc>
                <a:spcPct val="120000"/>
              </a:lnSpc>
            </a:pPr>
            <a:r>
              <a:rPr lang="it-IT" dirty="0"/>
              <a:t>shift economico-politico</a:t>
            </a:r>
          </a:p>
          <a:p>
            <a:pPr>
              <a:lnSpc>
                <a:spcPct val="120000"/>
              </a:lnSpc>
            </a:pPr>
            <a:r>
              <a:rPr lang="it-IT" dirty="0"/>
              <a:t>Lo shift ha visto il passaggio dall’Atlantico al Pacifico dove gli USA avevano già perso una quota economica nei confronti del Giappone (anni 80 e 90)  e iniziano a perdere quote aggiuntive anche verso la Cina. </a:t>
            </a:r>
          </a:p>
          <a:p>
            <a:pPr>
              <a:lnSpc>
                <a:spcPct val="120000"/>
              </a:lnSpc>
            </a:pPr>
            <a:r>
              <a:rPr lang="it-IT" dirty="0"/>
              <a:t>E’ intuitivo come in questi spostamenti agiscano quegli elementi che abbiamo sintetizzato con hard, soft e </a:t>
            </a:r>
            <a:r>
              <a:rPr lang="it-IT" dirty="0" err="1"/>
              <a:t>sharp</a:t>
            </a:r>
            <a:r>
              <a:rPr lang="it-IT" dirty="0"/>
              <a:t> power.</a:t>
            </a:r>
          </a:p>
          <a:p>
            <a:pPr>
              <a:lnSpc>
                <a:spcPct val="120000"/>
              </a:lnSpc>
            </a:pPr>
            <a:r>
              <a:rPr lang="it-IT" dirty="0"/>
              <a:t>Un elemento nuovo nell’età contemporanea è rappresentato dallo shift of power di natura religiosa: </a:t>
            </a:r>
          </a:p>
          <a:p>
            <a:pPr lvl="1">
              <a:lnSpc>
                <a:spcPct val="120000"/>
              </a:lnSpc>
            </a:pPr>
            <a:r>
              <a:rPr lang="it-IT" dirty="0"/>
              <a:t>se negli anni 50 e 60 la secolarizzazione sembrava irreversibile e l’incompatibilità fra religione e politica considerata un fatto acquisito in modo definitivo, nel corso degli anni 70 (crisi e centralità del decennio) questa certezza è iniziata a mutare. </a:t>
            </a:r>
          </a:p>
          <a:p>
            <a:pPr>
              <a:lnSpc>
                <a:spcPct val="120000"/>
              </a:lnSpc>
            </a:pPr>
            <a:r>
              <a:rPr lang="it-IT" dirty="0"/>
              <a:t>E’ l’inizio della «crisi della modernizzazione» raggiunta con il pieno dispiegarsi del capitalismo fordista e l’occidentalizzazione del mondo</a:t>
            </a:r>
          </a:p>
        </p:txBody>
      </p:sp>
    </p:spTree>
    <p:extLst>
      <p:ext uri="{BB962C8B-B14F-4D97-AF65-F5344CB8AC3E}">
        <p14:creationId xmlns:p14="http://schemas.microsoft.com/office/powerpoint/2010/main" val="624003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29263-170E-49BC-9771-A6F7D650AAB2}"/>
              </a:ext>
            </a:extLst>
          </p:cNvPr>
          <p:cNvSpPr>
            <a:spLocks noGrp="1"/>
          </p:cNvSpPr>
          <p:nvPr>
            <p:ph type="title"/>
          </p:nvPr>
        </p:nvSpPr>
        <p:spPr>
          <a:xfrm>
            <a:off x="2592925" y="624110"/>
            <a:ext cx="8911687" cy="739469"/>
          </a:xfrm>
        </p:spPr>
        <p:txBody>
          <a:bodyPr/>
          <a:lstStyle/>
          <a:p>
            <a:pPr algn="ctr"/>
            <a:r>
              <a:rPr lang="it-IT" sz="3200" dirty="0">
                <a:solidFill>
                  <a:prstClr val="black">
                    <a:lumMod val="85000"/>
                    <a:lumOff val="15000"/>
                  </a:prstClr>
                </a:solidFill>
              </a:rPr>
              <a:t>Il contesto a cavallo del millennio</a:t>
            </a:r>
            <a:endParaRPr lang="it-IT" dirty="0"/>
          </a:p>
        </p:txBody>
      </p:sp>
      <p:sp>
        <p:nvSpPr>
          <p:cNvPr id="3" name="Segnaposto contenuto 2">
            <a:extLst>
              <a:ext uri="{FF2B5EF4-FFF2-40B4-BE49-F238E27FC236}">
                <a16:creationId xmlns:a16="http://schemas.microsoft.com/office/drawing/2014/main" id="{07D74AF2-062B-4EA4-B80E-8971D1E0A070}"/>
              </a:ext>
            </a:extLst>
          </p:cNvPr>
          <p:cNvSpPr>
            <a:spLocks noGrp="1"/>
          </p:cNvSpPr>
          <p:nvPr>
            <p:ph idx="1"/>
          </p:nvPr>
        </p:nvSpPr>
        <p:spPr>
          <a:xfrm>
            <a:off x="2413000" y="1540041"/>
            <a:ext cx="9091612" cy="4443663"/>
          </a:xfrm>
        </p:spPr>
        <p:txBody>
          <a:bodyPr>
            <a:normAutofit/>
          </a:bodyPr>
          <a:lstStyle/>
          <a:p>
            <a:r>
              <a:rPr lang="it-IT" dirty="0"/>
              <a:t>Questa crisi e la velocità delle trasformazioni che riconduciamo sotto il termine globalizzazione, ha appannato, confuso e mescolato le identità (sociali, politiche e culturali) rendendo sempre più acuta la ricerca di punti di riferimento, e permettendo alle religioni di assumere progressivamente un nuovo ruolo di riferimento. </a:t>
            </a:r>
          </a:p>
          <a:p>
            <a:r>
              <a:rPr lang="it-IT" dirty="0"/>
              <a:t>Ciò è accaduto perché le religioni hanno tre posizioni di «vantaggio competitivo»:</a:t>
            </a:r>
          </a:p>
          <a:p>
            <a:pPr lvl="1"/>
            <a:r>
              <a:rPr lang="it-IT" dirty="0"/>
              <a:t>Superiore motivazione degli attori religiosi che ritengono di avere una forza superiore e uno slancio ormai perso dalla rappresentanza politica</a:t>
            </a:r>
          </a:p>
          <a:p>
            <a:pPr lvl="1"/>
            <a:r>
              <a:rPr lang="it-IT" dirty="0"/>
              <a:t>Esperienza plurisecolare per far fronte alle crisi</a:t>
            </a:r>
          </a:p>
          <a:p>
            <a:pPr lvl="1"/>
            <a:r>
              <a:rPr lang="it-IT" dirty="0"/>
              <a:t>Preesistenza allo Stato Nazione che si è imposto proprio combattendo contro le religioni </a:t>
            </a:r>
          </a:p>
          <a:p>
            <a:r>
              <a:rPr lang="it-IT" dirty="0"/>
              <a:t>Tutte tendono a costituire una sorta di appiglio identitario collettivo invadendo la dimensione politica fino a sovrapporsi, intrecciandosi, ad essa</a:t>
            </a:r>
          </a:p>
        </p:txBody>
      </p:sp>
    </p:spTree>
    <p:extLst>
      <p:ext uri="{BB962C8B-B14F-4D97-AF65-F5344CB8AC3E}">
        <p14:creationId xmlns:p14="http://schemas.microsoft.com/office/powerpoint/2010/main" val="2636913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29263-170E-49BC-9771-A6F7D650AAB2}"/>
              </a:ext>
            </a:extLst>
          </p:cNvPr>
          <p:cNvSpPr>
            <a:spLocks noGrp="1"/>
          </p:cNvSpPr>
          <p:nvPr>
            <p:ph type="title"/>
          </p:nvPr>
        </p:nvSpPr>
        <p:spPr>
          <a:xfrm>
            <a:off x="2592925" y="624110"/>
            <a:ext cx="8911687" cy="739469"/>
          </a:xfrm>
        </p:spPr>
        <p:txBody>
          <a:bodyPr>
            <a:normAutofit fontScale="90000"/>
          </a:bodyPr>
          <a:lstStyle/>
          <a:p>
            <a:pPr algn="ctr"/>
            <a:r>
              <a:rPr lang="it-IT" sz="3200" dirty="0">
                <a:solidFill>
                  <a:prstClr val="black">
                    <a:lumMod val="85000"/>
                    <a:lumOff val="15000"/>
                  </a:prstClr>
                </a:solidFill>
              </a:rPr>
              <a:t>Disordine Internazionale e mondo multipolare</a:t>
            </a:r>
            <a:endParaRPr lang="it-IT" dirty="0"/>
          </a:p>
        </p:txBody>
      </p:sp>
      <p:sp>
        <p:nvSpPr>
          <p:cNvPr id="3" name="Segnaposto contenuto 2">
            <a:extLst>
              <a:ext uri="{FF2B5EF4-FFF2-40B4-BE49-F238E27FC236}">
                <a16:creationId xmlns:a16="http://schemas.microsoft.com/office/drawing/2014/main" id="{07D74AF2-062B-4EA4-B80E-8971D1E0A070}"/>
              </a:ext>
            </a:extLst>
          </p:cNvPr>
          <p:cNvSpPr>
            <a:spLocks noGrp="1"/>
          </p:cNvSpPr>
          <p:nvPr>
            <p:ph idx="1"/>
          </p:nvPr>
        </p:nvSpPr>
        <p:spPr>
          <a:xfrm>
            <a:off x="2589212" y="1540041"/>
            <a:ext cx="8915400" cy="4443663"/>
          </a:xfrm>
        </p:spPr>
        <p:txBody>
          <a:bodyPr>
            <a:normAutofit/>
          </a:bodyPr>
          <a:lstStyle/>
          <a:p>
            <a:r>
              <a:rPr lang="it-IT" dirty="0"/>
              <a:t>Deve essere chiaro che:</a:t>
            </a:r>
          </a:p>
          <a:p>
            <a:pPr lvl="1"/>
            <a:r>
              <a:rPr lang="it-IT" dirty="0"/>
              <a:t> il contesto a cavallo del millennio affonda le sue radici negli anni 70 </a:t>
            </a:r>
          </a:p>
          <a:p>
            <a:pPr lvl="1"/>
            <a:r>
              <a:rPr lang="it-IT" dirty="0"/>
              <a:t>inizia a dispiegarsi nel decennio successivo </a:t>
            </a:r>
          </a:p>
          <a:p>
            <a:pPr lvl="1"/>
            <a:r>
              <a:rPr lang="it-IT" dirty="0"/>
              <a:t>per diventare evidente con lo shift of power del 1989-91</a:t>
            </a:r>
          </a:p>
          <a:p>
            <a:pPr lvl="1"/>
            <a:endParaRPr lang="it-IT" dirty="0"/>
          </a:p>
          <a:p>
            <a:r>
              <a:rPr lang="it-IT" dirty="0"/>
              <a:t>Quella che viene considerata la fase unipolare Usa all’indomani del crollo di Mosca, in realtà racchiude in se.</a:t>
            </a:r>
          </a:p>
          <a:p>
            <a:pPr lvl="1"/>
            <a:r>
              <a:rPr lang="it-IT" dirty="0"/>
              <a:t>disordine internazionale </a:t>
            </a:r>
          </a:p>
          <a:p>
            <a:pPr lvl="1"/>
            <a:r>
              <a:rPr lang="it-IT" dirty="0"/>
              <a:t>mondo multipolare</a:t>
            </a:r>
          </a:p>
          <a:p>
            <a:r>
              <a:rPr lang="it-IT" dirty="0"/>
              <a:t>Due termini solo in apparenza contraddittori</a:t>
            </a:r>
          </a:p>
        </p:txBody>
      </p:sp>
    </p:spTree>
    <p:extLst>
      <p:ext uri="{BB962C8B-B14F-4D97-AF65-F5344CB8AC3E}">
        <p14:creationId xmlns:p14="http://schemas.microsoft.com/office/powerpoint/2010/main" val="121140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29263-170E-49BC-9771-A6F7D650AAB2}"/>
              </a:ext>
            </a:extLst>
          </p:cNvPr>
          <p:cNvSpPr>
            <a:spLocks noGrp="1"/>
          </p:cNvSpPr>
          <p:nvPr>
            <p:ph type="title"/>
          </p:nvPr>
        </p:nvSpPr>
        <p:spPr>
          <a:xfrm>
            <a:off x="2592925" y="624110"/>
            <a:ext cx="8911687" cy="739469"/>
          </a:xfrm>
        </p:spPr>
        <p:txBody>
          <a:bodyPr>
            <a:normAutofit fontScale="90000"/>
          </a:bodyPr>
          <a:lstStyle/>
          <a:p>
            <a:pPr algn="ctr"/>
            <a:r>
              <a:rPr lang="it-IT" sz="3200" dirty="0">
                <a:solidFill>
                  <a:prstClr val="black">
                    <a:lumMod val="85000"/>
                    <a:lumOff val="15000"/>
                  </a:prstClr>
                </a:solidFill>
              </a:rPr>
              <a:t>Disordine Internazionale e mondo multipolare</a:t>
            </a:r>
            <a:endParaRPr lang="it-IT" dirty="0"/>
          </a:p>
        </p:txBody>
      </p:sp>
      <p:sp>
        <p:nvSpPr>
          <p:cNvPr id="3" name="Segnaposto contenuto 2">
            <a:extLst>
              <a:ext uri="{FF2B5EF4-FFF2-40B4-BE49-F238E27FC236}">
                <a16:creationId xmlns:a16="http://schemas.microsoft.com/office/drawing/2014/main" id="{07D74AF2-062B-4EA4-B80E-8971D1E0A070}"/>
              </a:ext>
            </a:extLst>
          </p:cNvPr>
          <p:cNvSpPr>
            <a:spLocks noGrp="1"/>
          </p:cNvSpPr>
          <p:nvPr>
            <p:ph idx="1"/>
          </p:nvPr>
        </p:nvSpPr>
        <p:spPr>
          <a:xfrm>
            <a:off x="2589212" y="1540041"/>
            <a:ext cx="8915400" cy="4693849"/>
          </a:xfrm>
        </p:spPr>
        <p:txBody>
          <a:bodyPr>
            <a:normAutofit fontScale="92500" lnSpcReduction="20000"/>
          </a:bodyPr>
          <a:lstStyle/>
          <a:p>
            <a:pPr>
              <a:lnSpc>
                <a:spcPct val="110000"/>
              </a:lnSpc>
            </a:pPr>
            <a:r>
              <a:rPr lang="it-IT" dirty="0"/>
              <a:t>Anche la fase bipolare non può essere considerata in modo del tutto rigido, perché al suo interno continuano a fluire le relazioni internazionali bilaterali e sistemiche, fino al crollo dell’URSS che a partire dagli anni 80 non ha più garantito la continuità dell’assetto internazionale nato nel 1945.</a:t>
            </a:r>
          </a:p>
          <a:p>
            <a:pPr>
              <a:lnSpc>
                <a:spcPct val="110000"/>
              </a:lnSpc>
            </a:pPr>
            <a:endParaRPr lang="it-IT" dirty="0"/>
          </a:p>
          <a:p>
            <a:pPr>
              <a:lnSpc>
                <a:spcPct val="110000"/>
              </a:lnSpc>
            </a:pPr>
            <a:r>
              <a:rPr lang="it-IT" dirty="0"/>
              <a:t>Le modifiche che intercorrono negli anni della guerra fredda – semmai – erano stati rallentati proprio per garantire il mantenimento dello status quo ed una sorta di balance of power.</a:t>
            </a:r>
          </a:p>
          <a:p>
            <a:pPr>
              <a:lnSpc>
                <a:spcPct val="110000"/>
              </a:lnSpc>
            </a:pPr>
            <a:endParaRPr lang="it-IT" dirty="0"/>
          </a:p>
          <a:p>
            <a:pPr>
              <a:lnSpc>
                <a:spcPct val="110000"/>
              </a:lnSpc>
            </a:pPr>
            <a:r>
              <a:rPr lang="it-IT" dirty="0"/>
              <a:t>Il crollo dell’ordine bipolare ha prodotto una reazione a catena più o meno violenta che ha coinvolto l’Europa e il resto del globo </a:t>
            </a:r>
          </a:p>
          <a:p>
            <a:pPr>
              <a:lnSpc>
                <a:spcPct val="110000"/>
              </a:lnSpc>
            </a:pPr>
            <a:endParaRPr lang="it-IT" dirty="0"/>
          </a:p>
          <a:p>
            <a:pPr>
              <a:lnSpc>
                <a:spcPct val="110000"/>
              </a:lnSpc>
            </a:pPr>
            <a:r>
              <a:rPr lang="it-IT" dirty="0"/>
              <a:t>In questo senso la fase unipolare non poteva che essere transitoria verso un qualcosa che aveva origine nella caduta di uno dei due soggetti che, di conseguenza, vide crescere la forza del rimanente senza per questo «vincere» il dopoguerra fredda.</a:t>
            </a:r>
          </a:p>
          <a:p>
            <a:endParaRPr lang="it-IT" dirty="0"/>
          </a:p>
        </p:txBody>
      </p:sp>
    </p:spTree>
    <p:extLst>
      <p:ext uri="{BB962C8B-B14F-4D97-AF65-F5344CB8AC3E}">
        <p14:creationId xmlns:p14="http://schemas.microsoft.com/office/powerpoint/2010/main" val="1168991537"/>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522</TotalTime>
  <Words>1778</Words>
  <Application>Microsoft Office PowerPoint</Application>
  <PresentationFormat>Widescreen</PresentationFormat>
  <Paragraphs>107</Paragraphs>
  <Slides>22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Century Gothic</vt:lpstr>
      <vt:lpstr>Wingdings 3</vt:lpstr>
      <vt:lpstr>Filo</vt:lpstr>
      <vt:lpstr>Gli scenari a cavallo del millennio</vt:lpstr>
      <vt:lpstr>Il contesto a cavallo del millennio</vt:lpstr>
      <vt:lpstr>Il contesto a cavallo del millennio</vt:lpstr>
      <vt:lpstr>Il contesto a cavallo del millennio</vt:lpstr>
      <vt:lpstr>Il contesto a cavallo del millennio</vt:lpstr>
      <vt:lpstr>Il contesto a cavallo del millennio</vt:lpstr>
      <vt:lpstr>Il contesto a cavallo del millennio</vt:lpstr>
      <vt:lpstr>Disordine Internazionale e mondo multipolare</vt:lpstr>
      <vt:lpstr>Disordine Internazionale e mondo multipolare</vt:lpstr>
      <vt:lpstr>Disordine Internazionale e mondo multipolare</vt:lpstr>
      <vt:lpstr>Disordine Internazionale e mondo multipolare</vt:lpstr>
      <vt:lpstr>Disordine Internazionale e mondo multipolare</vt:lpstr>
      <vt:lpstr>Disordine Internazionale e mondo multipolare</vt:lpstr>
      <vt:lpstr>Nuovi «territori» geopolitici ?</vt:lpstr>
      <vt:lpstr>Presentazione standard di PowerPoint</vt:lpstr>
      <vt:lpstr>Presentazione standard di PowerPoint</vt:lpstr>
      <vt:lpstr>Doppia collana di isole: USA e Cina a confronto</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scenari geopolitici a cavallo del millennio</dc:title>
  <dc:creator>utente</dc:creator>
  <cp:lastModifiedBy>utente</cp:lastModifiedBy>
  <cp:revision>29</cp:revision>
  <dcterms:created xsi:type="dcterms:W3CDTF">2023-01-16T14:54:17Z</dcterms:created>
  <dcterms:modified xsi:type="dcterms:W3CDTF">2023-01-17T18:14:30Z</dcterms:modified>
</cp:coreProperties>
</file>