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58" r:id="rId5"/>
    <p:sldId id="263" r:id="rId6"/>
    <p:sldId id="260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>
      <p:cViewPr varScale="1">
        <p:scale>
          <a:sx n="110" d="100"/>
          <a:sy n="110" d="100"/>
        </p:scale>
        <p:origin x="16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0EEE1A8-2F60-4FD7-8326-50F6D77DCC92}" type="datetimeFigureOut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10/13/21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defTabSz="4572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489749B-6404-432F-AC69-1AF612BD094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400" dirty="0"/>
              <a:t>La dimensione politica della globalizzazione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62000" y="4941168"/>
            <a:ext cx="6858000" cy="773832"/>
          </a:xfrm>
        </p:spPr>
        <p:txBody>
          <a:bodyPr>
            <a:normAutofit fontScale="85000" lnSpcReduction="20000"/>
          </a:bodyPr>
          <a:lstStyle/>
          <a:p>
            <a:endParaRPr lang="it-IT" dirty="0"/>
          </a:p>
          <a:p>
            <a:r>
              <a:rPr lang="it-IT" dirty="0"/>
              <a:t>Lezione 5</a:t>
            </a:r>
          </a:p>
        </p:txBody>
      </p:sp>
    </p:spTree>
    <p:extLst>
      <p:ext uri="{BB962C8B-B14F-4D97-AF65-F5344CB8AC3E}">
        <p14:creationId xmlns:p14="http://schemas.microsoft.com/office/powerpoint/2010/main" val="263438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>
                <a:ea typeface="ＭＳ Ｐゴシック" pitchFamily="34" charset="-128"/>
              </a:rPr>
              <a:t>Globalizzazione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politica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it-IT" b="1" dirty="0" err="1"/>
              <a:t>Globalizzazione</a:t>
            </a:r>
            <a:r>
              <a:rPr lang="en-US" altLang="it-IT" b="1" dirty="0"/>
              <a:t> </a:t>
            </a:r>
            <a:r>
              <a:rPr lang="en-US" altLang="it-IT" b="1" dirty="0" err="1"/>
              <a:t>politica</a:t>
            </a:r>
            <a:r>
              <a:rPr lang="en-US" altLang="it-IT" dirty="0"/>
              <a:t>: </a:t>
            </a:r>
            <a:r>
              <a:rPr lang="en-US" altLang="it-IT" dirty="0" err="1"/>
              <a:t>intensificazione</a:t>
            </a:r>
            <a:r>
              <a:rPr lang="en-US" altLang="it-IT" dirty="0"/>
              <a:t> ed </a:t>
            </a:r>
            <a:r>
              <a:rPr lang="en-US" altLang="it-IT" dirty="0" err="1"/>
              <a:t>espansione</a:t>
            </a:r>
            <a:r>
              <a:rPr lang="en-US" altLang="it-IT" dirty="0"/>
              <a:t> </a:t>
            </a:r>
            <a:r>
              <a:rPr lang="en-US" altLang="it-IT" dirty="0" err="1"/>
              <a:t>delle</a:t>
            </a:r>
            <a:r>
              <a:rPr lang="en-US" altLang="it-IT" dirty="0"/>
              <a:t> </a:t>
            </a:r>
            <a:r>
              <a:rPr lang="en-US" altLang="it-IT" dirty="0" err="1"/>
              <a:t>relazioni</a:t>
            </a:r>
            <a:r>
              <a:rPr lang="en-US" altLang="it-IT" dirty="0"/>
              <a:t> </a:t>
            </a:r>
            <a:r>
              <a:rPr lang="en-US" altLang="it-IT" dirty="0" err="1"/>
              <a:t>politiche</a:t>
            </a:r>
            <a:r>
              <a:rPr lang="en-US" altLang="it-IT" dirty="0"/>
              <a:t> a </a:t>
            </a:r>
            <a:r>
              <a:rPr lang="en-US" altLang="it-IT" dirty="0" err="1"/>
              <a:t>livello</a:t>
            </a:r>
            <a:r>
              <a:rPr lang="en-US" altLang="it-IT" dirty="0"/>
              <a:t> </a:t>
            </a:r>
            <a:r>
              <a:rPr lang="en-US" altLang="it-IT" dirty="0" err="1"/>
              <a:t>planetario</a:t>
            </a:r>
            <a:r>
              <a:rPr lang="en-US" altLang="it-IT" dirty="0"/>
              <a:t>. </a:t>
            </a:r>
          </a:p>
          <a:p>
            <a:endParaRPr lang="en-US" altLang="it-IT" dirty="0"/>
          </a:p>
          <a:p>
            <a:r>
              <a:rPr lang="en-US" altLang="it-IT" dirty="0" err="1"/>
              <a:t>Oltre</a:t>
            </a:r>
            <a:r>
              <a:rPr lang="en-US" altLang="it-IT" dirty="0"/>
              <a:t> il </a:t>
            </a:r>
            <a:r>
              <a:rPr lang="en-US" altLang="it-IT" dirty="0" err="1"/>
              <a:t>livello</a:t>
            </a:r>
            <a:r>
              <a:rPr lang="en-US" altLang="it-IT" dirty="0"/>
              <a:t> </a:t>
            </a:r>
            <a:r>
              <a:rPr lang="en-US" altLang="it-IT" dirty="0" err="1"/>
              <a:t>dello</a:t>
            </a:r>
            <a:r>
              <a:rPr lang="en-US" altLang="it-IT" dirty="0"/>
              <a:t> </a:t>
            </a:r>
            <a:r>
              <a:rPr lang="en-US" altLang="it-IT" dirty="0" err="1"/>
              <a:t>stato-nazione</a:t>
            </a:r>
            <a:r>
              <a:rPr lang="en-US" altLang="it-IT" dirty="0"/>
              <a:t>. </a:t>
            </a:r>
            <a:r>
              <a:rPr lang="en-US" altLang="it-IT" dirty="0" err="1"/>
              <a:t>Dalle</a:t>
            </a:r>
            <a:r>
              <a:rPr lang="en-US" altLang="it-IT" dirty="0"/>
              <a:t> </a:t>
            </a:r>
            <a:r>
              <a:rPr lang="en-US" altLang="it-IT" dirty="0" err="1"/>
              <a:t>frontiere</a:t>
            </a:r>
            <a:r>
              <a:rPr lang="en-US" altLang="it-IT" dirty="0"/>
              <a:t> ai </a:t>
            </a:r>
            <a:r>
              <a:rPr lang="en-US" altLang="it-IT" dirty="0" err="1"/>
              <a:t>confini</a:t>
            </a:r>
            <a:endParaRPr lang="en-US" altLang="it-IT" dirty="0"/>
          </a:p>
          <a:p>
            <a:endParaRPr lang="en-US" altLang="it-IT" dirty="0"/>
          </a:p>
          <a:p>
            <a:r>
              <a:rPr lang="en-US" altLang="it-IT" dirty="0" err="1"/>
              <a:t>Divisione</a:t>
            </a:r>
            <a:r>
              <a:rPr lang="en-US" altLang="it-IT" dirty="0"/>
              <a:t> “</a:t>
            </a:r>
            <a:r>
              <a:rPr lang="en-US" altLang="it-IT" dirty="0" err="1"/>
              <a:t>artificiale</a:t>
            </a:r>
            <a:r>
              <a:rPr lang="en-US" altLang="it-IT" dirty="0"/>
              <a:t>”: </a:t>
            </a:r>
            <a:r>
              <a:rPr lang="en-US" altLang="it-IT" dirty="0" err="1"/>
              <a:t>intreccio</a:t>
            </a:r>
            <a:r>
              <a:rPr lang="en-US" altLang="it-IT" dirty="0"/>
              <a:t> </a:t>
            </a:r>
            <a:r>
              <a:rPr lang="en-US" altLang="it-IT" dirty="0" err="1"/>
              <a:t>tra</a:t>
            </a:r>
            <a:r>
              <a:rPr lang="en-US" altLang="it-IT" dirty="0"/>
              <a:t> </a:t>
            </a:r>
            <a:r>
              <a:rPr lang="en-US" altLang="it-IT" dirty="0" err="1"/>
              <a:t>sfere</a:t>
            </a:r>
            <a:r>
              <a:rPr lang="en-US" altLang="it-IT" dirty="0"/>
              <a:t> </a:t>
            </a:r>
            <a:r>
              <a:rPr lang="en-US" altLang="it-IT" dirty="0" err="1"/>
              <a:t>domestiche</a:t>
            </a:r>
            <a:r>
              <a:rPr lang="en-US" altLang="it-IT" dirty="0"/>
              <a:t> ed </a:t>
            </a:r>
            <a:r>
              <a:rPr lang="en-US" altLang="it-IT" dirty="0" err="1"/>
              <a:t>esotiche</a:t>
            </a:r>
            <a:r>
              <a:rPr lang="en-US" altLang="it-IT" dirty="0"/>
              <a:t> </a:t>
            </a:r>
            <a:r>
              <a:rPr lang="en-US" altLang="it-IT" dirty="0" err="1"/>
              <a:t>dell’identità</a:t>
            </a:r>
            <a:r>
              <a:rPr lang="en-US" altLang="it-IT" dirty="0"/>
              <a:t> </a:t>
            </a:r>
            <a:r>
              <a:rPr lang="en-US" altLang="it-IT" dirty="0" err="1"/>
              <a:t>collettiva</a:t>
            </a:r>
            <a:endParaRPr lang="en-US" altLang="it-IT" dirty="0"/>
          </a:p>
          <a:p>
            <a:endParaRPr lang="en-US" altLang="it-IT" dirty="0"/>
          </a:p>
          <a:p>
            <a:r>
              <a:rPr lang="en-US" altLang="it-IT" dirty="0" err="1"/>
              <a:t>Persistenza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</a:t>
            </a:r>
            <a:r>
              <a:rPr lang="en-US" altLang="it-IT" dirty="0" err="1"/>
              <a:t>lealtà</a:t>
            </a:r>
            <a:r>
              <a:rPr lang="en-US" altLang="it-IT" dirty="0"/>
              <a:t> </a:t>
            </a:r>
            <a:r>
              <a:rPr lang="en-US" altLang="it-IT" dirty="0" err="1"/>
              <a:t>nazionale</a:t>
            </a:r>
            <a:r>
              <a:rPr lang="en-US" altLang="it-IT" dirty="0"/>
              <a:t>: Guerra come test definitive. </a:t>
            </a:r>
            <a:r>
              <a:rPr lang="en-US" altLang="it-IT" dirty="0" err="1"/>
              <a:t>Trasformazione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</a:t>
            </a:r>
            <a:r>
              <a:rPr lang="en-US" altLang="it-IT" dirty="0" err="1"/>
              <a:t>guerra</a:t>
            </a:r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167522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>
                <a:ea typeface="ＭＳ Ｐゴシック" pitchFamily="34" charset="-128"/>
              </a:rPr>
              <a:t>Sarà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vero</a:t>
            </a:r>
            <a:r>
              <a:rPr lang="en-US" dirty="0">
                <a:ea typeface="ＭＳ Ｐゴシック" pitchFamily="34" charset="-128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err="1">
                <a:ea typeface="ＭＳ Ｐゴシック" pitchFamily="34" charset="-128"/>
              </a:rPr>
              <a:t>Iper-globalisti</a:t>
            </a:r>
            <a:r>
              <a:rPr lang="en-US" dirty="0">
                <a:ea typeface="ＭＳ Ｐゴシック" pitchFamily="34" charset="-128"/>
              </a:rPr>
              <a:t>: </a:t>
            </a:r>
            <a:r>
              <a:rPr lang="en-US" dirty="0" err="1">
                <a:ea typeface="ＭＳ Ｐゴシック" pitchFamily="34" charset="-128"/>
              </a:rPr>
              <a:t>dalla</a:t>
            </a:r>
            <a:r>
              <a:rPr lang="en-US" dirty="0">
                <a:ea typeface="ＭＳ Ｐゴシック" pitchFamily="34" charset="-128"/>
              </a:rPr>
              <a:t> fine </a:t>
            </a:r>
            <a:r>
              <a:rPr lang="en-US" dirty="0" err="1">
                <a:ea typeface="ＭＳ Ｐゴシック" pitchFamily="34" charset="-128"/>
              </a:rPr>
              <a:t>degli</a:t>
            </a:r>
            <a:r>
              <a:rPr lang="en-US" dirty="0">
                <a:ea typeface="ＭＳ Ｐゴシック" pitchFamily="34" charset="-128"/>
              </a:rPr>
              <a:t> anni 1960 de-</a:t>
            </a:r>
            <a:r>
              <a:rPr lang="en-US" dirty="0" err="1">
                <a:ea typeface="ＭＳ Ｐゴシック" pitchFamily="34" charset="-128"/>
              </a:rPr>
              <a:t>territorializzazione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della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politica</a:t>
            </a:r>
            <a:r>
              <a:rPr lang="en-US" dirty="0">
                <a:ea typeface="ＭＳ Ｐゴシック" pitchFamily="34" charset="-128"/>
              </a:rPr>
              <a:t> e </a:t>
            </a:r>
            <a:r>
              <a:rPr lang="en-US" dirty="0" err="1">
                <a:ea typeface="ＭＳ Ｐゴシック" pitchFamily="34" charset="-128"/>
              </a:rPr>
              <a:t>della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i="1" dirty="0">
                <a:ea typeface="ＭＳ Ｐゴシック" pitchFamily="34" charset="-128"/>
              </a:rPr>
              <a:t>governance</a:t>
            </a:r>
            <a:r>
              <a:rPr lang="en-US" dirty="0">
                <a:ea typeface="ＭＳ Ｐゴシック" pitchFamily="34" charset="-128"/>
              </a:rPr>
              <a:t>. </a:t>
            </a:r>
          </a:p>
          <a:p>
            <a:pPr>
              <a:buFont typeface="Arial" charset="0"/>
              <a:buChar char="•"/>
              <a:defRPr/>
            </a:pPr>
            <a:r>
              <a:rPr lang="en-US" b="1" dirty="0" err="1">
                <a:ea typeface="ＭＳ Ｐゴシック" pitchFamily="34" charset="-128"/>
              </a:rPr>
              <a:t>Scettici</a:t>
            </a:r>
            <a:r>
              <a:rPr lang="en-US" dirty="0">
                <a:ea typeface="ＭＳ Ｐゴシック" pitchFamily="34" charset="-128"/>
              </a:rPr>
              <a:t>: </a:t>
            </a:r>
            <a:r>
              <a:rPr lang="en-US" dirty="0" err="1">
                <a:ea typeface="ＭＳ Ｐゴシック" pitchFamily="34" charset="-128"/>
              </a:rPr>
              <a:t>rilevanza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dello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stato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nazione</a:t>
            </a:r>
            <a:r>
              <a:rPr lang="en-US" dirty="0">
                <a:ea typeface="ＭＳ Ｐゴシック" pitchFamily="34" charset="-128"/>
              </a:rPr>
              <a:t> continua e </a:t>
            </a:r>
            <a:r>
              <a:rPr lang="en-US" dirty="0" err="1">
                <a:ea typeface="ＭＳ Ｐゴシック" pitchFamily="34" charset="-128"/>
              </a:rPr>
              <a:t>nuove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forme</a:t>
            </a:r>
            <a:r>
              <a:rPr lang="en-US" dirty="0">
                <a:ea typeface="ＭＳ Ｐゴシック" pitchFamily="34" charset="-128"/>
              </a:rPr>
              <a:t> di </a:t>
            </a:r>
            <a:r>
              <a:rPr lang="en-US" dirty="0" err="1">
                <a:ea typeface="ＭＳ Ｐゴシック" pitchFamily="34" charset="-128"/>
              </a:rPr>
              <a:t>territorializzazione</a:t>
            </a:r>
            <a:r>
              <a:rPr lang="en-US" dirty="0">
                <a:ea typeface="ＭＳ Ｐゴシック" pitchFamily="34" charset="-128"/>
              </a:rPr>
              <a:t>. 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Arial" charset="0"/>
              <a:buChar char="•"/>
              <a:defRPr/>
            </a:pPr>
            <a:r>
              <a:rPr lang="en-US" b="1" dirty="0">
                <a:ea typeface="ＭＳ Ｐゴシック" pitchFamily="34" charset="-128"/>
              </a:rPr>
              <a:t>Tre </a:t>
            </a:r>
            <a:r>
              <a:rPr lang="en-US" dirty="0" err="1">
                <a:ea typeface="ＭＳ Ｐゴシック" pitchFamily="34" charset="-128"/>
              </a:rPr>
              <a:t>domande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fondamentali</a:t>
            </a:r>
            <a:r>
              <a:rPr lang="en-US" dirty="0">
                <a:ea typeface="ＭＳ Ｐゴシック" pitchFamily="34" charset="-128"/>
              </a:rPr>
              <a:t>: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pitchFamily="34" charset="-128"/>
              </a:rPr>
              <a:t>1) Il </a:t>
            </a:r>
            <a:r>
              <a:rPr lang="en-US" dirty="0" err="1">
                <a:ea typeface="ＭＳ Ｐゴシック" pitchFamily="34" charset="-128"/>
              </a:rPr>
              <a:t>potere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dello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stato-nazione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si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indebolisce</a:t>
            </a:r>
            <a:r>
              <a:rPr lang="en-US" dirty="0">
                <a:ea typeface="ＭＳ Ｐゴシック" pitchFamily="34" charset="-128"/>
              </a:rPr>
              <a:t>?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pitchFamily="34" charset="-128"/>
              </a:rPr>
              <a:t>2) </a:t>
            </a:r>
            <a:r>
              <a:rPr lang="en-US" dirty="0" err="1">
                <a:ea typeface="ＭＳ Ｐゴシック" pitchFamily="34" charset="-128"/>
              </a:rPr>
              <a:t>Quali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sono</a:t>
            </a:r>
            <a:r>
              <a:rPr lang="en-US" dirty="0">
                <a:ea typeface="ＭＳ Ｐゴシック" pitchFamily="34" charset="-128"/>
              </a:rPr>
              <a:t> le cause </a:t>
            </a:r>
            <a:r>
              <a:rPr lang="en-US" dirty="0" err="1">
                <a:ea typeface="ＭＳ Ｐゴシック" pitchFamily="34" charset="-128"/>
              </a:rPr>
              <a:t>politiche</a:t>
            </a:r>
            <a:r>
              <a:rPr lang="en-US" dirty="0">
                <a:ea typeface="ＭＳ Ｐゴシック" pitchFamily="34" charset="-128"/>
              </a:rPr>
              <a:t> ed </a:t>
            </a:r>
            <a:r>
              <a:rPr lang="en-US" dirty="0" err="1">
                <a:ea typeface="ＭＳ Ｐゴシック" pitchFamily="34" charset="-128"/>
              </a:rPr>
              <a:t>economiche</a:t>
            </a:r>
            <a:r>
              <a:rPr lang="en-US" dirty="0">
                <a:ea typeface="ＭＳ Ｐゴシック" pitchFamily="34" charset="-128"/>
              </a:rPr>
              <a:t> di tale </a:t>
            </a:r>
            <a:r>
              <a:rPr lang="en-US" dirty="0" err="1">
                <a:ea typeface="ＭＳ Ｐゴシック" pitchFamily="34" charset="-128"/>
              </a:rPr>
              <a:t>processo</a:t>
            </a:r>
            <a:r>
              <a:rPr lang="en-US" dirty="0">
                <a:ea typeface="ＭＳ Ｐゴシック" pitchFamily="34" charset="-128"/>
              </a:rPr>
              <a:t>?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pitchFamily="34" charset="-128"/>
              </a:rPr>
              <a:t>3) Sta </a:t>
            </a:r>
            <a:r>
              <a:rPr lang="en-US" dirty="0" err="1">
                <a:ea typeface="ＭＳ Ｐゴシック" pitchFamily="34" charset="-128"/>
              </a:rPr>
              <a:t>nascendo</a:t>
            </a:r>
            <a:r>
              <a:rPr lang="en-US" dirty="0">
                <a:ea typeface="ＭＳ Ｐゴシック" pitchFamily="34" charset="-128"/>
              </a:rPr>
              <a:t> una forma di </a:t>
            </a:r>
            <a:r>
              <a:rPr lang="en-US" i="1" dirty="0">
                <a:ea typeface="ＭＳ Ｐゴシック" pitchFamily="34" charset="-128"/>
              </a:rPr>
              <a:t>governance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globale</a:t>
            </a:r>
            <a:r>
              <a:rPr lang="en-US" dirty="0">
                <a:ea typeface="ＭＳ Ｐゴシック" pitchFamily="34" charset="-128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00968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ea typeface="ＭＳ Ｐゴシック" pitchFamily="34" charset="-128"/>
              </a:rPr>
              <a:t>Il Sistema </a:t>
            </a:r>
            <a:r>
              <a:rPr lang="en-US" sz="4000" dirty="0" err="1">
                <a:ea typeface="ＭＳ Ｐゴシック" pitchFamily="34" charset="-128"/>
              </a:rPr>
              <a:t>degli</a:t>
            </a: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err="1">
                <a:ea typeface="ＭＳ Ｐゴシック" pitchFamily="34" charset="-128"/>
              </a:rPr>
              <a:t>stati</a:t>
            </a: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err="1">
                <a:ea typeface="ＭＳ Ｐゴシック" pitchFamily="34" charset="-128"/>
              </a:rPr>
              <a:t>nazione</a:t>
            </a: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err="1">
                <a:ea typeface="ＭＳ Ｐゴシック" pitchFamily="34" charset="-128"/>
              </a:rPr>
              <a:t>moderni</a:t>
            </a:r>
            <a:endParaRPr lang="en-US" sz="4000" dirty="0">
              <a:ea typeface="ＭＳ Ｐゴシック" pitchFamily="34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altLang="it-IT" b="1" dirty="0"/>
          </a:p>
          <a:p>
            <a:r>
              <a:rPr lang="en-US" altLang="it-IT" b="1" dirty="0"/>
              <a:t>Pace di Vestfalia1648</a:t>
            </a:r>
          </a:p>
          <a:p>
            <a:endParaRPr lang="en-US" altLang="it-IT" dirty="0"/>
          </a:p>
          <a:p>
            <a:r>
              <a:rPr lang="en-US" altLang="it-IT" dirty="0" err="1"/>
              <a:t>Apre</a:t>
            </a:r>
            <a:r>
              <a:rPr lang="en-US" altLang="it-IT" dirty="0"/>
              <a:t> </a:t>
            </a:r>
            <a:r>
              <a:rPr lang="en-US" altLang="it-IT" dirty="0" err="1"/>
              <a:t>percorso</a:t>
            </a:r>
            <a:r>
              <a:rPr lang="en-US" altLang="it-IT" dirty="0"/>
              <a:t> verso </a:t>
            </a:r>
            <a:r>
              <a:rPr lang="en-US" altLang="it-IT" dirty="0" err="1"/>
              <a:t>costituzione</a:t>
            </a:r>
            <a:r>
              <a:rPr lang="en-US" altLang="it-IT" dirty="0"/>
              <a:t> di </a:t>
            </a:r>
            <a:r>
              <a:rPr lang="en-US" altLang="it-IT" dirty="0" err="1"/>
              <a:t>stati</a:t>
            </a:r>
            <a:r>
              <a:rPr lang="en-US" altLang="it-IT" dirty="0"/>
              <a:t> </a:t>
            </a:r>
            <a:r>
              <a:rPr lang="en-US" altLang="it-IT" dirty="0" err="1"/>
              <a:t>impersonali</a:t>
            </a:r>
            <a:r>
              <a:rPr lang="en-US" altLang="it-IT" dirty="0"/>
              <a:t> e auto-</a:t>
            </a:r>
            <a:r>
              <a:rPr lang="en-US" altLang="it-IT" dirty="0" err="1"/>
              <a:t>definiti</a:t>
            </a:r>
            <a:r>
              <a:rPr lang="en-US" altLang="it-IT" dirty="0"/>
              <a:t> con il </a:t>
            </a:r>
            <a:r>
              <a:rPr lang="en-US" altLang="it-IT" dirty="0" err="1"/>
              <a:t>diritto</a:t>
            </a:r>
            <a:r>
              <a:rPr lang="en-US" altLang="it-IT" dirty="0"/>
              <a:t> </a:t>
            </a:r>
            <a:r>
              <a:rPr lang="en-US" altLang="it-IT" dirty="0" err="1"/>
              <a:t>all’autodeterminazione</a:t>
            </a:r>
            <a:r>
              <a:rPr lang="en-US" altLang="it-IT" dirty="0"/>
              <a:t> in </a:t>
            </a:r>
            <a:r>
              <a:rPr lang="en-US" altLang="it-IT" dirty="0" err="1"/>
              <a:t>aree</a:t>
            </a:r>
            <a:r>
              <a:rPr lang="en-US" altLang="it-IT" dirty="0"/>
              <a:t> </a:t>
            </a:r>
            <a:r>
              <a:rPr lang="en-US" altLang="it-IT" dirty="0" err="1"/>
              <a:t>territoriali</a:t>
            </a:r>
            <a:r>
              <a:rPr lang="en-US" altLang="it-IT" dirty="0"/>
              <a:t> </a:t>
            </a:r>
            <a:r>
              <a:rPr lang="en-US" altLang="it-IT" dirty="0" err="1"/>
              <a:t>unificate</a:t>
            </a:r>
            <a:r>
              <a:rPr lang="en-US" altLang="it-IT" dirty="0"/>
              <a:t>. </a:t>
            </a:r>
          </a:p>
          <a:p>
            <a:endParaRPr lang="en-US" altLang="it-IT" dirty="0"/>
          </a:p>
          <a:p>
            <a:r>
              <a:rPr lang="en-US" altLang="it-IT" dirty="0" err="1"/>
              <a:t>Diplomazia</a:t>
            </a:r>
            <a:r>
              <a:rPr lang="en-US" altLang="it-IT" dirty="0"/>
              <a:t>, </a:t>
            </a:r>
            <a:r>
              <a:rPr lang="en-US" altLang="it-IT" dirty="0" err="1"/>
              <a:t>forze</a:t>
            </a:r>
            <a:r>
              <a:rPr lang="en-US" altLang="it-IT" dirty="0"/>
              <a:t> </a:t>
            </a:r>
            <a:r>
              <a:rPr lang="en-US" altLang="it-IT" dirty="0" err="1"/>
              <a:t>armate</a:t>
            </a:r>
            <a:r>
              <a:rPr lang="en-US" altLang="it-IT" dirty="0"/>
              <a:t>, </a:t>
            </a:r>
            <a:r>
              <a:rPr lang="en-US" altLang="it-IT" dirty="0" err="1"/>
              <a:t>amministrazione</a:t>
            </a:r>
            <a:r>
              <a:rPr lang="en-US" altLang="it-IT" dirty="0"/>
              <a:t> </a:t>
            </a:r>
            <a:r>
              <a:rPr lang="en-US" altLang="it-IT" dirty="0" err="1"/>
              <a:t>centralizzata</a:t>
            </a:r>
            <a:endParaRPr lang="en-US" altLang="it-IT" dirty="0"/>
          </a:p>
          <a:p>
            <a:endParaRPr lang="en-US" altLang="it-IT" dirty="0"/>
          </a:p>
          <a:p>
            <a:r>
              <a:rPr lang="en-US" altLang="it-IT" dirty="0"/>
              <a:t>I “14 </a:t>
            </a:r>
            <a:r>
              <a:rPr lang="en-US" altLang="it-IT" dirty="0" err="1"/>
              <a:t>punti</a:t>
            </a:r>
            <a:r>
              <a:rPr lang="en-US" altLang="it-IT" dirty="0"/>
              <a:t> di Wilson” dopo la I Guerra </a:t>
            </a:r>
            <a:r>
              <a:rPr lang="en-US" altLang="it-IT" dirty="0" err="1"/>
              <a:t>mondiale</a:t>
            </a:r>
            <a:r>
              <a:rPr lang="en-US" altLang="it-IT" dirty="0"/>
              <a:t>: auto-</a:t>
            </a:r>
            <a:r>
              <a:rPr lang="en-US" altLang="it-IT" dirty="0" err="1"/>
              <a:t>determinazione</a:t>
            </a:r>
            <a:r>
              <a:rPr lang="en-US" altLang="it-IT" dirty="0"/>
              <a:t> </a:t>
            </a:r>
            <a:r>
              <a:rPr lang="en-US" altLang="it-IT" dirty="0" err="1"/>
              <a:t>nazionale</a:t>
            </a:r>
            <a:r>
              <a:rPr lang="en-US" altLang="it-IT" dirty="0"/>
              <a:t> e </a:t>
            </a:r>
            <a:r>
              <a:rPr lang="en-US" altLang="it-IT" dirty="0" err="1"/>
              <a:t>legittimazione</a:t>
            </a:r>
            <a:r>
              <a:rPr lang="en-US" altLang="it-IT" dirty="0"/>
              <a:t> </a:t>
            </a:r>
            <a:r>
              <a:rPr lang="en-US" altLang="it-IT" dirty="0" err="1"/>
              <a:t>delle</a:t>
            </a:r>
            <a:r>
              <a:rPr lang="en-US" altLang="it-IT" dirty="0"/>
              <a:t> </a:t>
            </a:r>
            <a:r>
              <a:rPr lang="en-US" altLang="it-IT" dirty="0" err="1"/>
              <a:t>istanze</a:t>
            </a:r>
            <a:r>
              <a:rPr lang="en-US" altLang="it-IT" dirty="0"/>
              <a:t> </a:t>
            </a:r>
            <a:r>
              <a:rPr lang="en-US" altLang="it-IT" dirty="0" err="1"/>
              <a:t>etno-nazionali</a:t>
            </a:r>
            <a:r>
              <a:rPr lang="en-US" altLang="it-IT" dirty="0"/>
              <a:t> (</a:t>
            </a:r>
            <a:r>
              <a:rPr lang="en-US" altLang="it-IT" dirty="0" err="1"/>
              <a:t>paradosso</a:t>
            </a:r>
            <a:r>
              <a:rPr lang="en-US" altLang="it-IT" dirty="0"/>
              <a:t> </a:t>
            </a:r>
            <a:r>
              <a:rPr lang="en-US" altLang="it-IT" dirty="0" err="1"/>
              <a:t>dei</a:t>
            </a:r>
            <a:r>
              <a:rPr lang="en-US" altLang="it-IT" dirty="0"/>
              <a:t> </a:t>
            </a:r>
            <a:r>
              <a:rPr lang="en-US" altLang="it-IT" dirty="0" err="1"/>
              <a:t>confini</a:t>
            </a:r>
            <a:r>
              <a:rPr lang="en-US" altLang="it-IT" dirty="0"/>
              <a:t>) </a:t>
            </a:r>
          </a:p>
          <a:p>
            <a:endParaRPr lang="en-US" altLang="it-IT" dirty="0"/>
          </a:p>
          <a:p>
            <a:r>
              <a:rPr lang="en-US" altLang="it-IT" dirty="0"/>
              <a:t>Rete </a:t>
            </a:r>
            <a:r>
              <a:rPr lang="en-US" altLang="it-IT" dirty="0" err="1"/>
              <a:t>globale</a:t>
            </a:r>
            <a:r>
              <a:rPr lang="en-US" altLang="it-IT" dirty="0"/>
              <a:t> sempre </a:t>
            </a:r>
            <a:r>
              <a:rPr lang="en-US" altLang="it-IT" dirty="0" err="1"/>
              <a:t>più</a:t>
            </a:r>
            <a:r>
              <a:rPr lang="en-US" altLang="it-IT" dirty="0"/>
              <a:t> intricate di </a:t>
            </a:r>
            <a:r>
              <a:rPr lang="en-US" altLang="it-IT" dirty="0" err="1"/>
              <a:t>interdipendenze</a:t>
            </a:r>
            <a:r>
              <a:rPr lang="en-US" altLang="it-IT" dirty="0"/>
              <a:t> </a:t>
            </a:r>
            <a:r>
              <a:rPr lang="en-US" altLang="it-IT" dirty="0" err="1"/>
              <a:t>politiche</a:t>
            </a:r>
            <a:r>
              <a:rPr lang="en-US" altLang="it-IT" dirty="0"/>
              <a:t>: “Nuovo </a:t>
            </a:r>
            <a:r>
              <a:rPr lang="en-US" altLang="it-IT" dirty="0" err="1"/>
              <a:t>Ordine</a:t>
            </a:r>
            <a:r>
              <a:rPr lang="en-US" altLang="it-IT" dirty="0"/>
              <a:t> </a:t>
            </a:r>
            <a:r>
              <a:rPr lang="en-US" altLang="it-IT" dirty="0" err="1"/>
              <a:t>Mondiale</a:t>
            </a:r>
            <a:r>
              <a:rPr lang="en-US" altLang="it-IT" dirty="0"/>
              <a:t>” dopo l’11 </a:t>
            </a:r>
            <a:r>
              <a:rPr lang="en-US" altLang="it-IT" dirty="0" err="1"/>
              <a:t>Settembre</a:t>
            </a:r>
            <a:r>
              <a:rPr lang="en-US" altLang="it-IT" dirty="0"/>
              <a:t> 2001: “</a:t>
            </a:r>
            <a:r>
              <a:rPr lang="en-US" altLang="it-IT" dirty="0" err="1"/>
              <a:t>stati</a:t>
            </a:r>
            <a:r>
              <a:rPr lang="en-US" altLang="it-IT" dirty="0"/>
              <a:t> </a:t>
            </a:r>
            <a:r>
              <a:rPr lang="en-US" altLang="it-IT" dirty="0" err="1"/>
              <a:t>canaglia</a:t>
            </a:r>
            <a:r>
              <a:rPr lang="en-US" altLang="it-IT" dirty="0"/>
              <a:t>" e </a:t>
            </a:r>
            <a:r>
              <a:rPr lang="en-US" altLang="it-IT" dirty="0" err="1"/>
              <a:t>crimini</a:t>
            </a:r>
            <a:r>
              <a:rPr lang="en-US" altLang="it-IT" dirty="0"/>
              <a:t> </a:t>
            </a:r>
            <a:r>
              <a:rPr lang="en-US" altLang="it-IT" dirty="0" err="1"/>
              <a:t>puniti</a:t>
            </a:r>
            <a:r>
              <a:rPr lang="en-US" altLang="it-IT" dirty="0"/>
              <a:t> </a:t>
            </a:r>
            <a:r>
              <a:rPr lang="en-US" altLang="it-IT" dirty="0" err="1"/>
              <a:t>attraverso</a:t>
            </a:r>
            <a:r>
              <a:rPr lang="en-US" altLang="it-IT" dirty="0"/>
              <a:t> I </a:t>
            </a:r>
            <a:r>
              <a:rPr lang="en-US" altLang="it-IT" dirty="0" err="1"/>
              <a:t>confini</a:t>
            </a:r>
            <a:r>
              <a:rPr lang="en-US" altLang="it-IT" dirty="0"/>
              <a:t>. </a:t>
            </a:r>
          </a:p>
          <a:p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137132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13176"/>
            <a:ext cx="6781800" cy="115902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ea typeface="ＭＳ Ｐゴシック" pitchFamily="34" charset="-128"/>
              </a:rPr>
              <a:t>La fine </a:t>
            </a:r>
            <a:r>
              <a:rPr lang="en-US" sz="4000" dirty="0" err="1">
                <a:ea typeface="ＭＳ Ｐゴシック" pitchFamily="34" charset="-128"/>
              </a:rPr>
              <a:t>dello</a:t>
            </a: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err="1">
                <a:ea typeface="ＭＳ Ｐゴシック" pitchFamily="34" charset="-128"/>
              </a:rPr>
              <a:t>stato</a:t>
            </a:r>
            <a:r>
              <a:rPr lang="en-US" sz="4000" dirty="0">
                <a:ea typeface="ＭＳ Ｐゴシック" pitchFamily="34" charset="-128"/>
              </a:rPr>
              <a:t> </a:t>
            </a:r>
            <a:r>
              <a:rPr lang="en-US" sz="4000" dirty="0" err="1">
                <a:ea typeface="ＭＳ Ｐゴシック" pitchFamily="34" charset="-128"/>
              </a:rPr>
              <a:t>nazione</a:t>
            </a:r>
            <a:r>
              <a:rPr lang="en-US" sz="4000" dirty="0">
                <a:ea typeface="ＭＳ Ｐゴシック" pitchFamily="34" charset="-128"/>
              </a:rPr>
              <a:t>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en-US" b="1" dirty="0" err="1"/>
              <a:t>Iper-globalisti</a:t>
            </a:r>
            <a:r>
              <a:rPr lang="en-US" altLang="en-US" dirty="0"/>
              <a:t>: </a:t>
            </a:r>
            <a:r>
              <a:rPr lang="en-US" altLang="en-US" dirty="0" err="1"/>
              <a:t>si</a:t>
            </a:r>
            <a:r>
              <a:rPr lang="en-US" altLang="en-US" dirty="0"/>
              <a:t>, ci </a:t>
            </a:r>
            <a:r>
              <a:rPr lang="en-US" altLang="en-US" dirty="0" err="1"/>
              <a:t>sono</a:t>
            </a:r>
            <a:r>
              <a:rPr lang="en-US" altLang="en-US" dirty="0"/>
              <a:t> </a:t>
            </a:r>
            <a:r>
              <a:rPr lang="en-US" altLang="en-US" dirty="0" err="1"/>
              <a:t>forze</a:t>
            </a:r>
            <a:r>
              <a:rPr lang="en-US" altLang="en-US" dirty="0"/>
              <a:t> tecno-</a:t>
            </a:r>
            <a:r>
              <a:rPr lang="en-US" altLang="en-US" dirty="0" err="1"/>
              <a:t>economiche</a:t>
            </a:r>
            <a:r>
              <a:rPr lang="en-US" altLang="en-US" dirty="0"/>
              <a:t> </a:t>
            </a:r>
            <a:r>
              <a:rPr lang="en-US" altLang="en-US" dirty="0" err="1"/>
              <a:t>ineluttabili</a:t>
            </a:r>
            <a:r>
              <a:rPr lang="en-US" altLang="en-US" dirty="0"/>
              <a:t> </a:t>
            </a:r>
            <a:r>
              <a:rPr lang="en-US" altLang="en-US" dirty="0" err="1"/>
              <a:t>che</a:t>
            </a:r>
            <a:r>
              <a:rPr lang="en-US" altLang="en-US" dirty="0"/>
              <a:t> </a:t>
            </a:r>
            <a:r>
              <a:rPr lang="en-US" altLang="en-US" dirty="0" err="1"/>
              <a:t>affossano</a:t>
            </a:r>
            <a:r>
              <a:rPr lang="en-US" altLang="en-US" dirty="0"/>
              <a:t> </a:t>
            </a:r>
            <a:r>
              <a:rPr lang="en-US" altLang="en-US" dirty="0" err="1"/>
              <a:t>ogni</a:t>
            </a:r>
            <a:r>
              <a:rPr lang="en-US" altLang="en-US" dirty="0"/>
              <a:t> tentative di </a:t>
            </a:r>
            <a:r>
              <a:rPr lang="en-US" altLang="en-US" dirty="0" err="1"/>
              <a:t>fermare</a:t>
            </a:r>
            <a:r>
              <a:rPr lang="en-US" altLang="en-US" dirty="0"/>
              <a:t> le </a:t>
            </a:r>
            <a:r>
              <a:rPr lang="en-US" altLang="en-US" dirty="0" err="1"/>
              <a:t>tendenze</a:t>
            </a:r>
            <a:r>
              <a:rPr lang="en-US" altLang="en-US" dirty="0"/>
              <a:t> </a:t>
            </a:r>
            <a:r>
              <a:rPr lang="en-US" altLang="en-US" dirty="0" err="1"/>
              <a:t>globalizzanti</a:t>
            </a:r>
            <a:r>
              <a:rPr lang="en-US" altLang="en-US" dirty="0"/>
              <a:t>. </a:t>
            </a:r>
            <a:r>
              <a:rPr lang="en-US" altLang="en-US" dirty="0" err="1"/>
              <a:t>Stati</a:t>
            </a:r>
            <a:r>
              <a:rPr lang="en-US" altLang="en-US" dirty="0"/>
              <a:t> (</a:t>
            </a:r>
            <a:r>
              <a:rPr lang="en-US" altLang="en-US" dirty="0" err="1"/>
              <a:t>governi</a:t>
            </a:r>
            <a:r>
              <a:rPr lang="en-US" altLang="en-US" dirty="0"/>
              <a:t>) super-</a:t>
            </a:r>
            <a:r>
              <a:rPr lang="en-US" altLang="en-US" dirty="0" err="1"/>
              <a:t>conduttori</a:t>
            </a:r>
            <a:r>
              <a:rPr lang="en-US" altLang="en-US" dirty="0"/>
              <a:t> del </a:t>
            </a:r>
            <a:r>
              <a:rPr lang="en-US" altLang="en-US" dirty="0" err="1"/>
              <a:t>capitalismo</a:t>
            </a:r>
            <a:r>
              <a:rPr lang="en-US" altLang="en-US" dirty="0"/>
              <a:t> </a:t>
            </a:r>
            <a:r>
              <a:rPr lang="en-US" altLang="en-US" dirty="0" err="1"/>
              <a:t>globale</a:t>
            </a:r>
            <a:r>
              <a:rPr lang="en-US" altLang="en-US" dirty="0"/>
              <a:t>.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</a:p>
          <a:p>
            <a:r>
              <a:rPr lang="en-US" altLang="en-US" dirty="0"/>
              <a:t>Il </a:t>
            </a:r>
            <a:r>
              <a:rPr lang="en-US" altLang="en-US" dirty="0" err="1"/>
              <a:t>potere</a:t>
            </a:r>
            <a:r>
              <a:rPr lang="en-US" altLang="en-US" dirty="0"/>
              <a:t> politico </a:t>
            </a:r>
            <a:r>
              <a:rPr lang="en-US" altLang="en-US" dirty="0" err="1"/>
              <a:t>si</a:t>
            </a:r>
            <a:r>
              <a:rPr lang="en-US" altLang="en-US" dirty="0"/>
              <a:t> </a:t>
            </a:r>
            <a:r>
              <a:rPr lang="en-US" altLang="en-US" dirty="0" err="1"/>
              <a:t>trova</a:t>
            </a:r>
            <a:r>
              <a:rPr lang="en-US" altLang="en-US" dirty="0"/>
              <a:t> </a:t>
            </a:r>
            <a:r>
              <a:rPr lang="en-US" altLang="en-US" dirty="0" err="1"/>
              <a:t>nelle</a:t>
            </a:r>
            <a:r>
              <a:rPr lang="en-US" altLang="en-US" dirty="0"/>
              <a:t> </a:t>
            </a:r>
            <a:r>
              <a:rPr lang="en-US" altLang="en-US" dirty="0" err="1"/>
              <a:t>reti</a:t>
            </a:r>
            <a:r>
              <a:rPr lang="en-US" altLang="en-US" dirty="0"/>
              <a:t> </a:t>
            </a:r>
            <a:r>
              <a:rPr lang="en-US" altLang="en-US" dirty="0" err="1"/>
              <a:t>glo-cali</a:t>
            </a:r>
            <a:r>
              <a:rPr lang="en-US" altLang="en-US" dirty="0"/>
              <a:t> in un mondo senza confine. </a:t>
            </a:r>
            <a:r>
              <a:rPr lang="en-US" altLang="en-US" dirty="0" err="1"/>
              <a:t>Gli</a:t>
            </a:r>
            <a:r>
              <a:rPr lang="en-US" altLang="en-US" dirty="0"/>
              <a:t> </a:t>
            </a:r>
            <a:r>
              <a:rPr lang="en-US" altLang="en-US" dirty="0" err="1"/>
              <a:t>stati</a:t>
            </a:r>
            <a:r>
              <a:rPr lang="en-US" altLang="en-US" dirty="0"/>
              <a:t> non </a:t>
            </a:r>
            <a:r>
              <a:rPr lang="en-US" altLang="en-US" dirty="0" err="1"/>
              <a:t>possono</a:t>
            </a:r>
            <a:r>
              <a:rPr lang="en-US" altLang="en-US" dirty="0"/>
              <a:t> </a:t>
            </a:r>
            <a:r>
              <a:rPr lang="en-US" altLang="en-US" dirty="0" err="1"/>
              <a:t>più</a:t>
            </a:r>
            <a:r>
              <a:rPr lang="en-US" altLang="en-US" dirty="0"/>
              <a:t> </a:t>
            </a:r>
            <a:r>
              <a:rPr lang="en-US" altLang="en-US" dirty="0" err="1"/>
              <a:t>controllare</a:t>
            </a:r>
            <a:r>
              <a:rPr lang="en-US" altLang="en-US" dirty="0"/>
              <a:t>/</a:t>
            </a:r>
            <a:r>
              <a:rPr lang="en-US" altLang="en-US" dirty="0" err="1"/>
              <a:t>monopolizzare</a:t>
            </a:r>
            <a:r>
              <a:rPr lang="en-US" altLang="en-US" dirty="0"/>
              <a:t> la valuta, la </a:t>
            </a:r>
            <a:r>
              <a:rPr lang="en-US" altLang="en-US" dirty="0" err="1"/>
              <a:t>tecnologia</a:t>
            </a:r>
            <a:r>
              <a:rPr lang="en-US" altLang="en-US" dirty="0"/>
              <a:t>, il </a:t>
            </a:r>
            <a:r>
              <a:rPr lang="en-US" altLang="en-US" dirty="0" err="1"/>
              <a:t>diritto</a:t>
            </a:r>
            <a:r>
              <a:rPr lang="en-US" altLang="en-US" dirty="0"/>
              <a:t>, la </a:t>
            </a:r>
            <a:r>
              <a:rPr lang="en-US" altLang="en-US" dirty="0" err="1"/>
              <a:t>violenza</a:t>
            </a:r>
            <a:r>
              <a:rPr lang="en-US" altLang="en-US" dirty="0"/>
              <a:t>, </a:t>
            </a:r>
            <a:r>
              <a:rPr lang="en-US" altLang="en-US" dirty="0" err="1"/>
              <a:t>ecc</a:t>
            </a:r>
            <a:r>
              <a:rPr lang="en-US" altLang="en-US" dirty="0"/>
              <a:t>..</a:t>
            </a:r>
          </a:p>
          <a:p>
            <a:endParaRPr lang="en-US" altLang="en-US" dirty="0"/>
          </a:p>
          <a:p>
            <a:r>
              <a:rPr lang="en-US" altLang="en-US" dirty="0" err="1"/>
              <a:t>Blocchi</a:t>
            </a:r>
            <a:r>
              <a:rPr lang="en-US" altLang="en-US" dirty="0"/>
              <a:t> di </a:t>
            </a:r>
            <a:r>
              <a:rPr lang="en-US" altLang="en-US" dirty="0" err="1"/>
              <a:t>potere</a:t>
            </a:r>
            <a:r>
              <a:rPr lang="en-US" altLang="en-US" dirty="0"/>
              <a:t> </a:t>
            </a:r>
            <a:r>
              <a:rPr lang="en-US" altLang="en-US" dirty="0" err="1"/>
              <a:t>regionale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b="1" dirty="0" err="1"/>
              <a:t>Scettici</a:t>
            </a:r>
            <a:r>
              <a:rPr lang="en-US" altLang="en-US" b="1" dirty="0"/>
              <a:t>:</a:t>
            </a:r>
            <a:r>
              <a:rPr lang="en-US" altLang="en-US" dirty="0"/>
              <a:t> La </a:t>
            </a:r>
            <a:r>
              <a:rPr lang="en-US" altLang="en-US" dirty="0" err="1"/>
              <a:t>politica</a:t>
            </a:r>
            <a:r>
              <a:rPr lang="en-US" altLang="en-US" dirty="0"/>
              <a:t> ha </a:t>
            </a:r>
            <a:r>
              <a:rPr lang="en-US" altLang="en-US" dirty="0" err="1"/>
              <a:t>legittimato</a:t>
            </a:r>
            <a:r>
              <a:rPr lang="en-US" altLang="en-US" dirty="0"/>
              <a:t> le </a:t>
            </a:r>
            <a:r>
              <a:rPr lang="en-US" altLang="en-US" dirty="0" err="1"/>
              <a:t>forze</a:t>
            </a:r>
            <a:r>
              <a:rPr lang="en-US" altLang="en-US" dirty="0"/>
              <a:t> </a:t>
            </a:r>
            <a:r>
              <a:rPr lang="en-US" altLang="en-US" dirty="0" err="1"/>
              <a:t>globali</a:t>
            </a:r>
            <a:r>
              <a:rPr lang="en-US" altLang="en-US" dirty="0"/>
              <a:t> e </a:t>
            </a:r>
            <a:r>
              <a:rPr lang="en-US" altLang="en-US" dirty="0" err="1"/>
              <a:t>può</a:t>
            </a:r>
            <a:r>
              <a:rPr lang="en-US" altLang="en-US" dirty="0"/>
              <a:t> </a:t>
            </a:r>
            <a:r>
              <a:rPr lang="en-US" altLang="en-US" dirty="0" err="1"/>
              <a:t>pertanto</a:t>
            </a:r>
            <a:r>
              <a:rPr lang="en-US" altLang="en-US" dirty="0"/>
              <a:t> </a:t>
            </a:r>
            <a:r>
              <a:rPr lang="en-US" altLang="en-US" dirty="0" err="1"/>
              <a:t>fermarle</a:t>
            </a:r>
            <a:r>
              <a:rPr lang="en-US" altLang="en-US" dirty="0"/>
              <a:t> (</a:t>
            </a:r>
            <a:r>
              <a:rPr lang="en-US" altLang="en-US" dirty="0" err="1"/>
              <a:t>p.es</a:t>
            </a:r>
            <a:r>
              <a:rPr lang="en-US" altLang="en-US" dirty="0"/>
              <a:t> </a:t>
            </a:r>
            <a:r>
              <a:rPr lang="en-US" altLang="en-US" dirty="0" err="1"/>
              <a:t>trattati</a:t>
            </a:r>
            <a:r>
              <a:rPr lang="en-US" altLang="en-US" dirty="0"/>
              <a:t>, </a:t>
            </a:r>
            <a:r>
              <a:rPr lang="en-US" altLang="en-US" dirty="0" err="1"/>
              <a:t>tassazione</a:t>
            </a:r>
            <a:r>
              <a:rPr lang="en-US" altLang="en-US" dirty="0"/>
              <a:t>, </a:t>
            </a:r>
            <a:r>
              <a:rPr lang="en-US" altLang="en-US" dirty="0" err="1"/>
              <a:t>divieti</a:t>
            </a:r>
            <a:r>
              <a:rPr lang="en-US" altLang="en-US" dirty="0"/>
              <a:t>). Il </a:t>
            </a:r>
            <a:r>
              <a:rPr lang="en-US" altLang="en-US" dirty="0" err="1"/>
              <a:t>territorio</a:t>
            </a:r>
            <a:r>
              <a:rPr lang="en-US" altLang="en-US" dirty="0"/>
              <a:t> </a:t>
            </a:r>
            <a:r>
              <a:rPr lang="en-US" altLang="en-US" dirty="0" err="1"/>
              <a:t>conta</a:t>
            </a:r>
            <a:r>
              <a:rPr lang="en-US" altLang="en-US" dirty="0"/>
              <a:t> </a:t>
            </a:r>
            <a:r>
              <a:rPr lang="en-US" altLang="en-US" dirty="0" err="1"/>
              <a:t>ancora</a:t>
            </a:r>
            <a:r>
              <a:rPr lang="en-US" altLang="en-US" dirty="0"/>
              <a:t>: </a:t>
            </a:r>
            <a:r>
              <a:rPr lang="en-US" altLang="en-US" dirty="0" err="1"/>
              <a:t>città</a:t>
            </a:r>
            <a:r>
              <a:rPr lang="en-US" altLang="en-US" dirty="0"/>
              <a:t>, </a:t>
            </a:r>
            <a:r>
              <a:rPr lang="en-US" altLang="en-US" dirty="0" err="1"/>
              <a:t>aree</a:t>
            </a:r>
            <a:r>
              <a:rPr lang="en-US" altLang="en-US" dirty="0"/>
              <a:t> </a:t>
            </a:r>
            <a:r>
              <a:rPr lang="en-US" altLang="en-US" dirty="0" err="1"/>
              <a:t>rurali</a:t>
            </a:r>
            <a:r>
              <a:rPr lang="en-US" altLang="en-US" dirty="0"/>
              <a:t>, </a:t>
            </a:r>
            <a:r>
              <a:rPr lang="en-US" altLang="en-US" dirty="0" err="1"/>
              <a:t>beni</a:t>
            </a:r>
            <a:r>
              <a:rPr lang="en-US" altLang="en-US" dirty="0"/>
              <a:t> </a:t>
            </a:r>
            <a:r>
              <a:rPr lang="en-US" altLang="en-US" dirty="0" err="1"/>
              <a:t>comuni</a:t>
            </a:r>
            <a:r>
              <a:rPr lang="en-US" altLang="en-US" dirty="0"/>
              <a:t>. </a:t>
            </a:r>
            <a:r>
              <a:rPr lang="en-US" altLang="en-US" dirty="0" err="1"/>
              <a:t>Inoltre</a:t>
            </a:r>
            <a:r>
              <a:rPr lang="en-US" altLang="en-US" dirty="0"/>
              <a:t>, lo </a:t>
            </a:r>
            <a:r>
              <a:rPr lang="en-US" altLang="en-US" dirty="0" err="1"/>
              <a:t>stato</a:t>
            </a:r>
            <a:r>
              <a:rPr lang="en-US" altLang="en-US" dirty="0"/>
              <a:t> </a:t>
            </a:r>
            <a:r>
              <a:rPr lang="en-US" altLang="en-US" dirty="0" err="1"/>
              <a:t>controlla</a:t>
            </a:r>
            <a:r>
              <a:rPr lang="en-US" altLang="en-US" dirty="0"/>
              <a:t> </a:t>
            </a:r>
            <a:r>
              <a:rPr lang="en-US" altLang="en-US" dirty="0" err="1"/>
              <a:t>l’educazione</a:t>
            </a:r>
            <a:r>
              <a:rPr lang="en-US" altLang="en-US" dirty="0"/>
              <a:t> di base, lam </a:t>
            </a:r>
            <a:r>
              <a:rPr lang="en-US" altLang="en-US" dirty="0" err="1"/>
              <a:t>popolazione</a:t>
            </a:r>
            <a:r>
              <a:rPr lang="en-US" altLang="en-US" dirty="0"/>
              <a:t> e la </a:t>
            </a:r>
            <a:r>
              <a:rPr lang="en-US" altLang="en-US" dirty="0" err="1"/>
              <a:t>sicurezza</a:t>
            </a:r>
            <a:r>
              <a:rPr lang="en-US" altLang="en-US" dirty="0"/>
              <a:t>. Caso </a:t>
            </a:r>
            <a:r>
              <a:rPr lang="en-US" altLang="en-US" dirty="0" err="1"/>
              <a:t>sanità</a:t>
            </a:r>
            <a:r>
              <a:rPr lang="en-US" altLang="en-US" dirty="0"/>
              <a:t> </a:t>
            </a:r>
            <a:r>
              <a:rPr lang="en-US" altLang="en-US" dirty="0" err="1"/>
              <a:t>pubblica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r>
              <a:rPr lang="en-US" altLang="en-US" dirty="0"/>
              <a:t>Chi </a:t>
            </a:r>
            <a:r>
              <a:rPr lang="en-US" altLang="en-US" dirty="0" err="1"/>
              <a:t>è</a:t>
            </a:r>
            <a:r>
              <a:rPr lang="en-US" altLang="en-US" dirty="0"/>
              <a:t> </a:t>
            </a:r>
            <a:r>
              <a:rPr lang="en-US" altLang="en-US" dirty="0" err="1"/>
              <a:t>nato</a:t>
            </a:r>
            <a:r>
              <a:rPr lang="en-US" altLang="en-US" dirty="0"/>
              <a:t> prima…. </a:t>
            </a:r>
            <a:r>
              <a:rPr lang="en-US" altLang="en-US" dirty="0" err="1"/>
              <a:t>Opinioni</a:t>
            </a:r>
            <a:r>
              <a:rPr lang="en-US" altLang="en-US" dirty="0"/>
              <a:t>?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697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Global </a:t>
            </a:r>
            <a:r>
              <a:rPr lang="it-IT" sz="4000" dirty="0" err="1"/>
              <a:t>governance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Istituzioni sovra-nazionali </a:t>
            </a:r>
            <a:r>
              <a:rPr lang="it-IT" dirty="0"/>
              <a:t>per curare interessi e norme comuni</a:t>
            </a:r>
          </a:p>
          <a:p>
            <a:endParaRPr lang="it-IT" dirty="0"/>
          </a:p>
          <a:p>
            <a:r>
              <a:rPr lang="it-IT" dirty="0"/>
              <a:t>1) Livello municipale/provinciale</a:t>
            </a:r>
          </a:p>
          <a:p>
            <a:r>
              <a:rPr lang="it-IT" dirty="0"/>
              <a:t>2) Livello regionale</a:t>
            </a:r>
          </a:p>
          <a:p>
            <a:r>
              <a:rPr lang="it-IT" dirty="0"/>
              <a:t>3) Livello globale</a:t>
            </a:r>
          </a:p>
          <a:p>
            <a:r>
              <a:rPr lang="it-IT" dirty="0"/>
              <a:t>4) Società civile globale</a:t>
            </a:r>
          </a:p>
          <a:p>
            <a:endParaRPr lang="it-IT" dirty="0"/>
          </a:p>
          <a:p>
            <a:r>
              <a:rPr lang="it-IT" dirty="0"/>
              <a:t>Dove radicare una cittadinanza globale? E’ possibile una forma globale di </a:t>
            </a:r>
            <a:r>
              <a:rPr lang="it-IT" i="1" dirty="0" err="1"/>
              <a:t>governance</a:t>
            </a:r>
            <a:r>
              <a:rPr lang="it-IT" dirty="0"/>
              <a:t> democratica? (critiche e resistenze)</a:t>
            </a:r>
          </a:p>
        </p:txBody>
      </p:sp>
    </p:spTree>
    <p:extLst>
      <p:ext uri="{BB962C8B-B14F-4D97-AF65-F5344CB8AC3E}">
        <p14:creationId xmlns:p14="http://schemas.microsoft.com/office/powerpoint/2010/main" val="1033217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399</Words>
  <Application>Microsoft Macintosh PowerPoint</Application>
  <PresentationFormat>Presentazione su schermo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Impact</vt:lpstr>
      <vt:lpstr>Times New Roman</vt:lpstr>
      <vt:lpstr>NewsPrint</vt:lpstr>
      <vt:lpstr>La dimensione politica della globalizzazione</vt:lpstr>
      <vt:lpstr>Globalizzazione politica</vt:lpstr>
      <vt:lpstr>Sarà vero?</vt:lpstr>
      <vt:lpstr>Il Sistema degli stati nazione moderni</vt:lpstr>
      <vt:lpstr>La fine dello stato nazione?</vt:lpstr>
      <vt:lpstr>Global governance</vt:lpstr>
    </vt:vector>
  </TitlesOfParts>
  <Company>UNIVERSITA' DEGLI STUDI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Metaphors of globalization</dc:title>
  <dc:creator>carrieri</dc:creator>
  <cp:lastModifiedBy>Emilio Cocco</cp:lastModifiedBy>
  <cp:revision>7</cp:revision>
  <dcterms:created xsi:type="dcterms:W3CDTF">2016-03-02T09:34:58Z</dcterms:created>
  <dcterms:modified xsi:type="dcterms:W3CDTF">2021-10-13T15:27:12Z</dcterms:modified>
</cp:coreProperties>
</file>