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9" r:id="rId2"/>
    <p:sldId id="256" r:id="rId3"/>
    <p:sldId id="269" r:id="rId4"/>
    <p:sldId id="281" r:id="rId5"/>
    <p:sldId id="280" r:id="rId6"/>
    <p:sldId id="282" r:id="rId7"/>
    <p:sldId id="283" r:id="rId8"/>
    <p:sldId id="284" r:id="rId9"/>
    <p:sldId id="285" r:id="rId10"/>
    <p:sldId id="286" r:id="rId11"/>
    <p:sldId id="287" r:id="rId12"/>
    <p:sldId id="261" r:id="rId13"/>
    <p:sldId id="262" r:id="rId14"/>
    <p:sldId id="292" r:id="rId15"/>
    <p:sldId id="505" r:id="rId16"/>
    <p:sldId id="351" r:id="rId17"/>
    <p:sldId id="506" r:id="rId18"/>
    <p:sldId id="508" r:id="rId19"/>
    <p:sldId id="263" r:id="rId20"/>
    <p:sldId id="265" r:id="rId21"/>
    <p:sldId id="275" r:id="rId22"/>
    <p:sldId id="279" r:id="rId23"/>
    <p:sldId id="266" r:id="rId24"/>
    <p:sldId id="288" r:id="rId25"/>
    <p:sldId id="271" r:id="rId26"/>
    <p:sldId id="270" r:id="rId27"/>
    <p:sldId id="272" r:id="rId28"/>
    <p:sldId id="302" r:id="rId29"/>
    <p:sldId id="257" r:id="rId30"/>
    <p:sldId id="294" r:id="rId31"/>
    <p:sldId id="507" r:id="rId32"/>
    <p:sldId id="301" r:id="rId33"/>
    <p:sldId id="303" r:id="rId34"/>
    <p:sldId id="260" r:id="rId35"/>
    <p:sldId id="295" r:id="rId36"/>
    <p:sldId id="297" r:id="rId37"/>
    <p:sldId id="264" r:id="rId38"/>
    <p:sldId id="298" r:id="rId39"/>
    <p:sldId id="299" r:id="rId40"/>
    <p:sldId id="300" r:id="rId41"/>
    <p:sldId id="277" r:id="rId42"/>
    <p:sldId id="27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A6910-CFEB-4170-8957-694F78B35DD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93CADCE-00FB-461D-95BF-38EFC138B7FF}">
      <dgm:prSet/>
      <dgm:spPr/>
      <dgm:t>
        <a:bodyPr/>
        <a:lstStyle/>
        <a:p>
          <a:r>
            <a:rPr lang="en-GB"/>
            <a:t>Innovazione tecnologica e rivoluzione digitale</a:t>
          </a:r>
          <a:endParaRPr lang="en-US"/>
        </a:p>
      </dgm:t>
    </dgm:pt>
    <dgm:pt modelId="{586F0F29-13C3-4505-8B42-9AF052326A53}" type="parTrans" cxnId="{B00EA900-8099-4455-9FF5-E7E0C784F2DB}">
      <dgm:prSet/>
      <dgm:spPr/>
      <dgm:t>
        <a:bodyPr/>
        <a:lstStyle/>
        <a:p>
          <a:endParaRPr lang="en-US"/>
        </a:p>
      </dgm:t>
    </dgm:pt>
    <dgm:pt modelId="{51A77185-B3ED-429C-98F1-D1A5998E1536}" type="sibTrans" cxnId="{B00EA900-8099-4455-9FF5-E7E0C784F2DB}">
      <dgm:prSet/>
      <dgm:spPr/>
      <dgm:t>
        <a:bodyPr/>
        <a:lstStyle/>
        <a:p>
          <a:endParaRPr lang="en-US"/>
        </a:p>
      </dgm:t>
    </dgm:pt>
    <dgm:pt modelId="{9799FC7D-EDE3-43A8-BEC4-37A9876F11BE}">
      <dgm:prSet/>
      <dgm:spPr/>
      <dgm:t>
        <a:bodyPr/>
        <a:lstStyle/>
        <a:p>
          <a:r>
            <a:rPr lang="en-GB"/>
            <a:t>Diritti dei consumatori</a:t>
          </a:r>
          <a:endParaRPr lang="en-US"/>
        </a:p>
      </dgm:t>
    </dgm:pt>
    <dgm:pt modelId="{E0F994F9-8EB1-4AA6-87CE-8D2B9050E28B}" type="parTrans" cxnId="{2D6F0726-8DB1-4EC5-99F8-B2D13C378DED}">
      <dgm:prSet/>
      <dgm:spPr/>
      <dgm:t>
        <a:bodyPr/>
        <a:lstStyle/>
        <a:p>
          <a:endParaRPr lang="en-US"/>
        </a:p>
      </dgm:t>
    </dgm:pt>
    <dgm:pt modelId="{42CC4216-8405-4B43-8F2B-F12141376273}" type="sibTrans" cxnId="{2D6F0726-8DB1-4EC5-99F8-B2D13C378DED}">
      <dgm:prSet/>
      <dgm:spPr/>
      <dgm:t>
        <a:bodyPr/>
        <a:lstStyle/>
        <a:p>
          <a:endParaRPr lang="en-US"/>
        </a:p>
      </dgm:t>
    </dgm:pt>
    <dgm:pt modelId="{4282AF73-C23F-4631-841C-F165FE047A58}">
      <dgm:prSet/>
      <dgm:spPr/>
      <dgm:t>
        <a:bodyPr/>
        <a:lstStyle/>
        <a:p>
          <a:r>
            <a:rPr lang="en-GB"/>
            <a:t>Integrazione globale: riduzione della disuguaglianza globale (aggregata) e ascesa della "classe media globale".</a:t>
          </a:r>
          <a:endParaRPr lang="en-US"/>
        </a:p>
      </dgm:t>
    </dgm:pt>
    <dgm:pt modelId="{5FAD84C6-CE1D-4658-909C-3A60F6350986}" type="parTrans" cxnId="{6E1C5339-D5B1-4854-A580-56C3DF371D25}">
      <dgm:prSet/>
      <dgm:spPr/>
      <dgm:t>
        <a:bodyPr/>
        <a:lstStyle/>
        <a:p>
          <a:endParaRPr lang="en-US"/>
        </a:p>
      </dgm:t>
    </dgm:pt>
    <dgm:pt modelId="{EFCF4251-856D-425F-8970-17105414170A}" type="sibTrans" cxnId="{6E1C5339-D5B1-4854-A580-56C3DF371D25}">
      <dgm:prSet/>
      <dgm:spPr/>
      <dgm:t>
        <a:bodyPr/>
        <a:lstStyle/>
        <a:p>
          <a:endParaRPr lang="en-US"/>
        </a:p>
      </dgm:t>
    </dgm:pt>
    <dgm:pt modelId="{5A8567F0-3203-4881-9EF7-C128A95EC2BA}">
      <dgm:prSet/>
      <dgm:spPr/>
      <dgm:t>
        <a:bodyPr/>
        <a:lstStyle/>
        <a:p>
          <a:r>
            <a:rPr lang="en-GB"/>
            <a:t>Regolamentazione dell'inflazione</a:t>
          </a:r>
          <a:endParaRPr lang="en-US"/>
        </a:p>
      </dgm:t>
    </dgm:pt>
    <dgm:pt modelId="{97DD94E4-7337-42FD-AC5B-3198AACE6909}" type="parTrans" cxnId="{2823AAC1-7634-4397-94DC-D31DDC66AE29}">
      <dgm:prSet/>
      <dgm:spPr/>
      <dgm:t>
        <a:bodyPr/>
        <a:lstStyle/>
        <a:p>
          <a:endParaRPr lang="en-US"/>
        </a:p>
      </dgm:t>
    </dgm:pt>
    <dgm:pt modelId="{71751E16-2C32-4783-9349-A215B4217597}" type="sibTrans" cxnId="{2823AAC1-7634-4397-94DC-D31DDC66AE29}">
      <dgm:prSet/>
      <dgm:spPr/>
      <dgm:t>
        <a:bodyPr/>
        <a:lstStyle/>
        <a:p>
          <a:endParaRPr lang="en-US"/>
        </a:p>
      </dgm:t>
    </dgm:pt>
    <dgm:pt modelId="{E433A824-2E2F-8641-8ED3-69C860BA276D}" type="pres">
      <dgm:prSet presAssocID="{E4EA6910-CFEB-4170-8957-694F78B35DD7}" presName="outerComposite" presStyleCnt="0">
        <dgm:presLayoutVars>
          <dgm:chMax val="5"/>
          <dgm:dir/>
          <dgm:resizeHandles val="exact"/>
        </dgm:presLayoutVars>
      </dgm:prSet>
      <dgm:spPr/>
    </dgm:pt>
    <dgm:pt modelId="{26C9609A-02C7-A946-9795-26AAC2D1A531}" type="pres">
      <dgm:prSet presAssocID="{E4EA6910-CFEB-4170-8957-694F78B35DD7}" presName="dummyMaxCanvas" presStyleCnt="0">
        <dgm:presLayoutVars/>
      </dgm:prSet>
      <dgm:spPr/>
    </dgm:pt>
    <dgm:pt modelId="{3E0E0C4B-A7D8-1945-84D1-57DD05BC66A7}" type="pres">
      <dgm:prSet presAssocID="{E4EA6910-CFEB-4170-8957-694F78B35DD7}" presName="FourNodes_1" presStyleLbl="node1" presStyleIdx="0" presStyleCnt="4">
        <dgm:presLayoutVars>
          <dgm:bulletEnabled val="1"/>
        </dgm:presLayoutVars>
      </dgm:prSet>
      <dgm:spPr/>
    </dgm:pt>
    <dgm:pt modelId="{AD1440CB-72A0-B944-BD63-E67DC53516FF}" type="pres">
      <dgm:prSet presAssocID="{E4EA6910-CFEB-4170-8957-694F78B35DD7}" presName="FourNodes_2" presStyleLbl="node1" presStyleIdx="1" presStyleCnt="4">
        <dgm:presLayoutVars>
          <dgm:bulletEnabled val="1"/>
        </dgm:presLayoutVars>
      </dgm:prSet>
      <dgm:spPr/>
    </dgm:pt>
    <dgm:pt modelId="{36F47E36-3EAD-B147-9045-170B89314F28}" type="pres">
      <dgm:prSet presAssocID="{E4EA6910-CFEB-4170-8957-694F78B35DD7}" presName="FourNodes_3" presStyleLbl="node1" presStyleIdx="2" presStyleCnt="4">
        <dgm:presLayoutVars>
          <dgm:bulletEnabled val="1"/>
        </dgm:presLayoutVars>
      </dgm:prSet>
      <dgm:spPr/>
    </dgm:pt>
    <dgm:pt modelId="{DAF9A4CF-C0E6-A84C-9E3C-57B641CDCAF9}" type="pres">
      <dgm:prSet presAssocID="{E4EA6910-CFEB-4170-8957-694F78B35DD7}" presName="FourNodes_4" presStyleLbl="node1" presStyleIdx="3" presStyleCnt="4">
        <dgm:presLayoutVars>
          <dgm:bulletEnabled val="1"/>
        </dgm:presLayoutVars>
      </dgm:prSet>
      <dgm:spPr/>
    </dgm:pt>
    <dgm:pt modelId="{4CBE9F77-ED62-8F4A-A79A-AB42CC8525D0}" type="pres">
      <dgm:prSet presAssocID="{E4EA6910-CFEB-4170-8957-694F78B35DD7}" presName="FourConn_1-2" presStyleLbl="fgAccFollowNode1" presStyleIdx="0" presStyleCnt="3">
        <dgm:presLayoutVars>
          <dgm:bulletEnabled val="1"/>
        </dgm:presLayoutVars>
      </dgm:prSet>
      <dgm:spPr/>
    </dgm:pt>
    <dgm:pt modelId="{A502CC39-D048-B547-9BC7-E0F99D0ED62D}" type="pres">
      <dgm:prSet presAssocID="{E4EA6910-CFEB-4170-8957-694F78B35DD7}" presName="FourConn_2-3" presStyleLbl="fgAccFollowNode1" presStyleIdx="1" presStyleCnt="3">
        <dgm:presLayoutVars>
          <dgm:bulletEnabled val="1"/>
        </dgm:presLayoutVars>
      </dgm:prSet>
      <dgm:spPr/>
    </dgm:pt>
    <dgm:pt modelId="{5A700F71-CD66-2840-A080-00C8928FB159}" type="pres">
      <dgm:prSet presAssocID="{E4EA6910-CFEB-4170-8957-694F78B35DD7}" presName="FourConn_3-4" presStyleLbl="fgAccFollowNode1" presStyleIdx="2" presStyleCnt="3">
        <dgm:presLayoutVars>
          <dgm:bulletEnabled val="1"/>
        </dgm:presLayoutVars>
      </dgm:prSet>
      <dgm:spPr/>
    </dgm:pt>
    <dgm:pt modelId="{69FB88A5-5040-2D4F-BEAF-0C0C84ACDFB4}" type="pres">
      <dgm:prSet presAssocID="{E4EA6910-CFEB-4170-8957-694F78B35DD7}" presName="FourNodes_1_text" presStyleLbl="node1" presStyleIdx="3" presStyleCnt="4">
        <dgm:presLayoutVars>
          <dgm:bulletEnabled val="1"/>
        </dgm:presLayoutVars>
      </dgm:prSet>
      <dgm:spPr/>
    </dgm:pt>
    <dgm:pt modelId="{C5C35A95-1C54-8E49-B25F-9388233C6457}" type="pres">
      <dgm:prSet presAssocID="{E4EA6910-CFEB-4170-8957-694F78B35DD7}" presName="FourNodes_2_text" presStyleLbl="node1" presStyleIdx="3" presStyleCnt="4">
        <dgm:presLayoutVars>
          <dgm:bulletEnabled val="1"/>
        </dgm:presLayoutVars>
      </dgm:prSet>
      <dgm:spPr/>
    </dgm:pt>
    <dgm:pt modelId="{41DA744A-9CF5-3842-8D3F-F4E660E5FE8C}" type="pres">
      <dgm:prSet presAssocID="{E4EA6910-CFEB-4170-8957-694F78B35DD7}" presName="FourNodes_3_text" presStyleLbl="node1" presStyleIdx="3" presStyleCnt="4">
        <dgm:presLayoutVars>
          <dgm:bulletEnabled val="1"/>
        </dgm:presLayoutVars>
      </dgm:prSet>
      <dgm:spPr/>
    </dgm:pt>
    <dgm:pt modelId="{EE4A7341-ECBB-5B40-9F91-259483C67400}" type="pres">
      <dgm:prSet presAssocID="{E4EA6910-CFEB-4170-8957-694F78B35DD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00EA900-8099-4455-9FF5-E7E0C784F2DB}" srcId="{E4EA6910-CFEB-4170-8957-694F78B35DD7}" destId="{093CADCE-00FB-461D-95BF-38EFC138B7FF}" srcOrd="0" destOrd="0" parTransId="{586F0F29-13C3-4505-8B42-9AF052326A53}" sibTransId="{51A77185-B3ED-429C-98F1-D1A5998E1536}"/>
    <dgm:cxn modelId="{1312B313-8F33-D641-8129-79ECB00AAC5C}" type="presOf" srcId="{5A8567F0-3203-4881-9EF7-C128A95EC2BA}" destId="{EE4A7341-ECBB-5B40-9F91-259483C67400}" srcOrd="1" destOrd="0" presId="urn:microsoft.com/office/officeart/2005/8/layout/vProcess5"/>
    <dgm:cxn modelId="{C3B6BE25-09CE-334E-9B75-5887E6DE9EAE}" type="presOf" srcId="{5A8567F0-3203-4881-9EF7-C128A95EC2BA}" destId="{DAF9A4CF-C0E6-A84C-9E3C-57B641CDCAF9}" srcOrd="0" destOrd="0" presId="urn:microsoft.com/office/officeart/2005/8/layout/vProcess5"/>
    <dgm:cxn modelId="{2D6F0726-8DB1-4EC5-99F8-B2D13C378DED}" srcId="{E4EA6910-CFEB-4170-8957-694F78B35DD7}" destId="{9799FC7D-EDE3-43A8-BEC4-37A9876F11BE}" srcOrd="1" destOrd="0" parTransId="{E0F994F9-8EB1-4AA6-87CE-8D2B9050E28B}" sibTransId="{42CC4216-8405-4B43-8F2B-F12141376273}"/>
    <dgm:cxn modelId="{6E1C5339-D5B1-4854-A580-56C3DF371D25}" srcId="{E4EA6910-CFEB-4170-8957-694F78B35DD7}" destId="{4282AF73-C23F-4631-841C-F165FE047A58}" srcOrd="2" destOrd="0" parTransId="{5FAD84C6-CE1D-4658-909C-3A60F6350986}" sibTransId="{EFCF4251-856D-425F-8970-17105414170A}"/>
    <dgm:cxn modelId="{2B12806E-9863-5F45-8E28-DCF9900C67AD}" type="presOf" srcId="{093CADCE-00FB-461D-95BF-38EFC138B7FF}" destId="{69FB88A5-5040-2D4F-BEAF-0C0C84ACDFB4}" srcOrd="1" destOrd="0" presId="urn:microsoft.com/office/officeart/2005/8/layout/vProcess5"/>
    <dgm:cxn modelId="{F8444071-7253-8448-BC4F-08A647E41E11}" type="presOf" srcId="{42CC4216-8405-4B43-8F2B-F12141376273}" destId="{A502CC39-D048-B547-9BC7-E0F99D0ED62D}" srcOrd="0" destOrd="0" presId="urn:microsoft.com/office/officeart/2005/8/layout/vProcess5"/>
    <dgm:cxn modelId="{6C5C1C9F-CCC9-7A49-A90A-17AAA2231D1A}" type="presOf" srcId="{9799FC7D-EDE3-43A8-BEC4-37A9876F11BE}" destId="{C5C35A95-1C54-8E49-B25F-9388233C6457}" srcOrd="1" destOrd="0" presId="urn:microsoft.com/office/officeart/2005/8/layout/vProcess5"/>
    <dgm:cxn modelId="{7CF2CAAE-0F26-2F42-8AED-625FB3DD5733}" type="presOf" srcId="{093CADCE-00FB-461D-95BF-38EFC138B7FF}" destId="{3E0E0C4B-A7D8-1945-84D1-57DD05BC66A7}" srcOrd="0" destOrd="0" presId="urn:microsoft.com/office/officeart/2005/8/layout/vProcess5"/>
    <dgm:cxn modelId="{0AE8F9B7-53F4-744F-ACD7-499133C8241E}" type="presOf" srcId="{EFCF4251-856D-425F-8970-17105414170A}" destId="{5A700F71-CD66-2840-A080-00C8928FB159}" srcOrd="0" destOrd="0" presId="urn:microsoft.com/office/officeart/2005/8/layout/vProcess5"/>
    <dgm:cxn modelId="{BDB397C1-B2FF-D942-A35B-73170F801195}" type="presOf" srcId="{4282AF73-C23F-4631-841C-F165FE047A58}" destId="{41DA744A-9CF5-3842-8D3F-F4E660E5FE8C}" srcOrd="1" destOrd="0" presId="urn:microsoft.com/office/officeart/2005/8/layout/vProcess5"/>
    <dgm:cxn modelId="{2823AAC1-7634-4397-94DC-D31DDC66AE29}" srcId="{E4EA6910-CFEB-4170-8957-694F78B35DD7}" destId="{5A8567F0-3203-4881-9EF7-C128A95EC2BA}" srcOrd="3" destOrd="0" parTransId="{97DD94E4-7337-42FD-AC5B-3198AACE6909}" sibTransId="{71751E16-2C32-4783-9349-A215B4217597}"/>
    <dgm:cxn modelId="{EEF0C1CE-88F1-1049-A8B7-DC5861634F07}" type="presOf" srcId="{9799FC7D-EDE3-43A8-BEC4-37A9876F11BE}" destId="{AD1440CB-72A0-B944-BD63-E67DC53516FF}" srcOrd="0" destOrd="0" presId="urn:microsoft.com/office/officeart/2005/8/layout/vProcess5"/>
    <dgm:cxn modelId="{658B31D4-36F0-3442-91FD-E8CEEEBFC164}" type="presOf" srcId="{4282AF73-C23F-4631-841C-F165FE047A58}" destId="{36F47E36-3EAD-B147-9045-170B89314F28}" srcOrd="0" destOrd="0" presId="urn:microsoft.com/office/officeart/2005/8/layout/vProcess5"/>
    <dgm:cxn modelId="{D03693DE-8414-6244-8F06-15EDD8246E11}" type="presOf" srcId="{51A77185-B3ED-429C-98F1-D1A5998E1536}" destId="{4CBE9F77-ED62-8F4A-A79A-AB42CC8525D0}" srcOrd="0" destOrd="0" presId="urn:microsoft.com/office/officeart/2005/8/layout/vProcess5"/>
    <dgm:cxn modelId="{D6C8B3E4-0A04-C74B-B0DF-D7739D9F004F}" type="presOf" srcId="{E4EA6910-CFEB-4170-8957-694F78B35DD7}" destId="{E433A824-2E2F-8641-8ED3-69C860BA276D}" srcOrd="0" destOrd="0" presId="urn:microsoft.com/office/officeart/2005/8/layout/vProcess5"/>
    <dgm:cxn modelId="{F2C4F30C-D5DC-A846-BA7A-9DF152E4D2A4}" type="presParOf" srcId="{E433A824-2E2F-8641-8ED3-69C860BA276D}" destId="{26C9609A-02C7-A946-9795-26AAC2D1A531}" srcOrd="0" destOrd="0" presId="urn:microsoft.com/office/officeart/2005/8/layout/vProcess5"/>
    <dgm:cxn modelId="{7434C706-6ECA-CF4C-BF21-DA226AB2D6CF}" type="presParOf" srcId="{E433A824-2E2F-8641-8ED3-69C860BA276D}" destId="{3E0E0C4B-A7D8-1945-84D1-57DD05BC66A7}" srcOrd="1" destOrd="0" presId="urn:microsoft.com/office/officeart/2005/8/layout/vProcess5"/>
    <dgm:cxn modelId="{02870E0D-AC8E-FB4A-843E-FB4A93D0CEA5}" type="presParOf" srcId="{E433A824-2E2F-8641-8ED3-69C860BA276D}" destId="{AD1440CB-72A0-B944-BD63-E67DC53516FF}" srcOrd="2" destOrd="0" presId="urn:microsoft.com/office/officeart/2005/8/layout/vProcess5"/>
    <dgm:cxn modelId="{478D279F-8EAE-CC4D-8680-AE84774CBE9F}" type="presParOf" srcId="{E433A824-2E2F-8641-8ED3-69C860BA276D}" destId="{36F47E36-3EAD-B147-9045-170B89314F28}" srcOrd="3" destOrd="0" presId="urn:microsoft.com/office/officeart/2005/8/layout/vProcess5"/>
    <dgm:cxn modelId="{49515268-67F2-424B-B1D7-E671D1D45520}" type="presParOf" srcId="{E433A824-2E2F-8641-8ED3-69C860BA276D}" destId="{DAF9A4CF-C0E6-A84C-9E3C-57B641CDCAF9}" srcOrd="4" destOrd="0" presId="urn:microsoft.com/office/officeart/2005/8/layout/vProcess5"/>
    <dgm:cxn modelId="{93AB27B1-5652-594B-82E1-F14F565AD12E}" type="presParOf" srcId="{E433A824-2E2F-8641-8ED3-69C860BA276D}" destId="{4CBE9F77-ED62-8F4A-A79A-AB42CC8525D0}" srcOrd="5" destOrd="0" presId="urn:microsoft.com/office/officeart/2005/8/layout/vProcess5"/>
    <dgm:cxn modelId="{3992465C-E6BC-9841-A119-4C0EA9C6A62D}" type="presParOf" srcId="{E433A824-2E2F-8641-8ED3-69C860BA276D}" destId="{A502CC39-D048-B547-9BC7-E0F99D0ED62D}" srcOrd="6" destOrd="0" presId="urn:microsoft.com/office/officeart/2005/8/layout/vProcess5"/>
    <dgm:cxn modelId="{22C9831C-943A-9C4D-8FE8-5362CBE95E5B}" type="presParOf" srcId="{E433A824-2E2F-8641-8ED3-69C860BA276D}" destId="{5A700F71-CD66-2840-A080-00C8928FB159}" srcOrd="7" destOrd="0" presId="urn:microsoft.com/office/officeart/2005/8/layout/vProcess5"/>
    <dgm:cxn modelId="{1336E432-12B8-F14C-9300-66ADC5A61155}" type="presParOf" srcId="{E433A824-2E2F-8641-8ED3-69C860BA276D}" destId="{69FB88A5-5040-2D4F-BEAF-0C0C84ACDFB4}" srcOrd="8" destOrd="0" presId="urn:microsoft.com/office/officeart/2005/8/layout/vProcess5"/>
    <dgm:cxn modelId="{62031E08-98B4-534D-9EE9-FA5F663931B3}" type="presParOf" srcId="{E433A824-2E2F-8641-8ED3-69C860BA276D}" destId="{C5C35A95-1C54-8E49-B25F-9388233C6457}" srcOrd="9" destOrd="0" presId="urn:microsoft.com/office/officeart/2005/8/layout/vProcess5"/>
    <dgm:cxn modelId="{142B5855-6C11-3A4B-BBC3-E47B6BB9943E}" type="presParOf" srcId="{E433A824-2E2F-8641-8ED3-69C860BA276D}" destId="{41DA744A-9CF5-3842-8D3F-F4E660E5FE8C}" srcOrd="10" destOrd="0" presId="urn:microsoft.com/office/officeart/2005/8/layout/vProcess5"/>
    <dgm:cxn modelId="{6EC9E2E6-8AE0-E84A-B104-90D70CA6C41C}" type="presParOf" srcId="{E433A824-2E2F-8641-8ED3-69C860BA276D}" destId="{EE4A7341-ECBB-5B40-9F91-259483C6740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3100C1-4888-4B6D-844B-B4D07A88CD68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D30B5D2-146D-4C6E-BAA2-417935D7A80E}">
      <dgm:prSet/>
      <dgm:spPr/>
      <dgm:t>
        <a:bodyPr/>
        <a:lstStyle/>
        <a:p>
          <a:r>
            <a:rPr lang="en-US"/>
            <a:t>Abbandono ABM treaty</a:t>
          </a:r>
        </a:p>
      </dgm:t>
    </dgm:pt>
    <dgm:pt modelId="{FB75AB32-A575-4FD1-AE16-1942CF181210}" type="parTrans" cxnId="{FBB79DE8-7496-4385-A8A6-1FC2D73A0235}">
      <dgm:prSet/>
      <dgm:spPr/>
      <dgm:t>
        <a:bodyPr/>
        <a:lstStyle/>
        <a:p>
          <a:endParaRPr lang="en-US"/>
        </a:p>
      </dgm:t>
    </dgm:pt>
    <dgm:pt modelId="{BAC826F8-F2FA-48C7-9E4C-D486026D0AAA}" type="sibTrans" cxnId="{FBB79DE8-7496-4385-A8A6-1FC2D73A0235}">
      <dgm:prSet/>
      <dgm:spPr/>
      <dgm:t>
        <a:bodyPr/>
        <a:lstStyle/>
        <a:p>
          <a:endParaRPr lang="en-US"/>
        </a:p>
      </dgm:t>
    </dgm:pt>
    <dgm:pt modelId="{0D1F12B8-E8E5-4724-B5E9-A718BB823FC1}">
      <dgm:prSet/>
      <dgm:spPr/>
      <dgm:t>
        <a:bodyPr/>
        <a:lstStyle/>
        <a:p>
          <a:r>
            <a:rPr lang="en-US"/>
            <a:t>No al Protoccolo di Kyoto</a:t>
          </a:r>
        </a:p>
      </dgm:t>
    </dgm:pt>
    <dgm:pt modelId="{25D9D0C5-10DF-41CB-AD12-C4E7EB2BADFD}" type="parTrans" cxnId="{49716DE0-6846-4379-8B58-9E90D332C672}">
      <dgm:prSet/>
      <dgm:spPr/>
      <dgm:t>
        <a:bodyPr/>
        <a:lstStyle/>
        <a:p>
          <a:endParaRPr lang="en-US"/>
        </a:p>
      </dgm:t>
    </dgm:pt>
    <dgm:pt modelId="{7161F2FE-52A6-4BC8-B29F-355B2E3F575C}" type="sibTrans" cxnId="{49716DE0-6846-4379-8B58-9E90D332C672}">
      <dgm:prSet/>
      <dgm:spPr/>
      <dgm:t>
        <a:bodyPr/>
        <a:lstStyle/>
        <a:p>
          <a:endParaRPr lang="en-US"/>
        </a:p>
      </dgm:t>
    </dgm:pt>
    <dgm:pt modelId="{D5FD3214-F84A-43EA-B2CA-968BA5CC322B}">
      <dgm:prSet/>
      <dgm:spPr/>
      <dgm:t>
        <a:bodyPr/>
        <a:lstStyle/>
        <a:p>
          <a:r>
            <a:rPr lang="en-US"/>
            <a:t>No al Tribunale Penale internazionale </a:t>
          </a:r>
        </a:p>
      </dgm:t>
    </dgm:pt>
    <dgm:pt modelId="{138A457D-8354-4B0F-AD54-31811413CCED}" type="parTrans" cxnId="{B37022C1-8D98-438E-881F-89A4D88604D8}">
      <dgm:prSet/>
      <dgm:spPr/>
      <dgm:t>
        <a:bodyPr/>
        <a:lstStyle/>
        <a:p>
          <a:endParaRPr lang="en-US"/>
        </a:p>
      </dgm:t>
    </dgm:pt>
    <dgm:pt modelId="{7F02EDF0-420B-4781-9904-13783CD93E55}" type="sibTrans" cxnId="{B37022C1-8D98-438E-881F-89A4D88604D8}">
      <dgm:prSet/>
      <dgm:spPr/>
      <dgm:t>
        <a:bodyPr/>
        <a:lstStyle/>
        <a:p>
          <a:endParaRPr lang="en-US"/>
        </a:p>
      </dgm:t>
    </dgm:pt>
    <dgm:pt modelId="{93A1DD2B-B72D-514F-A63B-EF34971EAF26}" type="pres">
      <dgm:prSet presAssocID="{CC3100C1-4888-4B6D-844B-B4D07A88CD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E7F79B-4A1B-BC4C-883A-F3C4B2AB3ED9}" type="pres">
      <dgm:prSet presAssocID="{1D30B5D2-146D-4C6E-BAA2-417935D7A80E}" presName="hierRoot1" presStyleCnt="0"/>
      <dgm:spPr/>
    </dgm:pt>
    <dgm:pt modelId="{9398850C-EDFE-D648-81B2-FEDC97B0E2F7}" type="pres">
      <dgm:prSet presAssocID="{1D30B5D2-146D-4C6E-BAA2-417935D7A80E}" presName="composite" presStyleCnt="0"/>
      <dgm:spPr/>
    </dgm:pt>
    <dgm:pt modelId="{01815A03-1966-BB49-8B64-F80AF0832BA0}" type="pres">
      <dgm:prSet presAssocID="{1D30B5D2-146D-4C6E-BAA2-417935D7A80E}" presName="background" presStyleLbl="node0" presStyleIdx="0" presStyleCnt="3"/>
      <dgm:spPr/>
    </dgm:pt>
    <dgm:pt modelId="{87895CA8-8A68-B64D-A917-2BBB9AE62EF7}" type="pres">
      <dgm:prSet presAssocID="{1D30B5D2-146D-4C6E-BAA2-417935D7A80E}" presName="text" presStyleLbl="fgAcc0" presStyleIdx="0" presStyleCnt="3">
        <dgm:presLayoutVars>
          <dgm:chPref val="3"/>
        </dgm:presLayoutVars>
      </dgm:prSet>
      <dgm:spPr/>
    </dgm:pt>
    <dgm:pt modelId="{AF1205E4-3210-E74E-BF4B-5A475F6A87E4}" type="pres">
      <dgm:prSet presAssocID="{1D30B5D2-146D-4C6E-BAA2-417935D7A80E}" presName="hierChild2" presStyleCnt="0"/>
      <dgm:spPr/>
    </dgm:pt>
    <dgm:pt modelId="{312588F7-C890-4246-8F65-DE6164B572EC}" type="pres">
      <dgm:prSet presAssocID="{0D1F12B8-E8E5-4724-B5E9-A718BB823FC1}" presName="hierRoot1" presStyleCnt="0"/>
      <dgm:spPr/>
    </dgm:pt>
    <dgm:pt modelId="{112D002B-289D-A949-AC45-16D5BE138FE7}" type="pres">
      <dgm:prSet presAssocID="{0D1F12B8-E8E5-4724-B5E9-A718BB823FC1}" presName="composite" presStyleCnt="0"/>
      <dgm:spPr/>
    </dgm:pt>
    <dgm:pt modelId="{8915C0E6-A2DC-864E-AC36-0046FDA2EF85}" type="pres">
      <dgm:prSet presAssocID="{0D1F12B8-E8E5-4724-B5E9-A718BB823FC1}" presName="background" presStyleLbl="node0" presStyleIdx="1" presStyleCnt="3"/>
      <dgm:spPr/>
    </dgm:pt>
    <dgm:pt modelId="{AC25EF0B-8CF4-D245-812A-FA73605B5106}" type="pres">
      <dgm:prSet presAssocID="{0D1F12B8-E8E5-4724-B5E9-A718BB823FC1}" presName="text" presStyleLbl="fgAcc0" presStyleIdx="1" presStyleCnt="3">
        <dgm:presLayoutVars>
          <dgm:chPref val="3"/>
        </dgm:presLayoutVars>
      </dgm:prSet>
      <dgm:spPr/>
    </dgm:pt>
    <dgm:pt modelId="{1A09E042-FEFA-1748-AE61-C407F6660EF9}" type="pres">
      <dgm:prSet presAssocID="{0D1F12B8-E8E5-4724-B5E9-A718BB823FC1}" presName="hierChild2" presStyleCnt="0"/>
      <dgm:spPr/>
    </dgm:pt>
    <dgm:pt modelId="{8CE75E9E-DE90-BB45-A3BA-B9446F50BEB8}" type="pres">
      <dgm:prSet presAssocID="{D5FD3214-F84A-43EA-B2CA-968BA5CC322B}" presName="hierRoot1" presStyleCnt="0"/>
      <dgm:spPr/>
    </dgm:pt>
    <dgm:pt modelId="{B0ECE2ED-CAD0-1046-9A65-107FC486C051}" type="pres">
      <dgm:prSet presAssocID="{D5FD3214-F84A-43EA-B2CA-968BA5CC322B}" presName="composite" presStyleCnt="0"/>
      <dgm:spPr/>
    </dgm:pt>
    <dgm:pt modelId="{EA6AAA07-1576-BB40-814E-8E3AB706C515}" type="pres">
      <dgm:prSet presAssocID="{D5FD3214-F84A-43EA-B2CA-968BA5CC322B}" presName="background" presStyleLbl="node0" presStyleIdx="2" presStyleCnt="3"/>
      <dgm:spPr/>
    </dgm:pt>
    <dgm:pt modelId="{5511691B-4B41-874F-BA0A-9BFFF6FEB72F}" type="pres">
      <dgm:prSet presAssocID="{D5FD3214-F84A-43EA-B2CA-968BA5CC322B}" presName="text" presStyleLbl="fgAcc0" presStyleIdx="2" presStyleCnt="3">
        <dgm:presLayoutVars>
          <dgm:chPref val="3"/>
        </dgm:presLayoutVars>
      </dgm:prSet>
      <dgm:spPr/>
    </dgm:pt>
    <dgm:pt modelId="{A944CD02-FED7-1849-841E-A27FF384AC50}" type="pres">
      <dgm:prSet presAssocID="{D5FD3214-F84A-43EA-B2CA-968BA5CC322B}" presName="hierChild2" presStyleCnt="0"/>
      <dgm:spPr/>
    </dgm:pt>
  </dgm:ptLst>
  <dgm:cxnLst>
    <dgm:cxn modelId="{F4BE2A1F-DDC7-4B4C-B2C1-5D6E7032E386}" type="presOf" srcId="{1D30B5D2-146D-4C6E-BAA2-417935D7A80E}" destId="{87895CA8-8A68-B64D-A917-2BBB9AE62EF7}" srcOrd="0" destOrd="0" presId="urn:microsoft.com/office/officeart/2005/8/layout/hierarchy1"/>
    <dgm:cxn modelId="{AA539628-44B8-FB41-85B9-87C1C801E24A}" type="presOf" srcId="{CC3100C1-4888-4B6D-844B-B4D07A88CD68}" destId="{93A1DD2B-B72D-514F-A63B-EF34971EAF26}" srcOrd="0" destOrd="0" presId="urn:microsoft.com/office/officeart/2005/8/layout/hierarchy1"/>
    <dgm:cxn modelId="{B37022C1-8D98-438E-881F-89A4D88604D8}" srcId="{CC3100C1-4888-4B6D-844B-B4D07A88CD68}" destId="{D5FD3214-F84A-43EA-B2CA-968BA5CC322B}" srcOrd="2" destOrd="0" parTransId="{138A457D-8354-4B0F-AD54-31811413CCED}" sibTransId="{7F02EDF0-420B-4781-9904-13783CD93E55}"/>
    <dgm:cxn modelId="{DCF3D0D1-BD41-D14B-A316-E83B9D483D1F}" type="presOf" srcId="{0D1F12B8-E8E5-4724-B5E9-A718BB823FC1}" destId="{AC25EF0B-8CF4-D245-812A-FA73605B5106}" srcOrd="0" destOrd="0" presId="urn:microsoft.com/office/officeart/2005/8/layout/hierarchy1"/>
    <dgm:cxn modelId="{49716DE0-6846-4379-8B58-9E90D332C672}" srcId="{CC3100C1-4888-4B6D-844B-B4D07A88CD68}" destId="{0D1F12B8-E8E5-4724-B5E9-A718BB823FC1}" srcOrd="1" destOrd="0" parTransId="{25D9D0C5-10DF-41CB-AD12-C4E7EB2BADFD}" sibTransId="{7161F2FE-52A6-4BC8-B29F-355B2E3F575C}"/>
    <dgm:cxn modelId="{81A2D1E2-0064-0445-B685-41148B9F33E0}" type="presOf" srcId="{D5FD3214-F84A-43EA-B2CA-968BA5CC322B}" destId="{5511691B-4B41-874F-BA0A-9BFFF6FEB72F}" srcOrd="0" destOrd="0" presId="urn:microsoft.com/office/officeart/2005/8/layout/hierarchy1"/>
    <dgm:cxn modelId="{FBB79DE8-7496-4385-A8A6-1FC2D73A0235}" srcId="{CC3100C1-4888-4B6D-844B-B4D07A88CD68}" destId="{1D30B5D2-146D-4C6E-BAA2-417935D7A80E}" srcOrd="0" destOrd="0" parTransId="{FB75AB32-A575-4FD1-AE16-1942CF181210}" sibTransId="{BAC826F8-F2FA-48C7-9E4C-D486026D0AAA}"/>
    <dgm:cxn modelId="{BB588461-B90B-D941-9FB7-14F880A65A69}" type="presParOf" srcId="{93A1DD2B-B72D-514F-A63B-EF34971EAF26}" destId="{DDE7F79B-4A1B-BC4C-883A-F3C4B2AB3ED9}" srcOrd="0" destOrd="0" presId="urn:microsoft.com/office/officeart/2005/8/layout/hierarchy1"/>
    <dgm:cxn modelId="{2E14BCDA-7045-A846-A6D9-598FC9F4D824}" type="presParOf" srcId="{DDE7F79B-4A1B-BC4C-883A-F3C4B2AB3ED9}" destId="{9398850C-EDFE-D648-81B2-FEDC97B0E2F7}" srcOrd="0" destOrd="0" presId="urn:microsoft.com/office/officeart/2005/8/layout/hierarchy1"/>
    <dgm:cxn modelId="{4D994FE3-BDA4-F446-8628-5FE6559F6AFB}" type="presParOf" srcId="{9398850C-EDFE-D648-81B2-FEDC97B0E2F7}" destId="{01815A03-1966-BB49-8B64-F80AF0832BA0}" srcOrd="0" destOrd="0" presId="urn:microsoft.com/office/officeart/2005/8/layout/hierarchy1"/>
    <dgm:cxn modelId="{8CA91F54-D069-794B-9E48-63C25BFD32E0}" type="presParOf" srcId="{9398850C-EDFE-D648-81B2-FEDC97B0E2F7}" destId="{87895CA8-8A68-B64D-A917-2BBB9AE62EF7}" srcOrd="1" destOrd="0" presId="urn:microsoft.com/office/officeart/2005/8/layout/hierarchy1"/>
    <dgm:cxn modelId="{7C56A9BE-105D-AB49-A9A6-AE43701A81BC}" type="presParOf" srcId="{DDE7F79B-4A1B-BC4C-883A-F3C4B2AB3ED9}" destId="{AF1205E4-3210-E74E-BF4B-5A475F6A87E4}" srcOrd="1" destOrd="0" presId="urn:microsoft.com/office/officeart/2005/8/layout/hierarchy1"/>
    <dgm:cxn modelId="{0BC69679-02C0-B549-9E82-DA9F12EBE3BD}" type="presParOf" srcId="{93A1DD2B-B72D-514F-A63B-EF34971EAF26}" destId="{312588F7-C890-4246-8F65-DE6164B572EC}" srcOrd="1" destOrd="0" presId="urn:microsoft.com/office/officeart/2005/8/layout/hierarchy1"/>
    <dgm:cxn modelId="{06284E9A-696F-A841-ACDE-F521132293B6}" type="presParOf" srcId="{312588F7-C890-4246-8F65-DE6164B572EC}" destId="{112D002B-289D-A949-AC45-16D5BE138FE7}" srcOrd="0" destOrd="0" presId="urn:microsoft.com/office/officeart/2005/8/layout/hierarchy1"/>
    <dgm:cxn modelId="{7CA79E6F-9976-F84C-A474-A9CE5DCE065F}" type="presParOf" srcId="{112D002B-289D-A949-AC45-16D5BE138FE7}" destId="{8915C0E6-A2DC-864E-AC36-0046FDA2EF85}" srcOrd="0" destOrd="0" presId="urn:microsoft.com/office/officeart/2005/8/layout/hierarchy1"/>
    <dgm:cxn modelId="{7B9EF272-4711-5741-8FFE-F34215910112}" type="presParOf" srcId="{112D002B-289D-A949-AC45-16D5BE138FE7}" destId="{AC25EF0B-8CF4-D245-812A-FA73605B5106}" srcOrd="1" destOrd="0" presId="urn:microsoft.com/office/officeart/2005/8/layout/hierarchy1"/>
    <dgm:cxn modelId="{6B3E18DF-ED00-EC49-84BF-FB8E1DC32530}" type="presParOf" srcId="{312588F7-C890-4246-8F65-DE6164B572EC}" destId="{1A09E042-FEFA-1748-AE61-C407F6660EF9}" srcOrd="1" destOrd="0" presId="urn:microsoft.com/office/officeart/2005/8/layout/hierarchy1"/>
    <dgm:cxn modelId="{C0067164-15C7-B446-974F-A0F3EEBB8338}" type="presParOf" srcId="{93A1DD2B-B72D-514F-A63B-EF34971EAF26}" destId="{8CE75E9E-DE90-BB45-A3BA-B9446F50BEB8}" srcOrd="2" destOrd="0" presId="urn:microsoft.com/office/officeart/2005/8/layout/hierarchy1"/>
    <dgm:cxn modelId="{243B3B87-4F40-5645-9251-80BD72251A39}" type="presParOf" srcId="{8CE75E9E-DE90-BB45-A3BA-B9446F50BEB8}" destId="{B0ECE2ED-CAD0-1046-9A65-107FC486C051}" srcOrd="0" destOrd="0" presId="urn:microsoft.com/office/officeart/2005/8/layout/hierarchy1"/>
    <dgm:cxn modelId="{AF2C6C2B-545A-2043-BB1E-2DD46883A5EC}" type="presParOf" srcId="{B0ECE2ED-CAD0-1046-9A65-107FC486C051}" destId="{EA6AAA07-1576-BB40-814E-8E3AB706C515}" srcOrd="0" destOrd="0" presId="urn:microsoft.com/office/officeart/2005/8/layout/hierarchy1"/>
    <dgm:cxn modelId="{C355622A-946E-8C46-9571-18B720FD34F1}" type="presParOf" srcId="{B0ECE2ED-CAD0-1046-9A65-107FC486C051}" destId="{5511691B-4B41-874F-BA0A-9BFFF6FEB72F}" srcOrd="1" destOrd="0" presId="urn:microsoft.com/office/officeart/2005/8/layout/hierarchy1"/>
    <dgm:cxn modelId="{CD054C4F-BD90-F849-A8D2-95A058E3921B}" type="presParOf" srcId="{8CE75E9E-DE90-BB45-A3BA-B9446F50BEB8}" destId="{A944CD02-FED7-1849-841E-A27FF384AC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6A60D1-FFC5-4201-9C48-971683ABF79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D8A6E6D-72DA-479F-A5C4-B39F8C396904}">
      <dgm:prSet/>
      <dgm:spPr/>
      <dgm:t>
        <a:bodyPr/>
        <a:lstStyle/>
        <a:p>
          <a:r>
            <a:rPr lang="it-IT"/>
            <a:t>necessità e legittimità di un pieno dispiegamento della potenza americana e dei suoi strumenti</a:t>
          </a:r>
          <a:r>
            <a:rPr lang="en-US"/>
            <a:t> </a:t>
          </a:r>
        </a:p>
      </dgm:t>
    </dgm:pt>
    <dgm:pt modelId="{04F85FC6-6B29-42BD-A5FB-E22B004A9871}" type="parTrans" cxnId="{0E38899D-1549-4767-838E-A3F85E2666D5}">
      <dgm:prSet/>
      <dgm:spPr/>
      <dgm:t>
        <a:bodyPr/>
        <a:lstStyle/>
        <a:p>
          <a:endParaRPr lang="en-US"/>
        </a:p>
      </dgm:t>
    </dgm:pt>
    <dgm:pt modelId="{00ED9371-8576-4EAB-9729-33FEE89D445D}" type="sibTrans" cxnId="{0E38899D-1549-4767-838E-A3F85E2666D5}">
      <dgm:prSet/>
      <dgm:spPr/>
      <dgm:t>
        <a:bodyPr/>
        <a:lstStyle/>
        <a:p>
          <a:endParaRPr lang="en-US"/>
        </a:p>
      </dgm:t>
    </dgm:pt>
    <dgm:pt modelId="{891F1CC4-5FDB-4EFC-93A2-CB3361D1E01B}">
      <dgm:prSet/>
      <dgm:spPr/>
      <dgm:t>
        <a:bodyPr/>
        <a:lstStyle/>
        <a:p>
          <a:r>
            <a:rPr lang="en-US"/>
            <a:t>(ri)</a:t>
          </a:r>
          <a:r>
            <a:rPr lang="it-IT"/>
            <a:t> definizione delle minacce all’ordine globale</a:t>
          </a:r>
          <a:r>
            <a:rPr lang="en-US"/>
            <a:t> </a:t>
          </a:r>
        </a:p>
      </dgm:t>
    </dgm:pt>
    <dgm:pt modelId="{D2D5630B-9E91-4D66-AE38-EEE20EFA6CEA}" type="parTrans" cxnId="{D2291586-7FE9-4F1D-B7D4-B18C8EBD492B}">
      <dgm:prSet/>
      <dgm:spPr/>
      <dgm:t>
        <a:bodyPr/>
        <a:lstStyle/>
        <a:p>
          <a:endParaRPr lang="en-US"/>
        </a:p>
      </dgm:t>
    </dgm:pt>
    <dgm:pt modelId="{BB9FC75A-D18B-4AD8-BEC7-80606839A7EA}" type="sibTrans" cxnId="{D2291586-7FE9-4F1D-B7D4-B18C8EBD492B}">
      <dgm:prSet/>
      <dgm:spPr/>
      <dgm:t>
        <a:bodyPr/>
        <a:lstStyle/>
        <a:p>
          <a:endParaRPr lang="en-US"/>
        </a:p>
      </dgm:t>
    </dgm:pt>
    <dgm:pt modelId="{05E32A4F-59F4-4182-91D9-3CDF573BA86B}">
      <dgm:prSet/>
      <dgm:spPr/>
      <dgm:t>
        <a:bodyPr/>
        <a:lstStyle/>
        <a:p>
          <a:r>
            <a:rPr lang="it-IT"/>
            <a:t>unilateralismo e guerra preventiva </a:t>
          </a:r>
          <a:endParaRPr lang="en-US"/>
        </a:p>
      </dgm:t>
    </dgm:pt>
    <dgm:pt modelId="{479216B1-AAEC-4616-AA8D-A2E091C47A67}" type="parTrans" cxnId="{80051E31-43BC-4E86-A76D-C811A2904FDA}">
      <dgm:prSet/>
      <dgm:spPr/>
      <dgm:t>
        <a:bodyPr/>
        <a:lstStyle/>
        <a:p>
          <a:endParaRPr lang="en-US"/>
        </a:p>
      </dgm:t>
    </dgm:pt>
    <dgm:pt modelId="{0AB65CD2-780E-4EC6-B71B-1144CBDF0AFA}" type="sibTrans" cxnId="{80051E31-43BC-4E86-A76D-C811A2904FDA}">
      <dgm:prSet/>
      <dgm:spPr/>
      <dgm:t>
        <a:bodyPr/>
        <a:lstStyle/>
        <a:p>
          <a:endParaRPr lang="en-US"/>
        </a:p>
      </dgm:t>
    </dgm:pt>
    <dgm:pt modelId="{871B2301-9FA3-754A-B734-7E0E355F703D}" type="pres">
      <dgm:prSet presAssocID="{0D6A60D1-FFC5-4201-9C48-971683ABF7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08B1793-AFC0-E944-81DD-B018705BF195}" type="pres">
      <dgm:prSet presAssocID="{6D8A6E6D-72DA-479F-A5C4-B39F8C396904}" presName="hierRoot1" presStyleCnt="0"/>
      <dgm:spPr/>
    </dgm:pt>
    <dgm:pt modelId="{9970123F-58CB-5348-BFCD-34C60C1B2061}" type="pres">
      <dgm:prSet presAssocID="{6D8A6E6D-72DA-479F-A5C4-B39F8C396904}" presName="composite" presStyleCnt="0"/>
      <dgm:spPr/>
    </dgm:pt>
    <dgm:pt modelId="{6396DD31-0A3F-E740-A666-E6BBAF4E1331}" type="pres">
      <dgm:prSet presAssocID="{6D8A6E6D-72DA-479F-A5C4-B39F8C396904}" presName="background" presStyleLbl="node0" presStyleIdx="0" presStyleCnt="3"/>
      <dgm:spPr/>
    </dgm:pt>
    <dgm:pt modelId="{C95AB9F5-79B8-3148-B82B-D4114D4DE4E7}" type="pres">
      <dgm:prSet presAssocID="{6D8A6E6D-72DA-479F-A5C4-B39F8C396904}" presName="text" presStyleLbl="fgAcc0" presStyleIdx="0" presStyleCnt="3">
        <dgm:presLayoutVars>
          <dgm:chPref val="3"/>
        </dgm:presLayoutVars>
      </dgm:prSet>
      <dgm:spPr/>
    </dgm:pt>
    <dgm:pt modelId="{C4C64EC6-4A04-204D-B91B-80BC1657E705}" type="pres">
      <dgm:prSet presAssocID="{6D8A6E6D-72DA-479F-A5C4-B39F8C396904}" presName="hierChild2" presStyleCnt="0"/>
      <dgm:spPr/>
    </dgm:pt>
    <dgm:pt modelId="{58E204C9-3A97-4649-8630-ED0DC3DC70A7}" type="pres">
      <dgm:prSet presAssocID="{891F1CC4-5FDB-4EFC-93A2-CB3361D1E01B}" presName="hierRoot1" presStyleCnt="0"/>
      <dgm:spPr/>
    </dgm:pt>
    <dgm:pt modelId="{402336E2-D7D3-D542-9ABE-6897A673D3B6}" type="pres">
      <dgm:prSet presAssocID="{891F1CC4-5FDB-4EFC-93A2-CB3361D1E01B}" presName="composite" presStyleCnt="0"/>
      <dgm:spPr/>
    </dgm:pt>
    <dgm:pt modelId="{BAA39A81-66DD-594B-BB84-55FD30C25748}" type="pres">
      <dgm:prSet presAssocID="{891F1CC4-5FDB-4EFC-93A2-CB3361D1E01B}" presName="background" presStyleLbl="node0" presStyleIdx="1" presStyleCnt="3"/>
      <dgm:spPr/>
    </dgm:pt>
    <dgm:pt modelId="{DF8BB6A7-F027-C948-BCBF-819D02409ED9}" type="pres">
      <dgm:prSet presAssocID="{891F1CC4-5FDB-4EFC-93A2-CB3361D1E01B}" presName="text" presStyleLbl="fgAcc0" presStyleIdx="1" presStyleCnt="3">
        <dgm:presLayoutVars>
          <dgm:chPref val="3"/>
        </dgm:presLayoutVars>
      </dgm:prSet>
      <dgm:spPr/>
    </dgm:pt>
    <dgm:pt modelId="{822EDE3E-5403-4441-904E-C1057D16AD53}" type="pres">
      <dgm:prSet presAssocID="{891F1CC4-5FDB-4EFC-93A2-CB3361D1E01B}" presName="hierChild2" presStyleCnt="0"/>
      <dgm:spPr/>
    </dgm:pt>
    <dgm:pt modelId="{A65CC06F-3160-264D-AE78-EBCD48882974}" type="pres">
      <dgm:prSet presAssocID="{05E32A4F-59F4-4182-91D9-3CDF573BA86B}" presName="hierRoot1" presStyleCnt="0"/>
      <dgm:spPr/>
    </dgm:pt>
    <dgm:pt modelId="{86176212-BD92-5342-B4FD-5178928FA28F}" type="pres">
      <dgm:prSet presAssocID="{05E32A4F-59F4-4182-91D9-3CDF573BA86B}" presName="composite" presStyleCnt="0"/>
      <dgm:spPr/>
    </dgm:pt>
    <dgm:pt modelId="{42E26075-4254-4A4E-A4CE-1F184A259B2F}" type="pres">
      <dgm:prSet presAssocID="{05E32A4F-59F4-4182-91D9-3CDF573BA86B}" presName="background" presStyleLbl="node0" presStyleIdx="2" presStyleCnt="3"/>
      <dgm:spPr/>
    </dgm:pt>
    <dgm:pt modelId="{73A4D8C6-4F1A-554A-89AA-718A91EE53F7}" type="pres">
      <dgm:prSet presAssocID="{05E32A4F-59F4-4182-91D9-3CDF573BA86B}" presName="text" presStyleLbl="fgAcc0" presStyleIdx="2" presStyleCnt="3">
        <dgm:presLayoutVars>
          <dgm:chPref val="3"/>
        </dgm:presLayoutVars>
      </dgm:prSet>
      <dgm:spPr/>
    </dgm:pt>
    <dgm:pt modelId="{B1D01290-E834-9848-BF54-5683DDF20C8A}" type="pres">
      <dgm:prSet presAssocID="{05E32A4F-59F4-4182-91D9-3CDF573BA86B}" presName="hierChild2" presStyleCnt="0"/>
      <dgm:spPr/>
    </dgm:pt>
  </dgm:ptLst>
  <dgm:cxnLst>
    <dgm:cxn modelId="{80051E31-43BC-4E86-A76D-C811A2904FDA}" srcId="{0D6A60D1-FFC5-4201-9C48-971683ABF798}" destId="{05E32A4F-59F4-4182-91D9-3CDF573BA86B}" srcOrd="2" destOrd="0" parTransId="{479216B1-AAEC-4616-AA8D-A2E091C47A67}" sibTransId="{0AB65CD2-780E-4EC6-B71B-1144CBDF0AFA}"/>
    <dgm:cxn modelId="{62F99349-9CDE-BA45-A844-84971CB7B8E5}" type="presOf" srcId="{6D8A6E6D-72DA-479F-A5C4-B39F8C396904}" destId="{C95AB9F5-79B8-3148-B82B-D4114D4DE4E7}" srcOrd="0" destOrd="0" presId="urn:microsoft.com/office/officeart/2005/8/layout/hierarchy1"/>
    <dgm:cxn modelId="{D2291586-7FE9-4F1D-B7D4-B18C8EBD492B}" srcId="{0D6A60D1-FFC5-4201-9C48-971683ABF798}" destId="{891F1CC4-5FDB-4EFC-93A2-CB3361D1E01B}" srcOrd="1" destOrd="0" parTransId="{D2D5630B-9E91-4D66-AE38-EEE20EFA6CEA}" sibTransId="{BB9FC75A-D18B-4AD8-BEC7-80606839A7EA}"/>
    <dgm:cxn modelId="{0E38899D-1549-4767-838E-A3F85E2666D5}" srcId="{0D6A60D1-FFC5-4201-9C48-971683ABF798}" destId="{6D8A6E6D-72DA-479F-A5C4-B39F8C396904}" srcOrd="0" destOrd="0" parTransId="{04F85FC6-6B29-42BD-A5FB-E22B004A9871}" sibTransId="{00ED9371-8576-4EAB-9729-33FEE89D445D}"/>
    <dgm:cxn modelId="{136D73A9-2C0F-F74F-B80F-8C2007842208}" type="presOf" srcId="{891F1CC4-5FDB-4EFC-93A2-CB3361D1E01B}" destId="{DF8BB6A7-F027-C948-BCBF-819D02409ED9}" srcOrd="0" destOrd="0" presId="urn:microsoft.com/office/officeart/2005/8/layout/hierarchy1"/>
    <dgm:cxn modelId="{A921ABF3-8BC8-3A48-8356-8057B879DD48}" type="presOf" srcId="{0D6A60D1-FFC5-4201-9C48-971683ABF798}" destId="{871B2301-9FA3-754A-B734-7E0E355F703D}" srcOrd="0" destOrd="0" presId="urn:microsoft.com/office/officeart/2005/8/layout/hierarchy1"/>
    <dgm:cxn modelId="{034A79F7-7274-D040-A3D5-88234F9563A7}" type="presOf" srcId="{05E32A4F-59F4-4182-91D9-3CDF573BA86B}" destId="{73A4D8C6-4F1A-554A-89AA-718A91EE53F7}" srcOrd="0" destOrd="0" presId="urn:microsoft.com/office/officeart/2005/8/layout/hierarchy1"/>
    <dgm:cxn modelId="{FBD3BFA9-9551-FB42-B79F-B4064A9D5B6B}" type="presParOf" srcId="{871B2301-9FA3-754A-B734-7E0E355F703D}" destId="{008B1793-AFC0-E944-81DD-B018705BF195}" srcOrd="0" destOrd="0" presId="urn:microsoft.com/office/officeart/2005/8/layout/hierarchy1"/>
    <dgm:cxn modelId="{909BCB20-945F-1B48-9B06-21C2C47969AC}" type="presParOf" srcId="{008B1793-AFC0-E944-81DD-B018705BF195}" destId="{9970123F-58CB-5348-BFCD-34C60C1B2061}" srcOrd="0" destOrd="0" presId="urn:microsoft.com/office/officeart/2005/8/layout/hierarchy1"/>
    <dgm:cxn modelId="{0B86F06D-87FC-0E46-9A64-C499E964AF8F}" type="presParOf" srcId="{9970123F-58CB-5348-BFCD-34C60C1B2061}" destId="{6396DD31-0A3F-E740-A666-E6BBAF4E1331}" srcOrd="0" destOrd="0" presId="urn:microsoft.com/office/officeart/2005/8/layout/hierarchy1"/>
    <dgm:cxn modelId="{6A05CE30-5148-DF47-BF5D-BBEA77A35B0B}" type="presParOf" srcId="{9970123F-58CB-5348-BFCD-34C60C1B2061}" destId="{C95AB9F5-79B8-3148-B82B-D4114D4DE4E7}" srcOrd="1" destOrd="0" presId="urn:microsoft.com/office/officeart/2005/8/layout/hierarchy1"/>
    <dgm:cxn modelId="{F4693193-BF7A-2140-BB2B-BAC9967AB896}" type="presParOf" srcId="{008B1793-AFC0-E944-81DD-B018705BF195}" destId="{C4C64EC6-4A04-204D-B91B-80BC1657E705}" srcOrd="1" destOrd="0" presId="urn:microsoft.com/office/officeart/2005/8/layout/hierarchy1"/>
    <dgm:cxn modelId="{4C4EDA09-583C-7647-9DEF-0263B824A009}" type="presParOf" srcId="{871B2301-9FA3-754A-B734-7E0E355F703D}" destId="{58E204C9-3A97-4649-8630-ED0DC3DC70A7}" srcOrd="1" destOrd="0" presId="urn:microsoft.com/office/officeart/2005/8/layout/hierarchy1"/>
    <dgm:cxn modelId="{E6094EE9-A2CE-9E41-86DC-AE634A185D50}" type="presParOf" srcId="{58E204C9-3A97-4649-8630-ED0DC3DC70A7}" destId="{402336E2-D7D3-D542-9ABE-6897A673D3B6}" srcOrd="0" destOrd="0" presId="urn:microsoft.com/office/officeart/2005/8/layout/hierarchy1"/>
    <dgm:cxn modelId="{1F73B5A2-CBD0-AF4C-AA5F-E4B00D41DC9D}" type="presParOf" srcId="{402336E2-D7D3-D542-9ABE-6897A673D3B6}" destId="{BAA39A81-66DD-594B-BB84-55FD30C25748}" srcOrd="0" destOrd="0" presId="urn:microsoft.com/office/officeart/2005/8/layout/hierarchy1"/>
    <dgm:cxn modelId="{2E1951D5-AFB9-BE40-A00B-D9C7BCD863A8}" type="presParOf" srcId="{402336E2-D7D3-D542-9ABE-6897A673D3B6}" destId="{DF8BB6A7-F027-C948-BCBF-819D02409ED9}" srcOrd="1" destOrd="0" presId="urn:microsoft.com/office/officeart/2005/8/layout/hierarchy1"/>
    <dgm:cxn modelId="{B7F47433-C048-CA4F-AC79-4ECB73D4C71C}" type="presParOf" srcId="{58E204C9-3A97-4649-8630-ED0DC3DC70A7}" destId="{822EDE3E-5403-4441-904E-C1057D16AD53}" srcOrd="1" destOrd="0" presId="urn:microsoft.com/office/officeart/2005/8/layout/hierarchy1"/>
    <dgm:cxn modelId="{DC9DCB0D-A42A-FA42-B28F-2165740B644C}" type="presParOf" srcId="{871B2301-9FA3-754A-B734-7E0E355F703D}" destId="{A65CC06F-3160-264D-AE78-EBCD48882974}" srcOrd="2" destOrd="0" presId="urn:microsoft.com/office/officeart/2005/8/layout/hierarchy1"/>
    <dgm:cxn modelId="{D6E5829B-53E1-8A4A-B2BB-8CF3BA6DED1F}" type="presParOf" srcId="{A65CC06F-3160-264D-AE78-EBCD48882974}" destId="{86176212-BD92-5342-B4FD-5178928FA28F}" srcOrd="0" destOrd="0" presId="urn:microsoft.com/office/officeart/2005/8/layout/hierarchy1"/>
    <dgm:cxn modelId="{664F933A-87F3-894F-AC73-5BC4C6F9B757}" type="presParOf" srcId="{86176212-BD92-5342-B4FD-5178928FA28F}" destId="{42E26075-4254-4A4E-A4CE-1F184A259B2F}" srcOrd="0" destOrd="0" presId="urn:microsoft.com/office/officeart/2005/8/layout/hierarchy1"/>
    <dgm:cxn modelId="{78484F44-4589-2C4B-ABB6-BD758AE1F4A5}" type="presParOf" srcId="{86176212-BD92-5342-B4FD-5178928FA28F}" destId="{73A4D8C6-4F1A-554A-89AA-718A91EE53F7}" srcOrd="1" destOrd="0" presId="urn:microsoft.com/office/officeart/2005/8/layout/hierarchy1"/>
    <dgm:cxn modelId="{81478A87-2D13-F24D-894C-D77B146FA46B}" type="presParOf" srcId="{A65CC06F-3160-264D-AE78-EBCD48882974}" destId="{B1D01290-E834-9848-BF54-5683DDF20C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E0C4B-A7D8-1945-84D1-57DD05BC66A7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Innovazione tecnologica e rivoluzione digitale</a:t>
          </a:r>
          <a:endParaRPr lang="en-US" sz="2300" kern="1200"/>
        </a:p>
      </dsp:txBody>
      <dsp:txXfrm>
        <a:off x="28038" y="28038"/>
        <a:ext cx="7298593" cy="901218"/>
      </dsp:txXfrm>
    </dsp:sp>
    <dsp:sp modelId="{AD1440CB-72A0-B944-BD63-E67DC53516FF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Diritti dei consumatori</a:t>
          </a:r>
          <a:endParaRPr lang="en-US" sz="2300" kern="1200"/>
        </a:p>
      </dsp:txBody>
      <dsp:txXfrm>
        <a:off x="732583" y="1159385"/>
        <a:ext cx="7029617" cy="901218"/>
      </dsp:txXfrm>
    </dsp:sp>
    <dsp:sp modelId="{36F47E36-3EAD-B147-9045-170B89314F28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Integrazione globale: riduzione della disuguaglianza globale (aggregata) e ascesa della "classe media globale".</a:t>
          </a:r>
          <a:endParaRPr lang="en-US" sz="2300" kern="1200"/>
        </a:p>
      </dsp:txBody>
      <dsp:txXfrm>
        <a:off x="1426612" y="2290733"/>
        <a:ext cx="7040133" cy="901218"/>
      </dsp:txXfrm>
    </dsp:sp>
    <dsp:sp modelId="{DAF9A4CF-C0E6-A84C-9E3C-57B641CDCAF9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Regolamentazione dell'inflazione</a:t>
          </a:r>
          <a:endParaRPr lang="en-US" sz="2300" kern="1200"/>
        </a:p>
      </dsp:txBody>
      <dsp:txXfrm>
        <a:off x="2131157" y="3422081"/>
        <a:ext cx="7029617" cy="901218"/>
      </dsp:txXfrm>
    </dsp:sp>
    <dsp:sp modelId="{4CBE9F77-ED62-8F4A-A79A-AB42CC8525D0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242" y="733200"/>
        <a:ext cx="342233" cy="468236"/>
      </dsp:txXfrm>
    </dsp:sp>
    <dsp:sp modelId="{A502CC39-D048-B547-9BC7-E0F99D0ED62D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787" y="1864548"/>
        <a:ext cx="342233" cy="468236"/>
      </dsp:txXfrm>
    </dsp:sp>
    <dsp:sp modelId="{5A700F71-CD66-2840-A080-00C8928FB159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15A03-1966-BB49-8B64-F80AF0832BA0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95CA8-8A68-B64D-A917-2BBB9AE62EF7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Abbandono ABM treaty</a:t>
          </a:r>
        </a:p>
      </dsp:txBody>
      <dsp:txXfrm>
        <a:off x="378614" y="886531"/>
        <a:ext cx="2810360" cy="1744948"/>
      </dsp:txXfrm>
    </dsp:sp>
    <dsp:sp modelId="{8915C0E6-A2DC-864E-AC36-0046FDA2EF85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5EF0B-8CF4-D245-812A-FA73605B5106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No al Protoccolo di Kyoto</a:t>
          </a:r>
        </a:p>
      </dsp:txBody>
      <dsp:txXfrm>
        <a:off x="3946203" y="886531"/>
        <a:ext cx="2810360" cy="1744948"/>
      </dsp:txXfrm>
    </dsp:sp>
    <dsp:sp modelId="{EA6AAA07-1576-BB40-814E-8E3AB706C515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1691B-4B41-874F-BA0A-9BFFF6FEB72F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No al Tribunale Penale internazionale </a:t>
          </a:r>
        </a:p>
      </dsp:txBody>
      <dsp:txXfrm>
        <a:off x="7513791" y="886531"/>
        <a:ext cx="2810360" cy="174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6DD31-0A3F-E740-A666-E6BBAF4E1331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AB9F5-79B8-3148-B82B-D4114D4DE4E7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necessità e legittimità di un pieno dispiegamento della potenza americana e dei suoi strumenti</a:t>
          </a:r>
          <a:r>
            <a:rPr lang="en-US" sz="2200" kern="1200"/>
            <a:t> </a:t>
          </a:r>
        </a:p>
      </dsp:txBody>
      <dsp:txXfrm>
        <a:off x="378614" y="886531"/>
        <a:ext cx="2810360" cy="1744948"/>
      </dsp:txXfrm>
    </dsp:sp>
    <dsp:sp modelId="{BAA39A81-66DD-594B-BB84-55FD30C25748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BB6A7-F027-C948-BCBF-819D02409ED9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(ri)</a:t>
          </a:r>
          <a:r>
            <a:rPr lang="it-IT" sz="2200" kern="1200"/>
            <a:t> definizione delle minacce all’ordine globale</a:t>
          </a:r>
          <a:r>
            <a:rPr lang="en-US" sz="2200" kern="1200"/>
            <a:t> </a:t>
          </a:r>
        </a:p>
      </dsp:txBody>
      <dsp:txXfrm>
        <a:off x="3946203" y="886531"/>
        <a:ext cx="2810360" cy="1744948"/>
      </dsp:txXfrm>
    </dsp:sp>
    <dsp:sp modelId="{42E26075-4254-4A4E-A4CE-1F184A259B2F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4D8C6-4F1A-554A-89AA-718A91EE53F7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unilateralismo e guerra preventiva </a:t>
          </a:r>
          <a:endParaRPr lang="en-US" sz="2200" kern="1200"/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58B2-13A7-A745-8B65-D1A42A7FC69F}" type="datetimeFigureOut">
              <a:rPr lang="it-IT" smtClean="0"/>
              <a:t>18/04/24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5D74E-C026-C745-8CA2-B9268ADF77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99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D74E-C026-C745-8CA2-B9268ADF771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91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D74E-C026-C745-8CA2-B9268ADF771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16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D74E-C026-C745-8CA2-B9268ADF771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8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D74E-C026-C745-8CA2-B9268ADF771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2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9CA4-78EC-E448-8BAC-ACA11BA7F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02C87-3912-754F-9C41-BD8D0C483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44BDE-C87B-D14F-B122-F3760CD6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0372A-7379-DD44-90E4-BC478AFC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BEF76-B3E1-394A-8760-B13825BA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BC01-33E6-8046-BDF7-3BAB2F77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E3583-FC9D-D246-8520-0323FBF8C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D3D0-9A5F-8E42-A7D0-24FC0B19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AB5F4-E69E-884B-B6E1-318C91EA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D59F0-5608-5D42-9B4D-EC5690BB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6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AB1FC-90E9-E143-BFBA-AE48B8B2C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B95FB-79C2-AA4A-8D0E-4C8FD0AC5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E6110-CB4A-0D49-B9BC-5F167258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29E3-FE6E-9345-B90E-28E513A6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931B5-1E2C-284B-A0A4-610AC120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8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F36A-0451-9748-AC5F-ACDB5ADB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11606-DBA6-D740-840F-E7FF7EEE5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F27C-8EBC-5C4F-BDD1-285A1A55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25E78-6141-9F49-8E41-03E5400F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C6650-1CD2-2E49-8163-63E44470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3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8943-B5EC-524C-AC4A-C6B21F02D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F85BC-1E92-2B4E-B28E-7FA2E92A3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722B1-7EFB-224A-BB3E-75D55D26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DF5E-8A98-1A4E-B5EF-893092A0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A5945-CDE7-124D-8C26-C4CF9B03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870E-0BFA-D649-A416-C59EF5C6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FBB42-AB12-0542-95A8-4E7AC28BF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0F646-F7FC-C544-88F8-CD7C6229C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F6986-36A0-4F4E-90EF-EA4417F5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B3E43-9460-7A4D-859B-93597AF6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4F599-E550-4845-AB32-A29503A5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07F0-40E3-8548-AFE8-06ABCF8E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98360-5A1F-4244-8207-BA24FB31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46918-8E07-6D49-BB0F-698A9FBEF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2F061-198B-B040-A312-2D2D4EEDB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6C9DC6-19F0-0A4A-A72C-676D54ACF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AB28B-FC6B-8842-9E52-31FC645C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344D5-1299-6A4D-85CF-985B05C4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F142C-A15A-F749-8879-06CF7F42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15FB-8A48-324A-A64B-B8ED782B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07FDB8-3475-9C47-AC62-8BB94D614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8CCAA-9B69-B344-AF24-840B9C33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EC696-F5B5-D046-A71F-85A7D55F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2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33196-483B-BC4F-9D11-EC9911CE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2F696-C7AD-944C-8CC0-9FBC7C23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9BFCA-F1BE-684D-9908-F6538220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372D7-FB8C-284F-A251-FA886D5E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C9B4F-0C79-2F41-AA7D-6F8BBD153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2FD8C-0E5E-5043-9FDE-CD9611B8D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C065-2D1D-744A-9C5A-E5E3F63D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A0825-D66E-894D-9BA7-B68A8A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6928F-6B4C-B644-BCDE-54A93DB0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1387-4A6A-7843-9A30-6D7E772D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A4093-4AFD-8A46-9BF1-7C6646DD0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42C58-0AEE-0246-A13D-3CFB590E6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070D3-DB17-1C41-AF99-03AB42E5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EF3DB-6769-4344-A252-A2F619A1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F38B6-C5A4-0A48-B1B3-2A830B41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A5162-EA32-144F-B7F5-B7D77000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lo stile del titolo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0102D-F39F-9D46-AEAF-BBDF58363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Modifica degli stili del testo Master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A878F-5802-5D4E-B48A-432A42AD9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C660D-F174-6D40-B57C-60B4A036F03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B1AD1-512C-D943-8672-EE42A3785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DB99C-3733-4040-A86A-5B7310193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649E7-202C-BF4D-9FB0-4E2DC6C028C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35CF-BC19-DD46-8BAE-7D30F0D0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Aptos" panose="020B0004020202020204" pitchFamily="34" charset="0"/>
                <a:cs typeface="+mj-ea"/>
              </a:rPr>
              <a:t>11 </a:t>
            </a:r>
            <a:r>
              <a:rPr lang="en-US" sz="3600" dirty="0" err="1">
                <a:latin typeface="Aptos" panose="020B0004020202020204" pitchFamily="34" charset="0"/>
                <a:cs typeface="+mj-ea"/>
              </a:rPr>
              <a:t>settembre</a:t>
            </a:r>
            <a:r>
              <a:rPr lang="en-US" sz="3600" dirty="0">
                <a:latin typeface="Aptos" panose="020B0004020202020204" pitchFamily="34" charset="0"/>
                <a:cs typeface="+mj-ea"/>
              </a:rPr>
              <a:t> e la Guerra al </a:t>
            </a:r>
            <a:r>
              <a:rPr lang="en-US" sz="3600" dirty="0" err="1">
                <a:latin typeface="Aptos" panose="020B0004020202020204" pitchFamily="34" charset="0"/>
                <a:cs typeface="+mj-ea"/>
              </a:rPr>
              <a:t>terrore</a:t>
            </a:r>
            <a:endParaRPr lang="en-US" sz="3600" dirty="0">
              <a:latin typeface="Aptos" panose="020B00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6B933D-DEBD-634F-BF97-EF6469931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0470"/>
            <a:ext cx="5181600" cy="404164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B7ED6D-52C6-0845-8FA4-E3D8192AE5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80470"/>
            <a:ext cx="5181600" cy="4041648"/>
          </a:xfrm>
        </p:spPr>
      </p:pic>
    </p:spTree>
    <p:extLst>
      <p:ext uri="{BB962C8B-B14F-4D97-AF65-F5344CB8AC3E}">
        <p14:creationId xmlns:p14="http://schemas.microsoft.com/office/powerpoint/2010/main" val="170122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7E6C-35CC-6542-AB0A-C6A7D448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atang" panose="02030600000101010101" pitchFamily="18" charset="-127"/>
                <a:ea typeface="Batang" panose="02030600000101010101" pitchFamily="18" charset="-127"/>
              </a:rPr>
              <a:t>Marzo 2003: Guerra in Iraq</a:t>
            </a:r>
            <a:br>
              <a:rPr lang="en-US" sz="40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(15 febbraio 2003, proteste)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C75CF8-4EFF-C54D-9FC7-AD8C434471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69861"/>
            <a:ext cx="5181600" cy="346286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B7253-ACB2-6D47-AD61-3F585A94C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3041" y="1825625"/>
            <a:ext cx="4399917" cy="4351338"/>
          </a:xfrm>
        </p:spPr>
      </p:pic>
    </p:spTree>
    <p:extLst>
      <p:ext uri="{BB962C8B-B14F-4D97-AF65-F5344CB8AC3E}">
        <p14:creationId xmlns:p14="http://schemas.microsoft.com/office/powerpoint/2010/main" val="44928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63F9-6D5E-464E-A6BD-A2BEE254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2008: Crisi finanziaria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D75D35-CD03-0A49-9C15-8D335D5C5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9283" y="1825625"/>
            <a:ext cx="5893433" cy="4351338"/>
          </a:xfrm>
        </p:spPr>
      </p:pic>
    </p:spTree>
    <p:extLst>
      <p:ext uri="{BB962C8B-B14F-4D97-AF65-F5344CB8AC3E}">
        <p14:creationId xmlns:p14="http://schemas.microsoft.com/office/powerpoint/2010/main" val="1559402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3DC7-BF8D-4CC3-B3A5-B170A4A2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 b="1">
                <a:latin typeface="Batang"/>
                <a:ea typeface="Batang"/>
                <a:cs typeface="Courier New"/>
              </a:rPr>
              <a:t>La fine della Guerra Fredda: tre effetti chiave</a:t>
            </a:r>
          </a:p>
        </p:txBody>
      </p:sp>
      <p:pic>
        <p:nvPicPr>
          <p:cNvPr id="5" name="Picture 4" descr="Immagine di una sfera di neve">
            <a:extLst>
              <a:ext uri="{FF2B5EF4-FFF2-40B4-BE49-F238E27FC236}">
                <a16:creationId xmlns:a16="http://schemas.microsoft.com/office/drawing/2014/main" id="{F24408EC-B1DA-CCEE-ECE8-303A654E6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6D662-133B-441D-9B4F-41916281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AutoNum type="arabicPeriod"/>
            </a:pPr>
            <a:endParaRPr lang="en-US" sz="2000">
              <a:latin typeface="Batang"/>
              <a:ea typeface="Batang"/>
              <a:cs typeface="Courier New"/>
            </a:endParaRPr>
          </a:p>
          <a:p>
            <a:pPr marL="514350" indent="-514350">
              <a:buAutoNum type="arabicPeriod"/>
            </a:pPr>
            <a:r>
              <a:rPr lang="en-US" sz="2000">
                <a:latin typeface="Batang"/>
                <a:ea typeface="Batang"/>
                <a:cs typeface="Courier New"/>
              </a:rPr>
              <a:t>Accelerazione della "globalizzazione"</a:t>
            </a:r>
            <a:endParaRPr lang="en-US" sz="2000">
              <a:latin typeface="Batang"/>
              <a:ea typeface="Batang"/>
            </a:endParaRPr>
          </a:p>
          <a:p>
            <a:pPr marL="514350" indent="-514350">
              <a:buAutoNum type="arabicPeriod"/>
            </a:pPr>
            <a:endParaRPr lang="en-US" sz="2000">
              <a:latin typeface="Batang"/>
              <a:ea typeface="Batang"/>
              <a:cs typeface="Courier New"/>
            </a:endParaRPr>
          </a:p>
          <a:p>
            <a:pPr marL="514350" indent="-514350">
              <a:buAutoNum type="arabicPeriod"/>
            </a:pPr>
            <a:r>
              <a:rPr lang="en-US" sz="2000">
                <a:latin typeface="Batang"/>
                <a:ea typeface="Batang"/>
                <a:cs typeface="Courier New"/>
              </a:rPr>
              <a:t>Ricerca di ordini internazionali alternativi, globali e regionali</a:t>
            </a:r>
          </a:p>
          <a:p>
            <a:pPr marL="514350" indent="-514350">
              <a:buAutoNum type="arabicPeriod"/>
            </a:pPr>
            <a:endParaRPr lang="en-US" sz="2000">
              <a:latin typeface="Batang"/>
              <a:ea typeface="Batang"/>
              <a:cs typeface="Courier New"/>
            </a:endParaRPr>
          </a:p>
          <a:p>
            <a:pPr marL="514350" indent="-514350">
              <a:buAutoNum type="arabicPeriod"/>
            </a:pPr>
            <a:r>
              <a:rPr lang="en-US" sz="2000">
                <a:latin typeface="Batang"/>
                <a:ea typeface="Batang"/>
                <a:cs typeface="Courier New"/>
              </a:rPr>
              <a:t>Crescita degli attori non statali e sfide </a:t>
            </a:r>
          </a:p>
        </p:txBody>
      </p:sp>
    </p:spTree>
    <p:extLst>
      <p:ext uri="{BB962C8B-B14F-4D97-AF65-F5344CB8AC3E}">
        <p14:creationId xmlns:p14="http://schemas.microsoft.com/office/powerpoint/2010/main" val="276165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9DE9-C921-4675-8B4E-91F68CF5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 b="1">
                <a:latin typeface="Batang"/>
                <a:ea typeface="Batang"/>
                <a:cs typeface="Courier New"/>
              </a:rPr>
              <a:t>1. La globalizzazione dell'</a:t>
            </a:r>
            <a:r>
              <a:rPr lang="en-US" sz="3200" b="1">
                <a:latin typeface="Batang"/>
                <a:ea typeface="Batang"/>
                <a:cs typeface="Calibri Light"/>
              </a:rPr>
              <a:t>economia</a:t>
            </a:r>
            <a:r>
              <a:rPr lang="en-US" sz="3200" b="1">
                <a:latin typeface="Batang"/>
                <a:ea typeface="Batang"/>
                <a:cs typeface="Courier New"/>
              </a:rPr>
              <a:t> mondiale </a:t>
            </a:r>
          </a:p>
        </p:txBody>
      </p:sp>
      <p:pic>
        <p:nvPicPr>
          <p:cNvPr id="5" name="Picture 4" descr="Vista dal basso di grattacieli moderni che salgono dritti verso un cielo suggestivo">
            <a:extLst>
              <a:ext uri="{FF2B5EF4-FFF2-40B4-BE49-F238E27FC236}">
                <a16:creationId xmlns:a16="http://schemas.microsoft.com/office/drawing/2014/main" id="{E7521794-34E8-349B-A7B5-574A4D900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96E58-67A2-4058-B56F-E6D13E86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latin typeface="Courier New"/>
              <a:ea typeface="Batang"/>
              <a:cs typeface="Courier New"/>
            </a:endParaRPr>
          </a:p>
          <a:p>
            <a:r>
              <a:rPr lang="en-US" sz="2000">
                <a:latin typeface="Batang"/>
                <a:ea typeface="Batang"/>
                <a:cs typeface="Courier New"/>
              </a:rPr>
              <a:t>Lo "shock globale" degli anni '70: il disfacimento del consenso keynesiano </a:t>
            </a:r>
            <a:endParaRPr lang="en-US" sz="2000">
              <a:latin typeface="Batang"/>
              <a:ea typeface="Batang"/>
            </a:endParaRPr>
          </a:p>
          <a:p>
            <a:endParaRPr lang="en-US" sz="2000">
              <a:latin typeface="Batang"/>
              <a:ea typeface="Batang"/>
              <a:cs typeface="Courier New"/>
            </a:endParaRPr>
          </a:p>
          <a:p>
            <a:r>
              <a:rPr lang="en-US" sz="2000">
                <a:latin typeface="Batang"/>
                <a:ea typeface="Batang"/>
                <a:cs typeface="Courier New"/>
              </a:rPr>
              <a:t>L'emergere del "Washington Consensus"</a:t>
            </a:r>
          </a:p>
          <a:p>
            <a:endParaRPr lang="en-US" sz="2000">
              <a:latin typeface="Batang"/>
              <a:ea typeface="Batang"/>
              <a:cs typeface="Courier New"/>
            </a:endParaRPr>
          </a:p>
          <a:p>
            <a:r>
              <a:rPr lang="en-US" sz="2000">
                <a:latin typeface="Batang"/>
                <a:ea typeface="Batang"/>
                <a:cs typeface="Courier New"/>
              </a:rPr>
              <a:t>Crisi finanziaria del 2008 e conseguenze </a:t>
            </a:r>
          </a:p>
        </p:txBody>
      </p:sp>
    </p:spTree>
    <p:extLst>
      <p:ext uri="{BB962C8B-B14F-4D97-AF65-F5344CB8AC3E}">
        <p14:creationId xmlns:p14="http://schemas.microsoft.com/office/powerpoint/2010/main" val="322853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5F7D-8CC8-4ADB-ACD0-3AF6776A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/>
                <a:ea typeface="SimSun"/>
                <a:cs typeface="Calibri Light"/>
              </a:rPr>
              <a:t>Caratteristiche principali</a:t>
            </a:r>
            <a:endParaRPr lang="en-US">
              <a:latin typeface="Bookman Old Style"/>
              <a:ea typeface="SimSun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331E9-8918-4FC2-9B28-36FA9C86B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Book Antiqua"/>
              <a:ea typeface="SimSun"/>
              <a:cs typeface="Calibri"/>
            </a:endParaRPr>
          </a:p>
          <a:p>
            <a:r>
              <a:rPr lang="en-US" dirty="0">
                <a:latin typeface="Book Antiqua"/>
                <a:ea typeface="SimSun"/>
                <a:cs typeface="Calibri"/>
              </a:rPr>
              <a:t>Rimozione del controllo sui flussi K</a:t>
            </a:r>
            <a:endParaRPr lang="en-US">
              <a:latin typeface="Book Antiqua"/>
            </a:endParaRPr>
          </a:p>
          <a:p>
            <a:endParaRPr lang="en-US" dirty="0">
              <a:latin typeface="Book Antiqua"/>
              <a:ea typeface="SimSun"/>
              <a:cs typeface="Calibri"/>
            </a:endParaRPr>
          </a:p>
          <a:p>
            <a:r>
              <a:rPr lang="en-US" dirty="0">
                <a:latin typeface="Book Antiqua"/>
                <a:ea typeface="SimSun"/>
                <a:cs typeface="Calibri"/>
              </a:rPr>
              <a:t>Liberalizzazione del commercio</a:t>
            </a:r>
            <a:endParaRPr lang="en-US">
              <a:latin typeface="Book Antiqua"/>
            </a:endParaRPr>
          </a:p>
          <a:p>
            <a:endParaRPr lang="en-US" dirty="0">
              <a:latin typeface="Book Antiqua"/>
              <a:ea typeface="SimSun"/>
              <a:cs typeface="Calibri"/>
            </a:endParaRPr>
          </a:p>
          <a:p>
            <a:r>
              <a:rPr lang="en-US" dirty="0">
                <a:latin typeface="Book Antiqua"/>
                <a:ea typeface="SimSun"/>
                <a:cs typeface="Calibri"/>
              </a:rPr>
              <a:t>Stabilità fiscale</a:t>
            </a:r>
            <a:endParaRPr lang="en-US">
              <a:latin typeface="Book Antiqua"/>
            </a:endParaRPr>
          </a:p>
          <a:p>
            <a:endParaRPr lang="en-US" dirty="0">
              <a:latin typeface="Book Antiqua"/>
              <a:ea typeface="SimSun"/>
              <a:cs typeface="Calibri"/>
            </a:endParaRPr>
          </a:p>
          <a:p>
            <a:r>
              <a:rPr lang="en-US" dirty="0">
                <a:latin typeface="Book Antiqua"/>
                <a:ea typeface="SimSun"/>
                <a:cs typeface="Calibri"/>
              </a:rPr>
              <a:t>Credere in nessuna alternativa</a:t>
            </a:r>
            <a:endParaRPr lang="en-US" dirty="0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889372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506E05-33BB-C8CB-AC74-89FC05B4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8265"/>
            <a:ext cx="4603376" cy="2909296"/>
          </a:xfrm>
        </p:spPr>
        <p:txBody>
          <a:bodyPr anchor="t">
            <a:normAutofit/>
          </a:bodyPr>
          <a:lstStyle/>
          <a:p>
            <a:r>
              <a:rPr lang="en-GB" sz="3200" b="1"/>
              <a:t>Un nuovo paradigma per lo "sviluppo": il "Washington Consensus". </a:t>
            </a:r>
            <a:endParaRPr lang="it-FR" sz="3200" b="1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CD269-A9A5-14AB-BD33-807FE079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984" y="1102664"/>
            <a:ext cx="5257800" cy="5064896"/>
          </a:xfrm>
        </p:spPr>
        <p:txBody>
          <a:bodyPr>
            <a:normAutofit/>
          </a:bodyPr>
          <a:lstStyle/>
          <a:p>
            <a:pPr marL="342900" lvl="0" indent="-342900">
              <a:buFont typeface="Aptos" panose="020B0004020202020204" pitchFamily="34" charset="0"/>
              <a:buChar char="-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1989: obiettivo principale iniziale: il "laboratorio" chiave degli esperimenti di sviluppo: America Latina (il decalogo di Williamson)</a:t>
            </a:r>
          </a:p>
          <a:p>
            <a:pPr marL="342900" lvl="0" indent="-342900">
              <a:buFont typeface="Aptos" panose="020B0004020202020204" pitchFamily="34" charset="0"/>
              <a:buChar char="-"/>
            </a:pPr>
            <a:endParaRPr lang="en-US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ptos" panose="020B0004020202020204" pitchFamily="34" charset="0"/>
              <a:buChar char="-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Alto debito: pericolo e opportunità</a:t>
            </a:r>
          </a:p>
          <a:p>
            <a:pPr marL="342900" lvl="0" indent="-342900">
              <a:buFont typeface="Aptos" panose="020B0004020202020204" pitchFamily="34" charset="0"/>
              <a:buChar char="-"/>
            </a:pPr>
            <a:endParaRPr lang="en-US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ptos" panose="020B0004020202020204" pitchFamily="34" charset="0"/>
              <a:buChar char="-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Asimmetria di potere e condizionalità</a:t>
            </a:r>
          </a:p>
          <a:p>
            <a:pPr marL="342900" lvl="0" indent="-342900">
              <a:buFont typeface="Aptos" panose="020B0004020202020204" pitchFamily="34" charset="0"/>
              <a:buChar char="-"/>
            </a:pPr>
            <a:endParaRPr lang="en-US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ptos" panose="020B0004020202020204" pitchFamily="34" charset="0"/>
              <a:buChar char="-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Condizioni (disciplina fiscale) e riforme strutturali (privatizzazioni) per creare condizioni favorevoli a una "crescita sostenuta".</a:t>
            </a:r>
          </a:p>
          <a:p>
            <a:pPr marL="342900" lvl="0" indent="-342900">
              <a:buFont typeface="Aptos" panose="020B0004020202020204" pitchFamily="34" charset="0"/>
              <a:buChar char="-"/>
            </a:pPr>
            <a:endParaRPr lang="en-US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1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574D0E-5E39-4DB7-6430-DE3E2C66E233}"/>
              </a:ext>
            </a:extLst>
          </p:cNvPr>
          <p:cNvSpPr txBox="1"/>
          <p:nvPr/>
        </p:nvSpPr>
        <p:spPr>
          <a:xfrm>
            <a:off x="712381" y="71656"/>
            <a:ext cx="11001083" cy="6893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John Williamson (ed.), </a:t>
            </a:r>
            <a:r>
              <a:rPr lang="en-US" sz="2600" b="1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Latin American Adjustment: How Much Has Happened, </a:t>
            </a:r>
            <a:r>
              <a:rPr lang="en-US" sz="2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Washington: Institute for International Economics, (1990)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E5E658-BB77-C16F-DD8D-146F08464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" y="761038"/>
            <a:ext cx="5737757" cy="5955153"/>
          </a:xfrm>
          <a:prstGeom prst="rect">
            <a:avLst/>
          </a:prstGeom>
        </p:spPr>
      </p:pic>
      <p:pic>
        <p:nvPicPr>
          <p:cNvPr id="10242" name="Picture 2" descr="John Williamson, 83, Dies; Economist Defined the 'Washington Consensus' -  The New York Times">
            <a:extLst>
              <a:ext uri="{FF2B5EF4-FFF2-40B4-BE49-F238E27FC236}">
                <a16:creationId xmlns:a16="http://schemas.microsoft.com/office/drawing/2014/main" id="{893B053E-CDCA-28E1-D7CF-C4F62CEF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3794" y="2147778"/>
            <a:ext cx="5737757" cy="319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582DC4-0992-F23D-D749-B29C049B2629}"/>
              </a:ext>
            </a:extLst>
          </p:cNvPr>
          <p:cNvSpPr txBox="1"/>
          <p:nvPr/>
        </p:nvSpPr>
        <p:spPr>
          <a:xfrm>
            <a:off x="1371598" y="5070346"/>
            <a:ext cx="9496427" cy="13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7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1EFB9F-107E-0E00-2C32-15602C6FD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1FEFA1-FDED-5AB2-9752-DC70AB1E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</a:t>
            </a: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risultati</a:t>
            </a:r>
            <a:br>
              <a:rPr lang="it-FR" sz="2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FR" sz="2800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3886FCB-DCB0-D260-245C-D8EBEE985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5018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8B1E43-924F-9104-CF68-647C2A5D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pPr algn="ctr"/>
            <a:br>
              <a:rPr lang="it-IT" sz="4000" dirty="0">
                <a:solidFill>
                  <a:srgbClr val="FFFFFF"/>
                </a:solidFill>
              </a:rPr>
            </a:br>
            <a:br>
              <a:rPr lang="it-IT" sz="4000" dirty="0">
                <a:solidFill>
                  <a:srgbClr val="FFFFFF"/>
                </a:solidFill>
              </a:rPr>
            </a:br>
            <a:r>
              <a:rPr lang="it-IT" sz="4000" dirty="0">
                <a:solidFill>
                  <a:srgbClr val="FFFFFF"/>
                </a:solidFill>
              </a:rPr>
              <a:t>Modelli a confronto</a:t>
            </a:r>
            <a:endParaRPr lang="en-IT" sz="400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8D6827-293E-C9E1-0CFC-78C1EEDCB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Vecchio </a:t>
            </a:r>
            <a:r>
              <a:rPr lang="en-GB" sz="2000" dirty="0" err="1">
                <a:latin typeface="Aptos" panose="020B0004020202020204" pitchFamily="34" charset="0"/>
              </a:rPr>
              <a:t>modello</a:t>
            </a:r>
            <a:r>
              <a:rPr lang="en-GB" sz="2000" dirty="0">
                <a:latin typeface="Aptos" panose="020B0004020202020204" pitchFamily="34" charset="0"/>
              </a:rPr>
              <a:t>: </a:t>
            </a:r>
          </a:p>
          <a:p>
            <a:pPr marL="0" indent="0">
              <a:buNone/>
            </a:pP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 err="1">
                <a:latin typeface="Aptos" panose="020B0004020202020204" pitchFamily="34" charset="0"/>
              </a:rPr>
              <a:t>Orientamento</a:t>
            </a:r>
            <a:r>
              <a:rPr lang="en-GB" sz="2000" dirty="0">
                <a:latin typeface="Aptos" panose="020B0004020202020204" pitchFamily="34" charset="0"/>
              </a:rPr>
              <a:t> verso </a:t>
            </a:r>
            <a:r>
              <a:rPr lang="en-GB" sz="2000" dirty="0" err="1">
                <a:latin typeface="Aptos" panose="020B0004020202020204" pitchFamily="34" charset="0"/>
              </a:rPr>
              <a:t>l'interno</a:t>
            </a:r>
            <a:r>
              <a:rPr lang="en-GB" sz="2000" dirty="0">
                <a:latin typeface="Aptos" panose="020B0004020202020204" pitchFamily="34" charset="0"/>
              </a:rPr>
              <a:t>; </a:t>
            </a:r>
            <a:r>
              <a:rPr lang="en-GB" sz="2000" dirty="0" err="1">
                <a:latin typeface="Aptos" panose="020B0004020202020204" pitchFamily="34" charset="0"/>
              </a:rPr>
              <a:t>crescita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industriale</a:t>
            </a:r>
            <a:r>
              <a:rPr lang="en-GB" sz="2000" dirty="0">
                <a:latin typeface="Aptos" panose="020B0004020202020204" pitchFamily="34" charset="0"/>
              </a:rPr>
              <a:t> e </a:t>
            </a:r>
            <a:r>
              <a:rPr lang="en-GB" sz="2000" dirty="0" err="1">
                <a:latin typeface="Aptos" panose="020B0004020202020204" pitchFamily="34" charset="0"/>
              </a:rPr>
              <a:t>manifatturiera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guidata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dallo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Stato</a:t>
            </a:r>
            <a:r>
              <a:rPr lang="en-GB" sz="2000" dirty="0">
                <a:latin typeface="Aptos" panose="020B0004020202020204" pitchFamily="34" charset="0"/>
              </a:rPr>
              <a:t> (</a:t>
            </a:r>
            <a:r>
              <a:rPr lang="en-GB" sz="2000" dirty="0" err="1">
                <a:latin typeface="Aptos" panose="020B0004020202020204" pitchFamily="34" charset="0"/>
              </a:rPr>
              <a:t>nazionalizzazioni</a:t>
            </a:r>
            <a:r>
              <a:rPr lang="en-GB" sz="2000" dirty="0">
                <a:latin typeface="Aptos" panose="020B0004020202020204" pitchFamily="34" charset="0"/>
              </a:rPr>
              <a:t> e </a:t>
            </a:r>
            <a:r>
              <a:rPr lang="en-GB" sz="2000" dirty="0" err="1">
                <a:latin typeface="Aptos" panose="020B0004020202020204" pitchFamily="34" charset="0"/>
              </a:rPr>
              <a:t>sovvenzioni</a:t>
            </a:r>
            <a:r>
              <a:rPr lang="en-GB" sz="2000" dirty="0">
                <a:latin typeface="Aptos" panose="020B0004020202020204" pitchFamily="34" charset="0"/>
              </a:rPr>
              <a:t>); </a:t>
            </a:r>
            <a:r>
              <a:rPr lang="en-GB" sz="2000" dirty="0" err="1">
                <a:latin typeface="Aptos" panose="020B0004020202020204" pitchFamily="34" charset="0"/>
              </a:rPr>
              <a:t>sostituzione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delle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importazioni</a:t>
            </a:r>
            <a:r>
              <a:rPr lang="en-GB" sz="2000" dirty="0">
                <a:latin typeface="Aptos" panose="020B0004020202020204" pitchFamily="34" charset="0"/>
              </a:rPr>
              <a:t> (</a:t>
            </a:r>
            <a:r>
              <a:rPr lang="en-GB" sz="2000" dirty="0" err="1">
                <a:latin typeface="Aptos" panose="020B0004020202020204" pitchFamily="34" charset="0"/>
              </a:rPr>
              <a:t>contro</a:t>
            </a:r>
            <a:r>
              <a:rPr lang="en-GB" sz="2000" dirty="0">
                <a:latin typeface="Aptos" panose="020B0004020202020204" pitchFamily="34" charset="0"/>
              </a:rPr>
              <a:t> la </a:t>
            </a:r>
            <a:r>
              <a:rPr lang="en-GB" sz="2000" dirty="0" err="1">
                <a:latin typeface="Aptos" panose="020B0004020202020204" pitchFamily="34" charset="0"/>
              </a:rPr>
              <a:t>trappola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delle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disparità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dei</a:t>
            </a:r>
            <a:r>
              <a:rPr lang="en-GB" sz="2000" dirty="0">
                <a:latin typeface="Aptos" panose="020B0004020202020204" pitchFamily="34" charset="0"/>
              </a:rPr>
              <a:t> termini di </a:t>
            </a:r>
            <a:r>
              <a:rPr lang="en-GB" sz="2000" dirty="0" err="1">
                <a:latin typeface="Aptos" panose="020B0004020202020204" pitchFamily="34" charset="0"/>
              </a:rPr>
              <a:t>scambio</a:t>
            </a:r>
            <a:r>
              <a:rPr lang="en-GB" sz="2000" dirty="0">
                <a:latin typeface="Aptos" panose="020B0004020202020204" pitchFamily="34" charset="0"/>
              </a:rPr>
              <a:t>); </a:t>
            </a:r>
            <a:r>
              <a:rPr lang="en-GB" sz="2000" dirty="0" err="1">
                <a:latin typeface="Aptos" panose="020B0004020202020204" pitchFamily="34" charset="0"/>
              </a:rPr>
              <a:t>domanda</a:t>
            </a:r>
            <a:r>
              <a:rPr lang="en-GB" sz="2000" dirty="0">
                <a:latin typeface="Aptos" panose="020B0004020202020204" pitchFamily="34" charset="0"/>
              </a:rPr>
              <a:t> interna. </a:t>
            </a:r>
          </a:p>
          <a:p>
            <a:pPr marL="0" indent="0">
              <a:buNone/>
            </a:pPr>
            <a:r>
              <a:rPr lang="en-GB" sz="2000" dirty="0" err="1">
                <a:latin typeface="Aptos" panose="020B0004020202020204" pitchFamily="34" charset="0"/>
              </a:rPr>
              <a:t>Sviluppo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attraverso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 err="1">
                <a:latin typeface="Aptos" panose="020B0004020202020204" pitchFamily="34" charset="0"/>
              </a:rPr>
              <a:t>l'indipendenza</a:t>
            </a:r>
            <a:r>
              <a:rPr lang="en-GB" sz="2000" dirty="0">
                <a:latin typeface="Aptos" panose="020B0004020202020204" pitchFamily="34" charset="0"/>
              </a:rPr>
              <a:t>/</a:t>
            </a:r>
            <a:r>
              <a:rPr lang="en-GB" sz="2000" dirty="0" err="1">
                <a:latin typeface="Aptos" panose="020B0004020202020204" pitchFamily="34" charset="0"/>
              </a:rPr>
              <a:t>sovranità</a:t>
            </a:r>
            <a:endParaRPr lang="en-IT" sz="2000"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F30A4-868C-11F7-5A09-767386716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en-GB" sz="2000">
                <a:latin typeface="Aptos" panose="020B0004020202020204" pitchFamily="34" charset="0"/>
              </a:rPr>
              <a:t>Nuovo modello: </a:t>
            </a:r>
          </a:p>
          <a:p>
            <a:pPr marL="0" indent="0">
              <a:buNone/>
            </a:pPr>
            <a:endParaRPr lang="en-GB" sz="200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>
                <a:latin typeface="Aptos" panose="020B0004020202020204" pitchFamily="34" charset="0"/>
              </a:rPr>
              <a:t>Orientamento verso l'esterno: esportazioni; privatizzazioni; rimozione delle barriere al commercio e alla mobilità dei capitali; stabilità fiscale; bassa inflazione. </a:t>
            </a:r>
          </a:p>
          <a:p>
            <a:pPr marL="0" indent="0">
              <a:buNone/>
            </a:pPr>
            <a:endParaRPr lang="en-GB" sz="200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>
                <a:latin typeface="Aptos" panose="020B0004020202020204" pitchFamily="34" charset="0"/>
              </a:rPr>
              <a:t>Sviluppo attraverso l'apertura e l'integrazione</a:t>
            </a:r>
            <a:endParaRPr lang="en-IT" sz="20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4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38DD-191A-49E1-A97B-67E3252D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Batang"/>
                <a:ea typeface="Batang"/>
                <a:cs typeface="Courier New"/>
              </a:rPr>
              <a:t>2. Ricerca di un nuovo ordine internazionale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A4814-CAE5-4046-8C3C-E379F9294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en-US" dirty="0">
              <a:latin typeface="Batang"/>
              <a:ea typeface="Batang"/>
              <a:cs typeface="Courier New"/>
            </a:endParaRPr>
          </a:p>
          <a:p>
            <a:pPr algn="just"/>
            <a:endParaRPr lang="en-US" dirty="0">
              <a:latin typeface="Batang"/>
              <a:ea typeface="Batang"/>
              <a:cs typeface="Courier New"/>
            </a:endParaRPr>
          </a:p>
          <a:p>
            <a:pPr algn="just"/>
            <a:r>
              <a:rPr lang="en-US" dirty="0">
                <a:latin typeface="Batang"/>
                <a:ea typeface="Batang"/>
                <a:cs typeface="Courier New"/>
              </a:rPr>
              <a:t>Quale ruolo per le Nazioni Unite?</a:t>
            </a:r>
          </a:p>
          <a:p>
            <a:pPr algn="just"/>
            <a:endParaRPr lang="en-US" dirty="0">
              <a:latin typeface="Batang"/>
              <a:ea typeface="Batang"/>
              <a:cs typeface="Courier New"/>
            </a:endParaRPr>
          </a:p>
          <a:p>
            <a:pPr algn="just"/>
            <a:r>
              <a:rPr lang="en-US" dirty="0">
                <a:latin typeface="Batang"/>
                <a:ea typeface="Batang"/>
                <a:cs typeface="Courier New"/>
              </a:rPr>
              <a:t>Quale ruolo per l'UE?</a:t>
            </a:r>
          </a:p>
          <a:p>
            <a:pPr algn="just"/>
            <a:endParaRPr lang="en-US" dirty="0">
              <a:latin typeface="Batang"/>
              <a:ea typeface="Batang"/>
              <a:cs typeface="Courier New"/>
            </a:endParaRPr>
          </a:p>
          <a:p>
            <a:pPr marL="0" indent="0" algn="just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96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D86C4C-642C-084A-AA99-548798D5DC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01AA67E-AB8F-694B-BA3A-C50E542E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3" y="238789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i="1" dirty="0"/>
              <a:t>“There was a before 9/11, </a:t>
            </a:r>
            <a:br>
              <a:rPr lang="en-US" sz="3100" dirty="0"/>
            </a:br>
            <a:r>
              <a:rPr lang="en-US" sz="3100" i="1" dirty="0"/>
              <a:t>and there is an after 9/11” </a:t>
            </a:r>
            <a:endParaRPr lang="en-US" sz="31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CB7D10-8FF2-C442-B2C8-41EBCDF33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i="1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112921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standing next to a person in a military uniform&#10;&#10;Description generated with very high confidence">
            <a:extLst>
              <a:ext uri="{FF2B5EF4-FFF2-40B4-BE49-F238E27FC236}">
                <a16:creationId xmlns:a16="http://schemas.microsoft.com/office/drawing/2014/main" id="{509D58F5-D7A7-4274-8B27-7E93A11FA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FFC2BA-8622-44D1-A480-023291CE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Batang"/>
                <a:ea typeface="Batang"/>
              </a:rPr>
              <a:t>Scopo, potenzialità e limiti dell'ONU</a:t>
            </a:r>
            <a:endParaRPr lang="en-US" sz="40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8A58-35E7-407C-A147-E0EC530A2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58CCA-837D-4A4B-BCB8-BF48790BA3EE}"/>
              </a:ext>
            </a:extLst>
          </p:cNvPr>
          <p:cNvSpPr txBox="1"/>
          <p:nvPr/>
        </p:nvSpPr>
        <p:spPr>
          <a:xfrm>
            <a:off x="5881815" y="1371600"/>
            <a:ext cx="4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US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US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Somalia (1992-1995) </a:t>
            </a:r>
          </a:p>
          <a:p>
            <a:endParaRPr lang="en-US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Ruanda (1994)</a:t>
            </a:r>
          </a:p>
          <a:p>
            <a:endParaRPr lang="en-US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Jugoslavia (1992-1995)</a:t>
            </a:r>
          </a:p>
        </p:txBody>
      </p:sp>
    </p:spTree>
    <p:extLst>
      <p:ext uri="{BB962C8B-B14F-4D97-AF65-F5344CB8AC3E}">
        <p14:creationId xmlns:p14="http://schemas.microsoft.com/office/powerpoint/2010/main" val="213940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B0373C4D-8B33-41CE-A0DD-102866BB2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6968E2-3C7D-4FE4-921B-1E4280B4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75" y="975392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bg1"/>
                </a:solidFill>
                <a:latin typeface="Batang"/>
                <a:ea typeface="Batang"/>
              </a:rPr>
              <a:t>Gli Stati Uniti nell'era unipolare</a:t>
            </a:r>
          </a:p>
        </p:txBody>
      </p:sp>
    </p:spTree>
    <p:extLst>
      <p:ext uri="{BB962C8B-B14F-4D97-AF65-F5344CB8AC3E}">
        <p14:creationId xmlns:p14="http://schemas.microsoft.com/office/powerpoint/2010/main" val="3029255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EB529-1497-48BC-8B95-5A449694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Aptos" panose="020B0004020202020204" pitchFamily="34" charset="0"/>
                <a:ea typeface="Batang"/>
                <a:cs typeface="Calibri Light"/>
              </a:rPr>
              <a:t>La </a:t>
            </a:r>
            <a:r>
              <a:rPr lang="en-US" sz="5400" dirty="0" err="1">
                <a:latin typeface="Aptos" panose="020B0004020202020204" pitchFamily="34" charset="0"/>
                <a:ea typeface="Batang"/>
                <a:cs typeface="Calibri Light"/>
              </a:rPr>
              <a:t>tentazione</a:t>
            </a:r>
            <a:r>
              <a:rPr lang="en-US" sz="5400" dirty="0">
                <a:latin typeface="Aptos" panose="020B0004020202020204" pitchFamily="34" charset="0"/>
                <a:ea typeface="Batang"/>
                <a:cs typeface="Calibri Light"/>
              </a:rPr>
              <a:t> </a:t>
            </a:r>
            <a:r>
              <a:rPr lang="en-US" sz="5400" dirty="0" err="1">
                <a:latin typeface="Aptos" panose="020B0004020202020204" pitchFamily="34" charset="0"/>
                <a:ea typeface="Batang"/>
                <a:cs typeface="Calibri Light"/>
              </a:rPr>
              <a:t>unipolare</a:t>
            </a:r>
            <a:r>
              <a:rPr lang="en-US" sz="5400" dirty="0">
                <a:latin typeface="Aptos" panose="020B0004020202020204" pitchFamily="34" charset="0"/>
                <a:ea typeface="Batang"/>
                <a:cs typeface="Calibri Light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EB64B-E6A9-4AAA-8791-281576593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latin typeface="Aptos" panose="020B0004020202020204" pitchFamily="34" charset="0"/>
                <a:ea typeface="Batang" panose="02030600000101010101" pitchFamily="18" charset="-127"/>
                <a:cs typeface="Calibri"/>
              </a:rPr>
              <a:t>Dal Nuovo Ordine Mondiale al Paese che "sta in piedi e vede più lontano di altre nazioni nel futuro".</a:t>
            </a:r>
            <a:endParaRPr lang="en-US" sz="2200">
              <a:latin typeface="Aptos" panose="020B0004020202020204" pitchFamily="34" charset="0"/>
              <a:cs typeface="Calibri"/>
            </a:endParaRPr>
          </a:p>
          <a:p>
            <a:endParaRPr lang="en-US" sz="22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200">
                <a:latin typeface="Aptos" panose="020B0004020202020204" pitchFamily="34" charset="0"/>
                <a:ea typeface="Batang" panose="02030600000101010101" pitchFamily="18" charset="-127"/>
                <a:cs typeface="Calibri"/>
              </a:rPr>
              <a:t>Maggiore fiducia: ripresa economica e rivoluzione tecnologica</a:t>
            </a:r>
            <a:br>
              <a:rPr lang="en-US" sz="2200">
                <a:latin typeface="Aptos" panose="020B0004020202020204" pitchFamily="34" charset="0"/>
                <a:ea typeface="Batang" panose="02030600000101010101" pitchFamily="18" charset="-127"/>
                <a:cs typeface="+mn-ea"/>
              </a:rPr>
            </a:br>
            <a:endParaRPr lang="en-US" sz="22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200">
                <a:latin typeface="Aptos" panose="020B0004020202020204" pitchFamily="34" charset="0"/>
                <a:ea typeface="Batang" panose="02030600000101010101" pitchFamily="18" charset="-127"/>
                <a:cs typeface="Calibri"/>
              </a:rPr>
              <a:t>Obsolescenza dell'ONU e del suo Consiglio di Sicurezza Nazionale </a:t>
            </a:r>
            <a:br>
              <a:rPr lang="en-US" sz="2200">
                <a:latin typeface="Aptos" panose="020B0004020202020204" pitchFamily="34" charset="0"/>
                <a:ea typeface="Batang" panose="02030600000101010101" pitchFamily="18" charset="-127"/>
                <a:cs typeface="+mn-ea"/>
              </a:rPr>
            </a:br>
            <a:endParaRPr lang="en-US" sz="22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200">
                <a:latin typeface="Aptos" panose="020B0004020202020204" pitchFamily="34" charset="0"/>
                <a:ea typeface="Batang" panose="02030600000101010101" pitchFamily="18" charset="-127"/>
                <a:cs typeface="Calibri"/>
              </a:rPr>
              <a:t>Delegittimazione delle Nazioni Unite negli Stati Uniti (tendenza a lungo termine)</a:t>
            </a:r>
            <a:endParaRPr lang="en-US" sz="22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endParaRPr lang="en-US" sz="2200"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407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0449D931-BA6C-43DE-A7A6-C0287BFA1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6E481-B945-4179-BD79-05E96E9B29E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C12EEE-4F80-4E8F-9684-6776F83FA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 dirty="0">
                <a:latin typeface="Batang"/>
                <a:ea typeface="Batang"/>
              </a:rPr>
              <a:t>Speranze e limiti dell'</a:t>
            </a:r>
            <a:r>
              <a:rPr lang="en-US" sz="4200" dirty="0"/>
              <a:t>Unione</a:t>
            </a:r>
            <a:r>
              <a:rPr lang="en-US" sz="4200" dirty="0">
                <a:latin typeface="Batang"/>
                <a:ea typeface="Batang"/>
              </a:rPr>
              <a:t> Europea </a:t>
            </a:r>
          </a:p>
        </p:txBody>
      </p:sp>
    </p:spTree>
    <p:extLst>
      <p:ext uri="{BB962C8B-B14F-4D97-AF65-F5344CB8AC3E}">
        <p14:creationId xmlns:p14="http://schemas.microsoft.com/office/powerpoint/2010/main" val="3206713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F5417B-17FD-7B4D-9662-5C45A8C4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/>
              <a:t>Quale modello (sociale) europeo?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213689-63A9-374D-9074-C0A37EB14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736" y="2508105"/>
            <a:ext cx="4709345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Istituzionale</a:t>
            </a:r>
            <a:r>
              <a:rPr lang="en-US" sz="20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Economico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Politica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Sociale</a:t>
            </a:r>
            <a:r>
              <a:rPr lang="en-US" sz="20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Culturale</a:t>
            </a:r>
            <a:r>
              <a:rPr lang="en-US" sz="20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000" i="1" dirty="0"/>
              <a:t>CRISI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20F687-E186-6B4C-8CB3-9ACDBB686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538366" y="1383738"/>
            <a:ext cx="4929098" cy="4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3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F9A4-5862-49DE-860E-B660A540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ptos" panose="020B0004020202020204" pitchFamily="34" charset="0"/>
                <a:ea typeface="Batang" panose="02030600000101010101" pitchFamily="18" charset="-127"/>
                <a:cs typeface="Calibri Light"/>
              </a:rPr>
              <a:t>3. Crescita degli attori non statali e sfide</a:t>
            </a:r>
            <a:endParaRPr lang="en-US" sz="3600" b="1" dirty="0">
              <a:latin typeface="Aptos" panose="020B00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CEE57-7FD1-4EE6-B38D-928C427E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Aptos" panose="020B0004020202020204" pitchFamily="34" charset="0"/>
              <a:ea typeface="Batang"/>
              <a:cs typeface="Calibri"/>
            </a:endParaRPr>
          </a:p>
          <a:p>
            <a:r>
              <a:rPr lang="en-US" dirty="0">
                <a:latin typeface="Aptos" panose="020B0004020202020204" pitchFamily="34" charset="0"/>
                <a:ea typeface="Batang"/>
                <a:cs typeface="Calibri"/>
              </a:rPr>
              <a:t>Natura e importanza degli attori non statali</a:t>
            </a:r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  <a:ea typeface="Batang"/>
              <a:cs typeface="Calibri"/>
            </a:endParaRPr>
          </a:p>
          <a:p>
            <a:r>
              <a:rPr lang="en-US" dirty="0">
                <a:latin typeface="Aptos" panose="020B0004020202020204" pitchFamily="34" charset="0"/>
                <a:ea typeface="Batang"/>
                <a:cs typeface="Calibri"/>
              </a:rPr>
              <a:t>Opportunità</a:t>
            </a:r>
            <a:endParaRPr lang="en-US" dirty="0">
              <a:latin typeface="Aptos" panose="020B0004020202020204" pitchFamily="34" charset="0"/>
              <a:cs typeface="Calibri"/>
            </a:endParaRPr>
          </a:p>
          <a:p>
            <a:endParaRPr lang="en-US" dirty="0">
              <a:latin typeface="Aptos" panose="020B0004020202020204" pitchFamily="34" charset="0"/>
              <a:ea typeface="Batang"/>
              <a:cs typeface="Calibri"/>
            </a:endParaRPr>
          </a:p>
          <a:p>
            <a:r>
              <a:rPr lang="en-US" dirty="0">
                <a:latin typeface="Aptos" panose="020B0004020202020204" pitchFamily="34" charset="0"/>
                <a:ea typeface="Batang"/>
                <a:cs typeface="Calibri"/>
              </a:rPr>
              <a:t>Sfide e minacce 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9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 picture containing water&#10;&#10;Description generated with high confidence">
            <a:extLst>
              <a:ext uri="{FF2B5EF4-FFF2-40B4-BE49-F238E27FC236}">
                <a16:creationId xmlns:a16="http://schemas.microsoft.com/office/drawing/2014/main" id="{FF0CEE69-E08E-4C2A-98BD-E3DEE3D72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A6BBFEE-330C-4E06-8374-89456720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atang"/>
                <a:ea typeface="Batang"/>
              </a:rPr>
              <a:t>Nuovi attori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122DF8-DA6D-4D3C-B69C-2FB6660C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dirty="0">
                <a:solidFill>
                  <a:srgbClr val="FFFFFF"/>
                </a:solidFill>
                <a:latin typeface="Batang"/>
                <a:ea typeface="Batang"/>
              </a:rPr>
              <a:t>Imprese transnazionali</a:t>
            </a:r>
          </a:p>
          <a:p>
            <a:pPr algn="just"/>
            <a:r>
              <a:rPr lang="en-US" sz="3200" dirty="0">
                <a:solidFill>
                  <a:srgbClr val="FFFFFF"/>
                </a:solidFill>
                <a:latin typeface="Batang"/>
                <a:ea typeface="Batang"/>
              </a:rPr>
              <a:t>ONG</a:t>
            </a:r>
          </a:p>
          <a:p>
            <a:pPr algn="just"/>
            <a:r>
              <a:rPr lang="en-US" sz="3200" dirty="0">
                <a:solidFill>
                  <a:srgbClr val="FFFFFF"/>
                </a:solidFill>
                <a:latin typeface="Batang"/>
                <a:ea typeface="Batang"/>
              </a:rPr>
              <a:t>Tecnologia</a:t>
            </a:r>
          </a:p>
        </p:txBody>
      </p:sp>
    </p:spTree>
    <p:extLst>
      <p:ext uri="{BB962C8B-B14F-4D97-AF65-F5344CB8AC3E}">
        <p14:creationId xmlns:p14="http://schemas.microsoft.com/office/powerpoint/2010/main" val="3057558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8ECFEF5-1FA2-43B6-A773-4152FDE45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6C74353-6A6D-4895-8F1C-5FF6A404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Batang"/>
                <a:ea typeface="Batang"/>
                <a:cs typeface="Calibri Light"/>
              </a:rPr>
              <a:t>Terrorismo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D3876E6-4D41-45CA-98D1-861EEF8E5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SimSun"/>
                <a:ea typeface="SimSun"/>
                <a:cs typeface="Calibri"/>
              </a:rPr>
              <a:t>Vecchio e nuovo?</a:t>
            </a:r>
          </a:p>
          <a:p>
            <a:endParaRPr lang="en-US" sz="3200" dirty="0">
              <a:solidFill>
                <a:srgbClr val="FFFFFF"/>
              </a:solidFill>
              <a:latin typeface="SimSun"/>
              <a:ea typeface="SimSun"/>
              <a:cs typeface="Calibri"/>
            </a:endParaRPr>
          </a:p>
          <a:p>
            <a:r>
              <a:rPr lang="en-US" sz="3200" dirty="0">
                <a:solidFill>
                  <a:srgbClr val="FFFFFF"/>
                </a:solidFill>
                <a:latin typeface="SimSun"/>
                <a:ea typeface="SimSun"/>
                <a:cs typeface="Calibri"/>
              </a:rPr>
              <a:t>Radici</a:t>
            </a:r>
          </a:p>
          <a:p>
            <a:endParaRPr lang="en-US" sz="3200" dirty="0">
              <a:solidFill>
                <a:srgbClr val="FFFFFF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42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8801B7-25FB-9A47-9A04-FBF6E7AD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pPr algn="ctr"/>
            <a:r>
              <a:rPr lang="en-US" sz="3700" dirty="0">
                <a:solidFill>
                  <a:srgbClr val="FFFFFF"/>
                </a:solidFill>
                <a:latin typeface="Aptos" panose="020B0004020202020204" pitchFamily="34" charset="0"/>
                <a:ea typeface="Batang" panose="02030600000101010101" pitchFamily="18" charset="-127"/>
              </a:rPr>
              <a:t>Vecchio e nuovo </a:t>
            </a:r>
            <a:r>
              <a:rPr lang="en-US" sz="3700" dirty="0" err="1">
                <a:solidFill>
                  <a:srgbClr val="FFFFFF"/>
                </a:solidFill>
                <a:latin typeface="Aptos" panose="020B0004020202020204" pitchFamily="34" charset="0"/>
                <a:ea typeface="Batang" panose="02030600000101010101" pitchFamily="18" charset="-127"/>
              </a:rPr>
              <a:t>terrorismo</a:t>
            </a:r>
            <a:r>
              <a:rPr lang="en-US" sz="3700" dirty="0">
                <a:solidFill>
                  <a:srgbClr val="FFFFFF"/>
                </a:solidFill>
                <a:latin typeface="Aptos" panose="020B0004020202020204" pitchFamily="34" charset="0"/>
                <a:ea typeface="Batang" panose="02030600000101010101" pitchFamily="18" charset="-127"/>
              </a:rPr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0AE7DB-FDFA-B240-864C-F9A43B982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Intelligibile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,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limitato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,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preciso</a:t>
            </a:r>
            <a:endParaRPr lang="en-GB" sz="2400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Frequentemente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collegato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 al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territorio</a:t>
            </a:r>
            <a:endParaRPr lang="en-GB" sz="2400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Organizzazione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gerarchica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,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personale</a:t>
            </a:r>
            <a:r>
              <a:rPr lang="en-GB" sz="2400" dirty="0">
                <a:latin typeface="Aptos" panose="020B0004020202020204" pitchFamily="34" charset="0"/>
                <a:ea typeface="Batang" panose="02030600000101010101" pitchFamily="18" charset="-127"/>
              </a:rPr>
              <a:t> </a:t>
            </a:r>
            <a:r>
              <a:rPr lang="en-GB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qualificato</a:t>
            </a:r>
            <a:endParaRPr lang="en-US" sz="2400" dirty="0">
              <a:latin typeface="Aptos" panose="020B0004020202020204" pitchFamily="34" charset="0"/>
              <a:ea typeface="Batang" panose="02030600000101010101" pitchFamily="18" charset="-12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4714E-0FFC-154E-9C31-BFF208886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Senza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Stato</a:t>
            </a:r>
            <a:endParaRPr lang="en-US" sz="2400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Attirati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dalle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armi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 di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distruzione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 di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massa</a:t>
            </a:r>
            <a:endParaRPr lang="en-US" sz="2400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"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Combattenti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"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decentralizzati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,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collegati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 in rete, non </a:t>
            </a:r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professionisti</a:t>
            </a:r>
            <a:endParaRPr lang="en-US" sz="2400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endParaRPr lang="en-US" sz="2400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400" dirty="0" err="1">
                <a:latin typeface="Aptos" panose="020B0004020202020204" pitchFamily="34" charset="0"/>
                <a:ea typeface="Batang" panose="02030600000101010101" pitchFamily="18" charset="-127"/>
              </a:rPr>
              <a:t>Fondamentalismo</a:t>
            </a:r>
            <a:r>
              <a:rPr lang="en-US" sz="2400" dirty="0">
                <a:latin typeface="Aptos" panose="020B0004020202020204" pitchFamily="34" charset="0"/>
                <a:ea typeface="Batang" panose="02030600000101010101" pitchFamily="18" charset="-127"/>
              </a:rPr>
              <a:t> religioso?</a:t>
            </a:r>
          </a:p>
        </p:txBody>
      </p:sp>
    </p:spTree>
    <p:extLst>
      <p:ext uri="{BB962C8B-B14F-4D97-AF65-F5344CB8AC3E}">
        <p14:creationId xmlns:p14="http://schemas.microsoft.com/office/powerpoint/2010/main" val="2489210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8309C-ED57-36CC-470B-BB51820A9EF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/>
              <a:t>9/11: tra continuità e rottura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73F0A-09AF-BA03-20B1-1F3093CEC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46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6"/>
    </mc:Choice>
    <mc:Fallback xmlns="">
      <p:transition spd="slow" advTm="1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 person sitting at a table&#10;&#10;Description generated with very high confidence">
            <a:extLst>
              <a:ext uri="{FF2B5EF4-FFF2-40B4-BE49-F238E27FC236}">
                <a16:creationId xmlns:a16="http://schemas.microsoft.com/office/drawing/2014/main" id="{1ABAC3BE-6ABD-4989-9DA7-97C03B01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A77712-2389-4722-B458-7C7B2751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 i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5AF67F-7EFD-4690-926D-D3DAF0768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38100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  <a:latin typeface="Batang"/>
                <a:ea typeface="Batang"/>
                <a:cs typeface="Calibri"/>
              </a:rPr>
              <a:t>"</a:t>
            </a:r>
            <a:r>
              <a:rPr lang="en-US" i="1" dirty="0">
                <a:solidFill>
                  <a:srgbClr val="FFFFFF"/>
                </a:solidFill>
                <a:latin typeface="Courier New"/>
                <a:ea typeface="Batang"/>
                <a:cs typeface="Courier New"/>
              </a:rPr>
              <a:t>The world has changed so much that it is hard to remember what our lives were like before that day”</a:t>
            </a:r>
            <a:endParaRPr lang="en-US" dirty="0">
              <a:solidFill>
                <a:srgbClr val="FFFFFF"/>
              </a:solidFill>
              <a:latin typeface="Courier New"/>
              <a:ea typeface="Batang"/>
              <a:cs typeface="Courier New"/>
            </a:endParaRP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  <a:latin typeface="Courier New"/>
              <a:ea typeface="Batang"/>
              <a:cs typeface="Courier New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  <a:latin typeface="Courier New"/>
                <a:ea typeface="Batang"/>
                <a:cs typeface="Courier New"/>
              </a:rPr>
              <a:t>9/11 Commission </a:t>
            </a:r>
            <a:endParaRPr lang="en-US" dirty="0">
              <a:solidFill>
                <a:srgbClr val="FFFFFF"/>
              </a:solidFill>
              <a:latin typeface="Courier New"/>
              <a:ea typeface="Batang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17708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A5B49-4163-CEBC-7514-6713B550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63258"/>
            <a:ext cx="5291666" cy="4331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33F683-5900-AA27-CCD5-9D7B40EB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66"/>
    </mc:Choice>
    <mc:Fallback xmlns="">
      <p:transition spd="slow" advTm="12266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36D5-6C60-58DE-D7F7-82D24E5E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IT" sz="4800" dirty="0"/>
              <a:t>Unilateralismo americano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651E7F-9B39-270A-2BC8-EFBB2496D3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1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00"/>
    </mc:Choice>
    <mc:Fallback xmlns="">
      <p:transition spd="slow" advTm="22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1A602-3FFD-CC4B-89C0-9BAA80F8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Aptos" panose="020B0004020202020204" pitchFamily="34" charset="0"/>
                <a:ea typeface="Batang" panose="02030600000101010101" pitchFamily="18" charset="-127"/>
              </a:rPr>
              <a:t>Peculiarità</a:t>
            </a:r>
            <a:r>
              <a:rPr lang="en-US" sz="5400" dirty="0">
                <a:latin typeface="Aptos" panose="020B0004020202020204" pitchFamily="34" charset="0"/>
                <a:ea typeface="Batang" panose="02030600000101010101" pitchFamily="18" charset="-127"/>
              </a:rPr>
              <a:t> dell'11 </a:t>
            </a:r>
            <a:r>
              <a:rPr lang="en-US" sz="5400" dirty="0" err="1">
                <a:latin typeface="Aptos" panose="020B0004020202020204" pitchFamily="34" charset="0"/>
                <a:ea typeface="Batang" panose="02030600000101010101" pitchFamily="18" charset="-127"/>
              </a:rPr>
              <a:t>settembre</a:t>
            </a:r>
            <a:endParaRPr lang="en-US" sz="5400" dirty="0">
              <a:latin typeface="Aptos" panose="020B0004020202020204" pitchFamily="34" charset="0"/>
              <a:ea typeface="Batang" panose="02030600000101010101" pitchFamily="18" charset="-12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27EB3-8FC6-004B-9A55-83CAAFBF0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Aptos" panose="020B0004020202020204" pitchFamily="34" charset="0"/>
                <a:ea typeface="Batang" panose="02030600000101010101" pitchFamily="18" charset="-127"/>
              </a:rPr>
              <a:t>Vittime umane</a:t>
            </a:r>
          </a:p>
          <a:p>
            <a:endParaRPr lang="en-US" sz="24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400">
                <a:latin typeface="Aptos" panose="020B0004020202020204" pitchFamily="34" charset="0"/>
                <a:ea typeface="Batang" panose="02030600000101010101" pitchFamily="18" charset="-127"/>
              </a:rPr>
              <a:t>Armi</a:t>
            </a:r>
          </a:p>
          <a:p>
            <a:endParaRPr lang="en-US" sz="24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400">
                <a:latin typeface="Aptos" panose="020B0004020202020204" pitchFamily="34" charset="0"/>
                <a:ea typeface="Batang" panose="02030600000101010101" pitchFamily="18" charset="-127"/>
              </a:rPr>
              <a:t>Punto di svolta nella politica interna ed estera degli Stati Uniti</a:t>
            </a:r>
          </a:p>
          <a:p>
            <a:endParaRPr lang="en-US" sz="240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sz="2400">
                <a:latin typeface="Aptos" panose="020B0004020202020204" pitchFamily="34" charset="0"/>
                <a:ea typeface="Batang" panose="02030600000101010101" pitchFamily="18" charset="-127"/>
              </a:rPr>
              <a:t>Percezione trasformata del terrorismo</a:t>
            </a:r>
          </a:p>
          <a:p>
            <a:pPr marL="0" indent="0">
              <a:buNone/>
            </a:pPr>
            <a:endParaRPr lang="en-US" sz="2400">
              <a:latin typeface="Aptos" panose="020B0004020202020204" pitchFamily="34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0252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0BD46-ECF3-E848-936C-B032A908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Fattori abilitanti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316696-53D6-5848-ABB1-2F39421F6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Batang" panose="02030600000101010101" pitchFamily="18" charset="-127"/>
              </a:rPr>
              <a:t>Successi dell'Islam politico: Iran 1979, Afghanistan 1996</a:t>
            </a:r>
          </a:p>
          <a:p>
            <a:endParaRPr lang="en-US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dirty="0">
                <a:latin typeface="Aptos" panose="020B0004020202020204" pitchFamily="34" charset="0"/>
                <a:ea typeface="Batang" panose="02030600000101010101" pitchFamily="18" charset="-127"/>
              </a:rPr>
              <a:t>Le dinamiche della guerra fredda e la loro persistenza </a:t>
            </a:r>
          </a:p>
          <a:p>
            <a:endParaRPr lang="en-US" dirty="0"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r>
              <a:rPr lang="en-US" dirty="0">
                <a:latin typeface="Aptos" panose="020B0004020202020204" pitchFamily="34" charset="0"/>
                <a:ea typeface="Batang" panose="02030600000101010101" pitchFamily="18" charset="-127"/>
              </a:rPr>
              <a:t>La politica estera degli Stati Uniti (+alleati) in Medio Oriente</a:t>
            </a:r>
          </a:p>
        </p:txBody>
      </p:sp>
    </p:spTree>
    <p:extLst>
      <p:ext uri="{BB962C8B-B14F-4D97-AF65-F5344CB8AC3E}">
        <p14:creationId xmlns:p14="http://schemas.microsoft.com/office/powerpoint/2010/main" val="2433709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05176-321F-A2C6-8177-9C6A772B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1032917"/>
            <a:ext cx="7746709" cy="47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3"/>
    </mc:Choice>
    <mc:Fallback xmlns="">
      <p:transition spd="slow" advTm="3903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EDB2D7-EABF-5294-920A-EE2393CE8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47307" y="653615"/>
            <a:ext cx="6702822" cy="5540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0DF0E-8399-DB3B-90C7-15968762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44" y="719268"/>
            <a:ext cx="3573794" cy="29051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2"/>
                </a:solidFill>
              </a:rPr>
              <a:t>Guerra in Afghanistan (2001-2021)</a:t>
            </a:r>
          </a:p>
        </p:txBody>
      </p:sp>
    </p:spTree>
    <p:extLst>
      <p:ext uri="{BB962C8B-B14F-4D97-AF65-F5344CB8AC3E}">
        <p14:creationId xmlns:p14="http://schemas.microsoft.com/office/powerpoint/2010/main" val="39288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66"/>
    </mc:Choice>
    <mc:Fallback xmlns="">
      <p:transition spd="slow" advTm="15846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3553-13C5-1719-A43D-F19F6794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IT" sz="4800"/>
              <a:t>NSS 2002: tre pilastri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C91BC0-BEFF-5E88-9C57-9051EC109B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71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00"/>
    </mc:Choice>
    <mc:Fallback xmlns="">
      <p:transition spd="slow" advTm="3105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8025-F8B1-D1C2-EDB8-682F3577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anchor="b">
            <a:normAutofit/>
          </a:bodyPr>
          <a:lstStyle/>
          <a:p>
            <a:r>
              <a:rPr lang="en-IT" sz="4000"/>
              <a:t>Guerra in Iraq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8515C-D841-AF01-F8E5-A504AB3F9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847827"/>
            <a:ext cx="4929098" cy="52899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7849-3080-2D1D-C130-3B7AEED8A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28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en-IT" sz="2000" u="sng"/>
              <a:t>Supposta</a:t>
            </a:r>
            <a:r>
              <a:rPr lang="en-IT" sz="2000"/>
              <a:t> presenza di ADM</a:t>
            </a:r>
          </a:p>
          <a:p>
            <a:r>
              <a:rPr lang="it-IT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ambizione palingenetica della destra neoconservatrice </a:t>
            </a:r>
          </a:p>
          <a:p>
            <a:r>
              <a:rPr lang="it-IT" sz="2000">
                <a:latin typeface="Times New Roman" panose="02020603050405020304" pitchFamily="18" charset="0"/>
              </a:rPr>
              <a:t>Debolezza Iraq</a:t>
            </a:r>
          </a:p>
          <a:p>
            <a:r>
              <a:rPr lang="it-IT" sz="2000">
                <a:latin typeface="Times New Roman" panose="02020603050405020304" pitchFamily="18" charset="0"/>
              </a:rPr>
              <a:t>Petrolio</a:t>
            </a:r>
          </a:p>
          <a:p>
            <a:r>
              <a:rPr lang="en-IT" sz="2000"/>
              <a:t>Opinione pubblica/politica</a:t>
            </a:r>
          </a:p>
        </p:txBody>
      </p:sp>
    </p:spTree>
    <p:extLst>
      <p:ext uri="{BB962C8B-B14F-4D97-AF65-F5344CB8AC3E}">
        <p14:creationId xmlns:p14="http://schemas.microsoft.com/office/powerpoint/2010/main" val="2958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766"/>
    </mc:Choice>
    <mc:Fallback xmlns="">
      <p:transition spd="slow" advTm="44576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F0B9-5681-2E65-3642-7DCA4C64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anchor="b">
            <a:normAutofit/>
          </a:bodyPr>
          <a:lstStyle/>
          <a:p>
            <a:r>
              <a:rPr lang="it-IT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Strategia di Sicurezza Europea (ESS)</a:t>
            </a:r>
            <a:r>
              <a:rPr lang="en-IT" sz="2800">
                <a:effectLst/>
              </a:rPr>
              <a:t> 2003 vs NSS 2002</a:t>
            </a:r>
            <a:endParaRPr lang="en-IT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D271-E7D6-6DC1-A400-DBEB6AA04A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847827"/>
            <a:ext cx="4929098" cy="52899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24540-008C-0646-4358-313CACE4B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28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it-IT" sz="2000" dirty="0">
                <a:ea typeface="Calibri" panose="020F0502020204030204" pitchFamily="34" charset="0"/>
              </a:rPr>
              <a:t>I</a:t>
            </a:r>
            <a:r>
              <a:rPr lang="it-IT" sz="2000" dirty="0">
                <a:effectLst/>
                <a:ea typeface="Calibri" panose="020F0502020204030204" pitchFamily="34" charset="0"/>
              </a:rPr>
              <a:t>nterpretazione della minaccia terroristica</a:t>
            </a:r>
          </a:p>
          <a:p>
            <a:r>
              <a:rPr lang="en-IT" sz="2000" dirty="0"/>
              <a:t>Gestione delle minacce</a:t>
            </a:r>
          </a:p>
        </p:txBody>
      </p:sp>
    </p:spTree>
    <p:extLst>
      <p:ext uri="{BB962C8B-B14F-4D97-AF65-F5344CB8AC3E}">
        <p14:creationId xmlns:p14="http://schemas.microsoft.com/office/powerpoint/2010/main" val="31819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66"/>
    </mc:Choice>
    <mc:Fallback xmlns="">
      <p:transition spd="slow" advTm="24106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F4181-F830-EDB7-81B2-6CC89508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62" y="1112293"/>
            <a:ext cx="3005906" cy="46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66"/>
    </mc:Choice>
    <mc:Fallback xmlns="">
      <p:transition spd="slow" advTm="1642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FF2EE-5260-974C-A039-614B524A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ptos" panose="020B0004020202020204" pitchFamily="34" charset="0"/>
                <a:ea typeface="Batang" panose="02030600000101010101" pitchFamily="18" charset="-127"/>
              </a:rPr>
              <a:t>Argomenti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9B2616-6411-5A4E-89EC-95EFA2779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Batang" panose="02030600000101010101" pitchFamily="18" charset="-127"/>
              </a:rPr>
              <a:t>1989-2001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ptos" panose="020B0004020202020204" pitchFamily="34" charset="0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9/11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</a:rPr>
              <a:t>Gli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 USA dopo l’11 </a:t>
            </a:r>
            <a:r>
              <a:rPr lang="en-US" sz="2000" dirty="0" err="1">
                <a:solidFill>
                  <a:schemeClr val="bg1"/>
                </a:solidFill>
                <a:latin typeface="Aptos" panose="020B0004020202020204" pitchFamily="34" charset="0"/>
              </a:rPr>
              <a:t>settembre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95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821EC-C286-632A-3408-3736F9EBC9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DC1CE-1320-62EA-8F93-FF133CF5C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41C4D-A1A1-5A22-F6F9-3E5CD7D8B5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00"/>
    </mc:Choice>
    <mc:Fallback xmlns="">
      <p:transition spd="slow" advTm="6399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0A1E0-D9B2-43E8-A204-135CC24CF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3400">
                <a:latin typeface="Aptos" panose="020B0004020202020204" pitchFamily="34" charset="0"/>
                <a:ea typeface="Batang"/>
                <a:cs typeface="Calibri Light"/>
              </a:rPr>
              <a:t>I dilemmi (e i limiti) dell'egemonia statunitense nel mondo dopo l'11 settembre</a:t>
            </a:r>
            <a:endParaRPr lang="en-US" sz="3400">
              <a:latin typeface="Aptos" panose="020B0004020202020204" pitchFamily="34" charset="0"/>
              <a:ea typeface="Batang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ABC24-BAF8-4A96-8C24-A7053918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400">
              <a:latin typeface="Aptos" panose="020B0004020202020204" pitchFamily="34" charset="0"/>
            </a:endParaRPr>
          </a:p>
          <a:p>
            <a:pPr marL="0"/>
            <a:r>
              <a:rPr lang="en-US" sz="2400">
                <a:latin typeface="Aptos" panose="020B0004020202020204" pitchFamily="34" charset="0"/>
                <a:ea typeface="Batang"/>
                <a:cs typeface="Calibri"/>
              </a:rPr>
              <a:t>I costi della guerra reale: intollerabili</a:t>
            </a:r>
            <a:endParaRPr lang="en-US" sz="2400">
              <a:latin typeface="Aptos" panose="020B0004020202020204" pitchFamily="34" charset="0"/>
              <a:ea typeface="Batang"/>
            </a:endParaRPr>
          </a:p>
          <a:p>
            <a:pPr marL="0"/>
            <a:r>
              <a:rPr lang="en-US" sz="2400">
                <a:latin typeface="Aptos" panose="020B0004020202020204" pitchFamily="34" charset="0"/>
                <a:ea typeface="Batang"/>
                <a:cs typeface="Calibri"/>
              </a:rPr>
              <a:t>Potenza militare: utilità limitata</a:t>
            </a:r>
            <a:endParaRPr lang="en-US" sz="2400">
              <a:latin typeface="Aptos" panose="020B0004020202020204" pitchFamily="34" charset="0"/>
              <a:ea typeface="Batang"/>
            </a:endParaRPr>
          </a:p>
          <a:p>
            <a:pPr marL="0"/>
            <a:r>
              <a:rPr lang="en-US" sz="2400">
                <a:latin typeface="Aptos" panose="020B0004020202020204" pitchFamily="34" charset="0"/>
                <a:ea typeface="Batang"/>
                <a:cs typeface="Calibri"/>
              </a:rPr>
              <a:t>Rifiuto globale dell'egemone</a:t>
            </a:r>
            <a:endParaRPr lang="en-US" sz="2400">
              <a:latin typeface="Aptos" panose="020B0004020202020204" pitchFamily="34" charset="0"/>
              <a:ea typeface="Batang"/>
            </a:endParaRPr>
          </a:p>
          <a:p>
            <a:pPr marL="0"/>
            <a:r>
              <a:rPr lang="en-US" sz="2400">
                <a:latin typeface="Aptos" panose="020B0004020202020204" pitchFamily="34" charset="0"/>
                <a:ea typeface="Batang"/>
                <a:cs typeface="Calibri"/>
              </a:rPr>
              <a:t>Esplosione finale della bolla immobiliare/finanziaria: pandemia globale</a:t>
            </a:r>
            <a:endParaRPr lang="en-US" sz="2400">
              <a:latin typeface="Aptos" panose="020B0004020202020204" pitchFamily="34" charset="0"/>
              <a:ea typeface="Batang"/>
            </a:endParaRPr>
          </a:p>
          <a:p>
            <a:endParaRPr lang="en-US" sz="2400">
              <a:latin typeface="Aptos" panose="020B0004020202020204" pitchFamily="34" charset="0"/>
              <a:ea typeface="Batang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57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99C5DF-C3FE-4B93-9828-A0473933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272A35-B55A-4387-BB88-DFB7EE38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ts val="1000"/>
              </a:spcBef>
            </a:pPr>
            <a:endParaRPr lang="en-US" sz="4000">
              <a:solidFill>
                <a:srgbClr val="FFFFFF"/>
              </a:solidFill>
              <a:latin typeface="Batang"/>
              <a:ea typeface="Batang"/>
              <a:cs typeface="Calibri Light"/>
            </a:endParaRPr>
          </a:p>
          <a:p>
            <a:pPr algn="r">
              <a:spcBef>
                <a:spcPts val="1000"/>
              </a:spcBef>
            </a:pPr>
            <a:r>
              <a:rPr lang="en-US" sz="3600" dirty="0">
                <a:solidFill>
                  <a:srgbClr val="FFFFFF"/>
                </a:solidFill>
                <a:latin typeface="Batang"/>
                <a:ea typeface="Batang"/>
                <a:cs typeface="Calibri Light"/>
              </a:rPr>
              <a:t>"La storia non è finita nel 1989 né è ripresa nel 2001".</a:t>
            </a:r>
          </a:p>
          <a:p>
            <a:pPr algn="r"/>
            <a:endParaRPr lang="en-US" sz="40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1F094-8359-4176-BE2E-3103EB7C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>
              <a:solidFill>
                <a:srgbClr val="FFFFFF"/>
              </a:solidFill>
              <a:latin typeface="Batang"/>
              <a:ea typeface="Batang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latin typeface="Batang"/>
              <a:ea typeface="Batang"/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latin typeface="Batang"/>
              <a:ea typeface="Batang"/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45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D73D-2507-1146-A0B7-1B2B2F30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Gennaio 1991: Prima guerra del Golfo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895953-20AB-FB46-A992-BAE4ED47B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2434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612B-6A91-4B47-910E-6541FC8D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365125"/>
            <a:ext cx="1120551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Batang" panose="02030600000101010101" pitchFamily="18" charset="-127"/>
                <a:ea typeface="Batang" panose="02030600000101010101" pitchFamily="18" charset="-127"/>
              </a:rPr>
              <a:t>Dicembre 1991: implosione definitiva dell'URSS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DFFC02-D892-D04D-87E9-DFA2FB2F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729" y="1825625"/>
            <a:ext cx="5538541" cy="4351338"/>
          </a:xfrm>
        </p:spPr>
      </p:pic>
    </p:spTree>
    <p:extLst>
      <p:ext uri="{BB962C8B-B14F-4D97-AF65-F5344CB8AC3E}">
        <p14:creationId xmlns:p14="http://schemas.microsoft.com/office/powerpoint/2010/main" val="365361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4D47-3C48-1C44-AA76-65333824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7" y="365125"/>
            <a:ext cx="11874843" cy="1325563"/>
          </a:xfrm>
        </p:spPr>
        <p:txBody>
          <a:bodyPr/>
          <a:lstStyle/>
          <a:p>
            <a:pPr algn="ctr"/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Marzo 1999: Bombardamento della Jugoslavia da parte della NATO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EAE8F1-A1DE-1B46-A2F6-829C2A722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921" y="1825625"/>
            <a:ext cx="5798157" cy="4351338"/>
          </a:xfrm>
        </p:spPr>
      </p:pic>
    </p:spTree>
    <p:extLst>
      <p:ext uri="{BB962C8B-B14F-4D97-AF65-F5344CB8AC3E}">
        <p14:creationId xmlns:p14="http://schemas.microsoft.com/office/powerpoint/2010/main" val="373608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C98B-1B4D-1345-BD83-3B89DE6C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pPr lvl="0"/>
            <a:r>
              <a:rPr lang="en-US" sz="4000" dirty="0">
                <a:latin typeface="Batang" panose="02030600000101010101" pitchFamily="18" charset="-127"/>
                <a:ea typeface="Batang" panose="02030600000101010101" pitchFamily="18" charset="-127"/>
              </a:rPr>
              <a:t>9.11.2001: Attacchi terroristici a NY e DC</a:t>
            </a:r>
            <a:endParaRPr lang="en-GB" sz="40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465005-071F-6C4F-A516-45E219FF7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881" y="1825625"/>
            <a:ext cx="6266238" cy="4351338"/>
          </a:xfrm>
        </p:spPr>
      </p:pic>
    </p:spTree>
    <p:extLst>
      <p:ext uri="{BB962C8B-B14F-4D97-AF65-F5344CB8AC3E}">
        <p14:creationId xmlns:p14="http://schemas.microsoft.com/office/powerpoint/2010/main" val="46525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CF9A-83BD-FA44-B79B-519C23DF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4924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atang" panose="02030600000101010101" pitchFamily="18" charset="-127"/>
                <a:ea typeface="Batang" panose="02030600000101010101" pitchFamily="18" charset="-127"/>
              </a:rPr>
              <a:t>Dicembre 2001: la Cina viene ammessa all'</a:t>
            </a:r>
            <a:r>
              <a:rPr lang="en-GB" sz="4000" dirty="0">
                <a:latin typeface="Batang" panose="02030600000101010101" pitchFamily="18" charset="-127"/>
                <a:ea typeface="Batang" panose="02030600000101010101" pitchFamily="18" charset="-127"/>
              </a:rPr>
              <a:t>OMC </a:t>
            </a:r>
            <a:endParaRPr lang="en-US" sz="40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391326-7B99-D14C-A0FC-2404A11E8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939" y="1825625"/>
            <a:ext cx="6280122" cy="4351338"/>
          </a:xfrm>
        </p:spPr>
      </p:pic>
    </p:spTree>
    <p:extLst>
      <p:ext uri="{BB962C8B-B14F-4D97-AF65-F5344CB8AC3E}">
        <p14:creationId xmlns:p14="http://schemas.microsoft.com/office/powerpoint/2010/main" val="3335577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791</Words>
  <Application>Microsoft Macintosh PowerPoint</Application>
  <PresentationFormat>Widescreen</PresentationFormat>
  <Paragraphs>171</Paragraphs>
  <Slides>42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3" baseType="lpstr">
      <vt:lpstr>Batang</vt:lpstr>
      <vt:lpstr>SimSun</vt:lpstr>
      <vt:lpstr>Aptos</vt:lpstr>
      <vt:lpstr>Arial</vt:lpstr>
      <vt:lpstr>Book Antiqua</vt:lpstr>
      <vt:lpstr>Bookman Old Style</vt:lpstr>
      <vt:lpstr>Calibri</vt:lpstr>
      <vt:lpstr>Calibri Light</vt:lpstr>
      <vt:lpstr>Courier New</vt:lpstr>
      <vt:lpstr>Times New Roman</vt:lpstr>
      <vt:lpstr>Office Theme</vt:lpstr>
      <vt:lpstr>11 settembre e la Guerra al terrore</vt:lpstr>
      <vt:lpstr>“There was a before 9/11,  and there is an after 9/11” </vt:lpstr>
      <vt:lpstr>Presentazione standard di PowerPoint</vt:lpstr>
      <vt:lpstr>Argomenti</vt:lpstr>
      <vt:lpstr>Gennaio 1991: Prima guerra del Golfo</vt:lpstr>
      <vt:lpstr>Dicembre 1991: implosione definitiva dell'URSS</vt:lpstr>
      <vt:lpstr>Marzo 1999: Bombardamento della Jugoslavia da parte della NATO</vt:lpstr>
      <vt:lpstr>9.11.2001: Attacchi terroristici a NY e DC</vt:lpstr>
      <vt:lpstr>Dicembre 2001: la Cina viene ammessa all'OMC </vt:lpstr>
      <vt:lpstr>Marzo 2003: Guerra in Iraq (15 febbraio 2003, proteste)</vt:lpstr>
      <vt:lpstr>2008: Crisi finanziaria  </vt:lpstr>
      <vt:lpstr>La fine della Guerra Fredda: tre effetti chiave</vt:lpstr>
      <vt:lpstr>1. La globalizzazione dell'economia mondiale </vt:lpstr>
      <vt:lpstr>Caratteristiche principali</vt:lpstr>
      <vt:lpstr>Un nuovo paradigma per lo "sviluppo": il "Washington Consensus". </vt:lpstr>
      <vt:lpstr>Presentazione standard di PowerPoint</vt:lpstr>
      <vt:lpstr> I risultati </vt:lpstr>
      <vt:lpstr>  Modelli a confronto</vt:lpstr>
      <vt:lpstr>2. Ricerca di un nuovo ordine internazionale</vt:lpstr>
      <vt:lpstr>Scopo, potenzialità e limiti dell'ONU</vt:lpstr>
      <vt:lpstr>Gli Stati Uniti nell'era unipolare</vt:lpstr>
      <vt:lpstr>La tentazione unipolare </vt:lpstr>
      <vt:lpstr>Speranze e limiti dell'Unione Europea </vt:lpstr>
      <vt:lpstr>Quale modello (sociale) europeo? </vt:lpstr>
      <vt:lpstr>3. Crescita degli attori non statali e sfide</vt:lpstr>
      <vt:lpstr>Nuovi attori</vt:lpstr>
      <vt:lpstr>Terrorismo</vt:lpstr>
      <vt:lpstr>Vecchio e nuovo terrorismo?</vt:lpstr>
      <vt:lpstr>9/11: tra continuità e rottura</vt:lpstr>
      <vt:lpstr>Presentazione standard di PowerPoint</vt:lpstr>
      <vt:lpstr>Unilateralismo americano</vt:lpstr>
      <vt:lpstr>Peculiarità dell'11 settembre</vt:lpstr>
      <vt:lpstr>Fattori abilitanti</vt:lpstr>
      <vt:lpstr>Presentazione standard di PowerPoint</vt:lpstr>
      <vt:lpstr>Guerra in Afghanistan (2001-2021)</vt:lpstr>
      <vt:lpstr>NSS 2002: tre pilastri</vt:lpstr>
      <vt:lpstr>Guerra in Iraq</vt:lpstr>
      <vt:lpstr>Strategia di Sicurezza Europea (ESS) 2003 vs NSS 2002</vt:lpstr>
      <vt:lpstr>Presentazione standard di PowerPoint</vt:lpstr>
      <vt:lpstr>Presentazione standard di PowerPoint</vt:lpstr>
      <vt:lpstr>I dilemmi (e i limiti) dell'egemonia statunitense nel mondo dopo l'11 settembre</vt:lpstr>
      <vt:lpstr> "La storia non è finita nel 1989 né è ripresa nel 2001".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and after 9/11</dc:title>
  <dc:creator>BITUMI Alessandra</dc:creator>
  <cp:keywords>, docId:323447171134A105D1BEA48306D93038</cp:keywords>
  <cp:lastModifiedBy>Alessandra Bitumi</cp:lastModifiedBy>
  <cp:revision>238</cp:revision>
  <dcterms:created xsi:type="dcterms:W3CDTF">2018-03-09T13:33:41Z</dcterms:created>
  <dcterms:modified xsi:type="dcterms:W3CDTF">2024-04-18T19:37:50Z</dcterms:modified>
</cp:coreProperties>
</file>