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259" r:id="rId2"/>
    <p:sldId id="256" r:id="rId3"/>
    <p:sldId id="269" r:id="rId4"/>
    <p:sldId id="281" r:id="rId5"/>
    <p:sldId id="280" r:id="rId6"/>
    <p:sldId id="282" r:id="rId7"/>
    <p:sldId id="283" r:id="rId8"/>
    <p:sldId id="284" r:id="rId9"/>
    <p:sldId id="285" r:id="rId10"/>
    <p:sldId id="286" r:id="rId11"/>
    <p:sldId id="287" r:id="rId12"/>
    <p:sldId id="261" r:id="rId13"/>
    <p:sldId id="262" r:id="rId14"/>
    <p:sldId id="292" r:id="rId15"/>
    <p:sldId id="505" r:id="rId16"/>
    <p:sldId id="351" r:id="rId17"/>
    <p:sldId id="506" r:id="rId18"/>
    <p:sldId id="508" r:id="rId19"/>
    <p:sldId id="263" r:id="rId20"/>
    <p:sldId id="265" r:id="rId21"/>
    <p:sldId id="275" r:id="rId22"/>
    <p:sldId id="279" r:id="rId23"/>
    <p:sldId id="266" r:id="rId24"/>
    <p:sldId id="288" r:id="rId25"/>
    <p:sldId id="271" r:id="rId26"/>
    <p:sldId id="270" r:id="rId27"/>
    <p:sldId id="272" r:id="rId28"/>
    <p:sldId id="302" r:id="rId29"/>
    <p:sldId id="257" r:id="rId30"/>
    <p:sldId id="294" r:id="rId31"/>
    <p:sldId id="507" r:id="rId32"/>
    <p:sldId id="301" r:id="rId33"/>
    <p:sldId id="303" r:id="rId34"/>
    <p:sldId id="260" r:id="rId35"/>
    <p:sldId id="295" r:id="rId36"/>
    <p:sldId id="297" r:id="rId37"/>
    <p:sldId id="264" r:id="rId38"/>
    <p:sldId id="298" r:id="rId39"/>
    <p:sldId id="299" r:id="rId40"/>
    <p:sldId id="300" r:id="rId41"/>
    <p:sldId id="277" r:id="rId42"/>
    <p:sldId id="273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626"/>
  </p:normalViewPr>
  <p:slideViewPr>
    <p:cSldViewPr snapToGrid="0" snapToObjects="1">
      <p:cViewPr varScale="1">
        <p:scale>
          <a:sx n="121" d="100"/>
          <a:sy n="121" d="100"/>
        </p:scale>
        <p:origin x="30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EA6910-CFEB-4170-8957-694F78B35DD7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93CADCE-00FB-461D-95BF-38EFC138B7FF}">
      <dgm:prSet/>
      <dgm:spPr/>
      <dgm:t>
        <a:bodyPr/>
        <a:lstStyle/>
        <a:p>
          <a:r>
            <a:rPr lang="en-GB"/>
            <a:t>Innovazione tecnologica e rivoluzione digitale</a:t>
          </a:r>
          <a:endParaRPr lang="en-US"/>
        </a:p>
      </dgm:t>
    </dgm:pt>
    <dgm:pt modelId="{586F0F29-13C3-4505-8B42-9AF052326A53}" type="parTrans" cxnId="{B00EA900-8099-4455-9FF5-E7E0C784F2DB}">
      <dgm:prSet/>
      <dgm:spPr/>
      <dgm:t>
        <a:bodyPr/>
        <a:lstStyle/>
        <a:p>
          <a:endParaRPr lang="en-US"/>
        </a:p>
      </dgm:t>
    </dgm:pt>
    <dgm:pt modelId="{51A77185-B3ED-429C-98F1-D1A5998E1536}" type="sibTrans" cxnId="{B00EA900-8099-4455-9FF5-E7E0C784F2DB}">
      <dgm:prSet/>
      <dgm:spPr/>
      <dgm:t>
        <a:bodyPr/>
        <a:lstStyle/>
        <a:p>
          <a:endParaRPr lang="en-US"/>
        </a:p>
      </dgm:t>
    </dgm:pt>
    <dgm:pt modelId="{9799FC7D-EDE3-43A8-BEC4-37A9876F11BE}">
      <dgm:prSet/>
      <dgm:spPr/>
      <dgm:t>
        <a:bodyPr/>
        <a:lstStyle/>
        <a:p>
          <a:r>
            <a:rPr lang="en-GB"/>
            <a:t>Diritti dei consumatori</a:t>
          </a:r>
          <a:endParaRPr lang="en-US"/>
        </a:p>
      </dgm:t>
    </dgm:pt>
    <dgm:pt modelId="{E0F994F9-8EB1-4AA6-87CE-8D2B9050E28B}" type="parTrans" cxnId="{2D6F0726-8DB1-4EC5-99F8-B2D13C378DED}">
      <dgm:prSet/>
      <dgm:spPr/>
      <dgm:t>
        <a:bodyPr/>
        <a:lstStyle/>
        <a:p>
          <a:endParaRPr lang="en-US"/>
        </a:p>
      </dgm:t>
    </dgm:pt>
    <dgm:pt modelId="{42CC4216-8405-4B43-8F2B-F12141376273}" type="sibTrans" cxnId="{2D6F0726-8DB1-4EC5-99F8-B2D13C378DED}">
      <dgm:prSet/>
      <dgm:spPr/>
      <dgm:t>
        <a:bodyPr/>
        <a:lstStyle/>
        <a:p>
          <a:endParaRPr lang="en-US"/>
        </a:p>
      </dgm:t>
    </dgm:pt>
    <dgm:pt modelId="{4282AF73-C23F-4631-841C-F165FE047A58}">
      <dgm:prSet/>
      <dgm:spPr/>
      <dgm:t>
        <a:bodyPr/>
        <a:lstStyle/>
        <a:p>
          <a:r>
            <a:rPr lang="en-GB"/>
            <a:t>Integrazione globale: riduzione della disuguaglianza globale (aggregata) e ascesa della "classe media globale".</a:t>
          </a:r>
          <a:endParaRPr lang="en-US"/>
        </a:p>
      </dgm:t>
    </dgm:pt>
    <dgm:pt modelId="{5FAD84C6-CE1D-4658-909C-3A60F6350986}" type="parTrans" cxnId="{6E1C5339-D5B1-4854-A580-56C3DF371D25}">
      <dgm:prSet/>
      <dgm:spPr/>
      <dgm:t>
        <a:bodyPr/>
        <a:lstStyle/>
        <a:p>
          <a:endParaRPr lang="en-US"/>
        </a:p>
      </dgm:t>
    </dgm:pt>
    <dgm:pt modelId="{EFCF4251-856D-425F-8970-17105414170A}" type="sibTrans" cxnId="{6E1C5339-D5B1-4854-A580-56C3DF371D25}">
      <dgm:prSet/>
      <dgm:spPr/>
      <dgm:t>
        <a:bodyPr/>
        <a:lstStyle/>
        <a:p>
          <a:endParaRPr lang="en-US"/>
        </a:p>
      </dgm:t>
    </dgm:pt>
    <dgm:pt modelId="{5A8567F0-3203-4881-9EF7-C128A95EC2BA}">
      <dgm:prSet/>
      <dgm:spPr/>
      <dgm:t>
        <a:bodyPr/>
        <a:lstStyle/>
        <a:p>
          <a:r>
            <a:rPr lang="en-GB"/>
            <a:t>Regolamentazione dell'inflazione</a:t>
          </a:r>
          <a:endParaRPr lang="en-US"/>
        </a:p>
      </dgm:t>
    </dgm:pt>
    <dgm:pt modelId="{97DD94E4-7337-42FD-AC5B-3198AACE6909}" type="parTrans" cxnId="{2823AAC1-7634-4397-94DC-D31DDC66AE29}">
      <dgm:prSet/>
      <dgm:spPr/>
      <dgm:t>
        <a:bodyPr/>
        <a:lstStyle/>
        <a:p>
          <a:endParaRPr lang="en-US"/>
        </a:p>
      </dgm:t>
    </dgm:pt>
    <dgm:pt modelId="{71751E16-2C32-4783-9349-A215B4217597}" type="sibTrans" cxnId="{2823AAC1-7634-4397-94DC-D31DDC66AE29}">
      <dgm:prSet/>
      <dgm:spPr/>
      <dgm:t>
        <a:bodyPr/>
        <a:lstStyle/>
        <a:p>
          <a:endParaRPr lang="en-US"/>
        </a:p>
      </dgm:t>
    </dgm:pt>
    <dgm:pt modelId="{E433A824-2E2F-8641-8ED3-69C860BA276D}" type="pres">
      <dgm:prSet presAssocID="{E4EA6910-CFEB-4170-8957-694F78B35DD7}" presName="outerComposite" presStyleCnt="0">
        <dgm:presLayoutVars>
          <dgm:chMax val="5"/>
          <dgm:dir/>
          <dgm:resizeHandles val="exact"/>
        </dgm:presLayoutVars>
      </dgm:prSet>
      <dgm:spPr/>
    </dgm:pt>
    <dgm:pt modelId="{26C9609A-02C7-A946-9795-26AAC2D1A531}" type="pres">
      <dgm:prSet presAssocID="{E4EA6910-CFEB-4170-8957-694F78B35DD7}" presName="dummyMaxCanvas" presStyleCnt="0">
        <dgm:presLayoutVars/>
      </dgm:prSet>
      <dgm:spPr/>
    </dgm:pt>
    <dgm:pt modelId="{3E0E0C4B-A7D8-1945-84D1-57DD05BC66A7}" type="pres">
      <dgm:prSet presAssocID="{E4EA6910-CFEB-4170-8957-694F78B35DD7}" presName="FourNodes_1" presStyleLbl="node1" presStyleIdx="0" presStyleCnt="4">
        <dgm:presLayoutVars>
          <dgm:bulletEnabled val="1"/>
        </dgm:presLayoutVars>
      </dgm:prSet>
      <dgm:spPr/>
    </dgm:pt>
    <dgm:pt modelId="{AD1440CB-72A0-B944-BD63-E67DC53516FF}" type="pres">
      <dgm:prSet presAssocID="{E4EA6910-CFEB-4170-8957-694F78B35DD7}" presName="FourNodes_2" presStyleLbl="node1" presStyleIdx="1" presStyleCnt="4">
        <dgm:presLayoutVars>
          <dgm:bulletEnabled val="1"/>
        </dgm:presLayoutVars>
      </dgm:prSet>
      <dgm:spPr/>
    </dgm:pt>
    <dgm:pt modelId="{36F47E36-3EAD-B147-9045-170B89314F28}" type="pres">
      <dgm:prSet presAssocID="{E4EA6910-CFEB-4170-8957-694F78B35DD7}" presName="FourNodes_3" presStyleLbl="node1" presStyleIdx="2" presStyleCnt="4">
        <dgm:presLayoutVars>
          <dgm:bulletEnabled val="1"/>
        </dgm:presLayoutVars>
      </dgm:prSet>
      <dgm:spPr/>
    </dgm:pt>
    <dgm:pt modelId="{DAF9A4CF-C0E6-A84C-9E3C-57B641CDCAF9}" type="pres">
      <dgm:prSet presAssocID="{E4EA6910-CFEB-4170-8957-694F78B35DD7}" presName="FourNodes_4" presStyleLbl="node1" presStyleIdx="3" presStyleCnt="4">
        <dgm:presLayoutVars>
          <dgm:bulletEnabled val="1"/>
        </dgm:presLayoutVars>
      </dgm:prSet>
      <dgm:spPr/>
    </dgm:pt>
    <dgm:pt modelId="{4CBE9F77-ED62-8F4A-A79A-AB42CC8525D0}" type="pres">
      <dgm:prSet presAssocID="{E4EA6910-CFEB-4170-8957-694F78B35DD7}" presName="FourConn_1-2" presStyleLbl="fgAccFollowNode1" presStyleIdx="0" presStyleCnt="3">
        <dgm:presLayoutVars>
          <dgm:bulletEnabled val="1"/>
        </dgm:presLayoutVars>
      </dgm:prSet>
      <dgm:spPr/>
    </dgm:pt>
    <dgm:pt modelId="{A502CC39-D048-B547-9BC7-E0F99D0ED62D}" type="pres">
      <dgm:prSet presAssocID="{E4EA6910-CFEB-4170-8957-694F78B35DD7}" presName="FourConn_2-3" presStyleLbl="fgAccFollowNode1" presStyleIdx="1" presStyleCnt="3">
        <dgm:presLayoutVars>
          <dgm:bulletEnabled val="1"/>
        </dgm:presLayoutVars>
      </dgm:prSet>
      <dgm:spPr/>
    </dgm:pt>
    <dgm:pt modelId="{5A700F71-CD66-2840-A080-00C8928FB159}" type="pres">
      <dgm:prSet presAssocID="{E4EA6910-CFEB-4170-8957-694F78B35DD7}" presName="FourConn_3-4" presStyleLbl="fgAccFollowNode1" presStyleIdx="2" presStyleCnt="3">
        <dgm:presLayoutVars>
          <dgm:bulletEnabled val="1"/>
        </dgm:presLayoutVars>
      </dgm:prSet>
      <dgm:spPr/>
    </dgm:pt>
    <dgm:pt modelId="{69FB88A5-5040-2D4F-BEAF-0C0C84ACDFB4}" type="pres">
      <dgm:prSet presAssocID="{E4EA6910-CFEB-4170-8957-694F78B35DD7}" presName="FourNodes_1_text" presStyleLbl="node1" presStyleIdx="3" presStyleCnt="4">
        <dgm:presLayoutVars>
          <dgm:bulletEnabled val="1"/>
        </dgm:presLayoutVars>
      </dgm:prSet>
      <dgm:spPr/>
    </dgm:pt>
    <dgm:pt modelId="{C5C35A95-1C54-8E49-B25F-9388233C6457}" type="pres">
      <dgm:prSet presAssocID="{E4EA6910-CFEB-4170-8957-694F78B35DD7}" presName="FourNodes_2_text" presStyleLbl="node1" presStyleIdx="3" presStyleCnt="4">
        <dgm:presLayoutVars>
          <dgm:bulletEnabled val="1"/>
        </dgm:presLayoutVars>
      </dgm:prSet>
      <dgm:spPr/>
    </dgm:pt>
    <dgm:pt modelId="{41DA744A-9CF5-3842-8D3F-F4E660E5FE8C}" type="pres">
      <dgm:prSet presAssocID="{E4EA6910-CFEB-4170-8957-694F78B35DD7}" presName="FourNodes_3_text" presStyleLbl="node1" presStyleIdx="3" presStyleCnt="4">
        <dgm:presLayoutVars>
          <dgm:bulletEnabled val="1"/>
        </dgm:presLayoutVars>
      </dgm:prSet>
      <dgm:spPr/>
    </dgm:pt>
    <dgm:pt modelId="{EE4A7341-ECBB-5B40-9F91-259483C67400}" type="pres">
      <dgm:prSet presAssocID="{E4EA6910-CFEB-4170-8957-694F78B35DD7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B00EA900-8099-4455-9FF5-E7E0C784F2DB}" srcId="{E4EA6910-CFEB-4170-8957-694F78B35DD7}" destId="{093CADCE-00FB-461D-95BF-38EFC138B7FF}" srcOrd="0" destOrd="0" parTransId="{586F0F29-13C3-4505-8B42-9AF052326A53}" sibTransId="{51A77185-B3ED-429C-98F1-D1A5998E1536}"/>
    <dgm:cxn modelId="{1312B313-8F33-D641-8129-79ECB00AAC5C}" type="presOf" srcId="{5A8567F0-3203-4881-9EF7-C128A95EC2BA}" destId="{EE4A7341-ECBB-5B40-9F91-259483C67400}" srcOrd="1" destOrd="0" presId="urn:microsoft.com/office/officeart/2005/8/layout/vProcess5"/>
    <dgm:cxn modelId="{C3B6BE25-09CE-334E-9B75-5887E6DE9EAE}" type="presOf" srcId="{5A8567F0-3203-4881-9EF7-C128A95EC2BA}" destId="{DAF9A4CF-C0E6-A84C-9E3C-57B641CDCAF9}" srcOrd="0" destOrd="0" presId="urn:microsoft.com/office/officeart/2005/8/layout/vProcess5"/>
    <dgm:cxn modelId="{2D6F0726-8DB1-4EC5-99F8-B2D13C378DED}" srcId="{E4EA6910-CFEB-4170-8957-694F78B35DD7}" destId="{9799FC7D-EDE3-43A8-BEC4-37A9876F11BE}" srcOrd="1" destOrd="0" parTransId="{E0F994F9-8EB1-4AA6-87CE-8D2B9050E28B}" sibTransId="{42CC4216-8405-4B43-8F2B-F12141376273}"/>
    <dgm:cxn modelId="{6E1C5339-D5B1-4854-A580-56C3DF371D25}" srcId="{E4EA6910-CFEB-4170-8957-694F78B35DD7}" destId="{4282AF73-C23F-4631-841C-F165FE047A58}" srcOrd="2" destOrd="0" parTransId="{5FAD84C6-CE1D-4658-909C-3A60F6350986}" sibTransId="{EFCF4251-856D-425F-8970-17105414170A}"/>
    <dgm:cxn modelId="{2B12806E-9863-5F45-8E28-DCF9900C67AD}" type="presOf" srcId="{093CADCE-00FB-461D-95BF-38EFC138B7FF}" destId="{69FB88A5-5040-2D4F-BEAF-0C0C84ACDFB4}" srcOrd="1" destOrd="0" presId="urn:microsoft.com/office/officeart/2005/8/layout/vProcess5"/>
    <dgm:cxn modelId="{F8444071-7253-8448-BC4F-08A647E41E11}" type="presOf" srcId="{42CC4216-8405-4B43-8F2B-F12141376273}" destId="{A502CC39-D048-B547-9BC7-E0F99D0ED62D}" srcOrd="0" destOrd="0" presId="urn:microsoft.com/office/officeart/2005/8/layout/vProcess5"/>
    <dgm:cxn modelId="{6C5C1C9F-CCC9-7A49-A90A-17AAA2231D1A}" type="presOf" srcId="{9799FC7D-EDE3-43A8-BEC4-37A9876F11BE}" destId="{C5C35A95-1C54-8E49-B25F-9388233C6457}" srcOrd="1" destOrd="0" presId="urn:microsoft.com/office/officeart/2005/8/layout/vProcess5"/>
    <dgm:cxn modelId="{7CF2CAAE-0F26-2F42-8AED-625FB3DD5733}" type="presOf" srcId="{093CADCE-00FB-461D-95BF-38EFC138B7FF}" destId="{3E0E0C4B-A7D8-1945-84D1-57DD05BC66A7}" srcOrd="0" destOrd="0" presId="urn:microsoft.com/office/officeart/2005/8/layout/vProcess5"/>
    <dgm:cxn modelId="{0AE8F9B7-53F4-744F-ACD7-499133C8241E}" type="presOf" srcId="{EFCF4251-856D-425F-8970-17105414170A}" destId="{5A700F71-CD66-2840-A080-00C8928FB159}" srcOrd="0" destOrd="0" presId="urn:microsoft.com/office/officeart/2005/8/layout/vProcess5"/>
    <dgm:cxn modelId="{BDB397C1-B2FF-D942-A35B-73170F801195}" type="presOf" srcId="{4282AF73-C23F-4631-841C-F165FE047A58}" destId="{41DA744A-9CF5-3842-8D3F-F4E660E5FE8C}" srcOrd="1" destOrd="0" presId="urn:microsoft.com/office/officeart/2005/8/layout/vProcess5"/>
    <dgm:cxn modelId="{2823AAC1-7634-4397-94DC-D31DDC66AE29}" srcId="{E4EA6910-CFEB-4170-8957-694F78B35DD7}" destId="{5A8567F0-3203-4881-9EF7-C128A95EC2BA}" srcOrd="3" destOrd="0" parTransId="{97DD94E4-7337-42FD-AC5B-3198AACE6909}" sibTransId="{71751E16-2C32-4783-9349-A215B4217597}"/>
    <dgm:cxn modelId="{EEF0C1CE-88F1-1049-A8B7-DC5861634F07}" type="presOf" srcId="{9799FC7D-EDE3-43A8-BEC4-37A9876F11BE}" destId="{AD1440CB-72A0-B944-BD63-E67DC53516FF}" srcOrd="0" destOrd="0" presId="urn:microsoft.com/office/officeart/2005/8/layout/vProcess5"/>
    <dgm:cxn modelId="{658B31D4-36F0-3442-91FD-E8CEEEBFC164}" type="presOf" srcId="{4282AF73-C23F-4631-841C-F165FE047A58}" destId="{36F47E36-3EAD-B147-9045-170B89314F28}" srcOrd="0" destOrd="0" presId="urn:microsoft.com/office/officeart/2005/8/layout/vProcess5"/>
    <dgm:cxn modelId="{D03693DE-8414-6244-8F06-15EDD8246E11}" type="presOf" srcId="{51A77185-B3ED-429C-98F1-D1A5998E1536}" destId="{4CBE9F77-ED62-8F4A-A79A-AB42CC8525D0}" srcOrd="0" destOrd="0" presId="urn:microsoft.com/office/officeart/2005/8/layout/vProcess5"/>
    <dgm:cxn modelId="{D6C8B3E4-0A04-C74B-B0DF-D7739D9F004F}" type="presOf" srcId="{E4EA6910-CFEB-4170-8957-694F78B35DD7}" destId="{E433A824-2E2F-8641-8ED3-69C860BA276D}" srcOrd="0" destOrd="0" presId="urn:microsoft.com/office/officeart/2005/8/layout/vProcess5"/>
    <dgm:cxn modelId="{F2C4F30C-D5DC-A846-BA7A-9DF152E4D2A4}" type="presParOf" srcId="{E433A824-2E2F-8641-8ED3-69C860BA276D}" destId="{26C9609A-02C7-A946-9795-26AAC2D1A531}" srcOrd="0" destOrd="0" presId="urn:microsoft.com/office/officeart/2005/8/layout/vProcess5"/>
    <dgm:cxn modelId="{7434C706-6ECA-CF4C-BF21-DA226AB2D6CF}" type="presParOf" srcId="{E433A824-2E2F-8641-8ED3-69C860BA276D}" destId="{3E0E0C4B-A7D8-1945-84D1-57DD05BC66A7}" srcOrd="1" destOrd="0" presId="urn:microsoft.com/office/officeart/2005/8/layout/vProcess5"/>
    <dgm:cxn modelId="{02870E0D-AC8E-FB4A-843E-FB4A93D0CEA5}" type="presParOf" srcId="{E433A824-2E2F-8641-8ED3-69C860BA276D}" destId="{AD1440CB-72A0-B944-BD63-E67DC53516FF}" srcOrd="2" destOrd="0" presId="urn:microsoft.com/office/officeart/2005/8/layout/vProcess5"/>
    <dgm:cxn modelId="{478D279F-8EAE-CC4D-8680-AE84774CBE9F}" type="presParOf" srcId="{E433A824-2E2F-8641-8ED3-69C860BA276D}" destId="{36F47E36-3EAD-B147-9045-170B89314F28}" srcOrd="3" destOrd="0" presId="urn:microsoft.com/office/officeart/2005/8/layout/vProcess5"/>
    <dgm:cxn modelId="{49515268-67F2-424B-B1D7-E671D1D45520}" type="presParOf" srcId="{E433A824-2E2F-8641-8ED3-69C860BA276D}" destId="{DAF9A4CF-C0E6-A84C-9E3C-57B641CDCAF9}" srcOrd="4" destOrd="0" presId="urn:microsoft.com/office/officeart/2005/8/layout/vProcess5"/>
    <dgm:cxn modelId="{93AB27B1-5652-594B-82E1-F14F565AD12E}" type="presParOf" srcId="{E433A824-2E2F-8641-8ED3-69C860BA276D}" destId="{4CBE9F77-ED62-8F4A-A79A-AB42CC8525D0}" srcOrd="5" destOrd="0" presId="urn:microsoft.com/office/officeart/2005/8/layout/vProcess5"/>
    <dgm:cxn modelId="{3992465C-E6BC-9841-A119-4C0EA9C6A62D}" type="presParOf" srcId="{E433A824-2E2F-8641-8ED3-69C860BA276D}" destId="{A502CC39-D048-B547-9BC7-E0F99D0ED62D}" srcOrd="6" destOrd="0" presId="urn:microsoft.com/office/officeart/2005/8/layout/vProcess5"/>
    <dgm:cxn modelId="{22C9831C-943A-9C4D-8FE8-5362CBE95E5B}" type="presParOf" srcId="{E433A824-2E2F-8641-8ED3-69C860BA276D}" destId="{5A700F71-CD66-2840-A080-00C8928FB159}" srcOrd="7" destOrd="0" presId="urn:microsoft.com/office/officeart/2005/8/layout/vProcess5"/>
    <dgm:cxn modelId="{1336E432-12B8-F14C-9300-66ADC5A61155}" type="presParOf" srcId="{E433A824-2E2F-8641-8ED3-69C860BA276D}" destId="{69FB88A5-5040-2D4F-BEAF-0C0C84ACDFB4}" srcOrd="8" destOrd="0" presId="urn:microsoft.com/office/officeart/2005/8/layout/vProcess5"/>
    <dgm:cxn modelId="{62031E08-98B4-534D-9EE9-FA5F663931B3}" type="presParOf" srcId="{E433A824-2E2F-8641-8ED3-69C860BA276D}" destId="{C5C35A95-1C54-8E49-B25F-9388233C6457}" srcOrd="9" destOrd="0" presId="urn:microsoft.com/office/officeart/2005/8/layout/vProcess5"/>
    <dgm:cxn modelId="{142B5855-6C11-3A4B-BBC3-E47B6BB9943E}" type="presParOf" srcId="{E433A824-2E2F-8641-8ED3-69C860BA276D}" destId="{41DA744A-9CF5-3842-8D3F-F4E660E5FE8C}" srcOrd="10" destOrd="0" presId="urn:microsoft.com/office/officeart/2005/8/layout/vProcess5"/>
    <dgm:cxn modelId="{6EC9E2E6-8AE0-E84A-B104-90D70CA6C41C}" type="presParOf" srcId="{E433A824-2E2F-8641-8ED3-69C860BA276D}" destId="{EE4A7341-ECBB-5B40-9F91-259483C67400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3100C1-4888-4B6D-844B-B4D07A88CD68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1D30B5D2-146D-4C6E-BAA2-417935D7A80E}">
      <dgm:prSet/>
      <dgm:spPr/>
      <dgm:t>
        <a:bodyPr/>
        <a:lstStyle/>
        <a:p>
          <a:r>
            <a:rPr lang="en-US"/>
            <a:t>Abbandono ABM treaty</a:t>
          </a:r>
        </a:p>
      </dgm:t>
    </dgm:pt>
    <dgm:pt modelId="{FB75AB32-A575-4FD1-AE16-1942CF181210}" type="parTrans" cxnId="{FBB79DE8-7496-4385-A8A6-1FC2D73A0235}">
      <dgm:prSet/>
      <dgm:spPr/>
      <dgm:t>
        <a:bodyPr/>
        <a:lstStyle/>
        <a:p>
          <a:endParaRPr lang="en-US"/>
        </a:p>
      </dgm:t>
    </dgm:pt>
    <dgm:pt modelId="{BAC826F8-F2FA-48C7-9E4C-D486026D0AAA}" type="sibTrans" cxnId="{FBB79DE8-7496-4385-A8A6-1FC2D73A0235}">
      <dgm:prSet/>
      <dgm:spPr/>
      <dgm:t>
        <a:bodyPr/>
        <a:lstStyle/>
        <a:p>
          <a:endParaRPr lang="en-US"/>
        </a:p>
      </dgm:t>
    </dgm:pt>
    <dgm:pt modelId="{0D1F12B8-E8E5-4724-B5E9-A718BB823FC1}">
      <dgm:prSet/>
      <dgm:spPr/>
      <dgm:t>
        <a:bodyPr/>
        <a:lstStyle/>
        <a:p>
          <a:r>
            <a:rPr lang="en-US"/>
            <a:t>No al Protoccolo di Kyoto</a:t>
          </a:r>
        </a:p>
      </dgm:t>
    </dgm:pt>
    <dgm:pt modelId="{25D9D0C5-10DF-41CB-AD12-C4E7EB2BADFD}" type="parTrans" cxnId="{49716DE0-6846-4379-8B58-9E90D332C672}">
      <dgm:prSet/>
      <dgm:spPr/>
      <dgm:t>
        <a:bodyPr/>
        <a:lstStyle/>
        <a:p>
          <a:endParaRPr lang="en-US"/>
        </a:p>
      </dgm:t>
    </dgm:pt>
    <dgm:pt modelId="{7161F2FE-52A6-4BC8-B29F-355B2E3F575C}" type="sibTrans" cxnId="{49716DE0-6846-4379-8B58-9E90D332C672}">
      <dgm:prSet/>
      <dgm:spPr/>
      <dgm:t>
        <a:bodyPr/>
        <a:lstStyle/>
        <a:p>
          <a:endParaRPr lang="en-US"/>
        </a:p>
      </dgm:t>
    </dgm:pt>
    <dgm:pt modelId="{D5FD3214-F84A-43EA-B2CA-968BA5CC322B}">
      <dgm:prSet/>
      <dgm:spPr/>
      <dgm:t>
        <a:bodyPr/>
        <a:lstStyle/>
        <a:p>
          <a:r>
            <a:rPr lang="en-US"/>
            <a:t>No al Tribunale Penale internazionale </a:t>
          </a:r>
        </a:p>
      </dgm:t>
    </dgm:pt>
    <dgm:pt modelId="{138A457D-8354-4B0F-AD54-31811413CCED}" type="parTrans" cxnId="{B37022C1-8D98-438E-881F-89A4D88604D8}">
      <dgm:prSet/>
      <dgm:spPr/>
      <dgm:t>
        <a:bodyPr/>
        <a:lstStyle/>
        <a:p>
          <a:endParaRPr lang="en-US"/>
        </a:p>
      </dgm:t>
    </dgm:pt>
    <dgm:pt modelId="{7F02EDF0-420B-4781-9904-13783CD93E55}" type="sibTrans" cxnId="{B37022C1-8D98-438E-881F-89A4D88604D8}">
      <dgm:prSet/>
      <dgm:spPr/>
      <dgm:t>
        <a:bodyPr/>
        <a:lstStyle/>
        <a:p>
          <a:endParaRPr lang="en-US"/>
        </a:p>
      </dgm:t>
    </dgm:pt>
    <dgm:pt modelId="{93A1DD2B-B72D-514F-A63B-EF34971EAF26}" type="pres">
      <dgm:prSet presAssocID="{CC3100C1-4888-4B6D-844B-B4D07A88CD6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DE7F79B-4A1B-BC4C-883A-F3C4B2AB3ED9}" type="pres">
      <dgm:prSet presAssocID="{1D30B5D2-146D-4C6E-BAA2-417935D7A80E}" presName="hierRoot1" presStyleCnt="0"/>
      <dgm:spPr/>
    </dgm:pt>
    <dgm:pt modelId="{9398850C-EDFE-D648-81B2-FEDC97B0E2F7}" type="pres">
      <dgm:prSet presAssocID="{1D30B5D2-146D-4C6E-BAA2-417935D7A80E}" presName="composite" presStyleCnt="0"/>
      <dgm:spPr/>
    </dgm:pt>
    <dgm:pt modelId="{01815A03-1966-BB49-8B64-F80AF0832BA0}" type="pres">
      <dgm:prSet presAssocID="{1D30B5D2-146D-4C6E-BAA2-417935D7A80E}" presName="background" presStyleLbl="node0" presStyleIdx="0" presStyleCnt="3"/>
      <dgm:spPr/>
    </dgm:pt>
    <dgm:pt modelId="{87895CA8-8A68-B64D-A917-2BBB9AE62EF7}" type="pres">
      <dgm:prSet presAssocID="{1D30B5D2-146D-4C6E-BAA2-417935D7A80E}" presName="text" presStyleLbl="fgAcc0" presStyleIdx="0" presStyleCnt="3">
        <dgm:presLayoutVars>
          <dgm:chPref val="3"/>
        </dgm:presLayoutVars>
      </dgm:prSet>
      <dgm:spPr/>
    </dgm:pt>
    <dgm:pt modelId="{AF1205E4-3210-E74E-BF4B-5A475F6A87E4}" type="pres">
      <dgm:prSet presAssocID="{1D30B5D2-146D-4C6E-BAA2-417935D7A80E}" presName="hierChild2" presStyleCnt="0"/>
      <dgm:spPr/>
    </dgm:pt>
    <dgm:pt modelId="{312588F7-C890-4246-8F65-DE6164B572EC}" type="pres">
      <dgm:prSet presAssocID="{0D1F12B8-E8E5-4724-B5E9-A718BB823FC1}" presName="hierRoot1" presStyleCnt="0"/>
      <dgm:spPr/>
    </dgm:pt>
    <dgm:pt modelId="{112D002B-289D-A949-AC45-16D5BE138FE7}" type="pres">
      <dgm:prSet presAssocID="{0D1F12B8-E8E5-4724-B5E9-A718BB823FC1}" presName="composite" presStyleCnt="0"/>
      <dgm:spPr/>
    </dgm:pt>
    <dgm:pt modelId="{8915C0E6-A2DC-864E-AC36-0046FDA2EF85}" type="pres">
      <dgm:prSet presAssocID="{0D1F12B8-E8E5-4724-B5E9-A718BB823FC1}" presName="background" presStyleLbl="node0" presStyleIdx="1" presStyleCnt="3"/>
      <dgm:spPr/>
    </dgm:pt>
    <dgm:pt modelId="{AC25EF0B-8CF4-D245-812A-FA73605B5106}" type="pres">
      <dgm:prSet presAssocID="{0D1F12B8-E8E5-4724-B5E9-A718BB823FC1}" presName="text" presStyleLbl="fgAcc0" presStyleIdx="1" presStyleCnt="3">
        <dgm:presLayoutVars>
          <dgm:chPref val="3"/>
        </dgm:presLayoutVars>
      </dgm:prSet>
      <dgm:spPr/>
    </dgm:pt>
    <dgm:pt modelId="{1A09E042-FEFA-1748-AE61-C407F6660EF9}" type="pres">
      <dgm:prSet presAssocID="{0D1F12B8-E8E5-4724-B5E9-A718BB823FC1}" presName="hierChild2" presStyleCnt="0"/>
      <dgm:spPr/>
    </dgm:pt>
    <dgm:pt modelId="{8CE75E9E-DE90-BB45-A3BA-B9446F50BEB8}" type="pres">
      <dgm:prSet presAssocID="{D5FD3214-F84A-43EA-B2CA-968BA5CC322B}" presName="hierRoot1" presStyleCnt="0"/>
      <dgm:spPr/>
    </dgm:pt>
    <dgm:pt modelId="{B0ECE2ED-CAD0-1046-9A65-107FC486C051}" type="pres">
      <dgm:prSet presAssocID="{D5FD3214-F84A-43EA-B2CA-968BA5CC322B}" presName="composite" presStyleCnt="0"/>
      <dgm:spPr/>
    </dgm:pt>
    <dgm:pt modelId="{EA6AAA07-1576-BB40-814E-8E3AB706C515}" type="pres">
      <dgm:prSet presAssocID="{D5FD3214-F84A-43EA-B2CA-968BA5CC322B}" presName="background" presStyleLbl="node0" presStyleIdx="2" presStyleCnt="3"/>
      <dgm:spPr/>
    </dgm:pt>
    <dgm:pt modelId="{5511691B-4B41-874F-BA0A-9BFFF6FEB72F}" type="pres">
      <dgm:prSet presAssocID="{D5FD3214-F84A-43EA-B2CA-968BA5CC322B}" presName="text" presStyleLbl="fgAcc0" presStyleIdx="2" presStyleCnt="3">
        <dgm:presLayoutVars>
          <dgm:chPref val="3"/>
        </dgm:presLayoutVars>
      </dgm:prSet>
      <dgm:spPr/>
    </dgm:pt>
    <dgm:pt modelId="{A944CD02-FED7-1849-841E-A27FF384AC50}" type="pres">
      <dgm:prSet presAssocID="{D5FD3214-F84A-43EA-B2CA-968BA5CC322B}" presName="hierChild2" presStyleCnt="0"/>
      <dgm:spPr/>
    </dgm:pt>
  </dgm:ptLst>
  <dgm:cxnLst>
    <dgm:cxn modelId="{F4BE2A1F-DDC7-4B4C-B2C1-5D6E7032E386}" type="presOf" srcId="{1D30B5D2-146D-4C6E-BAA2-417935D7A80E}" destId="{87895CA8-8A68-B64D-A917-2BBB9AE62EF7}" srcOrd="0" destOrd="0" presId="urn:microsoft.com/office/officeart/2005/8/layout/hierarchy1"/>
    <dgm:cxn modelId="{AA539628-44B8-FB41-85B9-87C1C801E24A}" type="presOf" srcId="{CC3100C1-4888-4B6D-844B-B4D07A88CD68}" destId="{93A1DD2B-B72D-514F-A63B-EF34971EAF26}" srcOrd="0" destOrd="0" presId="urn:microsoft.com/office/officeart/2005/8/layout/hierarchy1"/>
    <dgm:cxn modelId="{B37022C1-8D98-438E-881F-89A4D88604D8}" srcId="{CC3100C1-4888-4B6D-844B-B4D07A88CD68}" destId="{D5FD3214-F84A-43EA-B2CA-968BA5CC322B}" srcOrd="2" destOrd="0" parTransId="{138A457D-8354-4B0F-AD54-31811413CCED}" sibTransId="{7F02EDF0-420B-4781-9904-13783CD93E55}"/>
    <dgm:cxn modelId="{DCF3D0D1-BD41-D14B-A316-E83B9D483D1F}" type="presOf" srcId="{0D1F12B8-E8E5-4724-B5E9-A718BB823FC1}" destId="{AC25EF0B-8CF4-D245-812A-FA73605B5106}" srcOrd="0" destOrd="0" presId="urn:microsoft.com/office/officeart/2005/8/layout/hierarchy1"/>
    <dgm:cxn modelId="{49716DE0-6846-4379-8B58-9E90D332C672}" srcId="{CC3100C1-4888-4B6D-844B-B4D07A88CD68}" destId="{0D1F12B8-E8E5-4724-B5E9-A718BB823FC1}" srcOrd="1" destOrd="0" parTransId="{25D9D0C5-10DF-41CB-AD12-C4E7EB2BADFD}" sibTransId="{7161F2FE-52A6-4BC8-B29F-355B2E3F575C}"/>
    <dgm:cxn modelId="{81A2D1E2-0064-0445-B685-41148B9F33E0}" type="presOf" srcId="{D5FD3214-F84A-43EA-B2CA-968BA5CC322B}" destId="{5511691B-4B41-874F-BA0A-9BFFF6FEB72F}" srcOrd="0" destOrd="0" presId="urn:microsoft.com/office/officeart/2005/8/layout/hierarchy1"/>
    <dgm:cxn modelId="{FBB79DE8-7496-4385-A8A6-1FC2D73A0235}" srcId="{CC3100C1-4888-4B6D-844B-B4D07A88CD68}" destId="{1D30B5D2-146D-4C6E-BAA2-417935D7A80E}" srcOrd="0" destOrd="0" parTransId="{FB75AB32-A575-4FD1-AE16-1942CF181210}" sibTransId="{BAC826F8-F2FA-48C7-9E4C-D486026D0AAA}"/>
    <dgm:cxn modelId="{BB588461-B90B-D941-9FB7-14F880A65A69}" type="presParOf" srcId="{93A1DD2B-B72D-514F-A63B-EF34971EAF26}" destId="{DDE7F79B-4A1B-BC4C-883A-F3C4B2AB3ED9}" srcOrd="0" destOrd="0" presId="urn:microsoft.com/office/officeart/2005/8/layout/hierarchy1"/>
    <dgm:cxn modelId="{2E14BCDA-7045-A846-A6D9-598FC9F4D824}" type="presParOf" srcId="{DDE7F79B-4A1B-BC4C-883A-F3C4B2AB3ED9}" destId="{9398850C-EDFE-D648-81B2-FEDC97B0E2F7}" srcOrd="0" destOrd="0" presId="urn:microsoft.com/office/officeart/2005/8/layout/hierarchy1"/>
    <dgm:cxn modelId="{4D994FE3-BDA4-F446-8628-5FE6559F6AFB}" type="presParOf" srcId="{9398850C-EDFE-D648-81B2-FEDC97B0E2F7}" destId="{01815A03-1966-BB49-8B64-F80AF0832BA0}" srcOrd="0" destOrd="0" presId="urn:microsoft.com/office/officeart/2005/8/layout/hierarchy1"/>
    <dgm:cxn modelId="{8CA91F54-D069-794B-9E48-63C25BFD32E0}" type="presParOf" srcId="{9398850C-EDFE-D648-81B2-FEDC97B0E2F7}" destId="{87895CA8-8A68-B64D-A917-2BBB9AE62EF7}" srcOrd="1" destOrd="0" presId="urn:microsoft.com/office/officeart/2005/8/layout/hierarchy1"/>
    <dgm:cxn modelId="{7C56A9BE-105D-AB49-A9A6-AE43701A81BC}" type="presParOf" srcId="{DDE7F79B-4A1B-BC4C-883A-F3C4B2AB3ED9}" destId="{AF1205E4-3210-E74E-BF4B-5A475F6A87E4}" srcOrd="1" destOrd="0" presId="urn:microsoft.com/office/officeart/2005/8/layout/hierarchy1"/>
    <dgm:cxn modelId="{0BC69679-02C0-B549-9E82-DA9F12EBE3BD}" type="presParOf" srcId="{93A1DD2B-B72D-514F-A63B-EF34971EAF26}" destId="{312588F7-C890-4246-8F65-DE6164B572EC}" srcOrd="1" destOrd="0" presId="urn:microsoft.com/office/officeart/2005/8/layout/hierarchy1"/>
    <dgm:cxn modelId="{06284E9A-696F-A841-ACDE-F521132293B6}" type="presParOf" srcId="{312588F7-C890-4246-8F65-DE6164B572EC}" destId="{112D002B-289D-A949-AC45-16D5BE138FE7}" srcOrd="0" destOrd="0" presId="urn:microsoft.com/office/officeart/2005/8/layout/hierarchy1"/>
    <dgm:cxn modelId="{7CA79E6F-9976-F84C-A474-A9CE5DCE065F}" type="presParOf" srcId="{112D002B-289D-A949-AC45-16D5BE138FE7}" destId="{8915C0E6-A2DC-864E-AC36-0046FDA2EF85}" srcOrd="0" destOrd="0" presId="urn:microsoft.com/office/officeart/2005/8/layout/hierarchy1"/>
    <dgm:cxn modelId="{7B9EF272-4711-5741-8FFE-F34215910112}" type="presParOf" srcId="{112D002B-289D-A949-AC45-16D5BE138FE7}" destId="{AC25EF0B-8CF4-D245-812A-FA73605B5106}" srcOrd="1" destOrd="0" presId="urn:microsoft.com/office/officeart/2005/8/layout/hierarchy1"/>
    <dgm:cxn modelId="{6B3E18DF-ED00-EC49-84BF-FB8E1DC32530}" type="presParOf" srcId="{312588F7-C890-4246-8F65-DE6164B572EC}" destId="{1A09E042-FEFA-1748-AE61-C407F6660EF9}" srcOrd="1" destOrd="0" presId="urn:microsoft.com/office/officeart/2005/8/layout/hierarchy1"/>
    <dgm:cxn modelId="{C0067164-15C7-B446-974F-A0F3EEBB8338}" type="presParOf" srcId="{93A1DD2B-B72D-514F-A63B-EF34971EAF26}" destId="{8CE75E9E-DE90-BB45-A3BA-B9446F50BEB8}" srcOrd="2" destOrd="0" presId="urn:microsoft.com/office/officeart/2005/8/layout/hierarchy1"/>
    <dgm:cxn modelId="{243B3B87-4F40-5645-9251-80BD72251A39}" type="presParOf" srcId="{8CE75E9E-DE90-BB45-A3BA-B9446F50BEB8}" destId="{B0ECE2ED-CAD0-1046-9A65-107FC486C051}" srcOrd="0" destOrd="0" presId="urn:microsoft.com/office/officeart/2005/8/layout/hierarchy1"/>
    <dgm:cxn modelId="{AF2C6C2B-545A-2043-BB1E-2DD46883A5EC}" type="presParOf" srcId="{B0ECE2ED-CAD0-1046-9A65-107FC486C051}" destId="{EA6AAA07-1576-BB40-814E-8E3AB706C515}" srcOrd="0" destOrd="0" presId="urn:microsoft.com/office/officeart/2005/8/layout/hierarchy1"/>
    <dgm:cxn modelId="{C355622A-946E-8C46-9571-18B720FD34F1}" type="presParOf" srcId="{B0ECE2ED-CAD0-1046-9A65-107FC486C051}" destId="{5511691B-4B41-874F-BA0A-9BFFF6FEB72F}" srcOrd="1" destOrd="0" presId="urn:microsoft.com/office/officeart/2005/8/layout/hierarchy1"/>
    <dgm:cxn modelId="{CD054C4F-BD90-F849-A8D2-95A058E3921B}" type="presParOf" srcId="{8CE75E9E-DE90-BB45-A3BA-B9446F50BEB8}" destId="{A944CD02-FED7-1849-841E-A27FF384AC5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D6A60D1-FFC5-4201-9C48-971683ABF798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D8A6E6D-72DA-479F-A5C4-B39F8C396904}">
      <dgm:prSet/>
      <dgm:spPr/>
      <dgm:t>
        <a:bodyPr/>
        <a:lstStyle/>
        <a:p>
          <a:r>
            <a:rPr lang="it-IT"/>
            <a:t>necessità e legittimità di un pieno dispiegamento della potenza americana e dei suoi strumenti</a:t>
          </a:r>
          <a:r>
            <a:rPr lang="en-US"/>
            <a:t> </a:t>
          </a:r>
        </a:p>
      </dgm:t>
    </dgm:pt>
    <dgm:pt modelId="{04F85FC6-6B29-42BD-A5FB-E22B004A9871}" type="parTrans" cxnId="{0E38899D-1549-4767-838E-A3F85E2666D5}">
      <dgm:prSet/>
      <dgm:spPr/>
      <dgm:t>
        <a:bodyPr/>
        <a:lstStyle/>
        <a:p>
          <a:endParaRPr lang="en-US"/>
        </a:p>
      </dgm:t>
    </dgm:pt>
    <dgm:pt modelId="{00ED9371-8576-4EAB-9729-33FEE89D445D}" type="sibTrans" cxnId="{0E38899D-1549-4767-838E-A3F85E2666D5}">
      <dgm:prSet/>
      <dgm:spPr/>
      <dgm:t>
        <a:bodyPr/>
        <a:lstStyle/>
        <a:p>
          <a:endParaRPr lang="en-US"/>
        </a:p>
      </dgm:t>
    </dgm:pt>
    <dgm:pt modelId="{891F1CC4-5FDB-4EFC-93A2-CB3361D1E01B}">
      <dgm:prSet/>
      <dgm:spPr/>
      <dgm:t>
        <a:bodyPr/>
        <a:lstStyle/>
        <a:p>
          <a:r>
            <a:rPr lang="en-US"/>
            <a:t>(ri)</a:t>
          </a:r>
          <a:r>
            <a:rPr lang="it-IT"/>
            <a:t> definizione delle minacce all’ordine globale</a:t>
          </a:r>
          <a:r>
            <a:rPr lang="en-US"/>
            <a:t> </a:t>
          </a:r>
        </a:p>
      </dgm:t>
    </dgm:pt>
    <dgm:pt modelId="{D2D5630B-9E91-4D66-AE38-EEE20EFA6CEA}" type="parTrans" cxnId="{D2291586-7FE9-4F1D-B7D4-B18C8EBD492B}">
      <dgm:prSet/>
      <dgm:spPr/>
      <dgm:t>
        <a:bodyPr/>
        <a:lstStyle/>
        <a:p>
          <a:endParaRPr lang="en-US"/>
        </a:p>
      </dgm:t>
    </dgm:pt>
    <dgm:pt modelId="{BB9FC75A-D18B-4AD8-BEC7-80606839A7EA}" type="sibTrans" cxnId="{D2291586-7FE9-4F1D-B7D4-B18C8EBD492B}">
      <dgm:prSet/>
      <dgm:spPr/>
      <dgm:t>
        <a:bodyPr/>
        <a:lstStyle/>
        <a:p>
          <a:endParaRPr lang="en-US"/>
        </a:p>
      </dgm:t>
    </dgm:pt>
    <dgm:pt modelId="{05E32A4F-59F4-4182-91D9-3CDF573BA86B}">
      <dgm:prSet/>
      <dgm:spPr/>
      <dgm:t>
        <a:bodyPr/>
        <a:lstStyle/>
        <a:p>
          <a:r>
            <a:rPr lang="it-IT"/>
            <a:t>unilateralismo e guerra preventiva </a:t>
          </a:r>
          <a:endParaRPr lang="en-US"/>
        </a:p>
      </dgm:t>
    </dgm:pt>
    <dgm:pt modelId="{479216B1-AAEC-4616-AA8D-A2E091C47A67}" type="parTrans" cxnId="{80051E31-43BC-4E86-A76D-C811A2904FDA}">
      <dgm:prSet/>
      <dgm:spPr/>
      <dgm:t>
        <a:bodyPr/>
        <a:lstStyle/>
        <a:p>
          <a:endParaRPr lang="en-US"/>
        </a:p>
      </dgm:t>
    </dgm:pt>
    <dgm:pt modelId="{0AB65CD2-780E-4EC6-B71B-1144CBDF0AFA}" type="sibTrans" cxnId="{80051E31-43BC-4E86-A76D-C811A2904FDA}">
      <dgm:prSet/>
      <dgm:spPr/>
      <dgm:t>
        <a:bodyPr/>
        <a:lstStyle/>
        <a:p>
          <a:endParaRPr lang="en-US"/>
        </a:p>
      </dgm:t>
    </dgm:pt>
    <dgm:pt modelId="{871B2301-9FA3-754A-B734-7E0E355F703D}" type="pres">
      <dgm:prSet presAssocID="{0D6A60D1-FFC5-4201-9C48-971683ABF79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08B1793-AFC0-E944-81DD-B018705BF195}" type="pres">
      <dgm:prSet presAssocID="{6D8A6E6D-72DA-479F-A5C4-B39F8C396904}" presName="hierRoot1" presStyleCnt="0"/>
      <dgm:spPr/>
    </dgm:pt>
    <dgm:pt modelId="{9970123F-58CB-5348-BFCD-34C60C1B2061}" type="pres">
      <dgm:prSet presAssocID="{6D8A6E6D-72DA-479F-A5C4-B39F8C396904}" presName="composite" presStyleCnt="0"/>
      <dgm:spPr/>
    </dgm:pt>
    <dgm:pt modelId="{6396DD31-0A3F-E740-A666-E6BBAF4E1331}" type="pres">
      <dgm:prSet presAssocID="{6D8A6E6D-72DA-479F-A5C4-B39F8C396904}" presName="background" presStyleLbl="node0" presStyleIdx="0" presStyleCnt="3"/>
      <dgm:spPr/>
    </dgm:pt>
    <dgm:pt modelId="{C95AB9F5-79B8-3148-B82B-D4114D4DE4E7}" type="pres">
      <dgm:prSet presAssocID="{6D8A6E6D-72DA-479F-A5C4-B39F8C396904}" presName="text" presStyleLbl="fgAcc0" presStyleIdx="0" presStyleCnt="3">
        <dgm:presLayoutVars>
          <dgm:chPref val="3"/>
        </dgm:presLayoutVars>
      </dgm:prSet>
      <dgm:spPr/>
    </dgm:pt>
    <dgm:pt modelId="{C4C64EC6-4A04-204D-B91B-80BC1657E705}" type="pres">
      <dgm:prSet presAssocID="{6D8A6E6D-72DA-479F-A5C4-B39F8C396904}" presName="hierChild2" presStyleCnt="0"/>
      <dgm:spPr/>
    </dgm:pt>
    <dgm:pt modelId="{58E204C9-3A97-4649-8630-ED0DC3DC70A7}" type="pres">
      <dgm:prSet presAssocID="{891F1CC4-5FDB-4EFC-93A2-CB3361D1E01B}" presName="hierRoot1" presStyleCnt="0"/>
      <dgm:spPr/>
    </dgm:pt>
    <dgm:pt modelId="{402336E2-D7D3-D542-9ABE-6897A673D3B6}" type="pres">
      <dgm:prSet presAssocID="{891F1CC4-5FDB-4EFC-93A2-CB3361D1E01B}" presName="composite" presStyleCnt="0"/>
      <dgm:spPr/>
    </dgm:pt>
    <dgm:pt modelId="{BAA39A81-66DD-594B-BB84-55FD30C25748}" type="pres">
      <dgm:prSet presAssocID="{891F1CC4-5FDB-4EFC-93A2-CB3361D1E01B}" presName="background" presStyleLbl="node0" presStyleIdx="1" presStyleCnt="3"/>
      <dgm:spPr/>
    </dgm:pt>
    <dgm:pt modelId="{DF8BB6A7-F027-C948-BCBF-819D02409ED9}" type="pres">
      <dgm:prSet presAssocID="{891F1CC4-5FDB-4EFC-93A2-CB3361D1E01B}" presName="text" presStyleLbl="fgAcc0" presStyleIdx="1" presStyleCnt="3">
        <dgm:presLayoutVars>
          <dgm:chPref val="3"/>
        </dgm:presLayoutVars>
      </dgm:prSet>
      <dgm:spPr/>
    </dgm:pt>
    <dgm:pt modelId="{822EDE3E-5403-4441-904E-C1057D16AD53}" type="pres">
      <dgm:prSet presAssocID="{891F1CC4-5FDB-4EFC-93A2-CB3361D1E01B}" presName="hierChild2" presStyleCnt="0"/>
      <dgm:spPr/>
    </dgm:pt>
    <dgm:pt modelId="{A65CC06F-3160-264D-AE78-EBCD48882974}" type="pres">
      <dgm:prSet presAssocID="{05E32A4F-59F4-4182-91D9-3CDF573BA86B}" presName="hierRoot1" presStyleCnt="0"/>
      <dgm:spPr/>
    </dgm:pt>
    <dgm:pt modelId="{86176212-BD92-5342-B4FD-5178928FA28F}" type="pres">
      <dgm:prSet presAssocID="{05E32A4F-59F4-4182-91D9-3CDF573BA86B}" presName="composite" presStyleCnt="0"/>
      <dgm:spPr/>
    </dgm:pt>
    <dgm:pt modelId="{42E26075-4254-4A4E-A4CE-1F184A259B2F}" type="pres">
      <dgm:prSet presAssocID="{05E32A4F-59F4-4182-91D9-3CDF573BA86B}" presName="background" presStyleLbl="node0" presStyleIdx="2" presStyleCnt="3"/>
      <dgm:spPr/>
    </dgm:pt>
    <dgm:pt modelId="{73A4D8C6-4F1A-554A-89AA-718A91EE53F7}" type="pres">
      <dgm:prSet presAssocID="{05E32A4F-59F4-4182-91D9-3CDF573BA86B}" presName="text" presStyleLbl="fgAcc0" presStyleIdx="2" presStyleCnt="3">
        <dgm:presLayoutVars>
          <dgm:chPref val="3"/>
        </dgm:presLayoutVars>
      </dgm:prSet>
      <dgm:spPr/>
    </dgm:pt>
    <dgm:pt modelId="{B1D01290-E834-9848-BF54-5683DDF20C8A}" type="pres">
      <dgm:prSet presAssocID="{05E32A4F-59F4-4182-91D9-3CDF573BA86B}" presName="hierChild2" presStyleCnt="0"/>
      <dgm:spPr/>
    </dgm:pt>
  </dgm:ptLst>
  <dgm:cxnLst>
    <dgm:cxn modelId="{80051E31-43BC-4E86-A76D-C811A2904FDA}" srcId="{0D6A60D1-FFC5-4201-9C48-971683ABF798}" destId="{05E32A4F-59F4-4182-91D9-3CDF573BA86B}" srcOrd="2" destOrd="0" parTransId="{479216B1-AAEC-4616-AA8D-A2E091C47A67}" sibTransId="{0AB65CD2-780E-4EC6-B71B-1144CBDF0AFA}"/>
    <dgm:cxn modelId="{62F99349-9CDE-BA45-A844-84971CB7B8E5}" type="presOf" srcId="{6D8A6E6D-72DA-479F-A5C4-B39F8C396904}" destId="{C95AB9F5-79B8-3148-B82B-D4114D4DE4E7}" srcOrd="0" destOrd="0" presId="urn:microsoft.com/office/officeart/2005/8/layout/hierarchy1"/>
    <dgm:cxn modelId="{D2291586-7FE9-4F1D-B7D4-B18C8EBD492B}" srcId="{0D6A60D1-FFC5-4201-9C48-971683ABF798}" destId="{891F1CC4-5FDB-4EFC-93A2-CB3361D1E01B}" srcOrd="1" destOrd="0" parTransId="{D2D5630B-9E91-4D66-AE38-EEE20EFA6CEA}" sibTransId="{BB9FC75A-D18B-4AD8-BEC7-80606839A7EA}"/>
    <dgm:cxn modelId="{0E38899D-1549-4767-838E-A3F85E2666D5}" srcId="{0D6A60D1-FFC5-4201-9C48-971683ABF798}" destId="{6D8A6E6D-72DA-479F-A5C4-B39F8C396904}" srcOrd="0" destOrd="0" parTransId="{04F85FC6-6B29-42BD-A5FB-E22B004A9871}" sibTransId="{00ED9371-8576-4EAB-9729-33FEE89D445D}"/>
    <dgm:cxn modelId="{136D73A9-2C0F-F74F-B80F-8C2007842208}" type="presOf" srcId="{891F1CC4-5FDB-4EFC-93A2-CB3361D1E01B}" destId="{DF8BB6A7-F027-C948-BCBF-819D02409ED9}" srcOrd="0" destOrd="0" presId="urn:microsoft.com/office/officeart/2005/8/layout/hierarchy1"/>
    <dgm:cxn modelId="{A921ABF3-8BC8-3A48-8356-8057B879DD48}" type="presOf" srcId="{0D6A60D1-FFC5-4201-9C48-971683ABF798}" destId="{871B2301-9FA3-754A-B734-7E0E355F703D}" srcOrd="0" destOrd="0" presId="urn:microsoft.com/office/officeart/2005/8/layout/hierarchy1"/>
    <dgm:cxn modelId="{034A79F7-7274-D040-A3D5-88234F9563A7}" type="presOf" srcId="{05E32A4F-59F4-4182-91D9-3CDF573BA86B}" destId="{73A4D8C6-4F1A-554A-89AA-718A91EE53F7}" srcOrd="0" destOrd="0" presId="urn:microsoft.com/office/officeart/2005/8/layout/hierarchy1"/>
    <dgm:cxn modelId="{FBD3BFA9-9551-FB42-B79F-B4064A9D5B6B}" type="presParOf" srcId="{871B2301-9FA3-754A-B734-7E0E355F703D}" destId="{008B1793-AFC0-E944-81DD-B018705BF195}" srcOrd="0" destOrd="0" presId="urn:microsoft.com/office/officeart/2005/8/layout/hierarchy1"/>
    <dgm:cxn modelId="{909BCB20-945F-1B48-9B06-21C2C47969AC}" type="presParOf" srcId="{008B1793-AFC0-E944-81DD-B018705BF195}" destId="{9970123F-58CB-5348-BFCD-34C60C1B2061}" srcOrd="0" destOrd="0" presId="urn:microsoft.com/office/officeart/2005/8/layout/hierarchy1"/>
    <dgm:cxn modelId="{0B86F06D-87FC-0E46-9A64-C499E964AF8F}" type="presParOf" srcId="{9970123F-58CB-5348-BFCD-34C60C1B2061}" destId="{6396DD31-0A3F-E740-A666-E6BBAF4E1331}" srcOrd="0" destOrd="0" presId="urn:microsoft.com/office/officeart/2005/8/layout/hierarchy1"/>
    <dgm:cxn modelId="{6A05CE30-5148-DF47-BF5D-BBEA77A35B0B}" type="presParOf" srcId="{9970123F-58CB-5348-BFCD-34C60C1B2061}" destId="{C95AB9F5-79B8-3148-B82B-D4114D4DE4E7}" srcOrd="1" destOrd="0" presId="urn:microsoft.com/office/officeart/2005/8/layout/hierarchy1"/>
    <dgm:cxn modelId="{F4693193-BF7A-2140-BB2B-BAC9967AB896}" type="presParOf" srcId="{008B1793-AFC0-E944-81DD-B018705BF195}" destId="{C4C64EC6-4A04-204D-B91B-80BC1657E705}" srcOrd="1" destOrd="0" presId="urn:microsoft.com/office/officeart/2005/8/layout/hierarchy1"/>
    <dgm:cxn modelId="{4C4EDA09-583C-7647-9DEF-0263B824A009}" type="presParOf" srcId="{871B2301-9FA3-754A-B734-7E0E355F703D}" destId="{58E204C9-3A97-4649-8630-ED0DC3DC70A7}" srcOrd="1" destOrd="0" presId="urn:microsoft.com/office/officeart/2005/8/layout/hierarchy1"/>
    <dgm:cxn modelId="{E6094EE9-A2CE-9E41-86DC-AE634A185D50}" type="presParOf" srcId="{58E204C9-3A97-4649-8630-ED0DC3DC70A7}" destId="{402336E2-D7D3-D542-9ABE-6897A673D3B6}" srcOrd="0" destOrd="0" presId="urn:microsoft.com/office/officeart/2005/8/layout/hierarchy1"/>
    <dgm:cxn modelId="{1F73B5A2-CBD0-AF4C-AA5F-E4B00D41DC9D}" type="presParOf" srcId="{402336E2-D7D3-D542-9ABE-6897A673D3B6}" destId="{BAA39A81-66DD-594B-BB84-55FD30C25748}" srcOrd="0" destOrd="0" presId="urn:microsoft.com/office/officeart/2005/8/layout/hierarchy1"/>
    <dgm:cxn modelId="{2E1951D5-AFB9-BE40-A00B-D9C7BCD863A8}" type="presParOf" srcId="{402336E2-D7D3-D542-9ABE-6897A673D3B6}" destId="{DF8BB6A7-F027-C948-BCBF-819D02409ED9}" srcOrd="1" destOrd="0" presId="urn:microsoft.com/office/officeart/2005/8/layout/hierarchy1"/>
    <dgm:cxn modelId="{B7F47433-C048-CA4F-AC79-4ECB73D4C71C}" type="presParOf" srcId="{58E204C9-3A97-4649-8630-ED0DC3DC70A7}" destId="{822EDE3E-5403-4441-904E-C1057D16AD53}" srcOrd="1" destOrd="0" presId="urn:microsoft.com/office/officeart/2005/8/layout/hierarchy1"/>
    <dgm:cxn modelId="{DC9DCB0D-A42A-FA42-B28F-2165740B644C}" type="presParOf" srcId="{871B2301-9FA3-754A-B734-7E0E355F703D}" destId="{A65CC06F-3160-264D-AE78-EBCD48882974}" srcOrd="2" destOrd="0" presId="urn:microsoft.com/office/officeart/2005/8/layout/hierarchy1"/>
    <dgm:cxn modelId="{D6E5829B-53E1-8A4A-B2BB-8CF3BA6DED1F}" type="presParOf" srcId="{A65CC06F-3160-264D-AE78-EBCD48882974}" destId="{86176212-BD92-5342-B4FD-5178928FA28F}" srcOrd="0" destOrd="0" presId="urn:microsoft.com/office/officeart/2005/8/layout/hierarchy1"/>
    <dgm:cxn modelId="{664F933A-87F3-894F-AC73-5BC4C6F9B757}" type="presParOf" srcId="{86176212-BD92-5342-B4FD-5178928FA28F}" destId="{42E26075-4254-4A4E-A4CE-1F184A259B2F}" srcOrd="0" destOrd="0" presId="urn:microsoft.com/office/officeart/2005/8/layout/hierarchy1"/>
    <dgm:cxn modelId="{78484F44-4589-2C4B-ABB6-BD758AE1F4A5}" type="presParOf" srcId="{86176212-BD92-5342-B4FD-5178928FA28F}" destId="{73A4D8C6-4F1A-554A-89AA-718A91EE53F7}" srcOrd="1" destOrd="0" presId="urn:microsoft.com/office/officeart/2005/8/layout/hierarchy1"/>
    <dgm:cxn modelId="{81478A87-2D13-F24D-894C-D77B146FA46B}" type="presParOf" srcId="{A65CC06F-3160-264D-AE78-EBCD48882974}" destId="{B1D01290-E834-9848-BF54-5683DDF20C8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0E0C4B-A7D8-1945-84D1-57DD05BC66A7}">
      <dsp:nvSpPr>
        <dsp:cNvPr id="0" name=""/>
        <dsp:cNvSpPr/>
      </dsp:nvSpPr>
      <dsp:spPr>
        <a:xfrm>
          <a:off x="0" y="0"/>
          <a:ext cx="8412480" cy="95729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Innovazione tecnologica e rivoluzione digitale</a:t>
          </a:r>
          <a:endParaRPr lang="en-US" sz="2300" kern="1200"/>
        </a:p>
      </dsp:txBody>
      <dsp:txXfrm>
        <a:off x="28038" y="28038"/>
        <a:ext cx="7298593" cy="901218"/>
      </dsp:txXfrm>
    </dsp:sp>
    <dsp:sp modelId="{AD1440CB-72A0-B944-BD63-E67DC53516FF}">
      <dsp:nvSpPr>
        <dsp:cNvPr id="0" name=""/>
        <dsp:cNvSpPr/>
      </dsp:nvSpPr>
      <dsp:spPr>
        <a:xfrm>
          <a:off x="704545" y="1131347"/>
          <a:ext cx="8412480" cy="957294"/>
        </a:xfrm>
        <a:prstGeom prst="roundRect">
          <a:avLst>
            <a:gd name="adj" fmla="val 10000"/>
          </a:avLst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Diritti dei consumatori</a:t>
          </a:r>
          <a:endParaRPr lang="en-US" sz="2300" kern="1200"/>
        </a:p>
      </dsp:txBody>
      <dsp:txXfrm>
        <a:off x="732583" y="1159385"/>
        <a:ext cx="7029617" cy="901218"/>
      </dsp:txXfrm>
    </dsp:sp>
    <dsp:sp modelId="{36F47E36-3EAD-B147-9045-170B89314F28}">
      <dsp:nvSpPr>
        <dsp:cNvPr id="0" name=""/>
        <dsp:cNvSpPr/>
      </dsp:nvSpPr>
      <dsp:spPr>
        <a:xfrm>
          <a:off x="1398574" y="2262695"/>
          <a:ext cx="8412480" cy="957294"/>
        </a:xfrm>
        <a:prstGeom prst="roundRect">
          <a:avLst>
            <a:gd name="adj" fmla="val 10000"/>
          </a:avLst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Integrazione globale: riduzione della disuguaglianza globale (aggregata) e ascesa della "classe media globale".</a:t>
          </a:r>
          <a:endParaRPr lang="en-US" sz="2300" kern="1200"/>
        </a:p>
      </dsp:txBody>
      <dsp:txXfrm>
        <a:off x="1426612" y="2290733"/>
        <a:ext cx="7040133" cy="901218"/>
      </dsp:txXfrm>
    </dsp:sp>
    <dsp:sp modelId="{DAF9A4CF-C0E6-A84C-9E3C-57B641CDCAF9}">
      <dsp:nvSpPr>
        <dsp:cNvPr id="0" name=""/>
        <dsp:cNvSpPr/>
      </dsp:nvSpPr>
      <dsp:spPr>
        <a:xfrm>
          <a:off x="2103119" y="3394043"/>
          <a:ext cx="8412480" cy="957294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Regolamentazione dell'inflazione</a:t>
          </a:r>
          <a:endParaRPr lang="en-US" sz="2300" kern="1200"/>
        </a:p>
      </dsp:txBody>
      <dsp:txXfrm>
        <a:off x="2131157" y="3422081"/>
        <a:ext cx="7029617" cy="901218"/>
      </dsp:txXfrm>
    </dsp:sp>
    <dsp:sp modelId="{4CBE9F77-ED62-8F4A-A79A-AB42CC8525D0}">
      <dsp:nvSpPr>
        <dsp:cNvPr id="0" name=""/>
        <dsp:cNvSpPr/>
      </dsp:nvSpPr>
      <dsp:spPr>
        <a:xfrm>
          <a:off x="7790238" y="733200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7930242" y="733200"/>
        <a:ext cx="342233" cy="468236"/>
      </dsp:txXfrm>
    </dsp:sp>
    <dsp:sp modelId="{A502CC39-D048-B547-9BC7-E0F99D0ED62D}">
      <dsp:nvSpPr>
        <dsp:cNvPr id="0" name=""/>
        <dsp:cNvSpPr/>
      </dsp:nvSpPr>
      <dsp:spPr>
        <a:xfrm>
          <a:off x="8494783" y="1864548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8634787" y="1864548"/>
        <a:ext cx="342233" cy="468236"/>
      </dsp:txXfrm>
    </dsp:sp>
    <dsp:sp modelId="{5A700F71-CD66-2840-A080-00C8928FB159}">
      <dsp:nvSpPr>
        <dsp:cNvPr id="0" name=""/>
        <dsp:cNvSpPr/>
      </dsp:nvSpPr>
      <dsp:spPr>
        <a:xfrm>
          <a:off x="9188813" y="2995896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9328817" y="2995896"/>
        <a:ext cx="342233" cy="4682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815A03-1966-BB49-8B64-F80AF0832BA0}">
      <dsp:nvSpPr>
        <dsp:cNvPr id="0" name=""/>
        <dsp:cNvSpPr/>
      </dsp:nvSpPr>
      <dsp:spPr>
        <a:xfrm>
          <a:off x="0" y="524133"/>
          <a:ext cx="2918936" cy="185352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895CA8-8A68-B64D-A917-2BBB9AE62EF7}">
      <dsp:nvSpPr>
        <dsp:cNvPr id="0" name=""/>
        <dsp:cNvSpPr/>
      </dsp:nvSpPr>
      <dsp:spPr>
        <a:xfrm>
          <a:off x="324326" y="832243"/>
          <a:ext cx="2918936" cy="185352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Abbandono ABM treaty</a:t>
          </a:r>
        </a:p>
      </dsp:txBody>
      <dsp:txXfrm>
        <a:off x="378614" y="886531"/>
        <a:ext cx="2810360" cy="1744948"/>
      </dsp:txXfrm>
    </dsp:sp>
    <dsp:sp modelId="{8915C0E6-A2DC-864E-AC36-0046FDA2EF85}">
      <dsp:nvSpPr>
        <dsp:cNvPr id="0" name=""/>
        <dsp:cNvSpPr/>
      </dsp:nvSpPr>
      <dsp:spPr>
        <a:xfrm>
          <a:off x="3567588" y="524133"/>
          <a:ext cx="2918936" cy="185352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25EF0B-8CF4-D245-812A-FA73605B5106}">
      <dsp:nvSpPr>
        <dsp:cNvPr id="0" name=""/>
        <dsp:cNvSpPr/>
      </dsp:nvSpPr>
      <dsp:spPr>
        <a:xfrm>
          <a:off x="3891915" y="832243"/>
          <a:ext cx="2918936" cy="185352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No al Protoccolo di Kyoto</a:t>
          </a:r>
        </a:p>
      </dsp:txBody>
      <dsp:txXfrm>
        <a:off x="3946203" y="886531"/>
        <a:ext cx="2810360" cy="1744948"/>
      </dsp:txXfrm>
    </dsp:sp>
    <dsp:sp modelId="{EA6AAA07-1576-BB40-814E-8E3AB706C515}">
      <dsp:nvSpPr>
        <dsp:cNvPr id="0" name=""/>
        <dsp:cNvSpPr/>
      </dsp:nvSpPr>
      <dsp:spPr>
        <a:xfrm>
          <a:off x="7135177" y="524133"/>
          <a:ext cx="2918936" cy="185352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11691B-4B41-874F-BA0A-9BFFF6FEB72F}">
      <dsp:nvSpPr>
        <dsp:cNvPr id="0" name=""/>
        <dsp:cNvSpPr/>
      </dsp:nvSpPr>
      <dsp:spPr>
        <a:xfrm>
          <a:off x="7459503" y="832243"/>
          <a:ext cx="2918936" cy="185352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No al Tribunale Penale internazionale </a:t>
          </a:r>
        </a:p>
      </dsp:txBody>
      <dsp:txXfrm>
        <a:off x="7513791" y="886531"/>
        <a:ext cx="2810360" cy="17449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96DD31-0A3F-E740-A666-E6BBAF4E1331}">
      <dsp:nvSpPr>
        <dsp:cNvPr id="0" name=""/>
        <dsp:cNvSpPr/>
      </dsp:nvSpPr>
      <dsp:spPr>
        <a:xfrm>
          <a:off x="0" y="524133"/>
          <a:ext cx="2918936" cy="1853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5AB9F5-79B8-3148-B82B-D4114D4DE4E7}">
      <dsp:nvSpPr>
        <dsp:cNvPr id="0" name=""/>
        <dsp:cNvSpPr/>
      </dsp:nvSpPr>
      <dsp:spPr>
        <a:xfrm>
          <a:off x="324326" y="832243"/>
          <a:ext cx="2918936" cy="1853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necessità e legittimità di un pieno dispiegamento della potenza americana e dei suoi strumenti</a:t>
          </a:r>
          <a:r>
            <a:rPr lang="en-US" sz="2200" kern="1200"/>
            <a:t> </a:t>
          </a:r>
        </a:p>
      </dsp:txBody>
      <dsp:txXfrm>
        <a:off x="378614" y="886531"/>
        <a:ext cx="2810360" cy="1744948"/>
      </dsp:txXfrm>
    </dsp:sp>
    <dsp:sp modelId="{BAA39A81-66DD-594B-BB84-55FD30C25748}">
      <dsp:nvSpPr>
        <dsp:cNvPr id="0" name=""/>
        <dsp:cNvSpPr/>
      </dsp:nvSpPr>
      <dsp:spPr>
        <a:xfrm>
          <a:off x="3567588" y="524133"/>
          <a:ext cx="2918936" cy="1853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8BB6A7-F027-C948-BCBF-819D02409ED9}">
      <dsp:nvSpPr>
        <dsp:cNvPr id="0" name=""/>
        <dsp:cNvSpPr/>
      </dsp:nvSpPr>
      <dsp:spPr>
        <a:xfrm>
          <a:off x="3891915" y="832243"/>
          <a:ext cx="2918936" cy="1853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(ri)</a:t>
          </a:r>
          <a:r>
            <a:rPr lang="it-IT" sz="2200" kern="1200"/>
            <a:t> definizione delle minacce all’ordine globale</a:t>
          </a:r>
          <a:r>
            <a:rPr lang="en-US" sz="2200" kern="1200"/>
            <a:t> </a:t>
          </a:r>
        </a:p>
      </dsp:txBody>
      <dsp:txXfrm>
        <a:off x="3946203" y="886531"/>
        <a:ext cx="2810360" cy="1744948"/>
      </dsp:txXfrm>
    </dsp:sp>
    <dsp:sp modelId="{42E26075-4254-4A4E-A4CE-1F184A259B2F}">
      <dsp:nvSpPr>
        <dsp:cNvPr id="0" name=""/>
        <dsp:cNvSpPr/>
      </dsp:nvSpPr>
      <dsp:spPr>
        <a:xfrm>
          <a:off x="7135177" y="524133"/>
          <a:ext cx="2918936" cy="18535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A4D8C6-4F1A-554A-89AA-718A91EE53F7}">
      <dsp:nvSpPr>
        <dsp:cNvPr id="0" name=""/>
        <dsp:cNvSpPr/>
      </dsp:nvSpPr>
      <dsp:spPr>
        <a:xfrm>
          <a:off x="7459503" y="832243"/>
          <a:ext cx="2918936" cy="18535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unilateralismo e guerra preventiva </a:t>
          </a:r>
          <a:endParaRPr lang="en-US" sz="2200" kern="1200"/>
        </a:p>
      </dsp:txBody>
      <dsp:txXfrm>
        <a:off x="7513791" y="886531"/>
        <a:ext cx="2810360" cy="1744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4958B2-13A7-A745-8B65-D1A42A7FC69F}" type="datetimeFigureOut">
              <a:rPr lang="it-IT" smtClean="0"/>
              <a:t>18/04/24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B5D74E-C026-C745-8CA2-B9268ADF77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2996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B5D74E-C026-C745-8CA2-B9268ADF7718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0915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B5D74E-C026-C745-8CA2-B9268ADF7718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81663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B5D74E-C026-C745-8CA2-B9268ADF7718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3869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B5D74E-C026-C745-8CA2-B9268ADF7718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125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89CA4-78EC-E448-8BAC-ACA11BA7FA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802C87-3912-754F-9C41-BD8D0C4830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E44BDE-C87B-D14F-B122-F3760CD68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C660D-F174-6D40-B57C-60B4A036F033}" type="datetimeFigureOut">
              <a:rPr lang="en-US" smtClean="0"/>
              <a:t>4/18/24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90372A-7379-DD44-90E4-BC478AFC3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EBEF76-B3E1-394A-8760-B13825BAE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49E7-202C-BF4D-9FB0-4E2DC6C028C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40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5BC01-33E6-8046-BDF7-3BAB2F779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AE3583-FC9D-D246-8520-0323FBF8C9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04D3D0-9A5F-8E42-A7D0-24FC0B190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C660D-F174-6D40-B57C-60B4A036F033}" type="datetimeFigureOut">
              <a:rPr lang="en-US" smtClean="0"/>
              <a:t>4/18/24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8AB5F4-E69E-884B-B6E1-318C91EAC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6D59F0-5608-5D42-9B4D-EC5690BB1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49E7-202C-BF4D-9FB0-4E2DC6C028C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968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EAB1FC-90E9-E143-BFBA-AE48B8B2C6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FB95FB-79C2-AA4A-8D0E-4C8FD0AC5B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5E6110-CB4A-0D49-B9BC-5F1672585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C660D-F174-6D40-B57C-60B4A036F033}" type="datetimeFigureOut">
              <a:rPr lang="en-US" smtClean="0"/>
              <a:t>4/18/24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1829E3-FE6E-9345-B90E-28E513A63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5931B5-1E2C-284B-A0A4-610AC120E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49E7-202C-BF4D-9FB0-4E2DC6C028C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184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EF36A-0451-9748-AC5F-ACDB5ADB3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11606-DBA6-D740-840F-E7FF7EEE5E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8EF27C-8EBC-5C4F-BDD1-285A1A550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C660D-F174-6D40-B57C-60B4A036F033}" type="datetimeFigureOut">
              <a:rPr lang="en-US" smtClean="0"/>
              <a:t>4/18/24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225E78-6141-9F49-8E41-03E5400F1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CC6650-1CD2-2E49-8163-63E44470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49E7-202C-BF4D-9FB0-4E2DC6C028C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935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18943-B5EC-524C-AC4A-C6B21F02D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9F85BC-1E92-2B4E-B28E-7FA2E92A3A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B722B1-7EFB-224A-BB3E-75D55D264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C660D-F174-6D40-B57C-60B4A036F033}" type="datetimeFigureOut">
              <a:rPr lang="en-US" smtClean="0"/>
              <a:t>4/18/24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7BDF5E-8A98-1A4E-B5EF-893092A0B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6A5945-CDE7-124D-8C26-C4CF9B039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49E7-202C-BF4D-9FB0-4E2DC6C028C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934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5870E-0BFA-D649-A416-C59EF5C6A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5FBB42-AB12-0542-95A8-4E7AC28BFE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00F646-F7FC-C544-88F8-CD7C6229C4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0F6986-36A0-4F4E-90EF-EA4417F55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C660D-F174-6D40-B57C-60B4A036F033}" type="datetimeFigureOut">
              <a:rPr lang="en-US" smtClean="0"/>
              <a:t>4/18/24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5B3E43-9460-7A4D-859B-93597AF63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C4F599-E550-4845-AB32-A29503A5B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49E7-202C-BF4D-9FB0-4E2DC6C028C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45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B07F0-40E3-8548-AFE8-06ABCF8E7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198360-5A1F-4244-8207-BA24FB31D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346918-8E07-6D49-BB0F-698A9FBEFA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32F061-198B-B040-A312-2D2D4EEDB6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6C9DC6-19F0-0A4A-A72C-676D54ACF0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EAB28B-FC6B-8842-9E52-31FC645CB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C660D-F174-6D40-B57C-60B4A036F033}" type="datetimeFigureOut">
              <a:rPr lang="en-US" smtClean="0"/>
              <a:t>4/18/24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D344D5-1299-6A4D-85CF-985B05C40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EEF142C-A15A-F749-8879-06CF7F423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49E7-202C-BF4D-9FB0-4E2DC6C028C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111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215FB-8A48-324A-A64B-B8ED782B6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07FDB8-3475-9C47-AC62-8BB94D614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C660D-F174-6D40-B57C-60B4A036F033}" type="datetimeFigureOut">
              <a:rPr lang="en-US" smtClean="0"/>
              <a:t>4/18/24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A8CCAA-9B69-B344-AF24-840B9C33E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8EC696-F5B5-D046-A71F-85A7D55F6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49E7-202C-BF4D-9FB0-4E2DC6C028C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321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633196-483B-BC4F-9D11-EC9911CEC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C660D-F174-6D40-B57C-60B4A036F033}" type="datetimeFigureOut">
              <a:rPr lang="en-US" smtClean="0"/>
              <a:t>4/18/24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B2F696-C7AD-944C-8CC0-9FBC7C239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89BFCA-F1BE-684D-9908-F6538220D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49E7-202C-BF4D-9FB0-4E2DC6C028C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578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372D7-FB8C-284F-A251-FA886D5E0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6C9B4F-0C79-2F41-AA7D-6F8BBD1537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32FD8C-0E5E-5043-9FDE-CD9611B8D8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AFC065-2D1D-744A-9C5A-E5E3F63DE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C660D-F174-6D40-B57C-60B4A036F033}" type="datetimeFigureOut">
              <a:rPr lang="en-US" smtClean="0"/>
              <a:t>4/18/24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AA0825-D66E-894D-9BA7-B68A8AAAB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D6928F-6B4C-B644-BCDE-54A93DB03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49E7-202C-BF4D-9FB0-4E2DC6C028C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397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81387-4A6A-7843-9A30-6D7E772D3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FA4093-4AFD-8A46-9BF1-7C6646DD0D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E42C58-0AEE-0246-A13D-3CFB590E69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7070D3-DB17-1C41-AF99-03AB42E5D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C660D-F174-6D40-B57C-60B4A036F033}" type="datetimeFigureOut">
              <a:rPr lang="en-US" smtClean="0"/>
              <a:t>4/18/24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AEF3DB-6769-4344-A252-A2F619A11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6F38B6-C5A4-0A48-B1B3-2A830B415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49E7-202C-BF4D-9FB0-4E2DC6C028C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277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3A5162-EA32-144F-B7F5-B7D77000D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Fare clic per modificare lo stile del titolo Master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D0102D-F39F-9D46-AEAF-BBDF583636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Modifica degli stili del testo Master</a:t>
            </a:r>
          </a:p>
          <a:p>
            <a:pPr lvl="1"/>
            <a:r>
              <a:rPr lang="en-US"/>
              <a:t>Secondo livello</a:t>
            </a:r>
          </a:p>
          <a:p>
            <a:pPr lvl="2"/>
            <a:r>
              <a:rPr lang="en-US"/>
              <a:t>Terzo livello</a:t>
            </a:r>
          </a:p>
          <a:p>
            <a:pPr lvl="3"/>
            <a:r>
              <a:rPr lang="en-US"/>
              <a:t>Quarto livello</a:t>
            </a:r>
          </a:p>
          <a:p>
            <a:pPr lvl="4"/>
            <a:r>
              <a:rPr lang="en-US"/>
              <a:t>Quinto livello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0A878F-5802-5D4E-B48A-432A42AD97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FC660D-F174-6D40-B57C-60B4A036F033}" type="datetimeFigureOut">
              <a:rPr lang="en-US" smtClean="0"/>
              <a:t>4/18/24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DB1AD1-512C-D943-8672-EE42A37853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6DB99C-3733-4040-A86A-5B7310193C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649E7-202C-BF4D-9FB0-4E2DC6C028C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52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835CF-BC19-DD46-8BAE-7D30F0D05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600" dirty="0">
                <a:latin typeface="Aptos" panose="020B0004020202020204" pitchFamily="34" charset="0"/>
                <a:cs typeface="+mj-ea"/>
              </a:rPr>
              <a:t>11 </a:t>
            </a:r>
            <a:r>
              <a:rPr lang="en-US" sz="3600" dirty="0" err="1">
                <a:latin typeface="Aptos" panose="020B0004020202020204" pitchFamily="34" charset="0"/>
                <a:cs typeface="+mj-ea"/>
              </a:rPr>
              <a:t>settembre</a:t>
            </a:r>
            <a:r>
              <a:rPr lang="en-US" sz="3600" dirty="0">
                <a:latin typeface="Aptos" panose="020B0004020202020204" pitchFamily="34" charset="0"/>
                <a:cs typeface="+mj-ea"/>
              </a:rPr>
              <a:t> e la Guerra al </a:t>
            </a:r>
            <a:r>
              <a:rPr lang="en-US" sz="3600" dirty="0" err="1">
                <a:latin typeface="Aptos" panose="020B0004020202020204" pitchFamily="34" charset="0"/>
                <a:cs typeface="+mj-ea"/>
              </a:rPr>
              <a:t>terrore</a:t>
            </a:r>
            <a:endParaRPr lang="en-US" sz="3600" dirty="0">
              <a:latin typeface="Aptos" panose="020B0004020202020204" pitchFamily="34" charset="0"/>
            </a:endParaRP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0A6B933D-DEBD-634F-BF97-EF64699314E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1980470"/>
            <a:ext cx="5181600" cy="4041648"/>
          </a:xfr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1B7ED6D-52C6-0845-8FA4-E3D8192AE53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38200" y="1980470"/>
            <a:ext cx="5181600" cy="4041648"/>
          </a:xfrm>
        </p:spPr>
      </p:pic>
    </p:spTree>
    <p:extLst>
      <p:ext uri="{BB962C8B-B14F-4D97-AF65-F5344CB8AC3E}">
        <p14:creationId xmlns:p14="http://schemas.microsoft.com/office/powerpoint/2010/main" val="17012210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87E6C-35CC-6542-AB0A-C6A7D448D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Batang" panose="02030600000101010101" pitchFamily="18" charset="-127"/>
                <a:ea typeface="Batang" panose="02030600000101010101" pitchFamily="18" charset="-127"/>
              </a:rPr>
              <a:t>Marzo 2003: Guerra in Iraq</a:t>
            </a:r>
            <a:br>
              <a:rPr lang="en-US" sz="4000" dirty="0">
                <a:latin typeface="Batang" panose="02030600000101010101" pitchFamily="18" charset="-127"/>
                <a:ea typeface="Batang" panose="02030600000101010101" pitchFamily="18" charset="-127"/>
              </a:rPr>
            </a:br>
            <a:r>
              <a:rPr lang="en-US" sz="3600" dirty="0">
                <a:latin typeface="Batang" panose="02030600000101010101" pitchFamily="18" charset="-127"/>
                <a:ea typeface="Batang" panose="02030600000101010101" pitchFamily="18" charset="-127"/>
              </a:rPr>
              <a:t>(15 febbraio 2003, proteste)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7C75CF8-4EFF-C54D-9FC7-AD8C434471E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269861"/>
            <a:ext cx="5181600" cy="3462866"/>
          </a:xfr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84B7253-ACB2-6D47-AD61-3F585A94CDE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563041" y="1825625"/>
            <a:ext cx="4399917" cy="4351338"/>
          </a:xfrm>
        </p:spPr>
      </p:pic>
    </p:spTree>
    <p:extLst>
      <p:ext uri="{BB962C8B-B14F-4D97-AF65-F5344CB8AC3E}">
        <p14:creationId xmlns:p14="http://schemas.microsoft.com/office/powerpoint/2010/main" val="449288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A63F9-6D5E-464E-A6BD-A2BEE254E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Batang" panose="02030600000101010101" pitchFamily="18" charset="-127"/>
                <a:ea typeface="Batang" panose="02030600000101010101" pitchFamily="18" charset="-127"/>
              </a:rPr>
              <a:t>2008: Crisi finanziaria 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8D75D35-CD03-0A49-9C15-8D335D5C5B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9283" y="1825625"/>
            <a:ext cx="5893433" cy="4351338"/>
          </a:xfrm>
        </p:spPr>
      </p:pic>
    </p:spTree>
    <p:extLst>
      <p:ext uri="{BB962C8B-B14F-4D97-AF65-F5344CB8AC3E}">
        <p14:creationId xmlns:p14="http://schemas.microsoft.com/office/powerpoint/2010/main" val="1559402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73DC7-BF8D-4CC3-B3A5-B170A4A20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557" y="1138036"/>
            <a:ext cx="5444382" cy="1402470"/>
          </a:xfrm>
        </p:spPr>
        <p:txBody>
          <a:bodyPr anchor="t">
            <a:normAutofit/>
          </a:bodyPr>
          <a:lstStyle/>
          <a:p>
            <a:r>
              <a:rPr lang="en-US" sz="3200" b="1">
                <a:latin typeface="Batang"/>
                <a:ea typeface="Batang"/>
                <a:cs typeface="Courier New"/>
              </a:rPr>
              <a:t>La fine della Guerra Fredda: tre effetti chiave</a:t>
            </a:r>
          </a:p>
        </p:txBody>
      </p:sp>
      <p:pic>
        <p:nvPicPr>
          <p:cNvPr id="5" name="Picture 4" descr="Immagine di una sfera di neve">
            <a:extLst>
              <a:ext uri="{FF2B5EF4-FFF2-40B4-BE49-F238E27FC236}">
                <a16:creationId xmlns:a16="http://schemas.microsoft.com/office/drawing/2014/main" id="{F24408EC-B1DA-CCEE-ECE8-303A654E6A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96D662-133B-441D-9B4F-41916281A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8557" y="2551176"/>
            <a:ext cx="5444382" cy="3591207"/>
          </a:xfrm>
        </p:spPr>
        <p:txBody>
          <a:bodyPr vert="horz" lIns="91440" tIns="45720" rIns="91440" bIns="45720" rtlCol="0">
            <a:normAutofit/>
          </a:bodyPr>
          <a:lstStyle/>
          <a:p>
            <a:pPr marL="514350" indent="-514350">
              <a:buAutoNum type="arabicPeriod"/>
            </a:pPr>
            <a:endParaRPr lang="en-US" sz="2000">
              <a:latin typeface="Batang"/>
              <a:ea typeface="Batang"/>
              <a:cs typeface="Courier New"/>
            </a:endParaRPr>
          </a:p>
          <a:p>
            <a:pPr marL="514350" indent="-514350">
              <a:buAutoNum type="arabicPeriod"/>
            </a:pPr>
            <a:r>
              <a:rPr lang="en-US" sz="2000">
                <a:latin typeface="Batang"/>
                <a:ea typeface="Batang"/>
                <a:cs typeface="Courier New"/>
              </a:rPr>
              <a:t>Accelerazione della "globalizzazione"</a:t>
            </a:r>
            <a:endParaRPr lang="en-US" sz="2000">
              <a:latin typeface="Batang"/>
              <a:ea typeface="Batang"/>
            </a:endParaRPr>
          </a:p>
          <a:p>
            <a:pPr marL="514350" indent="-514350">
              <a:buAutoNum type="arabicPeriod"/>
            </a:pPr>
            <a:endParaRPr lang="en-US" sz="2000">
              <a:latin typeface="Batang"/>
              <a:ea typeface="Batang"/>
              <a:cs typeface="Courier New"/>
            </a:endParaRPr>
          </a:p>
          <a:p>
            <a:pPr marL="514350" indent="-514350">
              <a:buAutoNum type="arabicPeriod"/>
            </a:pPr>
            <a:r>
              <a:rPr lang="en-US" sz="2000">
                <a:latin typeface="Batang"/>
                <a:ea typeface="Batang"/>
                <a:cs typeface="Courier New"/>
              </a:rPr>
              <a:t>Ricerca di ordini internazionali alternativi, globali e regionali</a:t>
            </a:r>
          </a:p>
          <a:p>
            <a:pPr marL="514350" indent="-514350">
              <a:buAutoNum type="arabicPeriod"/>
            </a:pPr>
            <a:endParaRPr lang="en-US" sz="2000">
              <a:latin typeface="Batang"/>
              <a:ea typeface="Batang"/>
              <a:cs typeface="Courier New"/>
            </a:endParaRPr>
          </a:p>
          <a:p>
            <a:pPr marL="514350" indent="-514350">
              <a:buAutoNum type="arabicPeriod"/>
            </a:pPr>
            <a:r>
              <a:rPr lang="en-US" sz="2000">
                <a:latin typeface="Batang"/>
                <a:ea typeface="Batang"/>
                <a:cs typeface="Courier New"/>
              </a:rPr>
              <a:t>Crescita degli attori non statali e sfide </a:t>
            </a:r>
          </a:p>
        </p:txBody>
      </p:sp>
    </p:spTree>
    <p:extLst>
      <p:ext uri="{BB962C8B-B14F-4D97-AF65-F5344CB8AC3E}">
        <p14:creationId xmlns:p14="http://schemas.microsoft.com/office/powerpoint/2010/main" val="2761655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29DE9-C921-4675-8B4E-91F68CF5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557" y="1138036"/>
            <a:ext cx="5444382" cy="1402470"/>
          </a:xfrm>
        </p:spPr>
        <p:txBody>
          <a:bodyPr anchor="t">
            <a:normAutofit/>
          </a:bodyPr>
          <a:lstStyle/>
          <a:p>
            <a:r>
              <a:rPr lang="en-US" sz="3200" b="1">
                <a:latin typeface="Batang"/>
                <a:ea typeface="Batang"/>
                <a:cs typeface="Courier New"/>
              </a:rPr>
              <a:t>1. La globalizzazione dell'</a:t>
            </a:r>
            <a:r>
              <a:rPr lang="en-US" sz="3200" b="1">
                <a:latin typeface="Batang"/>
                <a:ea typeface="Batang"/>
                <a:cs typeface="Calibri Light"/>
              </a:rPr>
              <a:t>economia</a:t>
            </a:r>
            <a:r>
              <a:rPr lang="en-US" sz="3200" b="1">
                <a:latin typeface="Batang"/>
                <a:ea typeface="Batang"/>
                <a:cs typeface="Courier New"/>
              </a:rPr>
              <a:t> mondiale </a:t>
            </a:r>
          </a:p>
        </p:txBody>
      </p:sp>
      <p:pic>
        <p:nvPicPr>
          <p:cNvPr id="5" name="Picture 4" descr="Vista dal basso di grattacieli moderni che salgono dritti verso un cielo suggestivo">
            <a:extLst>
              <a:ext uri="{FF2B5EF4-FFF2-40B4-BE49-F238E27FC236}">
                <a16:creationId xmlns:a16="http://schemas.microsoft.com/office/drawing/2014/main" id="{E7521794-34E8-349B-A7B5-574A4D900F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196E58-67A2-4058-B56F-E6D13E86FE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8557" y="2551176"/>
            <a:ext cx="5444382" cy="3591207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000">
              <a:latin typeface="Courier New"/>
              <a:ea typeface="Batang"/>
              <a:cs typeface="Courier New"/>
            </a:endParaRPr>
          </a:p>
          <a:p>
            <a:r>
              <a:rPr lang="en-US" sz="2000">
                <a:latin typeface="Batang"/>
                <a:ea typeface="Batang"/>
                <a:cs typeface="Courier New"/>
              </a:rPr>
              <a:t>Lo "shock globale" degli anni '70: il disfacimento del consenso keynesiano </a:t>
            </a:r>
            <a:endParaRPr lang="en-US" sz="2000">
              <a:latin typeface="Batang"/>
              <a:ea typeface="Batang"/>
            </a:endParaRPr>
          </a:p>
          <a:p>
            <a:endParaRPr lang="en-US" sz="2000">
              <a:latin typeface="Batang"/>
              <a:ea typeface="Batang"/>
              <a:cs typeface="Courier New"/>
            </a:endParaRPr>
          </a:p>
          <a:p>
            <a:r>
              <a:rPr lang="en-US" sz="2000">
                <a:latin typeface="Batang"/>
                <a:ea typeface="Batang"/>
                <a:cs typeface="Courier New"/>
              </a:rPr>
              <a:t>L'emergere del "Washington Consensus"</a:t>
            </a:r>
          </a:p>
          <a:p>
            <a:endParaRPr lang="en-US" sz="2000">
              <a:latin typeface="Batang"/>
              <a:ea typeface="Batang"/>
              <a:cs typeface="Courier New"/>
            </a:endParaRPr>
          </a:p>
          <a:p>
            <a:r>
              <a:rPr lang="en-US" sz="2000">
                <a:latin typeface="Batang"/>
                <a:ea typeface="Batang"/>
                <a:cs typeface="Courier New"/>
              </a:rPr>
              <a:t>Crisi finanziaria del 2008 e conseguenze </a:t>
            </a:r>
          </a:p>
        </p:txBody>
      </p:sp>
    </p:spTree>
    <p:extLst>
      <p:ext uri="{BB962C8B-B14F-4D97-AF65-F5344CB8AC3E}">
        <p14:creationId xmlns:p14="http://schemas.microsoft.com/office/powerpoint/2010/main" val="32285383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825F7D-8CC8-4ADB-ACD0-3AF6776AE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Bookman Old Style"/>
                <a:ea typeface="SimSun"/>
                <a:cs typeface="Calibri Light"/>
              </a:rPr>
              <a:t>Caratteristiche principali</a:t>
            </a:r>
            <a:endParaRPr lang="en-US">
              <a:latin typeface="Bookman Old Style"/>
              <a:ea typeface="SimSun"/>
              <a:cs typeface="Calibri Ligh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9331E9-8918-4FC2-9B28-36FA9C86BD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dirty="0">
              <a:latin typeface="Book Antiqua"/>
              <a:ea typeface="SimSun"/>
              <a:cs typeface="Calibri"/>
            </a:endParaRPr>
          </a:p>
          <a:p>
            <a:r>
              <a:rPr lang="en-US" dirty="0">
                <a:latin typeface="Book Antiqua"/>
                <a:ea typeface="SimSun"/>
                <a:cs typeface="Calibri"/>
              </a:rPr>
              <a:t>Rimozione del controllo sui flussi K</a:t>
            </a:r>
            <a:endParaRPr lang="en-US">
              <a:latin typeface="Book Antiqua"/>
            </a:endParaRPr>
          </a:p>
          <a:p>
            <a:endParaRPr lang="en-US" dirty="0">
              <a:latin typeface="Book Antiqua"/>
              <a:ea typeface="SimSun"/>
              <a:cs typeface="Calibri"/>
            </a:endParaRPr>
          </a:p>
          <a:p>
            <a:r>
              <a:rPr lang="en-US" dirty="0">
                <a:latin typeface="Book Antiqua"/>
                <a:ea typeface="SimSun"/>
                <a:cs typeface="Calibri"/>
              </a:rPr>
              <a:t>Liberalizzazione del commercio</a:t>
            </a:r>
            <a:endParaRPr lang="en-US">
              <a:latin typeface="Book Antiqua"/>
            </a:endParaRPr>
          </a:p>
          <a:p>
            <a:endParaRPr lang="en-US" dirty="0">
              <a:latin typeface="Book Antiqua"/>
              <a:ea typeface="SimSun"/>
              <a:cs typeface="Calibri"/>
            </a:endParaRPr>
          </a:p>
          <a:p>
            <a:r>
              <a:rPr lang="en-US" dirty="0">
                <a:latin typeface="Book Antiqua"/>
                <a:ea typeface="SimSun"/>
                <a:cs typeface="Calibri"/>
              </a:rPr>
              <a:t>Stabilità fiscale</a:t>
            </a:r>
            <a:endParaRPr lang="en-US">
              <a:latin typeface="Book Antiqua"/>
            </a:endParaRPr>
          </a:p>
          <a:p>
            <a:endParaRPr lang="en-US" dirty="0">
              <a:latin typeface="Book Antiqua"/>
              <a:ea typeface="SimSun"/>
              <a:cs typeface="Calibri"/>
            </a:endParaRPr>
          </a:p>
          <a:p>
            <a:r>
              <a:rPr lang="en-US" dirty="0">
                <a:latin typeface="Book Antiqua"/>
                <a:ea typeface="SimSun"/>
                <a:cs typeface="Calibri"/>
              </a:rPr>
              <a:t>Credere in nessuna alternativa</a:t>
            </a:r>
            <a:endParaRPr lang="en-US" dirty="0">
              <a:latin typeface="Book Antiqua"/>
            </a:endParaRPr>
          </a:p>
        </p:txBody>
      </p:sp>
    </p:spTree>
    <p:extLst>
      <p:ext uri="{BB962C8B-B14F-4D97-AF65-F5344CB8AC3E}">
        <p14:creationId xmlns:p14="http://schemas.microsoft.com/office/powerpoint/2010/main" val="1889372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506E05-33BB-C8CB-AC74-89FC05B43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1138265"/>
            <a:ext cx="4603376" cy="2909296"/>
          </a:xfrm>
        </p:spPr>
        <p:txBody>
          <a:bodyPr anchor="t">
            <a:normAutofit/>
          </a:bodyPr>
          <a:lstStyle/>
          <a:p>
            <a:r>
              <a:rPr lang="en-GB" sz="3200" b="1"/>
              <a:t>Un nuovo paradigma per lo "sviluppo": il "Washington Consensus". </a:t>
            </a:r>
            <a:endParaRPr lang="it-FR" sz="3200" b="1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0CD8E7C-C23B-A3B9-B18A-838AED877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4CD269-A9A5-14AB-BD33-807FE0798C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3984" y="1102664"/>
            <a:ext cx="5257800" cy="5064896"/>
          </a:xfrm>
        </p:spPr>
        <p:txBody>
          <a:bodyPr>
            <a:normAutofit/>
          </a:bodyPr>
          <a:lstStyle/>
          <a:p>
            <a:pPr marL="342900" lvl="0" indent="-342900">
              <a:buFont typeface="Aptos" panose="020B0004020202020204" pitchFamily="34" charset="0"/>
              <a:buChar char="-"/>
            </a:pPr>
            <a:r>
              <a:rPr lang="en-US" sz="20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1989: obiettivo principale iniziale: il "laboratorio" chiave degli esperimenti di sviluppo: America Latina (il decalogo di Williamson)</a:t>
            </a:r>
          </a:p>
          <a:p>
            <a:pPr marL="342900" lvl="0" indent="-342900">
              <a:buFont typeface="Aptos" panose="020B0004020202020204" pitchFamily="34" charset="0"/>
              <a:buChar char="-"/>
            </a:pPr>
            <a:endParaRPr lang="en-US" sz="20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ptos" panose="020B0004020202020204" pitchFamily="34" charset="0"/>
              <a:buChar char="-"/>
            </a:pPr>
            <a:r>
              <a:rPr lang="en-US" sz="20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Alto debito: pericolo e opportunità</a:t>
            </a:r>
          </a:p>
          <a:p>
            <a:pPr marL="342900" lvl="0" indent="-342900">
              <a:buFont typeface="Aptos" panose="020B0004020202020204" pitchFamily="34" charset="0"/>
              <a:buChar char="-"/>
            </a:pPr>
            <a:endParaRPr lang="en-US" sz="20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ptos" panose="020B0004020202020204" pitchFamily="34" charset="0"/>
              <a:buChar char="-"/>
            </a:pPr>
            <a:r>
              <a:rPr lang="en-US" sz="20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Asimmetria di potere e condizionalità</a:t>
            </a:r>
          </a:p>
          <a:p>
            <a:pPr marL="342900" lvl="0" indent="-342900">
              <a:buFont typeface="Aptos" panose="020B0004020202020204" pitchFamily="34" charset="0"/>
              <a:buChar char="-"/>
            </a:pPr>
            <a:endParaRPr lang="en-US" sz="20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ptos" panose="020B0004020202020204" pitchFamily="34" charset="0"/>
              <a:buChar char="-"/>
            </a:pPr>
            <a:r>
              <a:rPr lang="en-US" sz="20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Condizioni (disciplina fiscale) e riforme strutturali (privatizzazioni) per creare condizioni favorevoli a una "crescita sostenuta".</a:t>
            </a:r>
          </a:p>
          <a:p>
            <a:pPr marL="342900" lvl="0" indent="-342900">
              <a:buFont typeface="Aptos" panose="020B0004020202020204" pitchFamily="34" charset="0"/>
              <a:buChar char="-"/>
            </a:pPr>
            <a:endParaRPr lang="en-US" sz="20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1173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97574D0E-5E39-4DB7-6430-DE3E2C66E233}"/>
              </a:ext>
            </a:extLst>
          </p:cNvPr>
          <p:cNvSpPr txBox="1"/>
          <p:nvPr/>
        </p:nvSpPr>
        <p:spPr>
          <a:xfrm>
            <a:off x="712381" y="71656"/>
            <a:ext cx="11001083" cy="68938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6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John Williamson (ed.), </a:t>
            </a:r>
            <a:r>
              <a:rPr lang="en-US" sz="2600" b="1" i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Latin American Adjustment: How Much Has Happened, </a:t>
            </a:r>
            <a:r>
              <a:rPr lang="en-US" sz="26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Washington: Institute for International Economics, (1990)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BE5E658-BB77-C16F-DD8D-146F08464DC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95" y="761038"/>
            <a:ext cx="5737757" cy="5955153"/>
          </a:xfrm>
          <a:prstGeom prst="rect">
            <a:avLst/>
          </a:prstGeom>
        </p:spPr>
      </p:pic>
      <p:pic>
        <p:nvPicPr>
          <p:cNvPr id="10242" name="Picture 2" descr="John Williamson, 83, Dies; Economist Defined the 'Washington Consensus' -  The New York Times">
            <a:extLst>
              <a:ext uri="{FF2B5EF4-FFF2-40B4-BE49-F238E27FC236}">
                <a16:creationId xmlns:a16="http://schemas.microsoft.com/office/drawing/2014/main" id="{893B053E-CDCA-28E1-D7CF-C4F62CEFE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123794" y="2147778"/>
            <a:ext cx="5737757" cy="319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8582DC4-0992-F23D-D749-B29C049B2629}"/>
              </a:ext>
            </a:extLst>
          </p:cNvPr>
          <p:cNvSpPr txBox="1"/>
          <p:nvPr/>
        </p:nvSpPr>
        <p:spPr>
          <a:xfrm>
            <a:off x="1371598" y="5070346"/>
            <a:ext cx="9496427" cy="13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0709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21EFB9F-107E-0E00-2C32-15602C6FD7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71FEFA1-FDED-5AB2-9752-DC70AB1EB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br>
              <a:rPr lang="en-US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</a:t>
            </a:r>
            <a:r>
              <a:rPr lang="en-US" sz="28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risultati</a:t>
            </a:r>
            <a:br>
              <a:rPr lang="it-FR" sz="2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it-FR" sz="2800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23886FCB-DCB0-D260-245C-D8EBEE9851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550188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2746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B8B1E43-924F-9104-CF68-647C2A5DC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</p:spPr>
        <p:txBody>
          <a:bodyPr anchor="t">
            <a:normAutofit/>
          </a:bodyPr>
          <a:lstStyle/>
          <a:p>
            <a:pPr algn="ctr"/>
            <a:br>
              <a:rPr lang="it-IT" sz="4000" dirty="0">
                <a:solidFill>
                  <a:srgbClr val="FFFFFF"/>
                </a:solidFill>
              </a:rPr>
            </a:br>
            <a:br>
              <a:rPr lang="it-IT" sz="4000" dirty="0">
                <a:solidFill>
                  <a:srgbClr val="FFFFFF"/>
                </a:solidFill>
              </a:rPr>
            </a:br>
            <a:r>
              <a:rPr lang="it-IT" sz="4000" dirty="0">
                <a:solidFill>
                  <a:srgbClr val="FFFFFF"/>
                </a:solidFill>
              </a:rPr>
              <a:t>Modelli a confronto</a:t>
            </a:r>
            <a:endParaRPr lang="en-IT" sz="4000">
              <a:solidFill>
                <a:srgbClr val="FFFFFF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E8D6827-293E-C9E1-0CFC-78C1EEDCB0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80855" y="1412489"/>
            <a:ext cx="3427283" cy="4363844"/>
          </a:xfrm>
        </p:spPr>
        <p:txBody>
          <a:bodyPr>
            <a:normAutofit/>
          </a:bodyPr>
          <a:lstStyle/>
          <a:p>
            <a:r>
              <a:rPr lang="en-GB" sz="2000" dirty="0">
                <a:latin typeface="Aptos" panose="020B0004020202020204" pitchFamily="34" charset="0"/>
              </a:rPr>
              <a:t>Vecchio </a:t>
            </a:r>
            <a:r>
              <a:rPr lang="en-GB" sz="2000" dirty="0" err="1">
                <a:latin typeface="Aptos" panose="020B0004020202020204" pitchFamily="34" charset="0"/>
              </a:rPr>
              <a:t>modello</a:t>
            </a:r>
            <a:r>
              <a:rPr lang="en-GB" sz="2000" dirty="0">
                <a:latin typeface="Aptos" panose="020B0004020202020204" pitchFamily="34" charset="0"/>
              </a:rPr>
              <a:t>: </a:t>
            </a:r>
          </a:p>
          <a:p>
            <a:pPr marL="0" indent="0">
              <a:buNone/>
            </a:pPr>
            <a:endParaRPr lang="en-GB" sz="20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2000" dirty="0" err="1">
                <a:latin typeface="Aptos" panose="020B0004020202020204" pitchFamily="34" charset="0"/>
              </a:rPr>
              <a:t>Orientamento</a:t>
            </a:r>
            <a:r>
              <a:rPr lang="en-GB" sz="2000" dirty="0">
                <a:latin typeface="Aptos" panose="020B0004020202020204" pitchFamily="34" charset="0"/>
              </a:rPr>
              <a:t> verso </a:t>
            </a:r>
            <a:r>
              <a:rPr lang="en-GB" sz="2000" dirty="0" err="1">
                <a:latin typeface="Aptos" panose="020B0004020202020204" pitchFamily="34" charset="0"/>
              </a:rPr>
              <a:t>l'interno</a:t>
            </a:r>
            <a:r>
              <a:rPr lang="en-GB" sz="2000" dirty="0">
                <a:latin typeface="Aptos" panose="020B0004020202020204" pitchFamily="34" charset="0"/>
              </a:rPr>
              <a:t>; </a:t>
            </a:r>
            <a:r>
              <a:rPr lang="en-GB" sz="2000" dirty="0" err="1">
                <a:latin typeface="Aptos" panose="020B0004020202020204" pitchFamily="34" charset="0"/>
              </a:rPr>
              <a:t>crescita</a:t>
            </a:r>
            <a:r>
              <a:rPr lang="en-GB" sz="2000" dirty="0">
                <a:latin typeface="Aptos" panose="020B0004020202020204" pitchFamily="34" charset="0"/>
              </a:rPr>
              <a:t> </a:t>
            </a:r>
            <a:r>
              <a:rPr lang="en-GB" sz="2000" dirty="0" err="1">
                <a:latin typeface="Aptos" panose="020B0004020202020204" pitchFamily="34" charset="0"/>
              </a:rPr>
              <a:t>industriale</a:t>
            </a:r>
            <a:r>
              <a:rPr lang="en-GB" sz="2000" dirty="0">
                <a:latin typeface="Aptos" panose="020B0004020202020204" pitchFamily="34" charset="0"/>
              </a:rPr>
              <a:t> e </a:t>
            </a:r>
            <a:r>
              <a:rPr lang="en-GB" sz="2000" dirty="0" err="1">
                <a:latin typeface="Aptos" panose="020B0004020202020204" pitchFamily="34" charset="0"/>
              </a:rPr>
              <a:t>manifatturiera</a:t>
            </a:r>
            <a:r>
              <a:rPr lang="en-GB" sz="2000" dirty="0">
                <a:latin typeface="Aptos" panose="020B0004020202020204" pitchFamily="34" charset="0"/>
              </a:rPr>
              <a:t> </a:t>
            </a:r>
            <a:r>
              <a:rPr lang="en-GB" sz="2000" dirty="0" err="1">
                <a:latin typeface="Aptos" panose="020B0004020202020204" pitchFamily="34" charset="0"/>
              </a:rPr>
              <a:t>guidata</a:t>
            </a:r>
            <a:r>
              <a:rPr lang="en-GB" sz="2000" dirty="0">
                <a:latin typeface="Aptos" panose="020B0004020202020204" pitchFamily="34" charset="0"/>
              </a:rPr>
              <a:t> </a:t>
            </a:r>
            <a:r>
              <a:rPr lang="en-GB" sz="2000" dirty="0" err="1">
                <a:latin typeface="Aptos" panose="020B0004020202020204" pitchFamily="34" charset="0"/>
              </a:rPr>
              <a:t>dallo</a:t>
            </a:r>
            <a:r>
              <a:rPr lang="en-GB" sz="2000" dirty="0">
                <a:latin typeface="Aptos" panose="020B0004020202020204" pitchFamily="34" charset="0"/>
              </a:rPr>
              <a:t> </a:t>
            </a:r>
            <a:r>
              <a:rPr lang="en-GB" sz="2000" dirty="0" err="1">
                <a:latin typeface="Aptos" panose="020B0004020202020204" pitchFamily="34" charset="0"/>
              </a:rPr>
              <a:t>Stato</a:t>
            </a:r>
            <a:r>
              <a:rPr lang="en-GB" sz="2000" dirty="0">
                <a:latin typeface="Aptos" panose="020B0004020202020204" pitchFamily="34" charset="0"/>
              </a:rPr>
              <a:t> (</a:t>
            </a:r>
            <a:r>
              <a:rPr lang="en-GB" sz="2000" dirty="0" err="1">
                <a:latin typeface="Aptos" panose="020B0004020202020204" pitchFamily="34" charset="0"/>
              </a:rPr>
              <a:t>nazionalizzazioni</a:t>
            </a:r>
            <a:r>
              <a:rPr lang="en-GB" sz="2000" dirty="0">
                <a:latin typeface="Aptos" panose="020B0004020202020204" pitchFamily="34" charset="0"/>
              </a:rPr>
              <a:t> e </a:t>
            </a:r>
            <a:r>
              <a:rPr lang="en-GB" sz="2000" dirty="0" err="1">
                <a:latin typeface="Aptos" panose="020B0004020202020204" pitchFamily="34" charset="0"/>
              </a:rPr>
              <a:t>sovvenzioni</a:t>
            </a:r>
            <a:r>
              <a:rPr lang="en-GB" sz="2000" dirty="0">
                <a:latin typeface="Aptos" panose="020B0004020202020204" pitchFamily="34" charset="0"/>
              </a:rPr>
              <a:t>); </a:t>
            </a:r>
            <a:r>
              <a:rPr lang="en-GB" sz="2000" dirty="0" err="1">
                <a:latin typeface="Aptos" panose="020B0004020202020204" pitchFamily="34" charset="0"/>
              </a:rPr>
              <a:t>sostituzione</a:t>
            </a:r>
            <a:r>
              <a:rPr lang="en-GB" sz="2000" dirty="0">
                <a:latin typeface="Aptos" panose="020B0004020202020204" pitchFamily="34" charset="0"/>
              </a:rPr>
              <a:t> </a:t>
            </a:r>
            <a:r>
              <a:rPr lang="en-GB" sz="2000" dirty="0" err="1">
                <a:latin typeface="Aptos" panose="020B0004020202020204" pitchFamily="34" charset="0"/>
              </a:rPr>
              <a:t>delle</a:t>
            </a:r>
            <a:r>
              <a:rPr lang="en-GB" sz="2000" dirty="0">
                <a:latin typeface="Aptos" panose="020B0004020202020204" pitchFamily="34" charset="0"/>
              </a:rPr>
              <a:t> </a:t>
            </a:r>
            <a:r>
              <a:rPr lang="en-GB" sz="2000" dirty="0" err="1">
                <a:latin typeface="Aptos" panose="020B0004020202020204" pitchFamily="34" charset="0"/>
              </a:rPr>
              <a:t>importazioni</a:t>
            </a:r>
            <a:r>
              <a:rPr lang="en-GB" sz="2000" dirty="0">
                <a:latin typeface="Aptos" panose="020B0004020202020204" pitchFamily="34" charset="0"/>
              </a:rPr>
              <a:t> (</a:t>
            </a:r>
            <a:r>
              <a:rPr lang="en-GB" sz="2000" dirty="0" err="1">
                <a:latin typeface="Aptos" panose="020B0004020202020204" pitchFamily="34" charset="0"/>
              </a:rPr>
              <a:t>contro</a:t>
            </a:r>
            <a:r>
              <a:rPr lang="en-GB" sz="2000" dirty="0">
                <a:latin typeface="Aptos" panose="020B0004020202020204" pitchFamily="34" charset="0"/>
              </a:rPr>
              <a:t> la </a:t>
            </a:r>
            <a:r>
              <a:rPr lang="en-GB" sz="2000" dirty="0" err="1">
                <a:latin typeface="Aptos" panose="020B0004020202020204" pitchFamily="34" charset="0"/>
              </a:rPr>
              <a:t>trappola</a:t>
            </a:r>
            <a:r>
              <a:rPr lang="en-GB" sz="2000" dirty="0">
                <a:latin typeface="Aptos" panose="020B0004020202020204" pitchFamily="34" charset="0"/>
              </a:rPr>
              <a:t> </a:t>
            </a:r>
            <a:r>
              <a:rPr lang="en-GB" sz="2000" dirty="0" err="1">
                <a:latin typeface="Aptos" panose="020B0004020202020204" pitchFamily="34" charset="0"/>
              </a:rPr>
              <a:t>delle</a:t>
            </a:r>
            <a:r>
              <a:rPr lang="en-GB" sz="2000" dirty="0">
                <a:latin typeface="Aptos" panose="020B0004020202020204" pitchFamily="34" charset="0"/>
              </a:rPr>
              <a:t> </a:t>
            </a:r>
            <a:r>
              <a:rPr lang="en-GB" sz="2000" dirty="0" err="1">
                <a:latin typeface="Aptos" panose="020B0004020202020204" pitchFamily="34" charset="0"/>
              </a:rPr>
              <a:t>disparità</a:t>
            </a:r>
            <a:r>
              <a:rPr lang="en-GB" sz="2000" dirty="0">
                <a:latin typeface="Aptos" panose="020B0004020202020204" pitchFamily="34" charset="0"/>
              </a:rPr>
              <a:t> </a:t>
            </a:r>
            <a:r>
              <a:rPr lang="en-GB" sz="2000" dirty="0" err="1">
                <a:latin typeface="Aptos" panose="020B0004020202020204" pitchFamily="34" charset="0"/>
              </a:rPr>
              <a:t>dei</a:t>
            </a:r>
            <a:r>
              <a:rPr lang="en-GB" sz="2000" dirty="0">
                <a:latin typeface="Aptos" panose="020B0004020202020204" pitchFamily="34" charset="0"/>
              </a:rPr>
              <a:t> termini di </a:t>
            </a:r>
            <a:r>
              <a:rPr lang="en-GB" sz="2000" dirty="0" err="1">
                <a:latin typeface="Aptos" panose="020B0004020202020204" pitchFamily="34" charset="0"/>
              </a:rPr>
              <a:t>scambio</a:t>
            </a:r>
            <a:r>
              <a:rPr lang="en-GB" sz="2000" dirty="0">
                <a:latin typeface="Aptos" panose="020B0004020202020204" pitchFamily="34" charset="0"/>
              </a:rPr>
              <a:t>); </a:t>
            </a:r>
            <a:r>
              <a:rPr lang="en-GB" sz="2000" dirty="0" err="1">
                <a:latin typeface="Aptos" panose="020B0004020202020204" pitchFamily="34" charset="0"/>
              </a:rPr>
              <a:t>domanda</a:t>
            </a:r>
            <a:r>
              <a:rPr lang="en-GB" sz="2000" dirty="0">
                <a:latin typeface="Aptos" panose="020B0004020202020204" pitchFamily="34" charset="0"/>
              </a:rPr>
              <a:t> interna. </a:t>
            </a:r>
          </a:p>
          <a:p>
            <a:pPr marL="0" indent="0">
              <a:buNone/>
            </a:pPr>
            <a:r>
              <a:rPr lang="en-GB" sz="2000" dirty="0" err="1">
                <a:latin typeface="Aptos" panose="020B0004020202020204" pitchFamily="34" charset="0"/>
              </a:rPr>
              <a:t>Sviluppo</a:t>
            </a:r>
            <a:r>
              <a:rPr lang="en-GB" sz="2000" dirty="0">
                <a:latin typeface="Aptos" panose="020B0004020202020204" pitchFamily="34" charset="0"/>
              </a:rPr>
              <a:t> </a:t>
            </a:r>
            <a:r>
              <a:rPr lang="en-GB" sz="2000" dirty="0" err="1">
                <a:latin typeface="Aptos" panose="020B0004020202020204" pitchFamily="34" charset="0"/>
              </a:rPr>
              <a:t>attraverso</a:t>
            </a:r>
            <a:r>
              <a:rPr lang="en-GB" sz="2000" dirty="0">
                <a:latin typeface="Aptos" panose="020B0004020202020204" pitchFamily="34" charset="0"/>
              </a:rPr>
              <a:t> </a:t>
            </a:r>
            <a:r>
              <a:rPr lang="en-GB" sz="2000" dirty="0" err="1">
                <a:latin typeface="Aptos" panose="020B0004020202020204" pitchFamily="34" charset="0"/>
              </a:rPr>
              <a:t>l'indipendenza</a:t>
            </a:r>
            <a:r>
              <a:rPr lang="en-GB" sz="2000" dirty="0">
                <a:latin typeface="Aptos" panose="020B0004020202020204" pitchFamily="34" charset="0"/>
              </a:rPr>
              <a:t>/</a:t>
            </a:r>
            <a:r>
              <a:rPr lang="en-GB" sz="2000" dirty="0" err="1">
                <a:latin typeface="Aptos" panose="020B0004020202020204" pitchFamily="34" charset="0"/>
              </a:rPr>
              <a:t>sovranità</a:t>
            </a:r>
            <a:endParaRPr lang="en-IT" sz="2000">
              <a:latin typeface="Aptos" panose="020B000402020202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FF30A4-868C-11F7-5A09-7673867162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51604" y="1412489"/>
            <a:ext cx="3197701" cy="4363844"/>
          </a:xfrm>
        </p:spPr>
        <p:txBody>
          <a:bodyPr>
            <a:normAutofit/>
          </a:bodyPr>
          <a:lstStyle/>
          <a:p>
            <a:r>
              <a:rPr lang="en-GB" sz="2000">
                <a:latin typeface="Aptos" panose="020B0004020202020204" pitchFamily="34" charset="0"/>
              </a:rPr>
              <a:t>Nuovo modello: </a:t>
            </a:r>
          </a:p>
          <a:p>
            <a:pPr marL="0" indent="0">
              <a:buNone/>
            </a:pPr>
            <a:endParaRPr lang="en-GB" sz="200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2000">
                <a:latin typeface="Aptos" panose="020B0004020202020204" pitchFamily="34" charset="0"/>
              </a:rPr>
              <a:t>Orientamento verso l'esterno: esportazioni; privatizzazioni; rimozione delle barriere al commercio e alla mobilità dei capitali; stabilità fiscale; bassa inflazione. </a:t>
            </a:r>
          </a:p>
          <a:p>
            <a:pPr marL="0" indent="0">
              <a:buNone/>
            </a:pPr>
            <a:endParaRPr lang="en-GB" sz="200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GB" sz="2000">
                <a:latin typeface="Aptos" panose="020B0004020202020204" pitchFamily="34" charset="0"/>
              </a:rPr>
              <a:t>Sviluppo attraverso l'apertura e l'integrazione</a:t>
            </a:r>
            <a:endParaRPr lang="en-IT" sz="200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2421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438DD-191A-49E1-A97B-67E3252DA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latin typeface="Batang"/>
                <a:ea typeface="Batang"/>
                <a:cs typeface="Courier New"/>
              </a:rPr>
              <a:t>2. Ricerca di un nuovo ordine internazionale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6A4814-CAE5-4046-8C3C-E379F92942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endParaRPr lang="en-US" dirty="0">
              <a:latin typeface="Batang"/>
              <a:ea typeface="Batang"/>
              <a:cs typeface="Courier New"/>
            </a:endParaRPr>
          </a:p>
          <a:p>
            <a:pPr algn="just"/>
            <a:endParaRPr lang="en-US" dirty="0">
              <a:latin typeface="Batang"/>
              <a:ea typeface="Batang"/>
              <a:cs typeface="Courier New"/>
            </a:endParaRPr>
          </a:p>
          <a:p>
            <a:pPr algn="just"/>
            <a:r>
              <a:rPr lang="en-US" dirty="0">
                <a:latin typeface="Batang"/>
                <a:ea typeface="Batang"/>
                <a:cs typeface="Courier New"/>
              </a:rPr>
              <a:t>Quale ruolo per le Nazioni Unite?</a:t>
            </a:r>
          </a:p>
          <a:p>
            <a:pPr algn="just"/>
            <a:endParaRPr lang="en-US" dirty="0">
              <a:latin typeface="Batang"/>
              <a:ea typeface="Batang"/>
              <a:cs typeface="Courier New"/>
            </a:endParaRPr>
          </a:p>
          <a:p>
            <a:pPr algn="just"/>
            <a:r>
              <a:rPr lang="en-US" dirty="0">
                <a:latin typeface="Batang"/>
                <a:ea typeface="Batang"/>
                <a:cs typeface="Courier New"/>
              </a:rPr>
              <a:t>Quale ruolo per l'UE?</a:t>
            </a:r>
          </a:p>
          <a:p>
            <a:pPr algn="just"/>
            <a:endParaRPr lang="en-US" dirty="0">
              <a:latin typeface="Batang"/>
              <a:ea typeface="Batang"/>
              <a:cs typeface="Courier New"/>
            </a:endParaRPr>
          </a:p>
          <a:p>
            <a:pPr marL="0" indent="0" algn="just">
              <a:buNone/>
            </a:pPr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72966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1D86C4C-642C-084A-AA99-548798D5DC1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01AA67E-AB8F-694B-BA3A-C50E542E8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123" y="2387890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i="1" dirty="0"/>
              <a:t>“There was a before 9/11, </a:t>
            </a:r>
            <a:br>
              <a:rPr lang="en-US" sz="3100" dirty="0"/>
            </a:br>
            <a:r>
              <a:rPr lang="en-US" sz="3100" i="1" dirty="0"/>
              <a:t>and there is an after 9/11” </a:t>
            </a:r>
            <a:endParaRPr lang="en-US" sz="31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4CB7D10-8FF2-C442-B2C8-41EBCDF332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sz="2000" i="1"/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i="1"/>
          </a:p>
        </p:txBody>
      </p:sp>
    </p:spTree>
    <p:extLst>
      <p:ext uri="{BB962C8B-B14F-4D97-AF65-F5344CB8AC3E}">
        <p14:creationId xmlns:p14="http://schemas.microsoft.com/office/powerpoint/2010/main" val="21129215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5E6CFF1-2F42-4E10-9A97-F116F46F53F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A group of people standing next to a person in a military uniform&#10;&#10;Description generated with very high confidence">
            <a:extLst>
              <a:ext uri="{FF2B5EF4-FFF2-40B4-BE49-F238E27FC236}">
                <a16:creationId xmlns:a16="http://schemas.microsoft.com/office/drawing/2014/main" id="{509D58F5-D7A7-4274-8B27-7E93A11FA9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7182200-4859-4C8D-BCBB-55B245C28BA3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5FFC2BA-8622-44D1-A480-023291CEF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065862"/>
            <a:ext cx="3313164" cy="4726276"/>
          </a:xfrm>
        </p:spPr>
        <p:txBody>
          <a:bodyPr>
            <a:normAutofit/>
          </a:bodyPr>
          <a:lstStyle/>
          <a:p>
            <a:pPr algn="r"/>
            <a:r>
              <a:rPr lang="en-US" sz="4000" dirty="0">
                <a:solidFill>
                  <a:srgbClr val="FFFFFF"/>
                </a:solidFill>
                <a:latin typeface="Batang"/>
                <a:ea typeface="Batang"/>
              </a:rPr>
              <a:t>Scopo, potenzialità e limiti dell'ONU</a:t>
            </a:r>
            <a:endParaRPr lang="en-US" sz="4000" dirty="0">
              <a:solidFill>
                <a:srgbClr val="FFFFFF"/>
              </a:solidFill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78A58-35E7-407C-A147-E0EC530A2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5379" y="1065862"/>
            <a:ext cx="5744685" cy="4726276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2000">
              <a:solidFill>
                <a:srgbClr val="FFFFFF"/>
              </a:solidFill>
              <a:cs typeface="Calibri"/>
            </a:endParaRPr>
          </a:p>
          <a:p>
            <a:endParaRPr lang="en-US" sz="2000">
              <a:solidFill>
                <a:srgbClr val="FFFFFF"/>
              </a:solidFill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458CCA-837D-4A4B-BCB8-BF48790BA3EE}"/>
              </a:ext>
            </a:extLst>
          </p:cNvPr>
          <p:cNvSpPr txBox="1"/>
          <p:nvPr/>
        </p:nvSpPr>
        <p:spPr>
          <a:xfrm>
            <a:off x="5881815" y="1371600"/>
            <a:ext cx="4102443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en-US" sz="24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endParaRPr lang="en-US" sz="24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endParaRPr lang="en-US" sz="24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r>
              <a:rPr lang="en-US" sz="2400" dirty="0">
                <a:latin typeface="Batang" panose="02030600000101010101" pitchFamily="18" charset="-127"/>
                <a:ea typeface="Batang" panose="02030600000101010101" pitchFamily="18" charset="-127"/>
              </a:rPr>
              <a:t>Somalia (1992-1995) </a:t>
            </a:r>
          </a:p>
          <a:p>
            <a:endParaRPr lang="en-US" sz="24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r>
              <a:rPr lang="en-US" sz="2400" dirty="0">
                <a:latin typeface="Batang" panose="02030600000101010101" pitchFamily="18" charset="-127"/>
                <a:ea typeface="Batang" panose="02030600000101010101" pitchFamily="18" charset="-127"/>
              </a:rPr>
              <a:t>Ruanda (1994)</a:t>
            </a:r>
          </a:p>
          <a:p>
            <a:endParaRPr lang="en-US" sz="24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r>
              <a:rPr lang="en-US" sz="2400" dirty="0">
                <a:latin typeface="Batang" panose="02030600000101010101" pitchFamily="18" charset="-127"/>
                <a:ea typeface="Batang" panose="02030600000101010101" pitchFamily="18" charset="-127"/>
              </a:rPr>
              <a:t>Jugoslavia (1992-1995)</a:t>
            </a:r>
          </a:p>
        </p:txBody>
      </p:sp>
    </p:spTree>
    <p:extLst>
      <p:ext uri="{BB962C8B-B14F-4D97-AF65-F5344CB8AC3E}">
        <p14:creationId xmlns:p14="http://schemas.microsoft.com/office/powerpoint/2010/main" val="21394052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erson wearing a suit and tie&#10;&#10;Description generated with very high confidence">
            <a:extLst>
              <a:ext uri="{FF2B5EF4-FFF2-40B4-BE49-F238E27FC236}">
                <a16:creationId xmlns:a16="http://schemas.microsoft.com/office/drawing/2014/main" id="{B0373C4D-8B33-41CE-A0DD-102866BB20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53822" y="975392"/>
            <a:ext cx="6553545" cy="491515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B45A142-4255-493C-8284-5D566C121B1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FB9660-F42F-4313-BBC4-47C007FE484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56968E2-3C7D-4FE4-921B-1E4280B40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975" y="975392"/>
            <a:ext cx="36576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kern="1200" dirty="0">
                <a:solidFill>
                  <a:schemeClr val="bg1"/>
                </a:solidFill>
                <a:latin typeface="Batang"/>
                <a:ea typeface="Batang"/>
              </a:rPr>
              <a:t>Gli Stati Uniti nell'era unipolare</a:t>
            </a:r>
          </a:p>
        </p:txBody>
      </p:sp>
    </p:spTree>
    <p:extLst>
      <p:ext uri="{BB962C8B-B14F-4D97-AF65-F5344CB8AC3E}">
        <p14:creationId xmlns:p14="http://schemas.microsoft.com/office/powerpoint/2010/main" val="30292554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5EB529-1497-48BC-8B95-5A449694B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en-US" sz="5400" dirty="0">
                <a:latin typeface="Aptos" panose="020B0004020202020204" pitchFamily="34" charset="0"/>
                <a:ea typeface="Batang"/>
                <a:cs typeface="Calibri Light"/>
              </a:rPr>
              <a:t>La </a:t>
            </a:r>
            <a:r>
              <a:rPr lang="en-US" sz="5400" dirty="0" err="1">
                <a:latin typeface="Aptos" panose="020B0004020202020204" pitchFamily="34" charset="0"/>
                <a:ea typeface="Batang"/>
                <a:cs typeface="Calibri Light"/>
              </a:rPr>
              <a:t>tentazione</a:t>
            </a:r>
            <a:r>
              <a:rPr lang="en-US" sz="5400" dirty="0">
                <a:latin typeface="Aptos" panose="020B0004020202020204" pitchFamily="34" charset="0"/>
                <a:ea typeface="Batang"/>
                <a:cs typeface="Calibri Light"/>
              </a:rPr>
              <a:t> </a:t>
            </a:r>
            <a:r>
              <a:rPr lang="en-US" sz="5400" dirty="0" err="1">
                <a:latin typeface="Aptos" panose="020B0004020202020204" pitchFamily="34" charset="0"/>
                <a:ea typeface="Batang"/>
                <a:cs typeface="Calibri Light"/>
              </a:rPr>
              <a:t>unipolare</a:t>
            </a:r>
            <a:r>
              <a:rPr lang="en-US" sz="5400" dirty="0">
                <a:latin typeface="Aptos" panose="020B0004020202020204" pitchFamily="34" charset="0"/>
                <a:ea typeface="Batang"/>
                <a:cs typeface="Calibri Light"/>
              </a:rPr>
              <a:t>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EB64B-E6A9-4AAA-8791-281576593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>
                <a:latin typeface="Aptos" panose="020B0004020202020204" pitchFamily="34" charset="0"/>
                <a:ea typeface="Batang" panose="02030600000101010101" pitchFamily="18" charset="-127"/>
                <a:cs typeface="Calibri"/>
              </a:rPr>
              <a:t>Dal Nuovo Ordine Mondiale al Paese che "sta in piedi e vede più lontano di altre nazioni nel futuro".</a:t>
            </a:r>
            <a:endParaRPr lang="en-US" sz="2200">
              <a:latin typeface="Aptos" panose="020B0004020202020204" pitchFamily="34" charset="0"/>
              <a:cs typeface="Calibri"/>
            </a:endParaRPr>
          </a:p>
          <a:p>
            <a:endParaRPr lang="en-US" sz="2200">
              <a:latin typeface="Aptos" panose="020B0004020202020204" pitchFamily="34" charset="0"/>
              <a:ea typeface="Batang" panose="02030600000101010101" pitchFamily="18" charset="-127"/>
            </a:endParaRPr>
          </a:p>
          <a:p>
            <a:r>
              <a:rPr lang="en-US" sz="2200">
                <a:latin typeface="Aptos" panose="020B0004020202020204" pitchFamily="34" charset="0"/>
                <a:ea typeface="Batang" panose="02030600000101010101" pitchFamily="18" charset="-127"/>
                <a:cs typeface="Calibri"/>
              </a:rPr>
              <a:t>Maggiore fiducia: ripresa economica e rivoluzione tecnologica</a:t>
            </a:r>
            <a:br>
              <a:rPr lang="en-US" sz="2200">
                <a:latin typeface="Aptos" panose="020B0004020202020204" pitchFamily="34" charset="0"/>
                <a:ea typeface="Batang" panose="02030600000101010101" pitchFamily="18" charset="-127"/>
                <a:cs typeface="+mn-ea"/>
              </a:rPr>
            </a:br>
            <a:endParaRPr lang="en-US" sz="2200">
              <a:latin typeface="Aptos" panose="020B0004020202020204" pitchFamily="34" charset="0"/>
              <a:ea typeface="Batang" panose="02030600000101010101" pitchFamily="18" charset="-127"/>
            </a:endParaRPr>
          </a:p>
          <a:p>
            <a:r>
              <a:rPr lang="en-US" sz="2200">
                <a:latin typeface="Aptos" panose="020B0004020202020204" pitchFamily="34" charset="0"/>
                <a:ea typeface="Batang" panose="02030600000101010101" pitchFamily="18" charset="-127"/>
                <a:cs typeface="Calibri"/>
              </a:rPr>
              <a:t>Obsolescenza dell'ONU e del suo Consiglio di Sicurezza Nazionale </a:t>
            </a:r>
            <a:br>
              <a:rPr lang="en-US" sz="2200">
                <a:latin typeface="Aptos" panose="020B0004020202020204" pitchFamily="34" charset="0"/>
                <a:ea typeface="Batang" panose="02030600000101010101" pitchFamily="18" charset="-127"/>
                <a:cs typeface="+mn-ea"/>
              </a:rPr>
            </a:br>
            <a:endParaRPr lang="en-US" sz="2200">
              <a:latin typeface="Aptos" panose="020B0004020202020204" pitchFamily="34" charset="0"/>
              <a:ea typeface="Batang" panose="02030600000101010101" pitchFamily="18" charset="-127"/>
            </a:endParaRPr>
          </a:p>
          <a:p>
            <a:r>
              <a:rPr lang="en-US" sz="2200">
                <a:latin typeface="Aptos" panose="020B0004020202020204" pitchFamily="34" charset="0"/>
                <a:ea typeface="Batang" panose="02030600000101010101" pitchFamily="18" charset="-127"/>
                <a:cs typeface="Calibri"/>
              </a:rPr>
              <a:t>Delegittimazione delle Nazioni Unite negli Stati Uniti (tendenza a lungo termine)</a:t>
            </a:r>
            <a:endParaRPr lang="en-US" sz="2200">
              <a:latin typeface="Aptos" panose="020B0004020202020204" pitchFamily="34" charset="0"/>
              <a:ea typeface="Batang" panose="02030600000101010101" pitchFamily="18" charset="-127"/>
            </a:endParaRPr>
          </a:p>
          <a:p>
            <a:endParaRPr lang="en-US" sz="2200">
              <a:latin typeface="Aptos" panose="020B0004020202020204" pitchFamily="34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04075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indoor&#10;&#10;Description generated with very high confidence">
            <a:extLst>
              <a:ext uri="{FF2B5EF4-FFF2-40B4-BE49-F238E27FC236}">
                <a16:creationId xmlns:a16="http://schemas.microsoft.com/office/drawing/2014/main" id="{0449D931-BA6C-43DE-A7A6-C0287BFA1B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457199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126E481-B945-4179-BD79-05E96E9B29E1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0C12EEE-4F80-4E8F-9684-6776F83FA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136" y="5091762"/>
            <a:ext cx="7834193" cy="126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200" dirty="0">
                <a:latin typeface="Batang"/>
                <a:ea typeface="Batang"/>
              </a:rPr>
              <a:t>Speranze e limiti dell'</a:t>
            </a:r>
            <a:r>
              <a:rPr lang="en-US" sz="4200" dirty="0"/>
              <a:t>Unione</a:t>
            </a:r>
            <a:r>
              <a:rPr lang="en-US" sz="4200" dirty="0">
                <a:latin typeface="Batang"/>
                <a:ea typeface="Batang"/>
              </a:rPr>
              <a:t> Europea </a:t>
            </a:r>
          </a:p>
        </p:txBody>
      </p:sp>
    </p:spTree>
    <p:extLst>
      <p:ext uri="{BB962C8B-B14F-4D97-AF65-F5344CB8AC3E}">
        <p14:creationId xmlns:p14="http://schemas.microsoft.com/office/powerpoint/2010/main" val="32067132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EFC920F-B85A-4068-BD93-41064EDE9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C559108-BBAE-426C-8564-051D2BA6D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2BC35EE-6650-42D2-AEFB-4B7CD1AFC9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952C743-9049-4DFB-878B-2AB07B6E4F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AF5417B-17FD-7B4D-9662-5C45A8C40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425" y="1238081"/>
            <a:ext cx="4709345" cy="96295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900"/>
              <a:t>Quale modello (sociale) europeo?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382A32C-5B0C-4B1C-A074-76C6DBCC9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39885" y="2372170"/>
            <a:ext cx="438912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C213689-63A9-374D-9074-C0A37EB14F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0736" y="2508105"/>
            <a:ext cx="4709345" cy="363249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Istituzionale</a:t>
            </a:r>
            <a:r>
              <a:rPr lang="en-US" sz="2000" dirty="0"/>
              <a:t>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Economico</a:t>
            </a:r>
            <a:endParaRPr lang="en-US" sz="20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Politica</a:t>
            </a:r>
            <a:endParaRPr lang="en-US" sz="20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Sociale</a:t>
            </a:r>
            <a:r>
              <a:rPr lang="en-US" sz="2000" dirty="0"/>
              <a:t>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Culturale</a:t>
            </a:r>
            <a:r>
              <a:rPr lang="en-US" sz="2000" dirty="0"/>
              <a:t> 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/>
          </a:p>
          <a:p>
            <a:pPr algn="ctr"/>
            <a:r>
              <a:rPr lang="en-US" sz="2000" i="1" dirty="0"/>
              <a:t>CRISI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B20F687-E186-6B4C-8CB3-9ACDBB686D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6538366" y="1383738"/>
            <a:ext cx="4929098" cy="475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4439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9F9A4-5862-49DE-860E-B660A5405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latin typeface="Aptos" panose="020B0004020202020204" pitchFamily="34" charset="0"/>
                <a:ea typeface="Batang" panose="02030600000101010101" pitchFamily="18" charset="-127"/>
                <a:cs typeface="Calibri Light"/>
              </a:rPr>
              <a:t>3. Crescita degli attori non statali e sfide</a:t>
            </a:r>
            <a:endParaRPr lang="en-US" sz="3600" b="1" dirty="0">
              <a:latin typeface="Aptos" panose="020B0004020202020204" pitchFamily="34" charset="0"/>
              <a:ea typeface="Batang" panose="02030600000101010101" pitchFamily="18" charset="-12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CEE57-7FD1-4EE6-B38D-928C427E50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dirty="0">
              <a:latin typeface="Aptos" panose="020B0004020202020204" pitchFamily="34" charset="0"/>
              <a:ea typeface="Batang"/>
              <a:cs typeface="Calibri"/>
            </a:endParaRPr>
          </a:p>
          <a:p>
            <a:r>
              <a:rPr lang="en-US" dirty="0">
                <a:latin typeface="Aptos" panose="020B0004020202020204" pitchFamily="34" charset="0"/>
                <a:ea typeface="Batang"/>
                <a:cs typeface="Calibri"/>
              </a:rPr>
              <a:t>Natura e importanza degli attori non statali</a:t>
            </a:r>
            <a:endParaRPr lang="en-US" dirty="0">
              <a:latin typeface="Aptos" panose="020B0004020202020204" pitchFamily="34" charset="0"/>
            </a:endParaRPr>
          </a:p>
          <a:p>
            <a:endParaRPr lang="en-US" dirty="0">
              <a:latin typeface="Aptos" panose="020B0004020202020204" pitchFamily="34" charset="0"/>
              <a:ea typeface="Batang"/>
              <a:cs typeface="Calibri"/>
            </a:endParaRPr>
          </a:p>
          <a:p>
            <a:r>
              <a:rPr lang="en-US" dirty="0">
                <a:latin typeface="Aptos" panose="020B0004020202020204" pitchFamily="34" charset="0"/>
                <a:ea typeface="Batang"/>
                <a:cs typeface="Calibri"/>
              </a:rPr>
              <a:t>Opportunità</a:t>
            </a:r>
            <a:endParaRPr lang="en-US" dirty="0">
              <a:latin typeface="Aptos" panose="020B0004020202020204" pitchFamily="34" charset="0"/>
              <a:cs typeface="Calibri"/>
            </a:endParaRPr>
          </a:p>
          <a:p>
            <a:endParaRPr lang="en-US" dirty="0">
              <a:latin typeface="Aptos" panose="020B0004020202020204" pitchFamily="34" charset="0"/>
              <a:ea typeface="Batang"/>
              <a:cs typeface="Calibri"/>
            </a:endParaRPr>
          </a:p>
          <a:p>
            <a:r>
              <a:rPr lang="en-US" dirty="0">
                <a:latin typeface="Aptos" panose="020B0004020202020204" pitchFamily="34" charset="0"/>
                <a:ea typeface="Batang"/>
                <a:cs typeface="Calibri"/>
              </a:rPr>
              <a:t>Sfide e minacce </a:t>
            </a:r>
            <a:endParaRPr lang="en-US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0971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5E6CFF1-2F42-4E10-9A97-F116F46F53F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4" descr="A picture containing water&#10;&#10;Description generated with high confidence">
            <a:extLst>
              <a:ext uri="{FF2B5EF4-FFF2-40B4-BE49-F238E27FC236}">
                <a16:creationId xmlns:a16="http://schemas.microsoft.com/office/drawing/2014/main" id="{FF0CEE69-E08E-4C2A-98BD-E3DEE3D7298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182200-4859-4C8D-BCBB-55B245C28BA3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A6BBFEE-330C-4E06-8374-894567200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065862"/>
            <a:ext cx="3313164" cy="4726276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Batang"/>
                <a:ea typeface="Batang"/>
              </a:rPr>
              <a:t>Nuovi attori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6122DF8-DA6D-4D3C-B69C-2FB6660CD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5379" y="1065862"/>
            <a:ext cx="5744685" cy="4726276"/>
          </a:xfrm>
        </p:spPr>
        <p:txBody>
          <a:bodyPr anchor="ctr">
            <a:normAutofit/>
          </a:bodyPr>
          <a:lstStyle/>
          <a:p>
            <a:pPr algn="just"/>
            <a:r>
              <a:rPr lang="en-US" sz="3200" dirty="0">
                <a:solidFill>
                  <a:srgbClr val="FFFFFF"/>
                </a:solidFill>
                <a:latin typeface="Batang"/>
                <a:ea typeface="Batang"/>
              </a:rPr>
              <a:t>Imprese transnazionali</a:t>
            </a:r>
          </a:p>
          <a:p>
            <a:pPr algn="just"/>
            <a:r>
              <a:rPr lang="en-US" sz="3200" dirty="0">
                <a:solidFill>
                  <a:srgbClr val="FFFFFF"/>
                </a:solidFill>
                <a:latin typeface="Batang"/>
                <a:ea typeface="Batang"/>
              </a:rPr>
              <a:t>ONG</a:t>
            </a:r>
          </a:p>
          <a:p>
            <a:pPr algn="just"/>
            <a:r>
              <a:rPr lang="en-US" sz="3200" dirty="0">
                <a:solidFill>
                  <a:srgbClr val="FFFFFF"/>
                </a:solidFill>
                <a:latin typeface="Batang"/>
                <a:ea typeface="Batang"/>
              </a:rPr>
              <a:t>Tecnologia</a:t>
            </a:r>
          </a:p>
        </p:txBody>
      </p:sp>
    </p:spTree>
    <p:extLst>
      <p:ext uri="{BB962C8B-B14F-4D97-AF65-F5344CB8AC3E}">
        <p14:creationId xmlns:p14="http://schemas.microsoft.com/office/powerpoint/2010/main" val="30575583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5E6CFF1-2F42-4E10-9A97-F116F46F53F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E8ECFEF5-1FA2-43B6-A773-4152FDE455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7182200-4859-4C8D-BCBB-55B245C28BA3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6C74353-6A6D-4895-8F1C-5FF6A4049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065862"/>
            <a:ext cx="3313164" cy="4726276"/>
          </a:xfrm>
        </p:spPr>
        <p:txBody>
          <a:bodyPr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  <a:latin typeface="Batang"/>
                <a:ea typeface="Batang"/>
                <a:cs typeface="Calibri Light"/>
              </a:rPr>
              <a:t>Terrorismo</a:t>
            </a:r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6D3876E6-4D41-45CA-98D1-861EEF8E5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5379" y="1065862"/>
            <a:ext cx="5744685" cy="4726276"/>
          </a:xfrm>
        </p:spPr>
        <p:txBody>
          <a:bodyPr anchor="ctr">
            <a:normAutofit/>
          </a:bodyPr>
          <a:lstStyle/>
          <a:p>
            <a:r>
              <a:rPr lang="en-US" sz="3200" dirty="0">
                <a:solidFill>
                  <a:srgbClr val="FFFFFF"/>
                </a:solidFill>
                <a:latin typeface="SimSun"/>
                <a:ea typeface="SimSun"/>
                <a:cs typeface="Calibri"/>
              </a:rPr>
              <a:t>Vecchio e nuovo?</a:t>
            </a:r>
          </a:p>
          <a:p>
            <a:endParaRPr lang="en-US" sz="3200" dirty="0">
              <a:solidFill>
                <a:srgbClr val="FFFFFF"/>
              </a:solidFill>
              <a:latin typeface="SimSun"/>
              <a:ea typeface="SimSun"/>
              <a:cs typeface="Calibri"/>
            </a:endParaRPr>
          </a:p>
          <a:p>
            <a:r>
              <a:rPr lang="en-US" sz="3200" dirty="0">
                <a:solidFill>
                  <a:srgbClr val="FFFFFF"/>
                </a:solidFill>
                <a:latin typeface="SimSun"/>
                <a:ea typeface="SimSun"/>
                <a:cs typeface="Calibri"/>
              </a:rPr>
              <a:t>Radici</a:t>
            </a:r>
          </a:p>
          <a:p>
            <a:endParaRPr lang="en-US" sz="3200" dirty="0">
              <a:solidFill>
                <a:srgbClr val="FFFFFF"/>
              </a:solidFill>
              <a:latin typeface="SimSun"/>
              <a:ea typeface="SimSun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384231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68801B7-25FB-9A47-9A04-FBF6E7ADA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</p:spPr>
        <p:txBody>
          <a:bodyPr anchor="t">
            <a:normAutofit/>
          </a:bodyPr>
          <a:lstStyle/>
          <a:p>
            <a:pPr algn="ctr"/>
            <a:r>
              <a:rPr lang="en-US" sz="3700" dirty="0">
                <a:solidFill>
                  <a:srgbClr val="FFFFFF"/>
                </a:solidFill>
                <a:latin typeface="Aptos" panose="020B0004020202020204" pitchFamily="34" charset="0"/>
                <a:ea typeface="Batang" panose="02030600000101010101" pitchFamily="18" charset="-127"/>
              </a:rPr>
              <a:t>Vecchio e nuovo </a:t>
            </a:r>
            <a:r>
              <a:rPr lang="en-US" sz="3700" dirty="0" err="1">
                <a:solidFill>
                  <a:srgbClr val="FFFFFF"/>
                </a:solidFill>
                <a:latin typeface="Aptos" panose="020B0004020202020204" pitchFamily="34" charset="0"/>
                <a:ea typeface="Batang" panose="02030600000101010101" pitchFamily="18" charset="-127"/>
              </a:rPr>
              <a:t>terrorismo</a:t>
            </a:r>
            <a:r>
              <a:rPr lang="en-US" sz="3700" dirty="0">
                <a:solidFill>
                  <a:srgbClr val="FFFFFF"/>
                </a:solidFill>
                <a:latin typeface="Aptos" panose="020B0004020202020204" pitchFamily="34" charset="0"/>
                <a:ea typeface="Batang" panose="02030600000101010101" pitchFamily="18" charset="-127"/>
              </a:rPr>
              <a:t>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D0AE7DB-FDFA-B240-864C-F9A43B9825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80855" y="1412489"/>
            <a:ext cx="3427283" cy="4363844"/>
          </a:xfrm>
        </p:spPr>
        <p:txBody>
          <a:bodyPr>
            <a:normAutofit/>
          </a:bodyPr>
          <a:lstStyle/>
          <a:p>
            <a:r>
              <a:rPr lang="en-GB" sz="2400" dirty="0" err="1">
                <a:latin typeface="Aptos" panose="020B0004020202020204" pitchFamily="34" charset="0"/>
                <a:ea typeface="Batang" panose="02030600000101010101" pitchFamily="18" charset="-127"/>
              </a:rPr>
              <a:t>Intelligibile</a:t>
            </a:r>
            <a:r>
              <a:rPr lang="en-GB" sz="2400" dirty="0">
                <a:latin typeface="Aptos" panose="020B0004020202020204" pitchFamily="34" charset="0"/>
                <a:ea typeface="Batang" panose="02030600000101010101" pitchFamily="18" charset="-127"/>
              </a:rPr>
              <a:t>, </a:t>
            </a:r>
            <a:r>
              <a:rPr lang="en-GB" sz="2400" dirty="0" err="1">
                <a:latin typeface="Aptos" panose="020B0004020202020204" pitchFamily="34" charset="0"/>
                <a:ea typeface="Batang" panose="02030600000101010101" pitchFamily="18" charset="-127"/>
              </a:rPr>
              <a:t>limitato</a:t>
            </a:r>
            <a:r>
              <a:rPr lang="en-GB" sz="2400" dirty="0">
                <a:latin typeface="Aptos" panose="020B0004020202020204" pitchFamily="34" charset="0"/>
                <a:ea typeface="Batang" panose="02030600000101010101" pitchFamily="18" charset="-127"/>
              </a:rPr>
              <a:t>, </a:t>
            </a:r>
            <a:r>
              <a:rPr lang="en-GB" sz="2400" dirty="0" err="1">
                <a:latin typeface="Aptos" panose="020B0004020202020204" pitchFamily="34" charset="0"/>
                <a:ea typeface="Batang" panose="02030600000101010101" pitchFamily="18" charset="-127"/>
              </a:rPr>
              <a:t>preciso</a:t>
            </a:r>
            <a:endParaRPr lang="en-GB" sz="2400" dirty="0">
              <a:latin typeface="Aptos" panose="020B0004020202020204" pitchFamily="34" charset="0"/>
              <a:ea typeface="Batang" panose="02030600000101010101" pitchFamily="18" charset="-127"/>
            </a:endParaRPr>
          </a:p>
          <a:p>
            <a:r>
              <a:rPr lang="en-GB" sz="2400" dirty="0" err="1">
                <a:latin typeface="Aptos" panose="020B0004020202020204" pitchFamily="34" charset="0"/>
                <a:ea typeface="Batang" panose="02030600000101010101" pitchFamily="18" charset="-127"/>
              </a:rPr>
              <a:t>Frequentemente</a:t>
            </a:r>
            <a:r>
              <a:rPr lang="en-GB" sz="2400" dirty="0">
                <a:latin typeface="Aptos" panose="020B0004020202020204" pitchFamily="34" charset="0"/>
                <a:ea typeface="Batang" panose="02030600000101010101" pitchFamily="18" charset="-127"/>
              </a:rPr>
              <a:t> </a:t>
            </a:r>
            <a:r>
              <a:rPr lang="en-GB" sz="2400" dirty="0" err="1">
                <a:latin typeface="Aptos" panose="020B0004020202020204" pitchFamily="34" charset="0"/>
                <a:ea typeface="Batang" panose="02030600000101010101" pitchFamily="18" charset="-127"/>
              </a:rPr>
              <a:t>collegato</a:t>
            </a:r>
            <a:r>
              <a:rPr lang="en-GB" sz="2400" dirty="0">
                <a:latin typeface="Aptos" panose="020B0004020202020204" pitchFamily="34" charset="0"/>
                <a:ea typeface="Batang" panose="02030600000101010101" pitchFamily="18" charset="-127"/>
              </a:rPr>
              <a:t> al </a:t>
            </a:r>
            <a:r>
              <a:rPr lang="en-GB" sz="2400" dirty="0" err="1">
                <a:latin typeface="Aptos" panose="020B0004020202020204" pitchFamily="34" charset="0"/>
                <a:ea typeface="Batang" panose="02030600000101010101" pitchFamily="18" charset="-127"/>
              </a:rPr>
              <a:t>territorio</a:t>
            </a:r>
            <a:endParaRPr lang="en-GB" sz="2400" dirty="0">
              <a:latin typeface="Aptos" panose="020B0004020202020204" pitchFamily="34" charset="0"/>
              <a:ea typeface="Batang" panose="02030600000101010101" pitchFamily="18" charset="-127"/>
            </a:endParaRPr>
          </a:p>
          <a:p>
            <a:r>
              <a:rPr lang="en-GB" sz="2400" dirty="0" err="1">
                <a:latin typeface="Aptos" panose="020B0004020202020204" pitchFamily="34" charset="0"/>
                <a:ea typeface="Batang" panose="02030600000101010101" pitchFamily="18" charset="-127"/>
              </a:rPr>
              <a:t>Organizzazione</a:t>
            </a:r>
            <a:r>
              <a:rPr lang="en-GB" sz="2400" dirty="0">
                <a:latin typeface="Aptos" panose="020B0004020202020204" pitchFamily="34" charset="0"/>
                <a:ea typeface="Batang" panose="02030600000101010101" pitchFamily="18" charset="-127"/>
              </a:rPr>
              <a:t> </a:t>
            </a:r>
            <a:r>
              <a:rPr lang="en-GB" sz="2400" dirty="0" err="1">
                <a:latin typeface="Aptos" panose="020B0004020202020204" pitchFamily="34" charset="0"/>
                <a:ea typeface="Batang" panose="02030600000101010101" pitchFamily="18" charset="-127"/>
              </a:rPr>
              <a:t>gerarchica</a:t>
            </a:r>
            <a:r>
              <a:rPr lang="en-GB" sz="2400" dirty="0">
                <a:latin typeface="Aptos" panose="020B0004020202020204" pitchFamily="34" charset="0"/>
                <a:ea typeface="Batang" panose="02030600000101010101" pitchFamily="18" charset="-127"/>
              </a:rPr>
              <a:t>, </a:t>
            </a:r>
            <a:r>
              <a:rPr lang="en-GB" sz="2400" dirty="0" err="1">
                <a:latin typeface="Aptos" panose="020B0004020202020204" pitchFamily="34" charset="0"/>
                <a:ea typeface="Batang" panose="02030600000101010101" pitchFamily="18" charset="-127"/>
              </a:rPr>
              <a:t>personale</a:t>
            </a:r>
            <a:r>
              <a:rPr lang="en-GB" sz="2400" dirty="0">
                <a:latin typeface="Aptos" panose="020B0004020202020204" pitchFamily="34" charset="0"/>
                <a:ea typeface="Batang" panose="02030600000101010101" pitchFamily="18" charset="-127"/>
              </a:rPr>
              <a:t> </a:t>
            </a:r>
            <a:r>
              <a:rPr lang="en-GB" sz="2400" dirty="0" err="1">
                <a:latin typeface="Aptos" panose="020B0004020202020204" pitchFamily="34" charset="0"/>
                <a:ea typeface="Batang" panose="02030600000101010101" pitchFamily="18" charset="-127"/>
              </a:rPr>
              <a:t>qualificato</a:t>
            </a:r>
            <a:endParaRPr lang="en-US" sz="2400" dirty="0">
              <a:latin typeface="Aptos" panose="020B0004020202020204" pitchFamily="34" charset="0"/>
              <a:ea typeface="Batang" panose="02030600000101010101" pitchFamily="18" charset="-127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24714E-0FFC-154E-9C31-BFF2088869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51604" y="1412489"/>
            <a:ext cx="3197701" cy="436384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dirty="0">
                <a:latin typeface="Aptos" panose="020B0004020202020204" pitchFamily="34" charset="0"/>
                <a:ea typeface="Batang" panose="02030600000101010101" pitchFamily="18" charset="-127"/>
              </a:rPr>
              <a:t>Senza </a:t>
            </a:r>
            <a:r>
              <a:rPr lang="en-US" sz="2400" dirty="0" err="1">
                <a:latin typeface="Aptos" panose="020B0004020202020204" pitchFamily="34" charset="0"/>
                <a:ea typeface="Batang" panose="02030600000101010101" pitchFamily="18" charset="-127"/>
              </a:rPr>
              <a:t>Stato</a:t>
            </a:r>
            <a:endParaRPr lang="en-US" sz="2400" dirty="0">
              <a:latin typeface="Aptos" panose="020B0004020202020204" pitchFamily="34" charset="0"/>
              <a:ea typeface="Batang" panose="02030600000101010101" pitchFamily="18" charset="-127"/>
            </a:endParaRPr>
          </a:p>
          <a:p>
            <a:r>
              <a:rPr lang="en-US" sz="2400" dirty="0" err="1">
                <a:latin typeface="Aptos" panose="020B0004020202020204" pitchFamily="34" charset="0"/>
                <a:ea typeface="Batang" panose="02030600000101010101" pitchFamily="18" charset="-127"/>
              </a:rPr>
              <a:t>Attirati</a:t>
            </a:r>
            <a:r>
              <a:rPr lang="en-US" sz="2400" dirty="0">
                <a:latin typeface="Aptos" panose="020B0004020202020204" pitchFamily="34" charset="0"/>
                <a:ea typeface="Batang" panose="02030600000101010101" pitchFamily="18" charset="-127"/>
              </a:rPr>
              <a:t> </a:t>
            </a:r>
            <a:r>
              <a:rPr lang="en-US" sz="2400" dirty="0" err="1">
                <a:latin typeface="Aptos" panose="020B0004020202020204" pitchFamily="34" charset="0"/>
                <a:ea typeface="Batang" panose="02030600000101010101" pitchFamily="18" charset="-127"/>
              </a:rPr>
              <a:t>dalle</a:t>
            </a:r>
            <a:r>
              <a:rPr lang="en-US" sz="2400" dirty="0">
                <a:latin typeface="Aptos" panose="020B0004020202020204" pitchFamily="34" charset="0"/>
                <a:ea typeface="Batang" panose="02030600000101010101" pitchFamily="18" charset="-127"/>
              </a:rPr>
              <a:t> </a:t>
            </a:r>
            <a:r>
              <a:rPr lang="en-US" sz="2400" dirty="0" err="1">
                <a:latin typeface="Aptos" panose="020B0004020202020204" pitchFamily="34" charset="0"/>
                <a:ea typeface="Batang" panose="02030600000101010101" pitchFamily="18" charset="-127"/>
              </a:rPr>
              <a:t>armi</a:t>
            </a:r>
            <a:r>
              <a:rPr lang="en-US" sz="2400" dirty="0">
                <a:latin typeface="Aptos" panose="020B0004020202020204" pitchFamily="34" charset="0"/>
                <a:ea typeface="Batang" panose="02030600000101010101" pitchFamily="18" charset="-127"/>
              </a:rPr>
              <a:t> di </a:t>
            </a:r>
            <a:r>
              <a:rPr lang="en-US" sz="2400" dirty="0" err="1">
                <a:latin typeface="Aptos" panose="020B0004020202020204" pitchFamily="34" charset="0"/>
                <a:ea typeface="Batang" panose="02030600000101010101" pitchFamily="18" charset="-127"/>
              </a:rPr>
              <a:t>distruzione</a:t>
            </a:r>
            <a:r>
              <a:rPr lang="en-US" sz="2400" dirty="0">
                <a:latin typeface="Aptos" panose="020B0004020202020204" pitchFamily="34" charset="0"/>
                <a:ea typeface="Batang" panose="02030600000101010101" pitchFamily="18" charset="-127"/>
              </a:rPr>
              <a:t> di </a:t>
            </a:r>
            <a:r>
              <a:rPr lang="en-US" sz="2400" dirty="0" err="1">
                <a:latin typeface="Aptos" panose="020B0004020202020204" pitchFamily="34" charset="0"/>
                <a:ea typeface="Batang" panose="02030600000101010101" pitchFamily="18" charset="-127"/>
              </a:rPr>
              <a:t>massa</a:t>
            </a:r>
            <a:endParaRPr lang="en-US" sz="2400" dirty="0">
              <a:latin typeface="Aptos" panose="020B0004020202020204" pitchFamily="34" charset="0"/>
              <a:ea typeface="Batang" panose="02030600000101010101" pitchFamily="18" charset="-127"/>
            </a:endParaRPr>
          </a:p>
          <a:p>
            <a:r>
              <a:rPr lang="en-US" sz="2400" dirty="0">
                <a:latin typeface="Aptos" panose="020B0004020202020204" pitchFamily="34" charset="0"/>
                <a:ea typeface="Batang" panose="02030600000101010101" pitchFamily="18" charset="-127"/>
              </a:rPr>
              <a:t>"</a:t>
            </a:r>
            <a:r>
              <a:rPr lang="en-US" sz="2400" dirty="0" err="1">
                <a:latin typeface="Aptos" panose="020B0004020202020204" pitchFamily="34" charset="0"/>
                <a:ea typeface="Batang" panose="02030600000101010101" pitchFamily="18" charset="-127"/>
              </a:rPr>
              <a:t>Combattenti</a:t>
            </a:r>
            <a:r>
              <a:rPr lang="en-US" sz="2400" dirty="0">
                <a:latin typeface="Aptos" panose="020B0004020202020204" pitchFamily="34" charset="0"/>
                <a:ea typeface="Batang" panose="02030600000101010101" pitchFamily="18" charset="-127"/>
              </a:rPr>
              <a:t>" </a:t>
            </a:r>
            <a:r>
              <a:rPr lang="en-US" sz="2400" dirty="0" err="1">
                <a:latin typeface="Aptos" panose="020B0004020202020204" pitchFamily="34" charset="0"/>
                <a:ea typeface="Batang" panose="02030600000101010101" pitchFamily="18" charset="-127"/>
              </a:rPr>
              <a:t>decentralizzati</a:t>
            </a:r>
            <a:r>
              <a:rPr lang="en-US" sz="2400" dirty="0">
                <a:latin typeface="Aptos" panose="020B0004020202020204" pitchFamily="34" charset="0"/>
                <a:ea typeface="Batang" panose="02030600000101010101" pitchFamily="18" charset="-127"/>
              </a:rPr>
              <a:t>, </a:t>
            </a:r>
            <a:r>
              <a:rPr lang="en-US" sz="2400" dirty="0" err="1">
                <a:latin typeface="Aptos" panose="020B0004020202020204" pitchFamily="34" charset="0"/>
                <a:ea typeface="Batang" panose="02030600000101010101" pitchFamily="18" charset="-127"/>
              </a:rPr>
              <a:t>collegati</a:t>
            </a:r>
            <a:r>
              <a:rPr lang="en-US" sz="2400" dirty="0">
                <a:latin typeface="Aptos" panose="020B0004020202020204" pitchFamily="34" charset="0"/>
                <a:ea typeface="Batang" panose="02030600000101010101" pitchFamily="18" charset="-127"/>
              </a:rPr>
              <a:t> in rete, non </a:t>
            </a:r>
            <a:r>
              <a:rPr lang="en-US" sz="2400" dirty="0" err="1">
                <a:latin typeface="Aptos" panose="020B0004020202020204" pitchFamily="34" charset="0"/>
                <a:ea typeface="Batang" panose="02030600000101010101" pitchFamily="18" charset="-127"/>
              </a:rPr>
              <a:t>professionisti</a:t>
            </a:r>
            <a:endParaRPr lang="en-US" sz="2400" dirty="0">
              <a:latin typeface="Aptos" panose="020B0004020202020204" pitchFamily="34" charset="0"/>
              <a:ea typeface="Batang" panose="02030600000101010101" pitchFamily="18" charset="-127"/>
            </a:endParaRPr>
          </a:p>
          <a:p>
            <a:endParaRPr lang="en-US" sz="2400" dirty="0">
              <a:latin typeface="Aptos" panose="020B0004020202020204" pitchFamily="34" charset="0"/>
              <a:ea typeface="Batang" panose="02030600000101010101" pitchFamily="18" charset="-127"/>
            </a:endParaRPr>
          </a:p>
          <a:p>
            <a:r>
              <a:rPr lang="en-US" sz="2400" dirty="0" err="1">
                <a:latin typeface="Aptos" panose="020B0004020202020204" pitchFamily="34" charset="0"/>
                <a:ea typeface="Batang" panose="02030600000101010101" pitchFamily="18" charset="-127"/>
              </a:rPr>
              <a:t>Fondamentalismo</a:t>
            </a:r>
            <a:r>
              <a:rPr lang="en-US" sz="2400" dirty="0">
                <a:latin typeface="Aptos" panose="020B0004020202020204" pitchFamily="34" charset="0"/>
                <a:ea typeface="Batang" panose="02030600000101010101" pitchFamily="18" charset="-127"/>
              </a:rPr>
              <a:t> religioso?</a:t>
            </a:r>
          </a:p>
        </p:txBody>
      </p:sp>
    </p:spTree>
    <p:extLst>
      <p:ext uri="{BB962C8B-B14F-4D97-AF65-F5344CB8AC3E}">
        <p14:creationId xmlns:p14="http://schemas.microsoft.com/office/powerpoint/2010/main" val="24892109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2542EEC-4F7C-4AE2-933E-EAC8EB3FA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08309C-ED57-36CC-470B-BB51820A9EFC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7041856" y="3113415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b="1"/>
              <a:t>9/11: tra continuità e rottura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824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373F0A-09AF-BA03-20B1-1F3093CEC75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33507" y="666728"/>
            <a:ext cx="5536001" cy="5465791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6048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74687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466"/>
    </mc:Choice>
    <mc:Fallback xmlns="">
      <p:transition spd="slow" advTm="194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9228552E-C8B1-4A80-8448-0787CE0FC7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4" descr="A person sitting at a table&#10;&#10;Description generated with very high confidence">
            <a:extLst>
              <a:ext uri="{FF2B5EF4-FFF2-40B4-BE49-F238E27FC236}">
                <a16:creationId xmlns:a16="http://schemas.microsoft.com/office/drawing/2014/main" id="{1ABAC3BE-6ABD-4989-9DA7-97C03B0124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A77712-2389-4722-B458-7C7B27513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endParaRPr lang="en-US" i="1">
              <a:solidFill>
                <a:srgbClr val="FFFFFF"/>
              </a:solidFill>
              <a:cs typeface="Calibri Light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A5AF67F-7EFD-4690-926D-D3DAF07681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3810000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i="1" dirty="0">
                <a:solidFill>
                  <a:srgbClr val="FFFFFF"/>
                </a:solidFill>
                <a:latin typeface="Batang"/>
                <a:ea typeface="Batang"/>
                <a:cs typeface="Calibri"/>
              </a:rPr>
              <a:t>"</a:t>
            </a:r>
            <a:r>
              <a:rPr lang="en-US" i="1" dirty="0">
                <a:solidFill>
                  <a:srgbClr val="FFFFFF"/>
                </a:solidFill>
                <a:latin typeface="Courier New"/>
                <a:ea typeface="Batang"/>
                <a:cs typeface="Courier New"/>
              </a:rPr>
              <a:t>The world has changed so much that it is hard to remember what our lives were like before that day”</a:t>
            </a:r>
            <a:endParaRPr lang="en-US" dirty="0">
              <a:solidFill>
                <a:srgbClr val="FFFFFF"/>
              </a:solidFill>
              <a:latin typeface="Courier New"/>
              <a:ea typeface="Batang"/>
              <a:cs typeface="Courier New"/>
            </a:endParaRPr>
          </a:p>
          <a:p>
            <a:pPr marL="0" indent="0">
              <a:buNone/>
            </a:pPr>
            <a:endParaRPr lang="en-US" i="1" dirty="0">
              <a:solidFill>
                <a:srgbClr val="FFFFFF"/>
              </a:solidFill>
              <a:latin typeface="Courier New"/>
              <a:ea typeface="Batang"/>
              <a:cs typeface="Courier New"/>
            </a:endParaRPr>
          </a:p>
          <a:p>
            <a:pPr marL="0" indent="0">
              <a:buNone/>
            </a:pPr>
            <a:r>
              <a:rPr lang="en-US" i="1" dirty="0">
                <a:solidFill>
                  <a:srgbClr val="FFFFFF"/>
                </a:solidFill>
                <a:latin typeface="Courier New"/>
                <a:ea typeface="Batang"/>
                <a:cs typeface="Courier New"/>
              </a:rPr>
              <a:t>9/11 Commission </a:t>
            </a:r>
            <a:endParaRPr lang="en-US" dirty="0">
              <a:solidFill>
                <a:srgbClr val="FFFFFF"/>
              </a:solidFill>
              <a:latin typeface="Courier New"/>
              <a:ea typeface="Batang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8177082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DA5B49-4163-CEBC-7514-6713B5507B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263258"/>
            <a:ext cx="5291666" cy="433148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33F683-5900-AA27-CCD5-9D7B40EBC5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865" y="1444625"/>
            <a:ext cx="5291667" cy="396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63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666"/>
    </mc:Choice>
    <mc:Fallback xmlns="">
      <p:transition spd="slow" advTm="122666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636D5-6C60-58DE-D7F7-82D24E5E2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en-IT" sz="4800" dirty="0"/>
              <a:t>Unilateralismo americano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7651E7F-9B39-270A-2BC8-EFBB2496D33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14151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2000"/>
    </mc:Choice>
    <mc:Fallback xmlns="">
      <p:transition spd="slow" advTm="22200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F1A602-3FFD-CC4B-89C0-9BAA80F87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en-US" sz="5400" dirty="0" err="1">
                <a:latin typeface="Aptos" panose="020B0004020202020204" pitchFamily="34" charset="0"/>
                <a:ea typeface="Batang" panose="02030600000101010101" pitchFamily="18" charset="-127"/>
              </a:rPr>
              <a:t>Peculiarità</a:t>
            </a:r>
            <a:r>
              <a:rPr lang="en-US" sz="5400" dirty="0">
                <a:latin typeface="Aptos" panose="020B0004020202020204" pitchFamily="34" charset="0"/>
                <a:ea typeface="Batang" panose="02030600000101010101" pitchFamily="18" charset="-127"/>
              </a:rPr>
              <a:t> dell'11 </a:t>
            </a:r>
            <a:r>
              <a:rPr lang="en-US" sz="5400" dirty="0" err="1">
                <a:latin typeface="Aptos" panose="020B0004020202020204" pitchFamily="34" charset="0"/>
                <a:ea typeface="Batang" panose="02030600000101010101" pitchFamily="18" charset="-127"/>
              </a:rPr>
              <a:t>settembre</a:t>
            </a:r>
            <a:endParaRPr lang="en-US" sz="5400" dirty="0">
              <a:latin typeface="Aptos" panose="020B0004020202020204" pitchFamily="34" charset="0"/>
              <a:ea typeface="Batang" panose="02030600000101010101" pitchFamily="18" charset="-127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327EB3-8FC6-004B-9A55-83CAAFBF0D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en-US" sz="2400">
                <a:latin typeface="Aptos" panose="020B0004020202020204" pitchFamily="34" charset="0"/>
                <a:ea typeface="Batang" panose="02030600000101010101" pitchFamily="18" charset="-127"/>
              </a:rPr>
              <a:t>Vittime umane</a:t>
            </a:r>
          </a:p>
          <a:p>
            <a:endParaRPr lang="en-US" sz="2400">
              <a:latin typeface="Aptos" panose="020B0004020202020204" pitchFamily="34" charset="0"/>
              <a:ea typeface="Batang" panose="02030600000101010101" pitchFamily="18" charset="-127"/>
            </a:endParaRPr>
          </a:p>
          <a:p>
            <a:r>
              <a:rPr lang="en-US" sz="2400">
                <a:latin typeface="Aptos" panose="020B0004020202020204" pitchFamily="34" charset="0"/>
                <a:ea typeface="Batang" panose="02030600000101010101" pitchFamily="18" charset="-127"/>
              </a:rPr>
              <a:t>Armi</a:t>
            </a:r>
          </a:p>
          <a:p>
            <a:endParaRPr lang="en-US" sz="2400">
              <a:latin typeface="Aptos" panose="020B0004020202020204" pitchFamily="34" charset="0"/>
              <a:ea typeface="Batang" panose="02030600000101010101" pitchFamily="18" charset="-127"/>
            </a:endParaRPr>
          </a:p>
          <a:p>
            <a:r>
              <a:rPr lang="en-US" sz="2400">
                <a:latin typeface="Aptos" panose="020B0004020202020204" pitchFamily="34" charset="0"/>
                <a:ea typeface="Batang" panose="02030600000101010101" pitchFamily="18" charset="-127"/>
              </a:rPr>
              <a:t>Punto di svolta nella politica interna ed estera degli Stati Uniti</a:t>
            </a:r>
          </a:p>
          <a:p>
            <a:endParaRPr lang="en-US" sz="2400">
              <a:latin typeface="Aptos" panose="020B0004020202020204" pitchFamily="34" charset="0"/>
              <a:ea typeface="Batang" panose="02030600000101010101" pitchFamily="18" charset="-127"/>
            </a:endParaRPr>
          </a:p>
          <a:p>
            <a:r>
              <a:rPr lang="en-US" sz="2400">
                <a:latin typeface="Aptos" panose="020B0004020202020204" pitchFamily="34" charset="0"/>
                <a:ea typeface="Batang" panose="02030600000101010101" pitchFamily="18" charset="-127"/>
              </a:rPr>
              <a:t>Percezione trasformata del terrorismo</a:t>
            </a:r>
          </a:p>
          <a:p>
            <a:pPr marL="0" indent="0">
              <a:buNone/>
            </a:pPr>
            <a:endParaRPr lang="en-US" sz="2400">
              <a:latin typeface="Aptos" panose="020B0004020202020204" pitchFamily="34" charset="0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902527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0BD46-ECF3-E848-936C-B032A9080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Batang" panose="02030600000101010101" pitchFamily="18" charset="-127"/>
                <a:ea typeface="Batang" panose="02030600000101010101" pitchFamily="18" charset="-127"/>
              </a:rPr>
              <a:t>Fattori abilitanti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316696-53D6-5848-ABB1-2F39421F66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ptos" panose="020B0004020202020204" pitchFamily="34" charset="0"/>
                <a:ea typeface="Batang" panose="02030600000101010101" pitchFamily="18" charset="-127"/>
              </a:rPr>
              <a:t>Successi dell'Islam politico: Iran 1979, Afghanistan 1996</a:t>
            </a:r>
          </a:p>
          <a:p>
            <a:endParaRPr lang="en-US" dirty="0">
              <a:latin typeface="Aptos" panose="020B0004020202020204" pitchFamily="34" charset="0"/>
              <a:ea typeface="Batang" panose="02030600000101010101" pitchFamily="18" charset="-127"/>
            </a:endParaRPr>
          </a:p>
          <a:p>
            <a:r>
              <a:rPr lang="en-US" dirty="0">
                <a:latin typeface="Aptos" panose="020B0004020202020204" pitchFamily="34" charset="0"/>
                <a:ea typeface="Batang" panose="02030600000101010101" pitchFamily="18" charset="-127"/>
              </a:rPr>
              <a:t>Le dinamiche della guerra fredda e la loro persistenza </a:t>
            </a:r>
          </a:p>
          <a:p>
            <a:endParaRPr lang="en-US" dirty="0">
              <a:latin typeface="Aptos" panose="020B0004020202020204" pitchFamily="34" charset="0"/>
              <a:ea typeface="Batang" panose="02030600000101010101" pitchFamily="18" charset="-127"/>
            </a:endParaRPr>
          </a:p>
          <a:p>
            <a:r>
              <a:rPr lang="en-US" dirty="0">
                <a:latin typeface="Aptos" panose="020B0004020202020204" pitchFamily="34" charset="0"/>
                <a:ea typeface="Batang" panose="02030600000101010101" pitchFamily="18" charset="-127"/>
              </a:rPr>
              <a:t>La politica estera degli Stati Uniti (+alleati) in Medio Oriente</a:t>
            </a:r>
          </a:p>
        </p:txBody>
      </p:sp>
    </p:spTree>
    <p:extLst>
      <p:ext uri="{BB962C8B-B14F-4D97-AF65-F5344CB8AC3E}">
        <p14:creationId xmlns:p14="http://schemas.microsoft.com/office/powerpoint/2010/main" val="24337092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E805176-321F-A2C6-8177-9C6A772B5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163" y="1032917"/>
            <a:ext cx="7746709" cy="475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43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033"/>
    </mc:Choice>
    <mc:Fallback xmlns="">
      <p:transition spd="slow" advTm="39033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8EDB2D7-EABF-5294-920A-EE2393CE87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4747307" y="653615"/>
            <a:ext cx="6702822" cy="55400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30DF0E-8399-DB3B-90C7-159687627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644" y="719268"/>
            <a:ext cx="3573794" cy="290512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>
                <a:solidFill>
                  <a:schemeClr val="tx2"/>
                </a:solidFill>
              </a:rPr>
              <a:t>Guerra in Afghanistan (2001-2021)</a:t>
            </a:r>
          </a:p>
        </p:txBody>
      </p:sp>
    </p:spTree>
    <p:extLst>
      <p:ext uri="{BB962C8B-B14F-4D97-AF65-F5344CB8AC3E}">
        <p14:creationId xmlns:p14="http://schemas.microsoft.com/office/powerpoint/2010/main" val="3928875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466"/>
    </mc:Choice>
    <mc:Fallback xmlns="">
      <p:transition spd="slow" advTm="158466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B3553-13C5-1719-A43D-F19F6794B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en-IT" sz="4800"/>
              <a:t>NSS 2002: tre pilastri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DC91BC0-BEFF-5E88-9C57-9051EC109B5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7183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0500"/>
    </mc:Choice>
    <mc:Fallback xmlns="">
      <p:transition spd="slow" advTm="31050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48025-F8B1-D1C2-EDB8-682F35776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3917" y="847827"/>
            <a:ext cx="4709345" cy="1169585"/>
          </a:xfrm>
        </p:spPr>
        <p:txBody>
          <a:bodyPr anchor="b">
            <a:normAutofit/>
          </a:bodyPr>
          <a:lstStyle/>
          <a:p>
            <a:r>
              <a:rPr lang="en-IT" sz="4000"/>
              <a:t>Guerra in Iraq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C8515C-D841-AF01-F8E5-A504AB3F9D4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4401" y="847827"/>
            <a:ext cx="4929098" cy="528998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C07849-3080-2D1D-C130-3B7AEED8A2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5228" y="2508105"/>
            <a:ext cx="4709345" cy="3632493"/>
          </a:xfrm>
        </p:spPr>
        <p:txBody>
          <a:bodyPr anchor="ctr">
            <a:normAutofit/>
          </a:bodyPr>
          <a:lstStyle/>
          <a:p>
            <a:r>
              <a:rPr lang="en-IT" sz="2000" u="sng"/>
              <a:t>Supposta</a:t>
            </a:r>
            <a:r>
              <a:rPr lang="en-IT" sz="2000"/>
              <a:t> presenza di ADM</a:t>
            </a:r>
          </a:p>
          <a:p>
            <a:r>
              <a:rPr lang="it-IT" sz="20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ambizione palingenetica della destra neoconservatrice </a:t>
            </a:r>
          </a:p>
          <a:p>
            <a:r>
              <a:rPr lang="it-IT" sz="2000">
                <a:latin typeface="Times New Roman" panose="02020603050405020304" pitchFamily="18" charset="0"/>
              </a:rPr>
              <a:t>Debolezza Iraq</a:t>
            </a:r>
          </a:p>
          <a:p>
            <a:r>
              <a:rPr lang="it-IT" sz="2000">
                <a:latin typeface="Times New Roman" panose="02020603050405020304" pitchFamily="18" charset="0"/>
              </a:rPr>
              <a:t>Petrolio</a:t>
            </a:r>
          </a:p>
          <a:p>
            <a:r>
              <a:rPr lang="en-IT" sz="2000"/>
              <a:t>Opinione pubblica/politica</a:t>
            </a:r>
          </a:p>
        </p:txBody>
      </p:sp>
    </p:spTree>
    <p:extLst>
      <p:ext uri="{BB962C8B-B14F-4D97-AF65-F5344CB8AC3E}">
        <p14:creationId xmlns:p14="http://schemas.microsoft.com/office/powerpoint/2010/main" val="295883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5766"/>
    </mc:Choice>
    <mc:Fallback xmlns="">
      <p:transition spd="slow" advTm="445766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EF0B9-5681-2E65-3642-7DCA4C640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3917" y="847827"/>
            <a:ext cx="4709345" cy="1169585"/>
          </a:xfrm>
        </p:spPr>
        <p:txBody>
          <a:bodyPr anchor="b">
            <a:normAutofit/>
          </a:bodyPr>
          <a:lstStyle/>
          <a:p>
            <a:r>
              <a:rPr lang="it-IT" sz="2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Strategia di Sicurezza Europea (ESS)</a:t>
            </a:r>
            <a:r>
              <a:rPr lang="en-IT" sz="2800">
                <a:effectLst/>
              </a:rPr>
              <a:t> 2003 vs NSS 2002</a:t>
            </a:r>
            <a:endParaRPr lang="en-IT" sz="28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1FD271-E7D6-6DC1-A400-DBEB6AA04AA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4401" y="847827"/>
            <a:ext cx="4929098" cy="528998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824540-008C-0646-4358-313CACE4B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5228" y="2508105"/>
            <a:ext cx="4709345" cy="3632493"/>
          </a:xfrm>
        </p:spPr>
        <p:txBody>
          <a:bodyPr anchor="ctr">
            <a:normAutofit/>
          </a:bodyPr>
          <a:lstStyle/>
          <a:p>
            <a:r>
              <a:rPr lang="it-IT" sz="2000" dirty="0">
                <a:ea typeface="Calibri" panose="020F0502020204030204" pitchFamily="34" charset="0"/>
              </a:rPr>
              <a:t>I</a:t>
            </a:r>
            <a:r>
              <a:rPr lang="it-IT" sz="2000" dirty="0">
                <a:effectLst/>
                <a:ea typeface="Calibri" panose="020F0502020204030204" pitchFamily="34" charset="0"/>
              </a:rPr>
              <a:t>nterpretazione della minaccia terroristica</a:t>
            </a:r>
          </a:p>
          <a:p>
            <a:r>
              <a:rPr lang="en-IT" sz="2000" dirty="0"/>
              <a:t>Gestione delle minacce</a:t>
            </a:r>
          </a:p>
        </p:txBody>
      </p:sp>
    </p:spTree>
    <p:extLst>
      <p:ext uri="{BB962C8B-B14F-4D97-AF65-F5344CB8AC3E}">
        <p14:creationId xmlns:p14="http://schemas.microsoft.com/office/powerpoint/2010/main" val="318195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066"/>
    </mc:Choice>
    <mc:Fallback xmlns="">
      <p:transition spd="slow" advTm="241066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CF4181-F830-EDB7-81B2-6CC895080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2662" y="1112293"/>
            <a:ext cx="3005906" cy="4633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28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266"/>
    </mc:Choice>
    <mc:Fallback xmlns="">
      <p:transition spd="slow" advTm="16426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5000">
                <a:schemeClr val="tx1">
                  <a:alpha val="78000"/>
                </a:schemeClr>
              </a:gs>
              <a:gs pos="19000">
                <a:schemeClr val="tx1">
                  <a:alpha val="38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CFF2EE-5260-974C-A039-614B524AE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en-US" sz="2800">
                <a:solidFill>
                  <a:schemeClr val="bg1"/>
                </a:solidFill>
                <a:latin typeface="Aptos" panose="020B0004020202020204" pitchFamily="34" charset="0"/>
                <a:ea typeface="Batang" panose="02030600000101010101" pitchFamily="18" charset="-127"/>
              </a:rPr>
              <a:t>Argomenti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59B2616-6411-5A4E-89EC-95EFA27791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20725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2000" dirty="0">
              <a:solidFill>
                <a:schemeClr val="bg1"/>
              </a:solidFill>
              <a:latin typeface="Aptos" panose="020B0004020202020204" pitchFamily="34" charset="0"/>
              <a:ea typeface="Batang" panose="02030600000101010101" pitchFamily="18" charset="-127"/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  <a:latin typeface="Aptos" panose="020B0004020202020204" pitchFamily="34" charset="0"/>
                <a:ea typeface="Batang" panose="02030600000101010101" pitchFamily="18" charset="-127"/>
              </a:rPr>
              <a:t>1989-2001</a:t>
            </a:r>
          </a:p>
          <a:p>
            <a:pPr marL="0" indent="0">
              <a:buNone/>
            </a:pPr>
            <a:endParaRPr lang="en-US" sz="2000" dirty="0">
              <a:solidFill>
                <a:schemeClr val="bg1"/>
              </a:solidFill>
              <a:latin typeface="Aptos" panose="020B0004020202020204" pitchFamily="34" charset="0"/>
              <a:ea typeface="Batang" panose="02030600000101010101" pitchFamily="18" charset="-127"/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  <a:latin typeface="Aptos" panose="020B0004020202020204" pitchFamily="34" charset="0"/>
              </a:rPr>
              <a:t>9/11 </a:t>
            </a:r>
          </a:p>
          <a:p>
            <a:pPr marL="0" indent="0">
              <a:buNone/>
            </a:pPr>
            <a:endParaRPr lang="en-US" sz="200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bg1"/>
                </a:solidFill>
                <a:latin typeface="Aptos" panose="020B0004020202020204" pitchFamily="34" charset="0"/>
              </a:rPr>
              <a:t>Gli</a:t>
            </a:r>
            <a:r>
              <a:rPr lang="en-US" sz="2000" dirty="0">
                <a:solidFill>
                  <a:schemeClr val="bg1"/>
                </a:solidFill>
                <a:latin typeface="Aptos" panose="020B0004020202020204" pitchFamily="34" charset="0"/>
              </a:rPr>
              <a:t> USA dopo l’11 </a:t>
            </a:r>
            <a:r>
              <a:rPr lang="en-US" sz="2000" dirty="0" err="1">
                <a:solidFill>
                  <a:schemeClr val="bg1"/>
                </a:solidFill>
                <a:latin typeface="Aptos" panose="020B0004020202020204" pitchFamily="34" charset="0"/>
              </a:rPr>
              <a:t>settembre</a:t>
            </a:r>
            <a:endParaRPr lang="en-US" sz="20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1951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E1821EC-C286-632A-3408-3736F9EBC91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1276" y="643467"/>
            <a:ext cx="4013020" cy="270255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87DC1CE-1320-62EA-8F93-FF133CF5CE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467" y="3509433"/>
            <a:ext cx="4010830" cy="27050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CD41C4D-A1A1-5A22-F6F9-3E5CD7D8B59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2633" y="643467"/>
            <a:ext cx="673590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094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9900"/>
    </mc:Choice>
    <mc:Fallback xmlns="">
      <p:transition spd="slow" advTm="639900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D0A1E0-D9B2-43E8-A204-135CC24CF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en-US" sz="3400">
                <a:latin typeface="Aptos" panose="020B0004020202020204" pitchFamily="34" charset="0"/>
                <a:ea typeface="Batang"/>
                <a:cs typeface="Calibri Light"/>
              </a:rPr>
              <a:t>I dilemmi (e i limiti) dell'egemonia statunitense nel mondo dopo l'11 settembre</a:t>
            </a:r>
            <a:endParaRPr lang="en-US" sz="3400">
              <a:latin typeface="Aptos" panose="020B0004020202020204" pitchFamily="34" charset="0"/>
              <a:ea typeface="Batang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AABC24-BAF8-4A96-8C24-A70539187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endParaRPr lang="en-US" sz="2400">
              <a:latin typeface="Aptos" panose="020B0004020202020204" pitchFamily="34" charset="0"/>
            </a:endParaRPr>
          </a:p>
          <a:p>
            <a:pPr marL="0"/>
            <a:r>
              <a:rPr lang="en-US" sz="2400">
                <a:latin typeface="Aptos" panose="020B0004020202020204" pitchFamily="34" charset="0"/>
                <a:ea typeface="Batang"/>
                <a:cs typeface="Calibri"/>
              </a:rPr>
              <a:t>I costi della guerra reale: intollerabili</a:t>
            </a:r>
            <a:endParaRPr lang="en-US" sz="2400">
              <a:latin typeface="Aptos" panose="020B0004020202020204" pitchFamily="34" charset="0"/>
              <a:ea typeface="Batang"/>
            </a:endParaRPr>
          </a:p>
          <a:p>
            <a:pPr marL="0"/>
            <a:r>
              <a:rPr lang="en-US" sz="2400">
                <a:latin typeface="Aptos" panose="020B0004020202020204" pitchFamily="34" charset="0"/>
                <a:ea typeface="Batang"/>
                <a:cs typeface="Calibri"/>
              </a:rPr>
              <a:t>Potenza militare: utilità limitata</a:t>
            </a:r>
            <a:endParaRPr lang="en-US" sz="2400">
              <a:latin typeface="Aptos" panose="020B0004020202020204" pitchFamily="34" charset="0"/>
              <a:ea typeface="Batang"/>
            </a:endParaRPr>
          </a:p>
          <a:p>
            <a:pPr marL="0"/>
            <a:r>
              <a:rPr lang="en-US" sz="2400">
                <a:latin typeface="Aptos" panose="020B0004020202020204" pitchFamily="34" charset="0"/>
                <a:ea typeface="Batang"/>
                <a:cs typeface="Calibri"/>
              </a:rPr>
              <a:t>Rifiuto globale dell'egemone</a:t>
            </a:r>
            <a:endParaRPr lang="en-US" sz="2400">
              <a:latin typeface="Aptos" panose="020B0004020202020204" pitchFamily="34" charset="0"/>
              <a:ea typeface="Batang"/>
            </a:endParaRPr>
          </a:p>
          <a:p>
            <a:pPr marL="0"/>
            <a:r>
              <a:rPr lang="en-US" sz="2400">
                <a:latin typeface="Aptos" panose="020B0004020202020204" pitchFamily="34" charset="0"/>
                <a:ea typeface="Batang"/>
                <a:cs typeface="Calibri"/>
              </a:rPr>
              <a:t>Esplosione finale della bolla immobiliare/finanziaria: pandemia globale</a:t>
            </a:r>
            <a:endParaRPr lang="en-US" sz="2400">
              <a:latin typeface="Aptos" panose="020B0004020202020204" pitchFamily="34" charset="0"/>
              <a:ea typeface="Batang"/>
            </a:endParaRPr>
          </a:p>
          <a:p>
            <a:endParaRPr lang="en-US" sz="2400">
              <a:latin typeface="Aptos" panose="020B0004020202020204" pitchFamily="34" charset="0"/>
              <a:ea typeface="Batang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0577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C5E6CFF1-2F42-4E10-9A97-F116F46F53F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699C5DF-C3FE-4B93-9828-A0473933F0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017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7182200-4859-4C8D-BCBB-55B245C28BA3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0272A35-B55A-4387-BB88-DFB7EE381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065862"/>
            <a:ext cx="3313164" cy="4726276"/>
          </a:xfrm>
        </p:spPr>
        <p:txBody>
          <a:bodyPr vert="horz" lIns="91440" tIns="45720" rIns="91440" bIns="45720" rtlCol="0">
            <a:normAutofit/>
          </a:bodyPr>
          <a:lstStyle/>
          <a:p>
            <a:pPr algn="r">
              <a:spcBef>
                <a:spcPts val="1000"/>
              </a:spcBef>
            </a:pPr>
            <a:endParaRPr lang="en-US" sz="4000">
              <a:solidFill>
                <a:srgbClr val="FFFFFF"/>
              </a:solidFill>
              <a:latin typeface="Batang"/>
              <a:ea typeface="Batang"/>
              <a:cs typeface="Calibri Light"/>
            </a:endParaRPr>
          </a:p>
          <a:p>
            <a:pPr algn="r">
              <a:spcBef>
                <a:spcPts val="1000"/>
              </a:spcBef>
            </a:pPr>
            <a:r>
              <a:rPr lang="en-US" sz="3600" dirty="0">
                <a:solidFill>
                  <a:srgbClr val="FFFFFF"/>
                </a:solidFill>
                <a:latin typeface="Batang"/>
                <a:ea typeface="Batang"/>
                <a:cs typeface="Calibri Light"/>
              </a:rPr>
              <a:t>"La storia non è finita nel 1989 né è ripresa nel 2001".</a:t>
            </a:r>
          </a:p>
          <a:p>
            <a:pPr algn="r"/>
            <a:endParaRPr lang="en-US" sz="4000">
              <a:solidFill>
                <a:srgbClr val="FFFFFF"/>
              </a:solidFill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91F094-8359-4176-BE2E-3103EB7CF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5379" y="1065862"/>
            <a:ext cx="5744685" cy="4726276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2000">
              <a:solidFill>
                <a:srgbClr val="FFFFFF"/>
              </a:solidFill>
              <a:latin typeface="Batang"/>
              <a:ea typeface="Batang"/>
            </a:endParaRPr>
          </a:p>
          <a:p>
            <a:pPr marL="0" indent="0">
              <a:buNone/>
            </a:pPr>
            <a:endParaRPr lang="en-US" sz="2000">
              <a:solidFill>
                <a:srgbClr val="FFFFFF"/>
              </a:solidFill>
              <a:latin typeface="Batang"/>
              <a:ea typeface="Batang"/>
              <a:cs typeface="Calibri"/>
            </a:endParaRPr>
          </a:p>
          <a:p>
            <a:pPr marL="0" indent="0">
              <a:buNone/>
            </a:pPr>
            <a:endParaRPr lang="en-US" sz="2000">
              <a:solidFill>
                <a:srgbClr val="FFFFFF"/>
              </a:solidFill>
              <a:latin typeface="Batang"/>
              <a:ea typeface="Batang"/>
              <a:cs typeface="Calibri"/>
            </a:endParaRPr>
          </a:p>
          <a:p>
            <a:endParaRPr lang="en-US" sz="2000">
              <a:solidFill>
                <a:srgbClr val="FFFFFF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84529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1D73D-2507-1146-A0B7-1B2B2F30A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Batang" panose="02030600000101010101" pitchFamily="18" charset="-127"/>
                <a:ea typeface="Batang" panose="02030600000101010101" pitchFamily="18" charset="-127"/>
              </a:rPr>
              <a:t>Gennaio 1991: Prima guerra del Golfo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C9895953-20AB-FB46-A992-BAE4ED47B9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724342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2612B-6A91-4B47-910E-6541FC8DA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66" y="365125"/>
            <a:ext cx="11205519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latin typeface="Batang" panose="02030600000101010101" pitchFamily="18" charset="-127"/>
                <a:ea typeface="Batang" panose="02030600000101010101" pitchFamily="18" charset="-127"/>
              </a:rPr>
              <a:t>Dicembre 1991: implosione definitiva dell'URSS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EDFFC02-D892-D04D-87E9-DFA2FB2FB9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6729" y="1825625"/>
            <a:ext cx="5538541" cy="4351338"/>
          </a:xfrm>
        </p:spPr>
      </p:pic>
    </p:spTree>
    <p:extLst>
      <p:ext uri="{BB962C8B-B14F-4D97-AF65-F5344CB8AC3E}">
        <p14:creationId xmlns:p14="http://schemas.microsoft.com/office/powerpoint/2010/main" val="3653618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34D47-3C48-1C44-AA76-653338242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67" y="365125"/>
            <a:ext cx="11874843" cy="1325563"/>
          </a:xfrm>
        </p:spPr>
        <p:txBody>
          <a:bodyPr/>
          <a:lstStyle/>
          <a:p>
            <a:pPr algn="ctr"/>
            <a:r>
              <a:rPr lang="en-US" dirty="0">
                <a:latin typeface="Batang" panose="02030600000101010101" pitchFamily="18" charset="-127"/>
                <a:ea typeface="Batang" panose="02030600000101010101" pitchFamily="18" charset="-127"/>
              </a:rPr>
              <a:t>Marzo 1999: Bombardamento della Jugoslavia da parte della NATO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CEAE8F1-A1DE-1B46-A2F6-829C2A7226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6921" y="1825625"/>
            <a:ext cx="5798157" cy="4351338"/>
          </a:xfrm>
        </p:spPr>
      </p:pic>
    </p:spTree>
    <p:extLst>
      <p:ext uri="{BB962C8B-B14F-4D97-AF65-F5344CB8AC3E}">
        <p14:creationId xmlns:p14="http://schemas.microsoft.com/office/powerpoint/2010/main" val="3736083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EC98B-1B4D-1345-BD83-3B89DE6C7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49000" cy="1325563"/>
          </a:xfrm>
        </p:spPr>
        <p:txBody>
          <a:bodyPr>
            <a:normAutofit/>
          </a:bodyPr>
          <a:lstStyle/>
          <a:p>
            <a:pPr lvl="0"/>
            <a:r>
              <a:rPr lang="en-US" sz="4000" dirty="0">
                <a:latin typeface="Batang" panose="02030600000101010101" pitchFamily="18" charset="-127"/>
                <a:ea typeface="Batang" panose="02030600000101010101" pitchFamily="18" charset="-127"/>
              </a:rPr>
              <a:t>9.11.2001: Attacchi terroristici a NY e DC</a:t>
            </a:r>
            <a:endParaRPr lang="en-GB" sz="40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D465005-071F-6C4F-A516-45E219FF78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2881" y="1825625"/>
            <a:ext cx="6266238" cy="4351338"/>
          </a:xfrm>
        </p:spPr>
      </p:pic>
    </p:spTree>
    <p:extLst>
      <p:ext uri="{BB962C8B-B14F-4D97-AF65-F5344CB8AC3E}">
        <p14:creationId xmlns:p14="http://schemas.microsoft.com/office/powerpoint/2010/main" val="465253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DCF9A-83BD-FA44-B79B-519C23DFD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184924" cy="1325563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Batang" panose="02030600000101010101" pitchFamily="18" charset="-127"/>
                <a:ea typeface="Batang" panose="02030600000101010101" pitchFamily="18" charset="-127"/>
              </a:rPr>
              <a:t>Dicembre 2001: la Cina viene ammessa all'</a:t>
            </a:r>
            <a:r>
              <a:rPr lang="en-GB" sz="4000" dirty="0">
                <a:latin typeface="Batang" panose="02030600000101010101" pitchFamily="18" charset="-127"/>
                <a:ea typeface="Batang" panose="02030600000101010101" pitchFamily="18" charset="-127"/>
              </a:rPr>
              <a:t>OMC </a:t>
            </a:r>
            <a:endParaRPr lang="en-US" sz="40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3391326-7B99-D14C-A0FC-2404A11E8F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5939" y="1825625"/>
            <a:ext cx="6280122" cy="4351338"/>
          </a:xfrm>
        </p:spPr>
      </p:pic>
    </p:spTree>
    <p:extLst>
      <p:ext uri="{BB962C8B-B14F-4D97-AF65-F5344CB8AC3E}">
        <p14:creationId xmlns:p14="http://schemas.microsoft.com/office/powerpoint/2010/main" val="33355771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324</TotalTime>
  <Words>791</Words>
  <Application>Microsoft Macintosh PowerPoint</Application>
  <PresentationFormat>Widescreen</PresentationFormat>
  <Paragraphs>171</Paragraphs>
  <Slides>42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42</vt:i4>
      </vt:variant>
    </vt:vector>
  </HeadingPairs>
  <TitlesOfParts>
    <vt:vector size="53" baseType="lpstr">
      <vt:lpstr>Batang</vt:lpstr>
      <vt:lpstr>SimSun</vt:lpstr>
      <vt:lpstr>Aptos</vt:lpstr>
      <vt:lpstr>Arial</vt:lpstr>
      <vt:lpstr>Book Antiqua</vt:lpstr>
      <vt:lpstr>Bookman Old Style</vt:lpstr>
      <vt:lpstr>Calibri</vt:lpstr>
      <vt:lpstr>Calibri Light</vt:lpstr>
      <vt:lpstr>Courier New</vt:lpstr>
      <vt:lpstr>Times New Roman</vt:lpstr>
      <vt:lpstr>Office Theme</vt:lpstr>
      <vt:lpstr>11 settembre e la Guerra al terrore</vt:lpstr>
      <vt:lpstr>“There was a before 9/11,  and there is an after 9/11” </vt:lpstr>
      <vt:lpstr>Presentazione standard di PowerPoint</vt:lpstr>
      <vt:lpstr>Argomenti</vt:lpstr>
      <vt:lpstr>Gennaio 1991: Prima guerra del Golfo</vt:lpstr>
      <vt:lpstr>Dicembre 1991: implosione definitiva dell'URSS</vt:lpstr>
      <vt:lpstr>Marzo 1999: Bombardamento della Jugoslavia da parte della NATO</vt:lpstr>
      <vt:lpstr>9.11.2001: Attacchi terroristici a NY e DC</vt:lpstr>
      <vt:lpstr>Dicembre 2001: la Cina viene ammessa all'OMC </vt:lpstr>
      <vt:lpstr>Marzo 2003: Guerra in Iraq (15 febbraio 2003, proteste)</vt:lpstr>
      <vt:lpstr>2008: Crisi finanziaria  </vt:lpstr>
      <vt:lpstr>La fine della Guerra Fredda: tre effetti chiave</vt:lpstr>
      <vt:lpstr>1. La globalizzazione dell'economia mondiale </vt:lpstr>
      <vt:lpstr>Caratteristiche principali</vt:lpstr>
      <vt:lpstr>Un nuovo paradigma per lo "sviluppo": il "Washington Consensus". </vt:lpstr>
      <vt:lpstr>Presentazione standard di PowerPoint</vt:lpstr>
      <vt:lpstr> I risultati </vt:lpstr>
      <vt:lpstr>  Modelli a confronto</vt:lpstr>
      <vt:lpstr>2. Ricerca di un nuovo ordine internazionale</vt:lpstr>
      <vt:lpstr>Scopo, potenzialità e limiti dell'ONU</vt:lpstr>
      <vt:lpstr>Gli Stati Uniti nell'era unipolare</vt:lpstr>
      <vt:lpstr>La tentazione unipolare </vt:lpstr>
      <vt:lpstr>Speranze e limiti dell'Unione Europea </vt:lpstr>
      <vt:lpstr>Quale modello (sociale) europeo? </vt:lpstr>
      <vt:lpstr>3. Crescita degli attori non statali e sfide</vt:lpstr>
      <vt:lpstr>Nuovi attori</vt:lpstr>
      <vt:lpstr>Terrorismo</vt:lpstr>
      <vt:lpstr>Vecchio e nuovo terrorismo?</vt:lpstr>
      <vt:lpstr>9/11: tra continuità e rottura</vt:lpstr>
      <vt:lpstr>Presentazione standard di PowerPoint</vt:lpstr>
      <vt:lpstr>Unilateralismo americano</vt:lpstr>
      <vt:lpstr>Peculiarità dell'11 settembre</vt:lpstr>
      <vt:lpstr>Fattori abilitanti</vt:lpstr>
      <vt:lpstr>Presentazione standard di PowerPoint</vt:lpstr>
      <vt:lpstr>Guerra in Afghanistan (2001-2021)</vt:lpstr>
      <vt:lpstr>NSS 2002: tre pilastri</vt:lpstr>
      <vt:lpstr>Guerra in Iraq</vt:lpstr>
      <vt:lpstr>Strategia di Sicurezza Europea (ESS) 2003 vs NSS 2002</vt:lpstr>
      <vt:lpstr>Presentazione standard di PowerPoint</vt:lpstr>
      <vt:lpstr>Presentazione standard di PowerPoint</vt:lpstr>
      <vt:lpstr>I dilemmi (e i limiti) dell'egemonia statunitense nel mondo dopo l'11 settembre</vt:lpstr>
      <vt:lpstr> "La storia non è finita nel 1989 né è ripresa nel 2001".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Before and after 9/11</dc:title>
  <dc:creator>BITUMI Alessandra</dc:creator>
  <cp:keywords>, docId:323447171134A105D1BEA48306D93038</cp:keywords>
  <cp:lastModifiedBy>Alessandra Bitumi</cp:lastModifiedBy>
  <cp:revision>238</cp:revision>
  <dcterms:created xsi:type="dcterms:W3CDTF">2018-03-09T13:33:41Z</dcterms:created>
  <dcterms:modified xsi:type="dcterms:W3CDTF">2024-04-18T19:37:50Z</dcterms:modified>
</cp:coreProperties>
</file>