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8" r:id="rId3"/>
    <p:sldId id="257" r:id="rId4"/>
    <p:sldId id="258" r:id="rId5"/>
    <p:sldId id="259" r:id="rId6"/>
    <p:sldId id="260" r:id="rId7"/>
    <p:sldId id="261" r:id="rId8"/>
    <p:sldId id="262" r:id="rId9"/>
    <p:sldId id="267" r:id="rId10"/>
    <p:sldId id="264" r:id="rId11"/>
    <p:sldId id="265" r:id="rId12"/>
    <p:sldId id="266"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52"/>
    <p:restoredTop sz="94695"/>
  </p:normalViewPr>
  <p:slideViewPr>
    <p:cSldViewPr snapToGrid="0">
      <p:cViewPr varScale="1">
        <p:scale>
          <a:sx n="101" d="100"/>
          <a:sy n="101" d="100"/>
        </p:scale>
        <p:origin x="90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33C566-DF9F-AEBB-0F6F-64DD630C6B8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7F04CC0F-CB22-DB09-B744-3B88C483B4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D3B712C3-401A-C9D0-9878-77E8DAD04CD1}"/>
              </a:ext>
            </a:extLst>
          </p:cNvPr>
          <p:cNvSpPr>
            <a:spLocks noGrp="1"/>
          </p:cNvSpPr>
          <p:nvPr>
            <p:ph type="dt" sz="half" idx="10"/>
          </p:nvPr>
        </p:nvSpPr>
        <p:spPr/>
        <p:txBody>
          <a:bodyPr/>
          <a:lstStyle/>
          <a:p>
            <a:fld id="{CA21D418-85C2-6B43-AF07-BCA49356829B}" type="datetimeFigureOut">
              <a:rPr lang="it-IT" smtClean="0"/>
              <a:t>20/01/25</a:t>
            </a:fld>
            <a:endParaRPr lang="it-IT"/>
          </a:p>
        </p:txBody>
      </p:sp>
      <p:sp>
        <p:nvSpPr>
          <p:cNvPr id="5" name="Segnaposto piè di pagina 4">
            <a:extLst>
              <a:ext uri="{FF2B5EF4-FFF2-40B4-BE49-F238E27FC236}">
                <a16:creationId xmlns:a16="http://schemas.microsoft.com/office/drawing/2014/main" id="{B35F6807-AE23-30E2-3E1D-9F3F927884B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08BE044-56BD-870E-99E8-EADEF3ACB5B5}"/>
              </a:ext>
            </a:extLst>
          </p:cNvPr>
          <p:cNvSpPr>
            <a:spLocks noGrp="1"/>
          </p:cNvSpPr>
          <p:nvPr>
            <p:ph type="sldNum" sz="quarter" idx="12"/>
          </p:nvPr>
        </p:nvSpPr>
        <p:spPr/>
        <p:txBody>
          <a:bodyPr/>
          <a:lstStyle/>
          <a:p>
            <a:fld id="{81490136-36A9-6F44-A23B-178A98F86B26}" type="slidenum">
              <a:rPr lang="it-IT" smtClean="0"/>
              <a:t>‹N›</a:t>
            </a:fld>
            <a:endParaRPr lang="it-IT"/>
          </a:p>
        </p:txBody>
      </p:sp>
    </p:spTree>
    <p:extLst>
      <p:ext uri="{BB962C8B-B14F-4D97-AF65-F5344CB8AC3E}">
        <p14:creationId xmlns:p14="http://schemas.microsoft.com/office/powerpoint/2010/main" val="2348897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CAC535-33EF-19B8-8F4C-3CCC5F369526}"/>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77BCC216-8713-5748-DE22-704A62633150}"/>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A0D5A93-CAD4-61F3-ED36-3B0E9DF6C6F4}"/>
              </a:ext>
            </a:extLst>
          </p:cNvPr>
          <p:cNvSpPr>
            <a:spLocks noGrp="1"/>
          </p:cNvSpPr>
          <p:nvPr>
            <p:ph type="dt" sz="half" idx="10"/>
          </p:nvPr>
        </p:nvSpPr>
        <p:spPr/>
        <p:txBody>
          <a:bodyPr/>
          <a:lstStyle/>
          <a:p>
            <a:fld id="{CA21D418-85C2-6B43-AF07-BCA49356829B}" type="datetimeFigureOut">
              <a:rPr lang="it-IT" smtClean="0"/>
              <a:t>20/01/25</a:t>
            </a:fld>
            <a:endParaRPr lang="it-IT"/>
          </a:p>
        </p:txBody>
      </p:sp>
      <p:sp>
        <p:nvSpPr>
          <p:cNvPr id="5" name="Segnaposto piè di pagina 4">
            <a:extLst>
              <a:ext uri="{FF2B5EF4-FFF2-40B4-BE49-F238E27FC236}">
                <a16:creationId xmlns:a16="http://schemas.microsoft.com/office/drawing/2014/main" id="{27A567DF-8319-53A4-1EBE-28DDC1DCD4A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B0763E6-4504-2487-4613-28E323FBDECA}"/>
              </a:ext>
            </a:extLst>
          </p:cNvPr>
          <p:cNvSpPr>
            <a:spLocks noGrp="1"/>
          </p:cNvSpPr>
          <p:nvPr>
            <p:ph type="sldNum" sz="quarter" idx="12"/>
          </p:nvPr>
        </p:nvSpPr>
        <p:spPr/>
        <p:txBody>
          <a:bodyPr/>
          <a:lstStyle/>
          <a:p>
            <a:fld id="{81490136-36A9-6F44-A23B-178A98F86B26}" type="slidenum">
              <a:rPr lang="it-IT" smtClean="0"/>
              <a:t>‹N›</a:t>
            </a:fld>
            <a:endParaRPr lang="it-IT"/>
          </a:p>
        </p:txBody>
      </p:sp>
    </p:spTree>
    <p:extLst>
      <p:ext uri="{BB962C8B-B14F-4D97-AF65-F5344CB8AC3E}">
        <p14:creationId xmlns:p14="http://schemas.microsoft.com/office/powerpoint/2010/main" val="3454673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532D493D-B3A1-9B25-0DB8-FA2320FA6C4F}"/>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3C6E0B7-C221-0032-306D-A2D2B0C1B8F3}"/>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7E42205-DAE6-C4A0-1C7C-89AC9D5EC260}"/>
              </a:ext>
            </a:extLst>
          </p:cNvPr>
          <p:cNvSpPr>
            <a:spLocks noGrp="1"/>
          </p:cNvSpPr>
          <p:nvPr>
            <p:ph type="dt" sz="half" idx="10"/>
          </p:nvPr>
        </p:nvSpPr>
        <p:spPr/>
        <p:txBody>
          <a:bodyPr/>
          <a:lstStyle/>
          <a:p>
            <a:fld id="{CA21D418-85C2-6B43-AF07-BCA49356829B}" type="datetimeFigureOut">
              <a:rPr lang="it-IT" smtClean="0"/>
              <a:t>20/01/25</a:t>
            </a:fld>
            <a:endParaRPr lang="it-IT"/>
          </a:p>
        </p:txBody>
      </p:sp>
      <p:sp>
        <p:nvSpPr>
          <p:cNvPr id="5" name="Segnaposto piè di pagina 4">
            <a:extLst>
              <a:ext uri="{FF2B5EF4-FFF2-40B4-BE49-F238E27FC236}">
                <a16:creationId xmlns:a16="http://schemas.microsoft.com/office/drawing/2014/main" id="{65F229EA-39EC-CB9D-80EC-191B0A1B817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1D186E3-365F-7DE8-23E7-DFA91FD92FBD}"/>
              </a:ext>
            </a:extLst>
          </p:cNvPr>
          <p:cNvSpPr>
            <a:spLocks noGrp="1"/>
          </p:cNvSpPr>
          <p:nvPr>
            <p:ph type="sldNum" sz="quarter" idx="12"/>
          </p:nvPr>
        </p:nvSpPr>
        <p:spPr/>
        <p:txBody>
          <a:bodyPr/>
          <a:lstStyle/>
          <a:p>
            <a:fld id="{81490136-36A9-6F44-A23B-178A98F86B26}" type="slidenum">
              <a:rPr lang="it-IT" smtClean="0"/>
              <a:t>‹N›</a:t>
            </a:fld>
            <a:endParaRPr lang="it-IT"/>
          </a:p>
        </p:txBody>
      </p:sp>
    </p:spTree>
    <p:extLst>
      <p:ext uri="{BB962C8B-B14F-4D97-AF65-F5344CB8AC3E}">
        <p14:creationId xmlns:p14="http://schemas.microsoft.com/office/powerpoint/2010/main" val="2845644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ECEE65-CF6E-99AB-88DA-E15B763EA899}"/>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EB4C49E-68D4-8FAF-283E-6ADFC12DDBDF}"/>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445848D-347F-CEBD-8C30-295E3BB623CC}"/>
              </a:ext>
            </a:extLst>
          </p:cNvPr>
          <p:cNvSpPr>
            <a:spLocks noGrp="1"/>
          </p:cNvSpPr>
          <p:nvPr>
            <p:ph type="dt" sz="half" idx="10"/>
          </p:nvPr>
        </p:nvSpPr>
        <p:spPr/>
        <p:txBody>
          <a:bodyPr/>
          <a:lstStyle/>
          <a:p>
            <a:fld id="{CA21D418-85C2-6B43-AF07-BCA49356829B}" type="datetimeFigureOut">
              <a:rPr lang="it-IT" smtClean="0"/>
              <a:t>20/01/25</a:t>
            </a:fld>
            <a:endParaRPr lang="it-IT"/>
          </a:p>
        </p:txBody>
      </p:sp>
      <p:sp>
        <p:nvSpPr>
          <p:cNvPr id="5" name="Segnaposto piè di pagina 4">
            <a:extLst>
              <a:ext uri="{FF2B5EF4-FFF2-40B4-BE49-F238E27FC236}">
                <a16:creationId xmlns:a16="http://schemas.microsoft.com/office/drawing/2014/main" id="{03B02266-3DE3-B927-AAB9-C68A1ABA288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15FF57A-6D3A-7394-D8EF-078C2C095CAC}"/>
              </a:ext>
            </a:extLst>
          </p:cNvPr>
          <p:cNvSpPr>
            <a:spLocks noGrp="1"/>
          </p:cNvSpPr>
          <p:nvPr>
            <p:ph type="sldNum" sz="quarter" idx="12"/>
          </p:nvPr>
        </p:nvSpPr>
        <p:spPr/>
        <p:txBody>
          <a:bodyPr/>
          <a:lstStyle/>
          <a:p>
            <a:fld id="{81490136-36A9-6F44-A23B-178A98F86B26}" type="slidenum">
              <a:rPr lang="it-IT" smtClean="0"/>
              <a:t>‹N›</a:t>
            </a:fld>
            <a:endParaRPr lang="it-IT"/>
          </a:p>
        </p:txBody>
      </p:sp>
    </p:spTree>
    <p:extLst>
      <p:ext uri="{BB962C8B-B14F-4D97-AF65-F5344CB8AC3E}">
        <p14:creationId xmlns:p14="http://schemas.microsoft.com/office/powerpoint/2010/main" val="52231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CE767D-6AF8-FCD8-5F16-21A1E2065291}"/>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B025A2D3-86EB-DC8E-85DA-EEE12E8697C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D1823940-B2DD-5D92-CF68-5B41C292E497}"/>
              </a:ext>
            </a:extLst>
          </p:cNvPr>
          <p:cNvSpPr>
            <a:spLocks noGrp="1"/>
          </p:cNvSpPr>
          <p:nvPr>
            <p:ph type="dt" sz="half" idx="10"/>
          </p:nvPr>
        </p:nvSpPr>
        <p:spPr/>
        <p:txBody>
          <a:bodyPr/>
          <a:lstStyle/>
          <a:p>
            <a:fld id="{CA21D418-85C2-6B43-AF07-BCA49356829B}" type="datetimeFigureOut">
              <a:rPr lang="it-IT" smtClean="0"/>
              <a:t>20/01/25</a:t>
            </a:fld>
            <a:endParaRPr lang="it-IT"/>
          </a:p>
        </p:txBody>
      </p:sp>
      <p:sp>
        <p:nvSpPr>
          <p:cNvPr id="5" name="Segnaposto piè di pagina 4">
            <a:extLst>
              <a:ext uri="{FF2B5EF4-FFF2-40B4-BE49-F238E27FC236}">
                <a16:creationId xmlns:a16="http://schemas.microsoft.com/office/drawing/2014/main" id="{E1AC1681-A2AF-2E7A-E421-36C0992F128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92BE2C3-68A9-0B88-C9C7-862FD81C9ECD}"/>
              </a:ext>
            </a:extLst>
          </p:cNvPr>
          <p:cNvSpPr>
            <a:spLocks noGrp="1"/>
          </p:cNvSpPr>
          <p:nvPr>
            <p:ph type="sldNum" sz="quarter" idx="12"/>
          </p:nvPr>
        </p:nvSpPr>
        <p:spPr/>
        <p:txBody>
          <a:bodyPr/>
          <a:lstStyle/>
          <a:p>
            <a:fld id="{81490136-36A9-6F44-A23B-178A98F86B26}" type="slidenum">
              <a:rPr lang="it-IT" smtClean="0"/>
              <a:t>‹N›</a:t>
            </a:fld>
            <a:endParaRPr lang="it-IT"/>
          </a:p>
        </p:txBody>
      </p:sp>
    </p:spTree>
    <p:extLst>
      <p:ext uri="{BB962C8B-B14F-4D97-AF65-F5344CB8AC3E}">
        <p14:creationId xmlns:p14="http://schemas.microsoft.com/office/powerpoint/2010/main" val="42391170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239C42-C3AB-0DED-5C1E-C85EB9D67EC9}"/>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B993969-5746-3E7B-8DAB-5CC1CA4A247B}"/>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4AD70FD6-F6F0-08E0-1C45-FBFEF004FCE1}"/>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F1529A7B-D553-C961-A5D0-7CEDA59488EC}"/>
              </a:ext>
            </a:extLst>
          </p:cNvPr>
          <p:cNvSpPr>
            <a:spLocks noGrp="1"/>
          </p:cNvSpPr>
          <p:nvPr>
            <p:ph type="dt" sz="half" idx="10"/>
          </p:nvPr>
        </p:nvSpPr>
        <p:spPr/>
        <p:txBody>
          <a:bodyPr/>
          <a:lstStyle/>
          <a:p>
            <a:fld id="{CA21D418-85C2-6B43-AF07-BCA49356829B}" type="datetimeFigureOut">
              <a:rPr lang="it-IT" smtClean="0"/>
              <a:t>20/01/25</a:t>
            </a:fld>
            <a:endParaRPr lang="it-IT"/>
          </a:p>
        </p:txBody>
      </p:sp>
      <p:sp>
        <p:nvSpPr>
          <p:cNvPr id="6" name="Segnaposto piè di pagina 5">
            <a:extLst>
              <a:ext uri="{FF2B5EF4-FFF2-40B4-BE49-F238E27FC236}">
                <a16:creationId xmlns:a16="http://schemas.microsoft.com/office/drawing/2014/main" id="{923B90EE-01DD-ADE1-7173-BBEC83424D3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C6B856E-A67C-5956-AA24-A3EF3ADFFC37}"/>
              </a:ext>
            </a:extLst>
          </p:cNvPr>
          <p:cNvSpPr>
            <a:spLocks noGrp="1"/>
          </p:cNvSpPr>
          <p:nvPr>
            <p:ph type="sldNum" sz="quarter" idx="12"/>
          </p:nvPr>
        </p:nvSpPr>
        <p:spPr/>
        <p:txBody>
          <a:bodyPr/>
          <a:lstStyle/>
          <a:p>
            <a:fld id="{81490136-36A9-6F44-A23B-178A98F86B26}" type="slidenum">
              <a:rPr lang="it-IT" smtClean="0"/>
              <a:t>‹N›</a:t>
            </a:fld>
            <a:endParaRPr lang="it-IT"/>
          </a:p>
        </p:txBody>
      </p:sp>
    </p:spTree>
    <p:extLst>
      <p:ext uri="{BB962C8B-B14F-4D97-AF65-F5344CB8AC3E}">
        <p14:creationId xmlns:p14="http://schemas.microsoft.com/office/powerpoint/2010/main" val="2925185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40112B-A8E8-375B-0925-198E93BCA58C}"/>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4C43258B-2CDD-8C5C-37AC-52C18A641F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19BF720E-FCE0-D6F9-890D-B2D34C7D0E7C}"/>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5EAACC67-AB60-2FF2-4061-45185FC0F6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9796D562-D6CC-69E8-F8BC-E708A4CA87B2}"/>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7A36A085-B3E0-E1CE-B3CE-51B83B7F5E7F}"/>
              </a:ext>
            </a:extLst>
          </p:cNvPr>
          <p:cNvSpPr>
            <a:spLocks noGrp="1"/>
          </p:cNvSpPr>
          <p:nvPr>
            <p:ph type="dt" sz="half" idx="10"/>
          </p:nvPr>
        </p:nvSpPr>
        <p:spPr/>
        <p:txBody>
          <a:bodyPr/>
          <a:lstStyle/>
          <a:p>
            <a:fld id="{CA21D418-85C2-6B43-AF07-BCA49356829B}" type="datetimeFigureOut">
              <a:rPr lang="it-IT" smtClean="0"/>
              <a:t>20/01/25</a:t>
            </a:fld>
            <a:endParaRPr lang="it-IT"/>
          </a:p>
        </p:txBody>
      </p:sp>
      <p:sp>
        <p:nvSpPr>
          <p:cNvPr id="8" name="Segnaposto piè di pagina 7">
            <a:extLst>
              <a:ext uri="{FF2B5EF4-FFF2-40B4-BE49-F238E27FC236}">
                <a16:creationId xmlns:a16="http://schemas.microsoft.com/office/drawing/2014/main" id="{530F85CB-243B-1252-4973-A7A2771F49F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D7FB9363-C661-1E63-E7B1-A75C1672621A}"/>
              </a:ext>
            </a:extLst>
          </p:cNvPr>
          <p:cNvSpPr>
            <a:spLocks noGrp="1"/>
          </p:cNvSpPr>
          <p:nvPr>
            <p:ph type="sldNum" sz="quarter" idx="12"/>
          </p:nvPr>
        </p:nvSpPr>
        <p:spPr/>
        <p:txBody>
          <a:bodyPr/>
          <a:lstStyle/>
          <a:p>
            <a:fld id="{81490136-36A9-6F44-A23B-178A98F86B26}" type="slidenum">
              <a:rPr lang="it-IT" smtClean="0"/>
              <a:t>‹N›</a:t>
            </a:fld>
            <a:endParaRPr lang="it-IT"/>
          </a:p>
        </p:txBody>
      </p:sp>
    </p:spTree>
    <p:extLst>
      <p:ext uri="{BB962C8B-B14F-4D97-AF65-F5344CB8AC3E}">
        <p14:creationId xmlns:p14="http://schemas.microsoft.com/office/powerpoint/2010/main" val="2710052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36361D-47D8-3EDE-B51B-AA27828E9F12}"/>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32B42711-6791-7F0B-720D-DFCF4FAC3676}"/>
              </a:ext>
            </a:extLst>
          </p:cNvPr>
          <p:cNvSpPr>
            <a:spLocks noGrp="1"/>
          </p:cNvSpPr>
          <p:nvPr>
            <p:ph type="dt" sz="half" idx="10"/>
          </p:nvPr>
        </p:nvSpPr>
        <p:spPr/>
        <p:txBody>
          <a:bodyPr/>
          <a:lstStyle/>
          <a:p>
            <a:fld id="{CA21D418-85C2-6B43-AF07-BCA49356829B}" type="datetimeFigureOut">
              <a:rPr lang="it-IT" smtClean="0"/>
              <a:t>20/01/25</a:t>
            </a:fld>
            <a:endParaRPr lang="it-IT"/>
          </a:p>
        </p:txBody>
      </p:sp>
      <p:sp>
        <p:nvSpPr>
          <p:cNvPr id="4" name="Segnaposto piè di pagina 3">
            <a:extLst>
              <a:ext uri="{FF2B5EF4-FFF2-40B4-BE49-F238E27FC236}">
                <a16:creationId xmlns:a16="http://schemas.microsoft.com/office/drawing/2014/main" id="{55955A44-4CD9-41C8-2736-9D5A15DB1C44}"/>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6186A280-FCB0-C1B5-B396-928165F06C0C}"/>
              </a:ext>
            </a:extLst>
          </p:cNvPr>
          <p:cNvSpPr>
            <a:spLocks noGrp="1"/>
          </p:cNvSpPr>
          <p:nvPr>
            <p:ph type="sldNum" sz="quarter" idx="12"/>
          </p:nvPr>
        </p:nvSpPr>
        <p:spPr/>
        <p:txBody>
          <a:bodyPr/>
          <a:lstStyle/>
          <a:p>
            <a:fld id="{81490136-36A9-6F44-A23B-178A98F86B26}" type="slidenum">
              <a:rPr lang="it-IT" smtClean="0"/>
              <a:t>‹N›</a:t>
            </a:fld>
            <a:endParaRPr lang="it-IT"/>
          </a:p>
        </p:txBody>
      </p:sp>
    </p:spTree>
    <p:extLst>
      <p:ext uri="{BB962C8B-B14F-4D97-AF65-F5344CB8AC3E}">
        <p14:creationId xmlns:p14="http://schemas.microsoft.com/office/powerpoint/2010/main" val="3282037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3294D21B-70EC-1DF0-454D-4C32E1842A4D}"/>
              </a:ext>
            </a:extLst>
          </p:cNvPr>
          <p:cNvSpPr>
            <a:spLocks noGrp="1"/>
          </p:cNvSpPr>
          <p:nvPr>
            <p:ph type="dt" sz="half" idx="10"/>
          </p:nvPr>
        </p:nvSpPr>
        <p:spPr/>
        <p:txBody>
          <a:bodyPr/>
          <a:lstStyle/>
          <a:p>
            <a:fld id="{CA21D418-85C2-6B43-AF07-BCA49356829B}" type="datetimeFigureOut">
              <a:rPr lang="it-IT" smtClean="0"/>
              <a:t>20/01/25</a:t>
            </a:fld>
            <a:endParaRPr lang="it-IT"/>
          </a:p>
        </p:txBody>
      </p:sp>
      <p:sp>
        <p:nvSpPr>
          <p:cNvPr id="3" name="Segnaposto piè di pagina 2">
            <a:extLst>
              <a:ext uri="{FF2B5EF4-FFF2-40B4-BE49-F238E27FC236}">
                <a16:creationId xmlns:a16="http://schemas.microsoft.com/office/drawing/2014/main" id="{A6EF655F-C036-C469-A55F-E09C0864D3C9}"/>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DF198B25-CA33-9C67-92D3-0AF8AF9BF95B}"/>
              </a:ext>
            </a:extLst>
          </p:cNvPr>
          <p:cNvSpPr>
            <a:spLocks noGrp="1"/>
          </p:cNvSpPr>
          <p:nvPr>
            <p:ph type="sldNum" sz="quarter" idx="12"/>
          </p:nvPr>
        </p:nvSpPr>
        <p:spPr/>
        <p:txBody>
          <a:bodyPr/>
          <a:lstStyle/>
          <a:p>
            <a:fld id="{81490136-36A9-6F44-A23B-178A98F86B26}" type="slidenum">
              <a:rPr lang="it-IT" smtClean="0"/>
              <a:t>‹N›</a:t>
            </a:fld>
            <a:endParaRPr lang="it-IT"/>
          </a:p>
        </p:txBody>
      </p:sp>
    </p:spTree>
    <p:extLst>
      <p:ext uri="{BB962C8B-B14F-4D97-AF65-F5344CB8AC3E}">
        <p14:creationId xmlns:p14="http://schemas.microsoft.com/office/powerpoint/2010/main" val="3831855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FEE677-282F-CFA4-F6BB-18FBAD9B7E4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DED620F-EED3-CE99-FC9B-FF690B0B05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3B9C77D2-EB2B-A2B0-5685-F4D14A29FA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ABEFF6C-50E5-392D-3CEB-874015F3F325}"/>
              </a:ext>
            </a:extLst>
          </p:cNvPr>
          <p:cNvSpPr>
            <a:spLocks noGrp="1"/>
          </p:cNvSpPr>
          <p:nvPr>
            <p:ph type="dt" sz="half" idx="10"/>
          </p:nvPr>
        </p:nvSpPr>
        <p:spPr/>
        <p:txBody>
          <a:bodyPr/>
          <a:lstStyle/>
          <a:p>
            <a:fld id="{CA21D418-85C2-6B43-AF07-BCA49356829B}" type="datetimeFigureOut">
              <a:rPr lang="it-IT" smtClean="0"/>
              <a:t>20/01/25</a:t>
            </a:fld>
            <a:endParaRPr lang="it-IT"/>
          </a:p>
        </p:txBody>
      </p:sp>
      <p:sp>
        <p:nvSpPr>
          <p:cNvPr id="6" name="Segnaposto piè di pagina 5">
            <a:extLst>
              <a:ext uri="{FF2B5EF4-FFF2-40B4-BE49-F238E27FC236}">
                <a16:creationId xmlns:a16="http://schemas.microsoft.com/office/drawing/2014/main" id="{075A4152-A4BA-4E81-FB90-A739A0F17FAE}"/>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1647467-842C-95E6-FA98-8E9A8E5483DD}"/>
              </a:ext>
            </a:extLst>
          </p:cNvPr>
          <p:cNvSpPr>
            <a:spLocks noGrp="1"/>
          </p:cNvSpPr>
          <p:nvPr>
            <p:ph type="sldNum" sz="quarter" idx="12"/>
          </p:nvPr>
        </p:nvSpPr>
        <p:spPr/>
        <p:txBody>
          <a:bodyPr/>
          <a:lstStyle/>
          <a:p>
            <a:fld id="{81490136-36A9-6F44-A23B-178A98F86B26}" type="slidenum">
              <a:rPr lang="it-IT" smtClean="0"/>
              <a:t>‹N›</a:t>
            </a:fld>
            <a:endParaRPr lang="it-IT"/>
          </a:p>
        </p:txBody>
      </p:sp>
    </p:spTree>
    <p:extLst>
      <p:ext uri="{BB962C8B-B14F-4D97-AF65-F5344CB8AC3E}">
        <p14:creationId xmlns:p14="http://schemas.microsoft.com/office/powerpoint/2010/main" val="4036451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EBE8B7-C151-2B1F-4DE7-C51EBB5B5EC9}"/>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99D1062E-7C0B-C403-6A49-31BA2DDB98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5119FCCB-4696-B5D2-167E-3FF58869DE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3A9808AD-C5AA-5B26-987C-63524D33C654}"/>
              </a:ext>
            </a:extLst>
          </p:cNvPr>
          <p:cNvSpPr>
            <a:spLocks noGrp="1"/>
          </p:cNvSpPr>
          <p:nvPr>
            <p:ph type="dt" sz="half" idx="10"/>
          </p:nvPr>
        </p:nvSpPr>
        <p:spPr/>
        <p:txBody>
          <a:bodyPr/>
          <a:lstStyle/>
          <a:p>
            <a:fld id="{CA21D418-85C2-6B43-AF07-BCA49356829B}" type="datetimeFigureOut">
              <a:rPr lang="it-IT" smtClean="0"/>
              <a:t>20/01/25</a:t>
            </a:fld>
            <a:endParaRPr lang="it-IT"/>
          </a:p>
        </p:txBody>
      </p:sp>
      <p:sp>
        <p:nvSpPr>
          <p:cNvPr id="6" name="Segnaposto piè di pagina 5">
            <a:extLst>
              <a:ext uri="{FF2B5EF4-FFF2-40B4-BE49-F238E27FC236}">
                <a16:creationId xmlns:a16="http://schemas.microsoft.com/office/drawing/2014/main" id="{4472D6FE-B863-B6C0-94D4-84940AE83D8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38D6C6C-EE9C-A45E-D64B-370DB996F204}"/>
              </a:ext>
            </a:extLst>
          </p:cNvPr>
          <p:cNvSpPr>
            <a:spLocks noGrp="1"/>
          </p:cNvSpPr>
          <p:nvPr>
            <p:ph type="sldNum" sz="quarter" idx="12"/>
          </p:nvPr>
        </p:nvSpPr>
        <p:spPr/>
        <p:txBody>
          <a:bodyPr/>
          <a:lstStyle/>
          <a:p>
            <a:fld id="{81490136-36A9-6F44-A23B-178A98F86B26}" type="slidenum">
              <a:rPr lang="it-IT" smtClean="0"/>
              <a:t>‹N›</a:t>
            </a:fld>
            <a:endParaRPr lang="it-IT"/>
          </a:p>
        </p:txBody>
      </p:sp>
    </p:spTree>
    <p:extLst>
      <p:ext uri="{BB962C8B-B14F-4D97-AF65-F5344CB8AC3E}">
        <p14:creationId xmlns:p14="http://schemas.microsoft.com/office/powerpoint/2010/main" val="4175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562D3FA-4EFF-317B-3954-03613C921F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807A685F-6376-EC8B-703A-DC480912AE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849B5FD-7268-F430-73DF-FF033B345F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A21D418-85C2-6B43-AF07-BCA49356829B}" type="datetimeFigureOut">
              <a:rPr lang="it-IT" smtClean="0"/>
              <a:t>20/01/25</a:t>
            </a:fld>
            <a:endParaRPr lang="it-IT"/>
          </a:p>
        </p:txBody>
      </p:sp>
      <p:sp>
        <p:nvSpPr>
          <p:cNvPr id="5" name="Segnaposto piè di pagina 4">
            <a:extLst>
              <a:ext uri="{FF2B5EF4-FFF2-40B4-BE49-F238E27FC236}">
                <a16:creationId xmlns:a16="http://schemas.microsoft.com/office/drawing/2014/main" id="{B0DD6F07-C3F0-92C0-61CD-43CEA0BD88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F394E93E-0470-D826-DFE7-0BA42AF614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1490136-36A9-6F44-A23B-178A98F86B26}" type="slidenum">
              <a:rPr lang="it-IT" smtClean="0"/>
              <a:t>‹N›</a:t>
            </a:fld>
            <a:endParaRPr lang="it-IT"/>
          </a:p>
        </p:txBody>
      </p:sp>
    </p:spTree>
    <p:extLst>
      <p:ext uri="{BB962C8B-B14F-4D97-AF65-F5344CB8AC3E}">
        <p14:creationId xmlns:p14="http://schemas.microsoft.com/office/powerpoint/2010/main" val="29367902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FE9396-CB7E-8029-AD17-2FC74C81552D}"/>
              </a:ext>
            </a:extLst>
          </p:cNvPr>
          <p:cNvSpPr>
            <a:spLocks noGrp="1"/>
          </p:cNvSpPr>
          <p:nvPr>
            <p:ph type="ctrTitle"/>
          </p:nvPr>
        </p:nvSpPr>
        <p:spPr/>
        <p:txBody>
          <a:bodyPr/>
          <a:lstStyle/>
          <a:p>
            <a:r>
              <a:rPr lang="it-IT" b="1" dirty="0">
                <a:solidFill>
                  <a:srgbClr val="0070C0"/>
                </a:solidFill>
              </a:rPr>
              <a:t>Sentenza Settimana 3</a:t>
            </a:r>
            <a:r>
              <a:rPr lang="it-IT" dirty="0"/>
              <a:t> </a:t>
            </a:r>
          </a:p>
        </p:txBody>
      </p:sp>
      <p:sp>
        <p:nvSpPr>
          <p:cNvPr id="3" name="Sottotitolo 2">
            <a:extLst>
              <a:ext uri="{FF2B5EF4-FFF2-40B4-BE49-F238E27FC236}">
                <a16:creationId xmlns:a16="http://schemas.microsoft.com/office/drawing/2014/main" id="{2E9A75D7-C94E-C1CD-A895-3B5A94060CC3}"/>
              </a:ext>
            </a:extLst>
          </p:cNvPr>
          <p:cNvSpPr>
            <a:spLocks noGrp="1"/>
          </p:cNvSpPr>
          <p:nvPr>
            <p:ph type="subTitle" idx="1"/>
          </p:nvPr>
        </p:nvSpPr>
        <p:spPr/>
        <p:txBody>
          <a:bodyPr/>
          <a:lstStyle/>
          <a:p>
            <a:r>
              <a:rPr lang="it-IT" b="1" dirty="0">
                <a:solidFill>
                  <a:srgbClr val="0070C0"/>
                </a:solidFill>
              </a:rPr>
              <a:t>LUISS</a:t>
            </a:r>
          </a:p>
        </p:txBody>
      </p:sp>
    </p:spTree>
    <p:extLst>
      <p:ext uri="{BB962C8B-B14F-4D97-AF65-F5344CB8AC3E}">
        <p14:creationId xmlns:p14="http://schemas.microsoft.com/office/powerpoint/2010/main" val="3302104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1AA0D7A-CE96-409D-A030-76634410806D}"/>
              </a:ext>
            </a:extLst>
          </p:cNvPr>
          <p:cNvSpPr>
            <a:spLocks noGrp="1"/>
          </p:cNvSpPr>
          <p:nvPr>
            <p:ph type="title"/>
          </p:nvPr>
        </p:nvSpPr>
        <p:spPr/>
        <p:txBody>
          <a:bodyPr/>
          <a:lstStyle/>
          <a:p>
            <a:r>
              <a:rPr lang="it-IT" b="1" dirty="0">
                <a:solidFill>
                  <a:srgbClr val="0070C0"/>
                </a:solidFill>
              </a:rPr>
              <a:t>5. Conclusioni</a:t>
            </a:r>
          </a:p>
        </p:txBody>
      </p:sp>
      <p:sp>
        <p:nvSpPr>
          <p:cNvPr id="3" name="Segnaposto contenuto 2">
            <a:extLst>
              <a:ext uri="{FF2B5EF4-FFF2-40B4-BE49-F238E27FC236}">
                <a16:creationId xmlns:a16="http://schemas.microsoft.com/office/drawing/2014/main" id="{F502FE52-B44C-1A9F-E50A-1A932010B24D}"/>
              </a:ext>
            </a:extLst>
          </p:cNvPr>
          <p:cNvSpPr>
            <a:spLocks noGrp="1"/>
          </p:cNvSpPr>
          <p:nvPr>
            <p:ph idx="1"/>
          </p:nvPr>
        </p:nvSpPr>
        <p:spPr/>
        <p:txBody>
          <a:bodyPr/>
          <a:lstStyle/>
          <a:p>
            <a:r>
              <a:rPr lang="it-IT" i="0" u="none" strike="noStrike" dirty="0">
                <a:effectLst/>
                <a:latin typeface="Calibri" panose="020F0502020204030204" pitchFamily="34" charset="0"/>
                <a:cs typeface="Calibri" panose="020F0502020204030204" pitchFamily="34" charset="0"/>
              </a:rPr>
              <a:t>Secondo la Corte di giustizia:</a:t>
            </a:r>
          </a:p>
          <a:p>
            <a:r>
              <a:rPr lang="it-IT" i="0" u="none" strike="noStrike" dirty="0">
                <a:effectLst/>
                <a:latin typeface="Calibri" panose="020F0502020204030204" pitchFamily="34" charset="0"/>
                <a:cs typeface="Calibri" panose="020F0502020204030204" pitchFamily="34" charset="0"/>
              </a:rPr>
              <a:t>che il programma di acquisto di titoli del settore pubblico sui mercati secondari – istituito con decisione 2015/774 e denominato PSPP – era stato adottato in conformità a quanto previsto dai Trattati. </a:t>
            </a:r>
          </a:p>
          <a:p>
            <a:r>
              <a:rPr lang="it-IT" i="0" u="none" strike="noStrike" dirty="0">
                <a:effectLst/>
                <a:latin typeface="Calibri" panose="020F0502020204030204" pitchFamily="34" charset="0"/>
                <a:cs typeface="Calibri" panose="020F0502020204030204" pitchFamily="34" charset="0"/>
              </a:rPr>
              <a:t>In particolare, rispettando i limiti del mandato della BCE in materia di politica monetaria </a:t>
            </a:r>
            <a:r>
              <a:rPr lang="it-IT" i="1" u="none" strike="noStrike" dirty="0">
                <a:effectLst/>
                <a:latin typeface="Calibri" panose="020F0502020204030204" pitchFamily="34" charset="0"/>
                <a:cs typeface="Calibri" panose="020F0502020204030204" pitchFamily="34" charset="0"/>
              </a:rPr>
              <a:t>ex </a:t>
            </a:r>
            <a:r>
              <a:rPr lang="it-IT" i="0" u="none" strike="noStrike" dirty="0">
                <a:effectLst/>
                <a:latin typeface="Calibri" panose="020F0502020204030204" pitchFamily="34" charset="0"/>
                <a:cs typeface="Calibri" panose="020F0502020204030204" pitchFamily="34" charset="0"/>
              </a:rPr>
              <a:t>artt. 127 e 282 TFUE, il PSPP doveva quindi considerarsi legittimo.</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766999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4A762D-9297-2E0B-3FE6-266A61A5504D}"/>
              </a:ext>
            </a:extLst>
          </p:cNvPr>
          <p:cNvSpPr>
            <a:spLocks noGrp="1"/>
          </p:cNvSpPr>
          <p:nvPr>
            <p:ph type="title"/>
          </p:nvPr>
        </p:nvSpPr>
        <p:spPr/>
        <p:txBody>
          <a:bodyPr/>
          <a:lstStyle/>
          <a:p>
            <a:r>
              <a:rPr lang="it-IT" b="1" dirty="0">
                <a:solidFill>
                  <a:srgbClr val="0070C0"/>
                </a:solidFill>
              </a:rPr>
              <a:t>5. Conclusioni</a:t>
            </a:r>
            <a:endParaRPr lang="it-IT" dirty="0"/>
          </a:p>
        </p:txBody>
      </p:sp>
      <p:sp>
        <p:nvSpPr>
          <p:cNvPr id="3" name="Segnaposto contenuto 2">
            <a:extLst>
              <a:ext uri="{FF2B5EF4-FFF2-40B4-BE49-F238E27FC236}">
                <a16:creationId xmlns:a16="http://schemas.microsoft.com/office/drawing/2014/main" id="{2F748423-64FD-EA60-8C28-579286E280E5}"/>
              </a:ext>
            </a:extLst>
          </p:cNvPr>
          <p:cNvSpPr>
            <a:spLocks noGrp="1"/>
          </p:cNvSpPr>
          <p:nvPr>
            <p:ph idx="1"/>
          </p:nvPr>
        </p:nvSpPr>
        <p:spPr/>
        <p:txBody>
          <a:bodyPr>
            <a:normAutofit fontScale="92500" lnSpcReduction="10000"/>
          </a:bodyPr>
          <a:lstStyle/>
          <a:p>
            <a:r>
              <a:rPr lang="it-IT" dirty="0">
                <a:latin typeface="Calibri" panose="020F0502020204030204" pitchFamily="34" charset="0"/>
                <a:cs typeface="Calibri" panose="020F0502020204030204" pitchFamily="34" charset="0"/>
              </a:rPr>
              <a:t>Principali argomenti a sostegno delle conclusioni della Corte di giustizia:</a:t>
            </a:r>
          </a:p>
          <a:p>
            <a:pPr algn="l" fontAlgn="base"/>
            <a:r>
              <a:rPr lang="it-IT" b="0" i="0" u="none" strike="noStrike" dirty="0">
                <a:solidFill>
                  <a:srgbClr val="000000"/>
                </a:solidFill>
                <a:effectLst/>
                <a:latin typeface="inherit"/>
              </a:rPr>
              <a:t>il PSPP doveva essere inteso come parte della politica monetaria e ricompreso dal mandato della BCE, nonostante i possibili effetti indiretti di natura economica.</a:t>
            </a:r>
            <a:endParaRPr lang="it-IT" b="0" i="0" u="none" strike="noStrike" dirty="0">
              <a:solidFill>
                <a:srgbClr val="000000"/>
              </a:solidFill>
              <a:effectLst/>
              <a:latin typeface="Open Sans" panose="020B0606030504020204" pitchFamily="34" charset="0"/>
            </a:endParaRPr>
          </a:p>
          <a:p>
            <a:pPr algn="l" fontAlgn="base"/>
            <a:r>
              <a:rPr lang="it-IT" b="0" i="0" u="none" strike="noStrike" dirty="0">
                <a:solidFill>
                  <a:srgbClr val="000000"/>
                </a:solidFill>
                <a:effectLst/>
                <a:latin typeface="inherit"/>
              </a:rPr>
              <a:t>Inoltre, la Corte giunge a questa decisione valutando il </a:t>
            </a:r>
            <a:r>
              <a:rPr lang="it-IT" b="1" i="0" u="none" strike="noStrike" dirty="0">
                <a:solidFill>
                  <a:srgbClr val="3D5775"/>
                </a:solidFill>
                <a:effectLst/>
                <a:latin typeface="inherit"/>
              </a:rPr>
              <a:t>rispetto</a:t>
            </a:r>
            <a:r>
              <a:rPr lang="it-IT" b="0" i="0" u="none" strike="noStrike" dirty="0">
                <a:solidFill>
                  <a:srgbClr val="000000"/>
                </a:solidFill>
                <a:effectLst/>
                <a:latin typeface="inherit"/>
              </a:rPr>
              <a:t>, da parte della misura in discorso, del </a:t>
            </a:r>
            <a:r>
              <a:rPr lang="it-IT" b="1" i="0" u="none" strike="noStrike" dirty="0">
                <a:solidFill>
                  <a:srgbClr val="3D5775"/>
                </a:solidFill>
                <a:effectLst/>
                <a:latin typeface="inherit"/>
              </a:rPr>
              <a:t>principio di proporzionalità</a:t>
            </a:r>
            <a:r>
              <a:rPr lang="it-IT" b="0" i="0" u="none" strike="noStrike" dirty="0">
                <a:solidFill>
                  <a:srgbClr val="000000"/>
                </a:solidFill>
                <a:effectLst/>
                <a:latin typeface="inherit"/>
              </a:rPr>
              <a:t>, concludendo nel senso che il PSPP non andava manifestamente al di là di quanto fosse necessario per raggiungere l’obiettivo perseguito in tema di mantenimento della stabilità dei prezzi (in particolare l’obiettivo di tassi di inflazione inferiori, ma prossimi, al </a:t>
            </a:r>
            <a:r>
              <a:rPr lang="it-IT" b="1" i="0" u="none" strike="noStrike" dirty="0">
                <a:solidFill>
                  <a:srgbClr val="3D5775"/>
                </a:solidFill>
                <a:effectLst/>
                <a:latin typeface="inherit"/>
              </a:rPr>
              <a:t>2%</a:t>
            </a:r>
            <a:r>
              <a:rPr lang="it-IT" b="0" i="0" u="none" strike="noStrike" dirty="0">
                <a:solidFill>
                  <a:srgbClr val="000000"/>
                </a:solidFill>
                <a:effectLst/>
                <a:latin typeface="inherit"/>
              </a:rPr>
              <a:t>). </a:t>
            </a:r>
          </a:p>
          <a:p>
            <a:pPr algn="l" fontAlgn="base"/>
            <a:r>
              <a:rPr lang="it-IT" b="0" i="0" u="none" strike="noStrike" dirty="0">
                <a:solidFill>
                  <a:srgbClr val="000000"/>
                </a:solidFill>
                <a:effectLst/>
                <a:latin typeface="inherit"/>
              </a:rPr>
              <a:t>Questa valutazione teneva in considerazione, tra l’altro, il periodo di crisi economica e il carattere temporaneo della misura.</a:t>
            </a:r>
            <a:endParaRPr lang="it-IT" b="0" i="0" u="none" strike="noStrike" dirty="0">
              <a:solidFill>
                <a:srgbClr val="000000"/>
              </a:solidFill>
              <a:effectLst/>
              <a:latin typeface="Open Sans" panose="020B0606030504020204" pitchFamily="34" charset="0"/>
            </a:endParaRPr>
          </a:p>
        </p:txBody>
      </p:sp>
    </p:spTree>
    <p:extLst>
      <p:ext uri="{BB962C8B-B14F-4D97-AF65-F5344CB8AC3E}">
        <p14:creationId xmlns:p14="http://schemas.microsoft.com/office/powerpoint/2010/main" val="41363043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53FF8A-E7D1-EC22-6C26-AFDA73D16B0C}"/>
              </a:ext>
            </a:extLst>
          </p:cNvPr>
          <p:cNvSpPr>
            <a:spLocks noGrp="1"/>
          </p:cNvSpPr>
          <p:nvPr>
            <p:ph type="title"/>
          </p:nvPr>
        </p:nvSpPr>
        <p:spPr/>
        <p:txBody>
          <a:bodyPr/>
          <a:lstStyle/>
          <a:p>
            <a:r>
              <a:rPr lang="it-IT" b="1" dirty="0">
                <a:solidFill>
                  <a:srgbClr val="0070C0"/>
                </a:solidFill>
              </a:rPr>
              <a:t>5. Conclusioni</a:t>
            </a:r>
            <a:endParaRPr lang="it-IT" dirty="0"/>
          </a:p>
        </p:txBody>
      </p:sp>
      <p:sp>
        <p:nvSpPr>
          <p:cNvPr id="3" name="Segnaposto contenuto 2">
            <a:extLst>
              <a:ext uri="{FF2B5EF4-FFF2-40B4-BE49-F238E27FC236}">
                <a16:creationId xmlns:a16="http://schemas.microsoft.com/office/drawing/2014/main" id="{110AA60C-2C53-30D3-7B9E-0FA1A2758835}"/>
              </a:ext>
            </a:extLst>
          </p:cNvPr>
          <p:cNvSpPr>
            <a:spLocks noGrp="1"/>
          </p:cNvSpPr>
          <p:nvPr>
            <p:ph idx="1"/>
          </p:nvPr>
        </p:nvSpPr>
        <p:spPr/>
        <p:txBody>
          <a:bodyPr>
            <a:normAutofit fontScale="92500"/>
          </a:bodyPr>
          <a:lstStyle/>
          <a:p>
            <a:r>
              <a:rPr lang="it-IT" b="0" i="0" u="none" strike="noStrike" dirty="0">
                <a:solidFill>
                  <a:srgbClr val="000000"/>
                </a:solidFill>
                <a:effectLst/>
                <a:latin typeface="Calibri" panose="020F0502020204030204" pitchFamily="34" charset="0"/>
                <a:cs typeface="Calibri" panose="020F0502020204030204" pitchFamily="34" charset="0"/>
              </a:rPr>
              <a:t>Inoltre, </a:t>
            </a:r>
            <a:r>
              <a:rPr lang="it-IT" b="0" i="0" u="none" strike="noStrike" dirty="0">
                <a:solidFill>
                  <a:srgbClr val="000000"/>
                </a:solidFill>
                <a:effectLst/>
                <a:latin typeface="inherit"/>
              </a:rPr>
              <a:t>la Corte analizzava il </a:t>
            </a:r>
            <a:r>
              <a:rPr lang="it-IT" b="1" i="0" u="none" strike="noStrike" dirty="0">
                <a:solidFill>
                  <a:srgbClr val="3D5775"/>
                </a:solidFill>
                <a:effectLst/>
                <a:latin typeface="inherit"/>
              </a:rPr>
              <a:t>divieto di finanziamento monetario degli Stati</a:t>
            </a:r>
            <a:r>
              <a:rPr lang="it-IT" b="0" i="0" u="none" strike="noStrike" dirty="0">
                <a:solidFill>
                  <a:srgbClr val="000000"/>
                </a:solidFill>
                <a:effectLst/>
                <a:latin typeface="inherit"/>
              </a:rPr>
              <a:t>, ricordando </a:t>
            </a:r>
            <a:r>
              <a:rPr lang="it-IT" b="0" i="1" u="none" strike="noStrike" dirty="0">
                <a:solidFill>
                  <a:srgbClr val="000000"/>
                </a:solidFill>
                <a:effectLst/>
                <a:latin typeface="inherit"/>
              </a:rPr>
              <a:t>inter alia</a:t>
            </a:r>
            <a:r>
              <a:rPr lang="it-IT" b="0" i="0" u="none" strike="noStrike" dirty="0">
                <a:solidFill>
                  <a:srgbClr val="000000"/>
                </a:solidFill>
                <a:effectLst/>
                <a:latin typeface="inherit"/>
              </a:rPr>
              <a:t> che l’art. 123 TFUE vieta espressamente solo l’</a:t>
            </a:r>
            <a:r>
              <a:rPr lang="it-IT" b="1" i="0" u="none" strike="noStrike" dirty="0">
                <a:solidFill>
                  <a:srgbClr val="3D5775"/>
                </a:solidFill>
                <a:effectLst/>
                <a:latin typeface="inherit"/>
              </a:rPr>
              <a:t>acquisto di titoli di Stato sul mercato primario</a:t>
            </a:r>
            <a:r>
              <a:rPr lang="it-IT" b="0" i="0" u="none" strike="noStrike" dirty="0">
                <a:solidFill>
                  <a:srgbClr val="000000"/>
                </a:solidFill>
                <a:effectLst/>
                <a:latin typeface="inherit"/>
              </a:rPr>
              <a:t>, ovvero direttamente dagli Stati membri e che, nell’ambito del PSPP, la BCE non acquistava i titoli direttamente dagli Stati membri, ma sui </a:t>
            </a:r>
            <a:r>
              <a:rPr lang="it-IT" b="1" i="0" u="none" strike="noStrike" dirty="0">
                <a:solidFill>
                  <a:srgbClr val="3D5775"/>
                </a:solidFill>
                <a:effectLst/>
                <a:latin typeface="inherit"/>
              </a:rPr>
              <a:t>mercati secondari</a:t>
            </a:r>
            <a:r>
              <a:rPr lang="it-IT" b="0" i="0" u="none" strike="noStrike" dirty="0">
                <a:solidFill>
                  <a:srgbClr val="000000"/>
                </a:solidFill>
                <a:effectLst/>
                <a:latin typeface="inherit"/>
              </a:rPr>
              <a:t>.</a:t>
            </a:r>
            <a:br>
              <a:rPr lang="it-IT" b="0" i="0" u="none" strike="noStrike" dirty="0">
                <a:solidFill>
                  <a:srgbClr val="000000"/>
                </a:solidFill>
                <a:effectLst/>
                <a:latin typeface="Open Sans" panose="020B0606030504020204" pitchFamily="34" charset="0"/>
              </a:rPr>
            </a:br>
            <a:r>
              <a:rPr lang="it-IT" b="0" i="0" u="none" strike="noStrike" dirty="0">
                <a:solidFill>
                  <a:srgbClr val="000000"/>
                </a:solidFill>
                <a:effectLst/>
                <a:latin typeface="inherit"/>
              </a:rPr>
              <a:t>Quest’ultima possibilità non è esclusa dai Trattati, a patto che</a:t>
            </a:r>
            <a:r>
              <a:rPr lang="it-IT" b="1" i="0" u="none" strike="noStrike" dirty="0">
                <a:solidFill>
                  <a:srgbClr val="3D5775"/>
                </a:solidFill>
                <a:effectLst/>
                <a:latin typeface="inherit"/>
              </a:rPr>
              <a:t> due condizioni</a:t>
            </a:r>
            <a:r>
              <a:rPr lang="it-IT" b="0" i="0" u="none" strike="noStrike" dirty="0">
                <a:solidFill>
                  <a:srgbClr val="000000"/>
                </a:solidFill>
                <a:effectLst/>
                <a:latin typeface="inherit"/>
              </a:rPr>
              <a:t> siano rispettate – considerate soddisfatte nel caso del PSPP. In particolare, l’acquisto di titoli sui mercati secondari</a:t>
            </a:r>
            <a:endParaRPr lang="it-IT" b="0" i="0" u="none" strike="noStrike" dirty="0">
              <a:solidFill>
                <a:srgbClr val="000000"/>
              </a:solidFill>
              <a:effectLst/>
              <a:latin typeface="Open Sans" panose="020B0606030504020204" pitchFamily="34" charset="0"/>
            </a:endParaRPr>
          </a:p>
          <a:p>
            <a:pPr algn="l" fontAlgn="base">
              <a:buFont typeface="+mj-lt"/>
              <a:buAutoNum type="arabicPeriod"/>
            </a:pPr>
            <a:r>
              <a:rPr lang="it-IT" b="0" i="0" u="none" strike="noStrike" dirty="0">
                <a:solidFill>
                  <a:srgbClr val="000000"/>
                </a:solidFill>
                <a:effectLst/>
                <a:latin typeface="inherit"/>
              </a:rPr>
              <a:t> non deve avere un </a:t>
            </a:r>
            <a:r>
              <a:rPr lang="it-IT" b="1" i="0" u="none" strike="noStrike" dirty="0">
                <a:solidFill>
                  <a:srgbClr val="3D5775"/>
                </a:solidFill>
                <a:effectLst/>
                <a:latin typeface="inherit"/>
              </a:rPr>
              <a:t>effetto equivalente</a:t>
            </a:r>
            <a:r>
              <a:rPr lang="it-IT" b="0" i="0" u="none" strike="noStrike" dirty="0">
                <a:solidFill>
                  <a:srgbClr val="000000"/>
                </a:solidFill>
                <a:effectLst/>
                <a:latin typeface="inherit"/>
              </a:rPr>
              <a:t> all’acquisto sul mercato primario e </a:t>
            </a:r>
          </a:p>
          <a:p>
            <a:pPr algn="l" fontAlgn="base">
              <a:buFont typeface="+mj-lt"/>
              <a:buAutoNum type="arabicPeriod"/>
            </a:pPr>
            <a:r>
              <a:rPr lang="it-IT" b="0" i="0" u="none" strike="noStrike" dirty="0">
                <a:solidFill>
                  <a:srgbClr val="000000"/>
                </a:solidFill>
                <a:effectLst/>
                <a:latin typeface="inherit"/>
              </a:rPr>
              <a:t> non deve indurre gli Stati membri ad abbandonare una </a:t>
            </a:r>
            <a:r>
              <a:rPr lang="it-IT" b="1" i="0" u="none" strike="noStrike" dirty="0">
                <a:solidFill>
                  <a:srgbClr val="3D5775"/>
                </a:solidFill>
                <a:effectLst/>
                <a:latin typeface="inherit"/>
              </a:rPr>
              <a:t>sana politica di bilancio</a:t>
            </a:r>
            <a:r>
              <a:rPr lang="it-IT" b="0" i="0" u="none" strike="noStrike" dirty="0">
                <a:solidFill>
                  <a:srgbClr val="000000"/>
                </a:solidFill>
                <a:effectLst/>
                <a:latin typeface="inherit"/>
              </a:rPr>
              <a:t>.</a:t>
            </a:r>
          </a:p>
          <a:p>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908488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668A1C-912E-E245-1179-F03CDD11F72F}"/>
              </a:ext>
            </a:extLst>
          </p:cNvPr>
          <p:cNvSpPr>
            <a:spLocks noGrp="1"/>
          </p:cNvSpPr>
          <p:nvPr>
            <p:ph type="title"/>
          </p:nvPr>
        </p:nvSpPr>
        <p:spPr>
          <a:xfrm>
            <a:off x="831850" y="1709739"/>
            <a:ext cx="10515600" cy="1947862"/>
          </a:xfrm>
        </p:spPr>
        <p:txBody>
          <a:bodyPr/>
          <a:lstStyle/>
          <a:p>
            <a:pPr algn="ctr"/>
            <a:r>
              <a:rPr lang="it-IT" b="1" dirty="0">
                <a:solidFill>
                  <a:srgbClr val="0070C0"/>
                </a:solidFill>
                <a:latin typeface="Calibri" panose="020F0502020204030204" pitchFamily="34" charset="0"/>
                <a:cs typeface="Calibri" panose="020F0502020204030204" pitchFamily="34" charset="0"/>
              </a:rPr>
              <a:t>Il caso Kadi</a:t>
            </a:r>
          </a:p>
        </p:txBody>
      </p:sp>
      <p:sp>
        <p:nvSpPr>
          <p:cNvPr id="3" name="Segnaposto testo 2">
            <a:extLst>
              <a:ext uri="{FF2B5EF4-FFF2-40B4-BE49-F238E27FC236}">
                <a16:creationId xmlns:a16="http://schemas.microsoft.com/office/drawing/2014/main" id="{9D180AB5-9115-2F47-19DF-13C6B456E1F5}"/>
              </a:ext>
            </a:extLst>
          </p:cNvPr>
          <p:cNvSpPr>
            <a:spLocks noGrp="1"/>
          </p:cNvSpPr>
          <p:nvPr>
            <p:ph type="body" idx="1"/>
          </p:nvPr>
        </p:nvSpPr>
        <p:spPr/>
        <p:txBody>
          <a:bodyPr/>
          <a:lstStyle/>
          <a:p>
            <a:endParaRPr lang="it-IT"/>
          </a:p>
        </p:txBody>
      </p:sp>
    </p:spTree>
    <p:extLst>
      <p:ext uri="{BB962C8B-B14F-4D97-AF65-F5344CB8AC3E}">
        <p14:creationId xmlns:p14="http://schemas.microsoft.com/office/powerpoint/2010/main" val="21310500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D77B67-AE02-69DA-FC39-DC9A89F0D540}"/>
              </a:ext>
            </a:extLst>
          </p:cNvPr>
          <p:cNvSpPr>
            <a:spLocks noGrp="1"/>
          </p:cNvSpPr>
          <p:nvPr>
            <p:ph type="title"/>
          </p:nvPr>
        </p:nvSpPr>
        <p:spPr>
          <a:xfrm>
            <a:off x="838200" y="365125"/>
            <a:ext cx="10515600" cy="1031875"/>
          </a:xfrm>
        </p:spPr>
        <p:txBody>
          <a:bodyPr>
            <a:noAutofit/>
          </a:bodyPr>
          <a:lstStyle/>
          <a:p>
            <a:r>
              <a:rPr lang="it-IT" sz="2800" b="1" i="0" u="none" strike="noStrike" dirty="0">
                <a:solidFill>
                  <a:srgbClr val="0070C0"/>
                </a:solidFill>
                <a:effectLst/>
                <a:latin typeface="Source Serif 4"/>
              </a:rPr>
              <a:t>I rapporti tra ordinamento UE e diritto internazionale adottato in seno alle Nazione Unite: la sentenza Kadi</a:t>
            </a:r>
          </a:p>
        </p:txBody>
      </p:sp>
      <p:sp>
        <p:nvSpPr>
          <p:cNvPr id="3" name="Segnaposto contenuto 2">
            <a:extLst>
              <a:ext uri="{FF2B5EF4-FFF2-40B4-BE49-F238E27FC236}">
                <a16:creationId xmlns:a16="http://schemas.microsoft.com/office/drawing/2014/main" id="{C017BDBA-A5AA-43B0-40B9-D67CD24899D1}"/>
              </a:ext>
            </a:extLst>
          </p:cNvPr>
          <p:cNvSpPr>
            <a:spLocks noGrp="1"/>
          </p:cNvSpPr>
          <p:nvPr>
            <p:ph idx="1"/>
          </p:nvPr>
        </p:nvSpPr>
        <p:spPr/>
        <p:txBody>
          <a:bodyPr/>
          <a:lstStyle/>
          <a:p>
            <a:r>
              <a:rPr lang="it-IT" b="0" i="0" u="none" strike="noStrike" dirty="0">
                <a:solidFill>
                  <a:srgbClr val="000000"/>
                </a:solidFill>
                <a:effectLst/>
                <a:latin typeface="Calibri" panose="020F0502020204030204" pitchFamily="34" charset="0"/>
                <a:cs typeface="Calibri" panose="020F0502020204030204" pitchFamily="34" charset="0"/>
              </a:rPr>
              <a:t>Il caso </a:t>
            </a:r>
            <a:r>
              <a:rPr lang="it-IT" b="0" i="1" u="none" strike="noStrike" dirty="0">
                <a:solidFill>
                  <a:srgbClr val="000000"/>
                </a:solidFill>
                <a:effectLst/>
                <a:latin typeface="Calibri" panose="020F0502020204030204" pitchFamily="34" charset="0"/>
                <a:cs typeface="Calibri" panose="020F0502020204030204" pitchFamily="34" charset="0"/>
              </a:rPr>
              <a:t>Kadi</a:t>
            </a:r>
            <a:r>
              <a:rPr lang="it-IT" b="0" i="0" u="none" strike="noStrike" dirty="0">
                <a:solidFill>
                  <a:srgbClr val="000000"/>
                </a:solidFill>
                <a:effectLst/>
                <a:latin typeface="Calibri" panose="020F0502020204030204" pitchFamily="34" charset="0"/>
                <a:cs typeface="Calibri" panose="020F0502020204030204" pitchFamily="34" charset="0"/>
              </a:rPr>
              <a:t> concerne i rapporti tra il </a:t>
            </a:r>
            <a:r>
              <a:rPr lang="it-IT" b="1" i="0" dirty="0">
                <a:solidFill>
                  <a:srgbClr val="3D5775"/>
                </a:solidFill>
                <a:effectLst/>
                <a:latin typeface="Calibri" panose="020F0502020204030204" pitchFamily="34" charset="0"/>
                <a:cs typeface="Calibri" panose="020F0502020204030204" pitchFamily="34" charset="0"/>
              </a:rPr>
              <a:t>diritto dell’Unione europea</a:t>
            </a:r>
            <a:r>
              <a:rPr lang="it-IT" b="0" i="0" u="none" strike="noStrike" dirty="0">
                <a:solidFill>
                  <a:srgbClr val="000000"/>
                </a:solidFill>
                <a:effectLst/>
                <a:latin typeface="Calibri" panose="020F0502020204030204" pitchFamily="34" charset="0"/>
                <a:cs typeface="Calibri" panose="020F0502020204030204" pitchFamily="34" charset="0"/>
              </a:rPr>
              <a:t> e il </a:t>
            </a:r>
            <a:r>
              <a:rPr lang="it-IT" b="1" i="0" dirty="0">
                <a:solidFill>
                  <a:srgbClr val="3D5775"/>
                </a:solidFill>
                <a:effectLst/>
                <a:latin typeface="Calibri" panose="020F0502020204030204" pitchFamily="34" charset="0"/>
                <a:cs typeface="Calibri" panose="020F0502020204030204" pitchFamily="34" charset="0"/>
              </a:rPr>
              <a:t>diritto internazionale</a:t>
            </a:r>
            <a:r>
              <a:rPr lang="it-IT" b="0" i="0" u="none" strike="noStrike" dirty="0">
                <a:solidFill>
                  <a:srgbClr val="000000"/>
                </a:solidFill>
                <a:effectLst/>
                <a:latin typeface="Calibri" panose="020F0502020204030204" pitchFamily="34" charset="0"/>
                <a:cs typeface="Calibri" panose="020F0502020204030204" pitchFamily="34" charset="0"/>
              </a:rPr>
              <a:t>, con riguardo al rango e agli effetti delle risoluzioni del Consiglio di Sicurezza dell’Organizzazione delle Nazioni Unite (ONU) nell’ordinamento UE. </a:t>
            </a:r>
          </a:p>
          <a:p>
            <a:r>
              <a:rPr lang="it-IT" b="0" i="0" u="none" strike="noStrike" dirty="0">
                <a:solidFill>
                  <a:srgbClr val="000000"/>
                </a:solidFill>
                <a:effectLst/>
                <a:latin typeface="Calibri" panose="020F0502020204030204" pitchFamily="34" charset="0"/>
                <a:cs typeface="Calibri" panose="020F0502020204030204" pitchFamily="34" charset="0"/>
              </a:rPr>
              <a:t>Veniva in rilievo, più in particolare, la </a:t>
            </a:r>
            <a:r>
              <a:rPr lang="it-IT" b="1" i="0" dirty="0">
                <a:solidFill>
                  <a:srgbClr val="3D5775"/>
                </a:solidFill>
                <a:effectLst/>
                <a:latin typeface="Calibri" panose="020F0502020204030204" pitchFamily="34" charset="0"/>
                <a:cs typeface="Calibri" panose="020F0502020204030204" pitchFamily="34" charset="0"/>
              </a:rPr>
              <a:t>validità delle misure adottate dall’UE</a:t>
            </a:r>
            <a:r>
              <a:rPr lang="it-IT" b="0" i="0" u="none" strike="noStrike" dirty="0">
                <a:solidFill>
                  <a:srgbClr val="000000"/>
                </a:solidFill>
                <a:effectLst/>
                <a:latin typeface="Calibri" panose="020F0502020204030204" pitchFamily="34" charset="0"/>
                <a:cs typeface="Calibri" panose="020F0502020204030204" pitchFamily="34" charset="0"/>
              </a:rPr>
              <a:t> per dare attuazione ad una risoluzione ONU che disponeva il congelamento dei capitali e delle altre risorse finanziarie nei confronti di persone considerate associate a noti gruppi terroristici..</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08798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DDEF52-B39D-A4B6-9B83-DD32B979B2E5}"/>
              </a:ext>
            </a:extLst>
          </p:cNvPr>
          <p:cNvSpPr>
            <a:spLocks noGrp="1"/>
          </p:cNvSpPr>
          <p:nvPr>
            <p:ph type="title"/>
          </p:nvPr>
        </p:nvSpPr>
        <p:spPr/>
        <p:txBody>
          <a:bodyPr/>
          <a:lstStyle/>
          <a:p>
            <a:r>
              <a:rPr lang="it-IT" b="1" dirty="0">
                <a:solidFill>
                  <a:srgbClr val="0070C0"/>
                </a:solidFill>
              </a:rPr>
              <a:t>1. Fatti</a:t>
            </a:r>
            <a:endParaRPr lang="it-IT" dirty="0"/>
          </a:p>
        </p:txBody>
      </p:sp>
      <p:sp>
        <p:nvSpPr>
          <p:cNvPr id="3" name="Segnaposto contenuto 2">
            <a:extLst>
              <a:ext uri="{FF2B5EF4-FFF2-40B4-BE49-F238E27FC236}">
                <a16:creationId xmlns:a16="http://schemas.microsoft.com/office/drawing/2014/main" id="{4D5B3838-83DE-BA68-9C17-08A6DCFB60BD}"/>
              </a:ext>
            </a:extLst>
          </p:cNvPr>
          <p:cNvSpPr>
            <a:spLocks noGrp="1"/>
          </p:cNvSpPr>
          <p:nvPr>
            <p:ph idx="1"/>
          </p:nvPr>
        </p:nvSpPr>
        <p:spPr/>
        <p:txBody>
          <a:bodyPr/>
          <a:lstStyle/>
          <a:p>
            <a:r>
              <a:rPr lang="it-IT" b="0" i="0" u="none" strike="noStrike" dirty="0">
                <a:solidFill>
                  <a:srgbClr val="000000"/>
                </a:solidFill>
                <a:effectLst/>
                <a:latin typeface="inherit"/>
              </a:rPr>
              <a:t>Con </a:t>
            </a:r>
            <a:r>
              <a:rPr lang="it-IT" b="1" i="0" u="none" strike="noStrike" dirty="0">
                <a:solidFill>
                  <a:srgbClr val="3D5775"/>
                </a:solidFill>
                <a:effectLst/>
                <a:latin typeface="inherit"/>
              </a:rPr>
              <a:t>regolamento n. 467/2001</a:t>
            </a:r>
            <a:r>
              <a:rPr lang="it-IT" b="0" i="0" u="none" strike="noStrike" dirty="0">
                <a:solidFill>
                  <a:srgbClr val="000000"/>
                </a:solidFill>
                <a:effectLst/>
                <a:latin typeface="inherit"/>
              </a:rPr>
              <a:t>, l’UE dava attuazione alla risoluzione n. 1267 del Consiglio di Sicurezza dell’ONU, disponendo il </a:t>
            </a:r>
            <a:r>
              <a:rPr lang="it-IT" b="1" i="0" u="none" strike="noStrike" dirty="0">
                <a:solidFill>
                  <a:srgbClr val="3D5775"/>
                </a:solidFill>
                <a:effectLst/>
                <a:latin typeface="inherit"/>
              </a:rPr>
              <a:t>congelamento dei capitali</a:t>
            </a:r>
            <a:r>
              <a:rPr lang="it-IT" b="0" i="0" u="none" strike="noStrike" dirty="0">
                <a:solidFill>
                  <a:srgbClr val="000000"/>
                </a:solidFill>
                <a:effectLst/>
                <a:latin typeface="inherit"/>
              </a:rPr>
              <a:t> e delle </a:t>
            </a:r>
            <a:r>
              <a:rPr lang="it-IT" b="1" i="0" u="none" strike="noStrike" dirty="0">
                <a:solidFill>
                  <a:srgbClr val="3D5775"/>
                </a:solidFill>
                <a:effectLst/>
                <a:latin typeface="inherit"/>
              </a:rPr>
              <a:t>altre risorse finanziarie</a:t>
            </a:r>
            <a:r>
              <a:rPr lang="it-IT" b="0" i="0" u="none" strike="noStrike" dirty="0">
                <a:solidFill>
                  <a:srgbClr val="000000"/>
                </a:solidFill>
                <a:effectLst/>
                <a:latin typeface="inherit"/>
              </a:rPr>
              <a:t> appartenenti alle persone associate ad </a:t>
            </a:r>
            <a:r>
              <a:rPr lang="it-IT" b="0" i="0" u="none" strike="noStrike" dirty="0" err="1">
                <a:solidFill>
                  <a:srgbClr val="000000"/>
                </a:solidFill>
                <a:effectLst/>
                <a:latin typeface="inherit"/>
              </a:rPr>
              <a:t>Usama</a:t>
            </a:r>
            <a:r>
              <a:rPr lang="it-IT" b="0" i="0" u="none" strike="noStrike" dirty="0">
                <a:solidFill>
                  <a:srgbClr val="000000"/>
                </a:solidFill>
                <a:effectLst/>
                <a:latin typeface="inherit"/>
              </a:rPr>
              <a:t> Bin Laden, Al Qaeda e ai Talebani.</a:t>
            </a:r>
          </a:p>
          <a:p>
            <a:r>
              <a:rPr lang="it-IT" b="0" i="0" u="none" strike="noStrike" dirty="0">
                <a:solidFill>
                  <a:srgbClr val="000000"/>
                </a:solidFill>
                <a:effectLst/>
                <a:latin typeface="inherit"/>
              </a:rPr>
              <a:t>Con la </a:t>
            </a:r>
            <a:r>
              <a:rPr lang="it-IT" b="1" i="0" u="none" strike="noStrike" dirty="0">
                <a:solidFill>
                  <a:srgbClr val="3D5775"/>
                </a:solidFill>
                <a:effectLst/>
                <a:latin typeface="inherit"/>
              </a:rPr>
              <a:t>risoluzione n. 1333/2000</a:t>
            </a:r>
            <a:r>
              <a:rPr lang="it-IT" b="0" i="0" u="none" strike="noStrike" dirty="0">
                <a:solidFill>
                  <a:srgbClr val="000000"/>
                </a:solidFill>
                <a:effectLst/>
                <a:latin typeface="inherit"/>
              </a:rPr>
              <a:t>, il Consiglio individuava successivamente un </a:t>
            </a:r>
            <a:r>
              <a:rPr lang="it-IT" b="1" i="0" u="none" strike="noStrike" dirty="0">
                <a:solidFill>
                  <a:srgbClr val="3D5775"/>
                </a:solidFill>
                <a:effectLst/>
                <a:latin typeface="inherit"/>
              </a:rPr>
              <a:t>elenco aggiornato</a:t>
            </a:r>
            <a:r>
              <a:rPr lang="it-IT" b="0" i="0" u="none" strike="noStrike" dirty="0">
                <a:solidFill>
                  <a:srgbClr val="000000"/>
                </a:solidFill>
                <a:effectLst/>
                <a:latin typeface="inherit"/>
              </a:rPr>
              <a:t> di persone associate ai menzionati gruppi terroristici, fra cui i due ricorrenti.</a:t>
            </a:r>
            <a:endParaRPr lang="it-IT" dirty="0"/>
          </a:p>
        </p:txBody>
      </p:sp>
    </p:spTree>
    <p:extLst>
      <p:ext uri="{BB962C8B-B14F-4D97-AF65-F5344CB8AC3E}">
        <p14:creationId xmlns:p14="http://schemas.microsoft.com/office/powerpoint/2010/main" val="30216557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ADBA25D-F9B8-A83C-704B-052831B0E826}"/>
              </a:ext>
            </a:extLst>
          </p:cNvPr>
          <p:cNvSpPr>
            <a:spLocks noGrp="1"/>
          </p:cNvSpPr>
          <p:nvPr>
            <p:ph type="title"/>
          </p:nvPr>
        </p:nvSpPr>
        <p:spPr/>
        <p:txBody>
          <a:bodyPr/>
          <a:lstStyle/>
          <a:p>
            <a:r>
              <a:rPr lang="it-IT" b="1" dirty="0">
                <a:solidFill>
                  <a:srgbClr val="0070C0"/>
                </a:solidFill>
              </a:rPr>
              <a:t>1. Fatti</a:t>
            </a:r>
            <a:endParaRPr lang="it-IT" dirty="0"/>
          </a:p>
        </p:txBody>
      </p:sp>
      <p:sp>
        <p:nvSpPr>
          <p:cNvPr id="3" name="Segnaposto contenuto 2">
            <a:extLst>
              <a:ext uri="{FF2B5EF4-FFF2-40B4-BE49-F238E27FC236}">
                <a16:creationId xmlns:a16="http://schemas.microsoft.com/office/drawing/2014/main" id="{6997C07A-53EF-9887-7413-9A9133AF1780}"/>
              </a:ext>
            </a:extLst>
          </p:cNvPr>
          <p:cNvSpPr>
            <a:spLocks noGrp="1"/>
          </p:cNvSpPr>
          <p:nvPr>
            <p:ph idx="1"/>
          </p:nvPr>
        </p:nvSpPr>
        <p:spPr/>
        <p:txBody>
          <a:bodyPr>
            <a:normAutofit/>
          </a:bodyPr>
          <a:lstStyle/>
          <a:p>
            <a:pPr algn="just"/>
            <a:r>
              <a:rPr lang="it-IT" b="0" i="0" dirty="0">
                <a:solidFill>
                  <a:srgbClr val="000000"/>
                </a:solidFill>
                <a:effectLst/>
                <a:latin typeface="Calibri" panose="020F0502020204030204" pitchFamily="34" charset="0"/>
                <a:cs typeface="Calibri" panose="020F0502020204030204" pitchFamily="34" charset="0"/>
              </a:rPr>
              <a:t>Attraverso modifiche successive al regolamento n. 467/2001, il Consiglio inseriva i </a:t>
            </a:r>
            <a:r>
              <a:rPr lang="it-IT" b="1" i="0" dirty="0">
                <a:solidFill>
                  <a:srgbClr val="3D5775"/>
                </a:solidFill>
                <a:effectLst/>
                <a:latin typeface="Calibri" panose="020F0502020204030204" pitchFamily="34" charset="0"/>
                <a:cs typeface="Calibri" panose="020F0502020204030204" pitchFamily="34" charset="0"/>
              </a:rPr>
              <a:t>ricorrenti </a:t>
            </a:r>
            <a:r>
              <a:rPr lang="it-IT" b="0" i="0" dirty="0">
                <a:solidFill>
                  <a:srgbClr val="000000"/>
                </a:solidFill>
                <a:effectLst/>
                <a:latin typeface="Calibri" panose="020F0502020204030204" pitchFamily="34" charset="0"/>
                <a:cs typeface="Calibri" panose="020F0502020204030204" pitchFamily="34" charset="0"/>
              </a:rPr>
              <a:t>nell’elenco dei soggetti interessati dalle </a:t>
            </a:r>
            <a:r>
              <a:rPr lang="it-IT" b="1" i="0" dirty="0">
                <a:solidFill>
                  <a:srgbClr val="3D5775"/>
                </a:solidFill>
                <a:effectLst/>
                <a:latin typeface="Calibri" panose="020F0502020204030204" pitchFamily="34" charset="0"/>
                <a:cs typeface="Calibri" panose="020F0502020204030204" pitchFamily="34" charset="0"/>
              </a:rPr>
              <a:t>misure restrittive</a:t>
            </a:r>
            <a:r>
              <a:rPr lang="it-IT" b="0" i="0" dirty="0">
                <a:solidFill>
                  <a:srgbClr val="000000"/>
                </a:solidFill>
                <a:effectLst/>
                <a:latin typeface="Calibri" panose="020F0502020204030204" pitchFamily="34" charset="0"/>
                <a:cs typeface="Calibri" panose="020F0502020204030204" pitchFamily="34" charset="0"/>
              </a:rPr>
              <a:t>. </a:t>
            </a:r>
          </a:p>
          <a:p>
            <a:pPr algn="just"/>
            <a:r>
              <a:rPr lang="it-IT" b="0" i="0" dirty="0">
                <a:solidFill>
                  <a:srgbClr val="000000"/>
                </a:solidFill>
                <a:effectLst/>
                <a:latin typeface="Calibri" panose="020F0502020204030204" pitchFamily="34" charset="0"/>
                <a:cs typeface="Calibri" panose="020F0502020204030204" pitchFamily="34" charset="0"/>
              </a:rPr>
              <a:t>Questi ultimi contestavano la validità dei regolamenti adottati, innanzitutto, presentando separatamente </a:t>
            </a:r>
            <a:r>
              <a:rPr lang="it-IT" b="1" i="0" dirty="0">
                <a:solidFill>
                  <a:srgbClr val="3D5775"/>
                </a:solidFill>
                <a:effectLst/>
                <a:latin typeface="Calibri" panose="020F0502020204030204" pitchFamily="34" charset="0"/>
                <a:cs typeface="Calibri" panose="020F0502020204030204" pitchFamily="34" charset="0"/>
              </a:rPr>
              <a:t>ricorso di annullamento</a:t>
            </a:r>
            <a:r>
              <a:rPr lang="it-IT" b="0" i="0" dirty="0">
                <a:solidFill>
                  <a:srgbClr val="000000"/>
                </a:solidFill>
                <a:effectLst/>
                <a:latin typeface="Calibri" panose="020F0502020204030204" pitchFamily="34" charset="0"/>
                <a:cs typeface="Calibri" panose="020F0502020204030204" pitchFamily="34" charset="0"/>
              </a:rPr>
              <a:t> dinanzi al </a:t>
            </a:r>
            <a:r>
              <a:rPr lang="it-IT" b="1" i="0" dirty="0">
                <a:solidFill>
                  <a:srgbClr val="3D5775"/>
                </a:solidFill>
                <a:effectLst/>
                <a:latin typeface="Calibri" panose="020F0502020204030204" pitchFamily="34" charset="0"/>
                <a:cs typeface="Calibri" panose="020F0502020204030204" pitchFamily="34" charset="0"/>
              </a:rPr>
              <a:t>Tribunale</a:t>
            </a:r>
            <a:r>
              <a:rPr lang="it-IT" b="0" i="0" dirty="0">
                <a:solidFill>
                  <a:srgbClr val="000000"/>
                </a:solidFill>
                <a:effectLst/>
                <a:latin typeface="Calibri" panose="020F0502020204030204" pitchFamily="34" charset="0"/>
                <a:cs typeface="Calibri" panose="020F0502020204030204" pitchFamily="34" charset="0"/>
              </a:rPr>
              <a:t>, il quale – con le due sentenze impugnate – </a:t>
            </a:r>
            <a:r>
              <a:rPr lang="it-IT" b="1" i="0" dirty="0">
                <a:solidFill>
                  <a:srgbClr val="3D5775"/>
                </a:solidFill>
                <a:effectLst/>
                <a:latin typeface="Calibri" panose="020F0502020204030204" pitchFamily="34" charset="0"/>
                <a:cs typeface="Calibri" panose="020F0502020204030204" pitchFamily="34" charset="0"/>
              </a:rPr>
              <a:t>rigettava le domande</a:t>
            </a:r>
            <a:r>
              <a:rPr lang="it-IT" b="0" i="0" dirty="0">
                <a:solidFill>
                  <a:srgbClr val="000000"/>
                </a:solidFill>
                <a:effectLst/>
                <a:latin typeface="Calibri" panose="020F0502020204030204" pitchFamily="34" charset="0"/>
                <a:cs typeface="Calibri" panose="020F0502020204030204" pitchFamily="34" charset="0"/>
              </a:rPr>
              <a:t> dichiarandosi incompetente a verificare, in via incidentale, la legittimità delle risoluzioni del Consiglio in base allo standard di tutela dei diritti fondamentali riconosciuto nell’ordinamento giuridico comunitario.</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623341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8AEEFC-60A5-E5F2-79C8-92175A60C140}"/>
              </a:ext>
            </a:extLst>
          </p:cNvPr>
          <p:cNvSpPr>
            <a:spLocks noGrp="1"/>
          </p:cNvSpPr>
          <p:nvPr>
            <p:ph type="title"/>
          </p:nvPr>
        </p:nvSpPr>
        <p:spPr/>
        <p:txBody>
          <a:bodyPr/>
          <a:lstStyle/>
          <a:p>
            <a:r>
              <a:rPr lang="it-IT" b="1" dirty="0">
                <a:solidFill>
                  <a:srgbClr val="0070C0"/>
                </a:solidFill>
              </a:rPr>
              <a:t>2. Appello</a:t>
            </a:r>
            <a:endParaRPr lang="it-IT" dirty="0"/>
          </a:p>
        </p:txBody>
      </p:sp>
      <p:sp>
        <p:nvSpPr>
          <p:cNvPr id="3" name="Segnaposto contenuto 2">
            <a:extLst>
              <a:ext uri="{FF2B5EF4-FFF2-40B4-BE49-F238E27FC236}">
                <a16:creationId xmlns:a16="http://schemas.microsoft.com/office/drawing/2014/main" id="{6A6225CC-667A-9422-A59E-7C6A44947550}"/>
              </a:ext>
            </a:extLst>
          </p:cNvPr>
          <p:cNvSpPr>
            <a:spLocks noGrp="1"/>
          </p:cNvSpPr>
          <p:nvPr>
            <p:ph idx="1"/>
          </p:nvPr>
        </p:nvSpPr>
        <p:spPr/>
        <p:txBody>
          <a:bodyPr/>
          <a:lstStyle/>
          <a:p>
            <a:pPr algn="l" fontAlgn="base"/>
            <a:r>
              <a:rPr lang="it-IT" b="0" i="0" u="none" strike="noStrike" dirty="0">
                <a:solidFill>
                  <a:srgbClr val="000000"/>
                </a:solidFill>
                <a:effectLst/>
                <a:latin typeface="inherit"/>
              </a:rPr>
              <a:t>Avverso tali sentenze, il </a:t>
            </a:r>
            <a:r>
              <a:rPr lang="it-IT" b="1" i="0" u="none" strike="noStrike" dirty="0">
                <a:solidFill>
                  <a:srgbClr val="3D5775"/>
                </a:solidFill>
                <a:effectLst/>
                <a:latin typeface="inherit"/>
              </a:rPr>
              <a:t>sig. Kadi</a:t>
            </a:r>
            <a:r>
              <a:rPr lang="it-IT" b="0" i="0" u="none" strike="noStrike" dirty="0">
                <a:solidFill>
                  <a:srgbClr val="000000"/>
                </a:solidFill>
                <a:effectLst/>
                <a:latin typeface="inherit"/>
              </a:rPr>
              <a:t> e </a:t>
            </a:r>
            <a:r>
              <a:rPr lang="it-IT" b="1" i="0" u="none" strike="noStrike" dirty="0">
                <a:solidFill>
                  <a:srgbClr val="3D5775"/>
                </a:solidFill>
                <a:effectLst/>
                <a:latin typeface="inherit"/>
              </a:rPr>
              <a:t>Al </a:t>
            </a:r>
            <a:r>
              <a:rPr lang="it-IT" b="1" i="0" u="none" strike="noStrike" dirty="0" err="1">
                <a:solidFill>
                  <a:srgbClr val="3D5775"/>
                </a:solidFill>
                <a:effectLst/>
                <a:latin typeface="inherit"/>
              </a:rPr>
              <a:t>Barakaat</a:t>
            </a:r>
            <a:r>
              <a:rPr lang="it-IT" b="1" i="0" u="none" strike="noStrike" dirty="0">
                <a:solidFill>
                  <a:srgbClr val="3D5775"/>
                </a:solidFill>
                <a:effectLst/>
                <a:latin typeface="inherit"/>
              </a:rPr>
              <a:t> International Foundation</a:t>
            </a:r>
            <a:r>
              <a:rPr lang="it-IT" b="0" i="0" u="none" strike="noStrike" dirty="0">
                <a:solidFill>
                  <a:srgbClr val="000000"/>
                </a:solidFill>
                <a:effectLst/>
                <a:latin typeface="inherit"/>
              </a:rPr>
              <a:t> proponevano appello davanti alla Corte di giustizia, domandando, entrambi, l’annullamento delle sentenze di primo grado e insistendo nell’asserire l’</a:t>
            </a:r>
            <a:r>
              <a:rPr lang="it-IT" b="1" i="0" u="none" strike="noStrike" dirty="0">
                <a:solidFill>
                  <a:srgbClr val="3D5775"/>
                </a:solidFill>
                <a:effectLst/>
                <a:latin typeface="inherit"/>
              </a:rPr>
              <a:t>invalidità delle misure UE</a:t>
            </a:r>
            <a:r>
              <a:rPr lang="it-IT" b="0" i="0" u="none" strike="noStrike" dirty="0">
                <a:solidFill>
                  <a:srgbClr val="000000"/>
                </a:solidFill>
                <a:effectLst/>
                <a:latin typeface="inherit"/>
              </a:rPr>
              <a:t> di attuazione della suddetta risoluzione, da doversi parimenti dichiarare nulle.</a:t>
            </a:r>
            <a:endParaRPr lang="it-IT" b="0" i="0" u="none" strike="noStrike" dirty="0">
              <a:solidFill>
                <a:srgbClr val="000000"/>
              </a:solidFill>
              <a:effectLst/>
              <a:latin typeface="Open Sans" panose="020B0606030504020204" pitchFamily="34" charset="0"/>
            </a:endParaRPr>
          </a:p>
          <a:p>
            <a:pPr algn="l" fontAlgn="base"/>
            <a:r>
              <a:rPr lang="it-IT" b="0" i="0" u="none" strike="noStrike" dirty="0">
                <a:solidFill>
                  <a:srgbClr val="000000"/>
                </a:solidFill>
                <a:effectLst/>
                <a:latin typeface="inherit"/>
              </a:rPr>
              <a:t>A sostegno di tali doglianze, i ricorrenti adducevano una serie di motivi. Tra questi, i ricorrenti contestavano la </a:t>
            </a:r>
            <a:r>
              <a:rPr lang="it-IT" b="1" i="0" u="none" strike="noStrike" dirty="0">
                <a:solidFill>
                  <a:srgbClr val="3D5775"/>
                </a:solidFill>
                <a:effectLst/>
                <a:latin typeface="inherit"/>
              </a:rPr>
              <a:t>violazione dei diritti fondamentali derivanti dal congelamento dei loro capitali</a:t>
            </a:r>
            <a:r>
              <a:rPr lang="it-IT" b="0" i="0" u="none" strike="noStrike" dirty="0">
                <a:solidFill>
                  <a:srgbClr val="000000"/>
                </a:solidFill>
                <a:effectLst/>
                <a:latin typeface="inherit"/>
              </a:rPr>
              <a:t>.</a:t>
            </a:r>
            <a:endParaRPr lang="it-IT" b="0" i="0" u="none" strike="noStrike" dirty="0">
              <a:solidFill>
                <a:srgbClr val="000000"/>
              </a:solidFill>
              <a:effectLst/>
              <a:latin typeface="Open Sans" panose="020B0606030504020204" pitchFamily="34" charset="0"/>
            </a:endParaRPr>
          </a:p>
          <a:p>
            <a:endParaRPr lang="it-IT" dirty="0"/>
          </a:p>
        </p:txBody>
      </p:sp>
    </p:spTree>
    <p:extLst>
      <p:ext uri="{BB962C8B-B14F-4D97-AF65-F5344CB8AC3E}">
        <p14:creationId xmlns:p14="http://schemas.microsoft.com/office/powerpoint/2010/main" val="22522404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E990A1-BEAE-5AE2-3F66-56798E359E71}"/>
              </a:ext>
            </a:extLst>
          </p:cNvPr>
          <p:cNvSpPr>
            <a:spLocks noGrp="1"/>
          </p:cNvSpPr>
          <p:nvPr>
            <p:ph type="title"/>
          </p:nvPr>
        </p:nvSpPr>
        <p:spPr>
          <a:xfrm>
            <a:off x="838200" y="365125"/>
            <a:ext cx="10515600" cy="955675"/>
          </a:xfrm>
        </p:spPr>
        <p:txBody>
          <a:bodyPr>
            <a:normAutofit/>
          </a:bodyPr>
          <a:lstStyle/>
          <a:p>
            <a:r>
              <a:rPr lang="it-IT" sz="4000" b="1" dirty="0">
                <a:solidFill>
                  <a:srgbClr val="0070C0"/>
                </a:solidFill>
              </a:rPr>
              <a:t>2. Appello</a:t>
            </a:r>
            <a:endParaRPr lang="it-IT" sz="4000" dirty="0"/>
          </a:p>
        </p:txBody>
      </p:sp>
      <p:sp>
        <p:nvSpPr>
          <p:cNvPr id="3" name="Segnaposto contenuto 2">
            <a:extLst>
              <a:ext uri="{FF2B5EF4-FFF2-40B4-BE49-F238E27FC236}">
                <a16:creationId xmlns:a16="http://schemas.microsoft.com/office/drawing/2014/main" id="{E0505FCC-14BC-A7FA-FF2D-10E443DF2040}"/>
              </a:ext>
            </a:extLst>
          </p:cNvPr>
          <p:cNvSpPr>
            <a:spLocks noGrp="1"/>
          </p:cNvSpPr>
          <p:nvPr>
            <p:ph idx="1"/>
          </p:nvPr>
        </p:nvSpPr>
        <p:spPr/>
        <p:txBody>
          <a:bodyPr/>
          <a:lstStyle/>
          <a:p>
            <a:r>
              <a:rPr lang="it-IT" b="0" i="0" u="none" strike="noStrike" dirty="0">
                <a:solidFill>
                  <a:srgbClr val="000000"/>
                </a:solidFill>
                <a:effectLst/>
                <a:latin typeface="inherit"/>
              </a:rPr>
              <a:t>Per un verso, l’adozione delle misure rivolte al congelamento dei capitali avrebbe violato il </a:t>
            </a:r>
            <a:r>
              <a:rPr lang="it-IT" b="1" i="0" u="none" strike="noStrike" dirty="0">
                <a:solidFill>
                  <a:srgbClr val="3D5775"/>
                </a:solidFill>
                <a:effectLst/>
                <a:latin typeface="inherit"/>
              </a:rPr>
              <a:t>diritto al contraddittorio </a:t>
            </a:r>
            <a:r>
              <a:rPr lang="it-IT" b="0" i="0" u="none" strike="noStrike" dirty="0">
                <a:solidFill>
                  <a:srgbClr val="000000"/>
                </a:solidFill>
                <a:effectLst/>
                <a:latin typeface="inherit"/>
              </a:rPr>
              <a:t>dei ricorrenti in quanto adottate senza ascoltare preventivamente la posizione dei ricorrenti. </a:t>
            </a:r>
          </a:p>
          <a:p>
            <a:r>
              <a:rPr lang="it-IT" b="0" i="0" u="none" strike="noStrike" dirty="0">
                <a:solidFill>
                  <a:srgbClr val="000000"/>
                </a:solidFill>
                <a:effectLst/>
                <a:latin typeface="inherit"/>
              </a:rPr>
              <a:t>In particolare, tali contestazioni fanno riferimento all’</a:t>
            </a:r>
            <a:r>
              <a:rPr lang="it-IT" b="1" i="0" u="none" strike="noStrike" dirty="0">
                <a:solidFill>
                  <a:srgbClr val="3D5775"/>
                </a:solidFill>
                <a:effectLst/>
                <a:latin typeface="inherit"/>
              </a:rPr>
              <a:t>art. 47 della Carta dei diritti fondamentali dell’UE</a:t>
            </a:r>
            <a:r>
              <a:rPr lang="it-IT" b="0" i="0" u="none" strike="noStrike" dirty="0">
                <a:solidFill>
                  <a:srgbClr val="000000"/>
                </a:solidFill>
                <a:effectLst/>
                <a:latin typeface="inherit"/>
              </a:rPr>
              <a:t> che prevede il diritto a un ricorso effettivo e a un giudice imparziale. </a:t>
            </a:r>
          </a:p>
          <a:p>
            <a:r>
              <a:rPr lang="it-IT" b="0" i="0" u="none" strike="noStrike" dirty="0">
                <a:solidFill>
                  <a:srgbClr val="000000"/>
                </a:solidFill>
                <a:effectLst/>
                <a:latin typeface="inherit"/>
              </a:rPr>
              <a:t>Le misure, inoltre, avrebbero integrato una </a:t>
            </a:r>
            <a:r>
              <a:rPr lang="it-IT" b="1" i="0" u="none" strike="noStrike" dirty="0">
                <a:solidFill>
                  <a:srgbClr val="3D5775"/>
                </a:solidFill>
                <a:effectLst/>
                <a:latin typeface="inherit"/>
              </a:rPr>
              <a:t>lesione del diritto alla proprietà privata</a:t>
            </a:r>
            <a:r>
              <a:rPr lang="it-IT" b="0" i="0" u="none" strike="noStrike" dirty="0">
                <a:solidFill>
                  <a:srgbClr val="000000"/>
                </a:solidFill>
                <a:effectLst/>
                <a:latin typeface="inherit"/>
              </a:rPr>
              <a:t>, sancito all’art. 17 della Carta dei diritti fondamentali dell’UE, in quanto restrizioni sproporzionate.</a:t>
            </a:r>
            <a:endParaRPr lang="it-IT" dirty="0"/>
          </a:p>
        </p:txBody>
      </p:sp>
    </p:spTree>
    <p:extLst>
      <p:ext uri="{BB962C8B-B14F-4D97-AF65-F5344CB8AC3E}">
        <p14:creationId xmlns:p14="http://schemas.microsoft.com/office/powerpoint/2010/main" val="6993177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031CA06-0FDA-4524-6E46-FAB94D18C8E4}"/>
              </a:ext>
            </a:extLst>
          </p:cNvPr>
          <p:cNvSpPr>
            <a:spLocks noGrp="1"/>
          </p:cNvSpPr>
          <p:nvPr>
            <p:ph type="title"/>
          </p:nvPr>
        </p:nvSpPr>
        <p:spPr>
          <a:xfrm>
            <a:off x="838200" y="365125"/>
            <a:ext cx="10515600" cy="968375"/>
          </a:xfrm>
        </p:spPr>
        <p:txBody>
          <a:bodyPr/>
          <a:lstStyle/>
          <a:p>
            <a:r>
              <a:rPr lang="it-IT" b="1" dirty="0">
                <a:solidFill>
                  <a:srgbClr val="0070C0"/>
                </a:solidFill>
              </a:rPr>
              <a:t>3. Questione di diritto</a:t>
            </a:r>
          </a:p>
        </p:txBody>
      </p:sp>
      <p:sp>
        <p:nvSpPr>
          <p:cNvPr id="3" name="Segnaposto contenuto 2">
            <a:extLst>
              <a:ext uri="{FF2B5EF4-FFF2-40B4-BE49-F238E27FC236}">
                <a16:creationId xmlns:a16="http://schemas.microsoft.com/office/drawing/2014/main" id="{E54A01DA-7ACB-44DA-F482-4A4EA974B6DF}"/>
              </a:ext>
            </a:extLst>
          </p:cNvPr>
          <p:cNvSpPr>
            <a:spLocks noGrp="1"/>
          </p:cNvSpPr>
          <p:nvPr>
            <p:ph idx="1"/>
          </p:nvPr>
        </p:nvSpPr>
        <p:spPr/>
        <p:txBody>
          <a:bodyPr/>
          <a:lstStyle/>
          <a:p>
            <a:r>
              <a:rPr lang="it-IT" b="0" i="0" dirty="0">
                <a:solidFill>
                  <a:srgbClr val="000000"/>
                </a:solidFill>
                <a:effectLst/>
                <a:latin typeface="Open Sans" panose="020B0606030504020204" pitchFamily="34" charset="0"/>
              </a:rPr>
              <a:t>La principale questione di diritto sottesa al caso </a:t>
            </a:r>
            <a:r>
              <a:rPr lang="it-IT" b="0" i="1" dirty="0">
                <a:solidFill>
                  <a:srgbClr val="000000"/>
                </a:solidFill>
                <a:effectLst/>
                <a:latin typeface="inherit"/>
              </a:rPr>
              <a:t>Kadi </a:t>
            </a:r>
            <a:r>
              <a:rPr lang="it-IT" b="0" i="0" dirty="0">
                <a:solidFill>
                  <a:srgbClr val="000000"/>
                </a:solidFill>
                <a:effectLst/>
                <a:latin typeface="Open Sans" panose="020B0606030504020204" pitchFamily="34" charset="0"/>
              </a:rPr>
              <a:t>attiene ai rapporti tra l’ordinamento giuridico UE ed il diritto internazionale adottato in seno all’ONU. </a:t>
            </a:r>
          </a:p>
          <a:p>
            <a:r>
              <a:rPr lang="it-IT" b="0" i="0" dirty="0">
                <a:solidFill>
                  <a:srgbClr val="000000"/>
                </a:solidFill>
                <a:effectLst/>
                <a:latin typeface="Open Sans" panose="020B0606030504020204" pitchFamily="34" charset="0"/>
              </a:rPr>
              <a:t>Segnatamente, tale questione concerneva la possibilità per la CGUE di </a:t>
            </a:r>
            <a:r>
              <a:rPr lang="it-IT" b="1" i="0" dirty="0">
                <a:solidFill>
                  <a:srgbClr val="3D5775"/>
                </a:solidFill>
                <a:effectLst/>
                <a:latin typeface="inherit"/>
              </a:rPr>
              <a:t>operare un sindacato</a:t>
            </a:r>
            <a:r>
              <a:rPr lang="it-IT" b="0" i="0" dirty="0">
                <a:solidFill>
                  <a:srgbClr val="000000"/>
                </a:solidFill>
                <a:effectLst/>
                <a:latin typeface="Open Sans" panose="020B0606030504020204" pitchFamily="34" charset="0"/>
              </a:rPr>
              <a:t> – ed eventualmente le condizioni e limiti dello stesso – in merito alla </a:t>
            </a:r>
            <a:r>
              <a:rPr lang="it-IT" b="1" i="0" dirty="0">
                <a:solidFill>
                  <a:srgbClr val="3D5775"/>
                </a:solidFill>
                <a:effectLst/>
                <a:latin typeface="inherit"/>
              </a:rPr>
              <a:t>conformità degli obblighi di diritto internazionale</a:t>
            </a:r>
            <a:r>
              <a:rPr lang="it-IT" b="0" i="0" dirty="0">
                <a:solidFill>
                  <a:srgbClr val="000000"/>
                </a:solidFill>
                <a:effectLst/>
                <a:latin typeface="Open Sans" panose="020B0606030504020204" pitchFamily="34" charset="0"/>
              </a:rPr>
              <a:t> assunti nell’ambito delle Nazioni Unite con l’ordinamento UE, con specifico riguardo al rispetto dei diritti fondamentali.</a:t>
            </a:r>
            <a:endParaRPr lang="it-IT" dirty="0"/>
          </a:p>
        </p:txBody>
      </p:sp>
    </p:spTree>
    <p:extLst>
      <p:ext uri="{BB962C8B-B14F-4D97-AF65-F5344CB8AC3E}">
        <p14:creationId xmlns:p14="http://schemas.microsoft.com/office/powerpoint/2010/main" val="2372758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F51F144-E9EB-2E74-FDDE-8D4178993CE6}"/>
              </a:ext>
            </a:extLst>
          </p:cNvPr>
          <p:cNvSpPr>
            <a:spLocks noGrp="1"/>
          </p:cNvSpPr>
          <p:nvPr>
            <p:ph type="title"/>
          </p:nvPr>
        </p:nvSpPr>
        <p:spPr>
          <a:xfrm>
            <a:off x="831850" y="1709739"/>
            <a:ext cx="10515600" cy="1808162"/>
          </a:xfrm>
        </p:spPr>
        <p:txBody>
          <a:bodyPr/>
          <a:lstStyle/>
          <a:p>
            <a:pPr algn="ctr"/>
            <a:r>
              <a:rPr lang="it-IT" sz="6000" b="1" i="0" u="none" strike="noStrike" dirty="0">
                <a:solidFill>
                  <a:srgbClr val="0070C0"/>
                </a:solidFill>
                <a:effectLst/>
                <a:latin typeface="Source Serif 4"/>
              </a:rPr>
              <a:t>Il caso Weiss</a:t>
            </a:r>
            <a:endParaRPr lang="it-IT" dirty="0"/>
          </a:p>
        </p:txBody>
      </p:sp>
      <p:sp>
        <p:nvSpPr>
          <p:cNvPr id="3" name="Segnaposto testo 2">
            <a:extLst>
              <a:ext uri="{FF2B5EF4-FFF2-40B4-BE49-F238E27FC236}">
                <a16:creationId xmlns:a16="http://schemas.microsoft.com/office/drawing/2014/main" id="{62A1A66A-30C8-F8FD-05BF-91D00FEB70DE}"/>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30318453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7ECD99-BC37-B1B1-721D-997AF9078B5D}"/>
              </a:ext>
            </a:extLst>
          </p:cNvPr>
          <p:cNvSpPr>
            <a:spLocks noGrp="1"/>
          </p:cNvSpPr>
          <p:nvPr>
            <p:ph type="title"/>
          </p:nvPr>
        </p:nvSpPr>
        <p:spPr/>
        <p:txBody>
          <a:bodyPr/>
          <a:lstStyle/>
          <a:p>
            <a:r>
              <a:rPr lang="it-IT" b="1" dirty="0">
                <a:solidFill>
                  <a:srgbClr val="0070C0"/>
                </a:solidFill>
              </a:rPr>
              <a:t>4. Tesi prospettate</a:t>
            </a:r>
          </a:p>
        </p:txBody>
      </p:sp>
      <p:sp>
        <p:nvSpPr>
          <p:cNvPr id="3" name="Segnaposto contenuto 2">
            <a:extLst>
              <a:ext uri="{FF2B5EF4-FFF2-40B4-BE49-F238E27FC236}">
                <a16:creationId xmlns:a16="http://schemas.microsoft.com/office/drawing/2014/main" id="{54DF790F-8BF9-CD12-54C0-4F993CBDF2ED}"/>
              </a:ext>
            </a:extLst>
          </p:cNvPr>
          <p:cNvSpPr>
            <a:spLocks noGrp="1"/>
          </p:cNvSpPr>
          <p:nvPr>
            <p:ph idx="1"/>
          </p:nvPr>
        </p:nvSpPr>
        <p:spPr/>
        <p:txBody>
          <a:bodyPr>
            <a:normAutofit fontScale="92500" lnSpcReduction="20000"/>
          </a:bodyPr>
          <a:lstStyle/>
          <a:p>
            <a:pPr algn="just"/>
            <a:r>
              <a:rPr lang="it-IT" b="1" dirty="0">
                <a:solidFill>
                  <a:srgbClr val="00B0F0"/>
                </a:solidFill>
                <a:latin typeface="Calibri" panose="020F0502020204030204" pitchFamily="34" charset="0"/>
                <a:cs typeface="Calibri" panose="020F0502020204030204" pitchFamily="34" charset="0"/>
              </a:rPr>
              <a:t>Tesi della insindacabilità degli obblighi di diritto internazionale assunti nell’ambito dell’ONU:</a:t>
            </a:r>
          </a:p>
          <a:p>
            <a:pPr algn="just"/>
            <a:r>
              <a:rPr lang="it-IT" b="0" i="0" u="none" strike="noStrike" dirty="0">
                <a:solidFill>
                  <a:srgbClr val="000000"/>
                </a:solidFill>
                <a:effectLst/>
                <a:latin typeface="Calibri" panose="020F0502020204030204" pitchFamily="34" charset="0"/>
                <a:cs typeface="Calibri" panose="020F0502020204030204" pitchFamily="34" charset="0"/>
              </a:rPr>
              <a:t>l Tribunale ha stabilito che il regolamento attuativo della risoluzione del Consiglio di sicurezza ONU gode di immunità giurisdizionale nell’ordinamento comunitario, salvo dubbi sulla compatibilità con lo ius cogens. </a:t>
            </a:r>
          </a:p>
          <a:p>
            <a:pPr algn="just"/>
            <a:r>
              <a:rPr lang="it-IT" b="0" i="0" u="none" strike="noStrike" dirty="0">
                <a:solidFill>
                  <a:srgbClr val="000000"/>
                </a:solidFill>
                <a:effectLst/>
                <a:latin typeface="Calibri" panose="020F0502020204030204" pitchFamily="34" charset="0"/>
                <a:cs typeface="Calibri" panose="020F0502020204030204" pitchFamily="34" charset="0"/>
              </a:rPr>
              <a:t>Questo concetto, secondo il Tribunale, potrebbe includere diritti fondamentali come il diritto a un equo processo e il rispetto della proprietà. </a:t>
            </a:r>
          </a:p>
          <a:p>
            <a:pPr algn="just"/>
            <a:r>
              <a:rPr lang="it-IT" b="0" i="0" u="none" strike="noStrike" dirty="0">
                <a:solidFill>
                  <a:srgbClr val="000000"/>
                </a:solidFill>
                <a:effectLst/>
                <a:latin typeface="Calibri" panose="020F0502020204030204" pitchFamily="34" charset="0"/>
                <a:cs typeface="Calibri" panose="020F0502020204030204" pitchFamily="34" charset="0"/>
              </a:rPr>
              <a:t>Tale posizione si fonda sull’art. 103 della Carta ONU, che dà priorità agli obblighi derivanti dalla Carta rispetto ad altri accordi internazionali. Francia, Paesi Bassi e Regno Unito hanno sostenuto questa tesi, ma negando che i diritti fondamentali discussi rientrino nello ius cogens.</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962865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70FE84B-7EE0-7FBB-86F0-AC0959C8FD57}"/>
              </a:ext>
            </a:extLst>
          </p:cNvPr>
          <p:cNvSpPr>
            <a:spLocks noGrp="1"/>
          </p:cNvSpPr>
          <p:nvPr>
            <p:ph type="title"/>
          </p:nvPr>
        </p:nvSpPr>
        <p:spPr/>
        <p:txBody>
          <a:bodyPr/>
          <a:lstStyle/>
          <a:p>
            <a:r>
              <a:rPr lang="it-IT" b="1" dirty="0">
                <a:solidFill>
                  <a:srgbClr val="0070C0"/>
                </a:solidFill>
              </a:rPr>
              <a:t>4. Tesi prospettate</a:t>
            </a:r>
            <a:endParaRPr lang="it-IT" dirty="0"/>
          </a:p>
        </p:txBody>
      </p:sp>
      <p:sp>
        <p:nvSpPr>
          <p:cNvPr id="3" name="Segnaposto contenuto 2">
            <a:extLst>
              <a:ext uri="{FF2B5EF4-FFF2-40B4-BE49-F238E27FC236}">
                <a16:creationId xmlns:a16="http://schemas.microsoft.com/office/drawing/2014/main" id="{6F3306FB-2175-FF51-A744-1DDE0A995192}"/>
              </a:ext>
            </a:extLst>
          </p:cNvPr>
          <p:cNvSpPr>
            <a:spLocks noGrp="1"/>
          </p:cNvSpPr>
          <p:nvPr>
            <p:ph idx="1"/>
          </p:nvPr>
        </p:nvSpPr>
        <p:spPr/>
        <p:txBody>
          <a:bodyPr>
            <a:normAutofit fontScale="85000" lnSpcReduction="20000"/>
          </a:bodyPr>
          <a:lstStyle/>
          <a:p>
            <a:pPr algn="just"/>
            <a:r>
              <a:rPr lang="it-IT" b="0" i="0" dirty="0">
                <a:solidFill>
                  <a:srgbClr val="000000"/>
                </a:solidFill>
                <a:effectLst/>
                <a:latin typeface="Calibri" panose="020F0502020204030204" pitchFamily="34" charset="0"/>
                <a:cs typeface="Calibri" panose="020F0502020204030204" pitchFamily="34" charset="0"/>
              </a:rPr>
              <a:t>Tesi a favore dell’assoggettamento degli atti di diritto dell’UE in applicazione degli obblighi ONU:</a:t>
            </a:r>
          </a:p>
          <a:p>
            <a:pPr algn="just"/>
            <a:r>
              <a:rPr lang="it-IT" b="0" i="0" dirty="0">
                <a:solidFill>
                  <a:srgbClr val="000000"/>
                </a:solidFill>
                <a:effectLst/>
                <a:latin typeface="Calibri" panose="020F0502020204030204" pitchFamily="34" charset="0"/>
                <a:cs typeface="Calibri" panose="020F0502020204030204" pitchFamily="34" charset="0"/>
              </a:rPr>
              <a:t>Il sig. </a:t>
            </a:r>
            <a:r>
              <a:rPr lang="it-IT" b="0" i="1" dirty="0">
                <a:solidFill>
                  <a:srgbClr val="000000"/>
                </a:solidFill>
                <a:effectLst/>
                <a:latin typeface="Calibri" panose="020F0502020204030204" pitchFamily="34" charset="0"/>
                <a:cs typeface="Calibri" panose="020F0502020204030204" pitchFamily="34" charset="0"/>
              </a:rPr>
              <a:t>Kadi</a:t>
            </a:r>
            <a:r>
              <a:rPr lang="it-IT" b="0" i="0" dirty="0">
                <a:solidFill>
                  <a:srgbClr val="000000"/>
                </a:solidFill>
                <a:effectLst/>
                <a:latin typeface="Calibri" panose="020F0502020204030204" pitchFamily="34" charset="0"/>
                <a:cs typeface="Calibri" panose="020F0502020204030204" pitchFamily="34" charset="0"/>
              </a:rPr>
              <a:t>, ricorrente dinnanzi alla Corte di giustizia, adduceva che la sentenza del Tribunale risultava viziata da diversi </a:t>
            </a:r>
            <a:r>
              <a:rPr lang="it-IT" b="1" i="0" dirty="0">
                <a:solidFill>
                  <a:srgbClr val="3D5775"/>
                </a:solidFill>
                <a:effectLst/>
                <a:latin typeface="Calibri" panose="020F0502020204030204" pitchFamily="34" charset="0"/>
                <a:cs typeface="Calibri" panose="020F0502020204030204" pitchFamily="34" charset="0"/>
              </a:rPr>
              <a:t>errori di diritto</a:t>
            </a:r>
            <a:r>
              <a:rPr lang="it-IT" b="0" i="0" dirty="0">
                <a:solidFill>
                  <a:srgbClr val="000000"/>
                </a:solidFill>
                <a:effectLst/>
                <a:latin typeface="Calibri" panose="020F0502020204030204" pitchFamily="34" charset="0"/>
                <a:cs typeface="Calibri" panose="020F0502020204030204" pitchFamily="34" charset="0"/>
              </a:rPr>
              <a:t>. </a:t>
            </a:r>
          </a:p>
          <a:p>
            <a:pPr algn="just"/>
            <a:r>
              <a:rPr lang="it-IT" b="0" i="0" dirty="0">
                <a:solidFill>
                  <a:srgbClr val="000000"/>
                </a:solidFill>
                <a:effectLst/>
                <a:latin typeface="Calibri" panose="020F0502020204030204" pitchFamily="34" charset="0"/>
                <a:cs typeface="Calibri" panose="020F0502020204030204" pitchFamily="34" charset="0"/>
              </a:rPr>
              <a:t>Tra questi occorre ricordare la </a:t>
            </a:r>
            <a:r>
              <a:rPr lang="it-IT" b="1" i="0" dirty="0">
                <a:solidFill>
                  <a:srgbClr val="3D5775"/>
                </a:solidFill>
                <a:effectLst/>
                <a:latin typeface="Calibri" panose="020F0502020204030204" pitchFamily="34" charset="0"/>
                <a:cs typeface="Calibri" panose="020F0502020204030204" pitchFamily="34" charset="0"/>
              </a:rPr>
              <a:t>censura </a:t>
            </a:r>
            <a:r>
              <a:rPr lang="it-IT" b="0" i="0" dirty="0">
                <a:solidFill>
                  <a:srgbClr val="000000"/>
                </a:solidFill>
                <a:effectLst/>
                <a:latin typeface="Calibri" panose="020F0502020204030204" pitchFamily="34" charset="0"/>
                <a:cs typeface="Calibri" panose="020F0502020204030204" pitchFamily="34" charset="0"/>
              </a:rPr>
              <a:t>sollevata dal ricorrente in via subordinata secondo cui l’ordinamento comunitario imporrebbe che tutti gli atti di diritto derivato siano assoggettati al </a:t>
            </a:r>
            <a:r>
              <a:rPr lang="it-IT" b="1" i="0" dirty="0">
                <a:solidFill>
                  <a:srgbClr val="3D5775"/>
                </a:solidFill>
                <a:effectLst/>
                <a:latin typeface="Calibri" panose="020F0502020204030204" pitchFamily="34" charset="0"/>
                <a:cs typeface="Calibri" panose="020F0502020204030204" pitchFamily="34" charset="0"/>
              </a:rPr>
              <a:t>controllo giurisdizionale</a:t>
            </a:r>
            <a:r>
              <a:rPr lang="it-IT" b="0" i="0" dirty="0">
                <a:solidFill>
                  <a:srgbClr val="000000"/>
                </a:solidFill>
                <a:effectLst/>
                <a:latin typeface="Calibri" panose="020F0502020204030204" pitchFamily="34" charset="0"/>
                <a:cs typeface="Calibri" panose="020F0502020204030204" pitchFamily="34" charset="0"/>
              </a:rPr>
              <a:t> ad opera della Corte di giustizia, competente a sindacare la compatibilità di tali atti con i diritti fondamentali. </a:t>
            </a:r>
          </a:p>
          <a:p>
            <a:pPr algn="just"/>
            <a:r>
              <a:rPr lang="it-IT" b="0" i="0" dirty="0">
                <a:solidFill>
                  <a:srgbClr val="000000"/>
                </a:solidFill>
                <a:effectLst/>
                <a:latin typeface="Calibri" panose="020F0502020204030204" pitchFamily="34" charset="0"/>
                <a:cs typeface="Calibri" panose="020F0502020204030204" pitchFamily="34" charset="0"/>
              </a:rPr>
              <a:t>Il </a:t>
            </a:r>
            <a:r>
              <a:rPr lang="it-IT" b="1" i="0" dirty="0">
                <a:solidFill>
                  <a:srgbClr val="3D5775"/>
                </a:solidFill>
                <a:effectLst/>
                <a:latin typeface="Calibri" panose="020F0502020204030204" pitchFamily="34" charset="0"/>
                <a:cs typeface="Calibri" panose="020F0502020204030204" pitchFamily="34" charset="0"/>
              </a:rPr>
              <a:t>principio in discorso</a:t>
            </a:r>
            <a:r>
              <a:rPr lang="it-IT" b="0" i="0" dirty="0">
                <a:solidFill>
                  <a:srgbClr val="000000"/>
                </a:solidFill>
                <a:effectLst/>
                <a:latin typeface="Calibri" panose="020F0502020204030204" pitchFamily="34" charset="0"/>
                <a:cs typeface="Calibri" panose="020F0502020204030204" pitchFamily="34" charset="0"/>
              </a:rPr>
              <a:t> non dovrebbe né potrebbe essere messo in discussione dalla circostanza per cui all’origine dell’atto di diritto comunitario vi sia un atto di diritto internazionale quale una risoluzione del Consiglio di sicurezza, anche considerato che il principio della c.d. </a:t>
            </a:r>
            <a:r>
              <a:rPr lang="it-IT" b="1" i="0" dirty="0">
                <a:solidFill>
                  <a:srgbClr val="3D5775"/>
                </a:solidFill>
                <a:effectLst/>
                <a:latin typeface="Calibri" panose="020F0502020204030204" pitchFamily="34" charset="0"/>
                <a:cs typeface="Calibri" panose="020F0502020204030204" pitchFamily="34" charset="0"/>
              </a:rPr>
              <a:t>protezione equivalente</a:t>
            </a:r>
            <a:r>
              <a:rPr lang="it-IT" b="0" i="0" dirty="0">
                <a:solidFill>
                  <a:srgbClr val="000000"/>
                </a:solidFill>
                <a:effectLst/>
                <a:latin typeface="Calibri" panose="020F0502020204030204" pitchFamily="34" charset="0"/>
                <a:cs typeface="Calibri" panose="020F0502020204030204" pitchFamily="34" charset="0"/>
              </a:rPr>
              <a:t> non troverebbe applicazione in relazione al sistema delle Nazioni Unite.</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580042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91FCFE-102C-5A20-577D-6707DD357D2A}"/>
              </a:ext>
            </a:extLst>
          </p:cNvPr>
          <p:cNvSpPr>
            <a:spLocks noGrp="1"/>
          </p:cNvSpPr>
          <p:nvPr>
            <p:ph type="title"/>
          </p:nvPr>
        </p:nvSpPr>
        <p:spPr/>
        <p:txBody>
          <a:bodyPr/>
          <a:lstStyle/>
          <a:p>
            <a:r>
              <a:rPr lang="it-IT" b="1" dirty="0">
                <a:solidFill>
                  <a:srgbClr val="0070C0"/>
                </a:solidFill>
              </a:rPr>
              <a:t>5. Conclusioni</a:t>
            </a:r>
          </a:p>
        </p:txBody>
      </p:sp>
      <p:sp>
        <p:nvSpPr>
          <p:cNvPr id="3" name="Segnaposto contenuto 2">
            <a:extLst>
              <a:ext uri="{FF2B5EF4-FFF2-40B4-BE49-F238E27FC236}">
                <a16:creationId xmlns:a16="http://schemas.microsoft.com/office/drawing/2014/main" id="{21146CC3-1C31-229B-2E15-C334F8935EF5}"/>
              </a:ext>
            </a:extLst>
          </p:cNvPr>
          <p:cNvSpPr>
            <a:spLocks noGrp="1"/>
          </p:cNvSpPr>
          <p:nvPr>
            <p:ph idx="1"/>
          </p:nvPr>
        </p:nvSpPr>
        <p:spPr/>
        <p:txBody>
          <a:bodyPr/>
          <a:lstStyle/>
          <a:p>
            <a:pPr algn="just"/>
            <a:r>
              <a:rPr lang="it-IT" i="0" u="none" strike="noStrike" dirty="0">
                <a:effectLst/>
                <a:latin typeface="Calibri" panose="020F0502020204030204" pitchFamily="34" charset="0"/>
                <a:cs typeface="Calibri" panose="020F0502020204030204" pitchFamily="34" charset="0"/>
              </a:rPr>
              <a:t>La Corte di giustizia, pronunciandosi in appello, sanciva la sussistenza di un sindacato pieno di competenza della CGUE in merito alla legittimità di qualsiasi atto di diritto derivato adottato dall’Unione, indipendentemente dall’origine degli obblighi e diritti ivi affermati. </a:t>
            </a:r>
          </a:p>
          <a:p>
            <a:pPr algn="just"/>
            <a:r>
              <a:rPr lang="it-IT" i="0" u="none" strike="noStrike" dirty="0">
                <a:effectLst/>
                <a:latin typeface="Calibri" panose="020F0502020204030204" pitchFamily="34" charset="0"/>
                <a:cs typeface="Calibri" panose="020F0502020204030204" pitchFamily="34" charset="0"/>
              </a:rPr>
              <a:t>Di conseguenza, la Corte di giustizia annullava le sentenze del Tribunale impugnate e – nella parte in cui riguardava i ricorrenti – il reg. 881/2002.</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387855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7C31CF-AF0A-D6CA-DFCB-79F8D4038E77}"/>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DA757E19-78DA-41B2-BD9E-9A8709949544}"/>
              </a:ext>
            </a:extLst>
          </p:cNvPr>
          <p:cNvSpPr>
            <a:spLocks noGrp="1"/>
          </p:cNvSpPr>
          <p:nvPr>
            <p:ph type="title"/>
          </p:nvPr>
        </p:nvSpPr>
        <p:spPr/>
        <p:txBody>
          <a:bodyPr/>
          <a:lstStyle/>
          <a:p>
            <a:r>
              <a:rPr lang="it-IT" b="1" dirty="0">
                <a:solidFill>
                  <a:srgbClr val="0070C0"/>
                </a:solidFill>
              </a:rPr>
              <a:t>5. Conclusioni</a:t>
            </a:r>
          </a:p>
        </p:txBody>
      </p:sp>
      <p:sp>
        <p:nvSpPr>
          <p:cNvPr id="3" name="Segnaposto contenuto 2">
            <a:extLst>
              <a:ext uri="{FF2B5EF4-FFF2-40B4-BE49-F238E27FC236}">
                <a16:creationId xmlns:a16="http://schemas.microsoft.com/office/drawing/2014/main" id="{739619FC-61FB-6AC4-7BF7-B3EF63A856D5}"/>
              </a:ext>
            </a:extLst>
          </p:cNvPr>
          <p:cNvSpPr>
            <a:spLocks noGrp="1"/>
          </p:cNvSpPr>
          <p:nvPr>
            <p:ph idx="1"/>
          </p:nvPr>
        </p:nvSpPr>
        <p:spPr/>
        <p:txBody>
          <a:bodyPr>
            <a:normAutofit lnSpcReduction="10000"/>
          </a:bodyPr>
          <a:lstStyle/>
          <a:p>
            <a:r>
              <a:rPr lang="it-IT" b="0" i="0" u="none" strike="noStrike" dirty="0">
                <a:solidFill>
                  <a:srgbClr val="000000"/>
                </a:solidFill>
                <a:effectLst/>
                <a:latin typeface="Calibri" panose="020F0502020204030204" pitchFamily="34" charset="0"/>
                <a:cs typeface="Calibri" panose="020F0502020204030204" pitchFamily="34" charset="0"/>
              </a:rPr>
              <a:t>La conclusione raggiunta dalla Corte di giustizia si basa sulla premessa – dalla stessa valorizzata nel proprio iter logico argomentativo – secondo la quale la </a:t>
            </a:r>
            <a:r>
              <a:rPr lang="it-IT" b="1" i="0" dirty="0">
                <a:solidFill>
                  <a:srgbClr val="3D5775"/>
                </a:solidFill>
                <a:effectLst/>
                <a:latin typeface="Calibri" panose="020F0502020204030204" pitchFamily="34" charset="0"/>
                <a:cs typeface="Calibri" panose="020F0502020204030204" pitchFamily="34" charset="0"/>
              </a:rPr>
              <a:t>Comunità europea</a:t>
            </a:r>
            <a:r>
              <a:rPr lang="it-IT" b="0" i="0" u="none" strike="noStrike" dirty="0">
                <a:solidFill>
                  <a:srgbClr val="000000"/>
                </a:solidFill>
                <a:effectLst/>
                <a:latin typeface="Calibri" panose="020F0502020204030204" pitchFamily="34" charset="0"/>
                <a:cs typeface="Calibri" panose="020F0502020204030204" pitchFamily="34" charset="0"/>
              </a:rPr>
              <a:t> (oggi Unione europea) è una </a:t>
            </a:r>
            <a:r>
              <a:rPr lang="it-IT" b="1" i="0" dirty="0">
                <a:solidFill>
                  <a:srgbClr val="3D5775"/>
                </a:solidFill>
                <a:effectLst/>
                <a:latin typeface="Calibri" panose="020F0502020204030204" pitchFamily="34" charset="0"/>
                <a:cs typeface="Calibri" panose="020F0502020204030204" pitchFamily="34" charset="0"/>
              </a:rPr>
              <a:t>comunità di diritto</a:t>
            </a:r>
            <a:r>
              <a:rPr lang="it-IT" b="0" i="0" u="none" strike="noStrike" dirty="0">
                <a:solidFill>
                  <a:srgbClr val="000000"/>
                </a:solidFill>
                <a:effectLst/>
                <a:latin typeface="Calibri" panose="020F0502020204030204" pitchFamily="34" charset="0"/>
                <a:cs typeface="Calibri" panose="020F0502020204030204" pitchFamily="34" charset="0"/>
              </a:rPr>
              <a:t>, con la conseguenza che non sarebbe possibile sottrarre al controllo della CGUE la conformità degli atti adottati dalle proprie istituzioni. </a:t>
            </a:r>
          </a:p>
          <a:p>
            <a:r>
              <a:rPr lang="it-IT" b="0" i="0" u="none" strike="noStrike" dirty="0">
                <a:solidFill>
                  <a:srgbClr val="000000"/>
                </a:solidFill>
                <a:effectLst/>
                <a:latin typeface="Calibri" panose="020F0502020204030204" pitchFamily="34" charset="0"/>
                <a:cs typeface="Calibri" panose="020F0502020204030204" pitchFamily="34" charset="0"/>
              </a:rPr>
              <a:t>Un accordo internazionale, in particolare, non può pregiudicare il sistema delle competenze definito dai </a:t>
            </a:r>
            <a:r>
              <a:rPr lang="it-IT" b="1" i="0" dirty="0">
                <a:solidFill>
                  <a:srgbClr val="3D5775"/>
                </a:solidFill>
                <a:effectLst/>
                <a:latin typeface="Calibri" panose="020F0502020204030204" pitchFamily="34" charset="0"/>
                <a:cs typeface="Calibri" panose="020F0502020204030204" pitchFamily="34" charset="0"/>
              </a:rPr>
              <a:t>Trattati</a:t>
            </a:r>
            <a:r>
              <a:rPr lang="it-IT" b="0" i="0" u="none" strike="noStrike" dirty="0">
                <a:solidFill>
                  <a:srgbClr val="000000"/>
                </a:solidFill>
                <a:effectLst/>
                <a:latin typeface="Calibri" panose="020F0502020204030204" pitchFamily="34" charset="0"/>
                <a:cs typeface="Calibri" panose="020F0502020204030204" pitchFamily="34" charset="0"/>
              </a:rPr>
              <a:t>, e di conseguenza, l’autonomia dell’ordinamento giuridico comunitario di cui la Corte assicura il rispetto</a:t>
            </a:r>
            <a:r>
              <a:rPr lang="it-IT" b="0" i="0" u="none" strike="noStrike" dirty="0">
                <a:solidFill>
                  <a:srgbClr val="000000"/>
                </a:solidFill>
                <a:effectLst/>
                <a:latin typeface="Open Sans" panose="020B0606030504020204" pitchFamily="34" charset="0"/>
              </a:rPr>
              <a:t>.</a:t>
            </a:r>
            <a:br>
              <a:rPr lang="it-IT" dirty="0"/>
            </a:b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131706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80917D-40E8-D8E8-3389-0D731020BF8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B59C5BB-6354-1EDD-20BC-7B9303213CCC}"/>
              </a:ext>
            </a:extLst>
          </p:cNvPr>
          <p:cNvSpPr>
            <a:spLocks noGrp="1"/>
          </p:cNvSpPr>
          <p:nvPr>
            <p:ph type="title"/>
          </p:nvPr>
        </p:nvSpPr>
        <p:spPr/>
        <p:txBody>
          <a:bodyPr/>
          <a:lstStyle/>
          <a:p>
            <a:r>
              <a:rPr lang="it-IT" b="1" dirty="0">
                <a:solidFill>
                  <a:srgbClr val="0070C0"/>
                </a:solidFill>
              </a:rPr>
              <a:t>5. Conclusioni</a:t>
            </a:r>
          </a:p>
        </p:txBody>
      </p:sp>
      <p:sp>
        <p:nvSpPr>
          <p:cNvPr id="3" name="Segnaposto contenuto 2">
            <a:extLst>
              <a:ext uri="{FF2B5EF4-FFF2-40B4-BE49-F238E27FC236}">
                <a16:creationId xmlns:a16="http://schemas.microsoft.com/office/drawing/2014/main" id="{1430078F-1630-DB12-B4A4-E436B3E1D418}"/>
              </a:ext>
            </a:extLst>
          </p:cNvPr>
          <p:cNvSpPr>
            <a:spLocks noGrp="1"/>
          </p:cNvSpPr>
          <p:nvPr>
            <p:ph idx="1"/>
          </p:nvPr>
        </p:nvSpPr>
        <p:spPr/>
        <p:txBody>
          <a:bodyPr>
            <a:normAutofit/>
          </a:bodyPr>
          <a:lstStyle/>
          <a:p>
            <a:pPr algn="just"/>
            <a:r>
              <a:rPr lang="it-IT" b="0" i="0" u="none" strike="noStrike" dirty="0">
                <a:solidFill>
                  <a:srgbClr val="000000"/>
                </a:solidFill>
                <a:effectLst/>
                <a:latin typeface="Calibri" panose="020F0502020204030204" pitchFamily="34" charset="0"/>
                <a:cs typeface="Calibri" panose="020F0502020204030204" pitchFamily="34" charset="0"/>
              </a:rPr>
              <a:t>A tal proposito, gli obblighi imposti da tale accordo non possono pregiudicare l’</a:t>
            </a:r>
            <a:r>
              <a:rPr lang="it-IT" b="1" i="0" dirty="0">
                <a:solidFill>
                  <a:srgbClr val="3D5775"/>
                </a:solidFill>
                <a:effectLst/>
                <a:latin typeface="Calibri" panose="020F0502020204030204" pitchFamily="34" charset="0"/>
                <a:cs typeface="Calibri" panose="020F0502020204030204" pitchFamily="34" charset="0"/>
              </a:rPr>
              <a:t>efficacia dei principi costituzionali </a:t>
            </a:r>
            <a:r>
              <a:rPr lang="it-IT" b="0" i="0" u="none" strike="noStrike" dirty="0">
                <a:solidFill>
                  <a:srgbClr val="000000"/>
                </a:solidFill>
                <a:effectLst/>
                <a:latin typeface="Calibri" panose="020F0502020204030204" pitchFamily="34" charset="0"/>
                <a:cs typeface="Calibri" panose="020F0502020204030204" pitchFamily="34" charset="0"/>
              </a:rPr>
              <a:t>previsti nel Trattato CE, tra i quali il principio secondo cui tutti gli atti comunitari devono rispettare i </a:t>
            </a:r>
            <a:r>
              <a:rPr lang="it-IT" b="1" i="0" dirty="0">
                <a:solidFill>
                  <a:srgbClr val="3D5775"/>
                </a:solidFill>
                <a:effectLst/>
                <a:latin typeface="Calibri" panose="020F0502020204030204" pitchFamily="34" charset="0"/>
                <a:cs typeface="Calibri" panose="020F0502020204030204" pitchFamily="34" charset="0"/>
              </a:rPr>
              <a:t>diritti fondamentali</a:t>
            </a:r>
            <a:r>
              <a:rPr lang="it-IT" b="0" i="0" u="none" strike="noStrike" dirty="0">
                <a:solidFill>
                  <a:srgbClr val="000000"/>
                </a:solidFill>
                <a:effectLst/>
                <a:latin typeface="Calibri" panose="020F0502020204030204" pitchFamily="34" charset="0"/>
                <a:cs typeface="Calibri" panose="020F0502020204030204" pitchFamily="34" charset="0"/>
              </a:rPr>
              <a:t>. </a:t>
            </a:r>
          </a:p>
          <a:p>
            <a:pPr algn="just"/>
            <a:r>
              <a:rPr lang="it-IT" b="0" i="0" u="none" strike="noStrike" dirty="0">
                <a:solidFill>
                  <a:srgbClr val="000000"/>
                </a:solidFill>
                <a:effectLst/>
                <a:latin typeface="Calibri" panose="020F0502020204030204" pitchFamily="34" charset="0"/>
                <a:cs typeface="Calibri" panose="020F0502020204030204" pitchFamily="34" charset="0"/>
              </a:rPr>
              <a:t>Tale rispetto costituisce un presupposto per la legittimità degli atti, che vincola le istituzioni durante la loro adozione e attribuisce alla Corte il controllo giurisdizionale.</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09225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1484EA3-913B-977F-69B5-BB3BD7247BC4}"/>
              </a:ext>
            </a:extLst>
          </p:cNvPr>
          <p:cNvSpPr>
            <a:spLocks noGrp="1"/>
          </p:cNvSpPr>
          <p:nvPr>
            <p:ph type="title"/>
          </p:nvPr>
        </p:nvSpPr>
        <p:spPr/>
        <p:txBody>
          <a:bodyPr>
            <a:noAutofit/>
          </a:bodyPr>
          <a:lstStyle/>
          <a:p>
            <a:r>
              <a:rPr lang="it-IT" sz="2800" b="1" i="0" u="none" strike="noStrike" dirty="0">
                <a:solidFill>
                  <a:srgbClr val="0070C0"/>
                </a:solidFill>
                <a:effectLst/>
                <a:latin typeface="Source Serif 4"/>
              </a:rPr>
              <a:t>Ai confini delle competenze UE in materia di politica monetaria: Il caso Weiss</a:t>
            </a:r>
            <a:br>
              <a:rPr lang="it-IT" sz="2800" b="1" i="0" u="none" strike="noStrike" dirty="0">
                <a:solidFill>
                  <a:srgbClr val="0070C0"/>
                </a:solidFill>
                <a:effectLst/>
                <a:latin typeface="Source Serif 4"/>
              </a:rPr>
            </a:br>
            <a:endParaRPr lang="it-IT" sz="2800" dirty="0">
              <a:solidFill>
                <a:srgbClr val="0070C0"/>
              </a:solidFill>
              <a:latin typeface="Calibri" panose="020F0502020204030204" pitchFamily="34" charset="0"/>
              <a:cs typeface="Calibri" panose="020F0502020204030204" pitchFamily="34" charset="0"/>
            </a:endParaRPr>
          </a:p>
        </p:txBody>
      </p:sp>
      <p:sp>
        <p:nvSpPr>
          <p:cNvPr id="3" name="Segnaposto contenuto 2">
            <a:extLst>
              <a:ext uri="{FF2B5EF4-FFF2-40B4-BE49-F238E27FC236}">
                <a16:creationId xmlns:a16="http://schemas.microsoft.com/office/drawing/2014/main" id="{01752851-036E-2384-7C8B-8555B6D3B83A}"/>
              </a:ext>
            </a:extLst>
          </p:cNvPr>
          <p:cNvSpPr>
            <a:spLocks noGrp="1"/>
          </p:cNvSpPr>
          <p:nvPr>
            <p:ph idx="1"/>
          </p:nvPr>
        </p:nvSpPr>
        <p:spPr/>
        <p:txBody>
          <a:bodyPr/>
          <a:lstStyle/>
          <a:p>
            <a:r>
              <a:rPr lang="it-IT" b="0" i="0" dirty="0">
                <a:solidFill>
                  <a:srgbClr val="000000"/>
                </a:solidFill>
                <a:effectLst/>
                <a:latin typeface="Calibri" panose="020F0502020204030204" pitchFamily="34" charset="0"/>
                <a:cs typeface="Calibri" panose="020F0502020204030204" pitchFamily="34" charset="0"/>
              </a:rPr>
              <a:t>Il caso riguarda la </a:t>
            </a:r>
            <a:r>
              <a:rPr lang="it-IT" b="1" i="0" dirty="0">
                <a:solidFill>
                  <a:srgbClr val="465478"/>
                </a:solidFill>
                <a:effectLst/>
                <a:latin typeface="Calibri" panose="020F0502020204030204" pitchFamily="34" charset="0"/>
                <a:cs typeface="Calibri" panose="020F0502020204030204" pitchFamily="34" charset="0"/>
              </a:rPr>
              <a:t>compatibilità</a:t>
            </a:r>
            <a:r>
              <a:rPr lang="it-IT" b="0" i="0" dirty="0">
                <a:solidFill>
                  <a:srgbClr val="000000"/>
                </a:solidFill>
                <a:effectLst/>
                <a:latin typeface="Calibri" panose="020F0502020204030204" pitchFamily="34" charset="0"/>
                <a:cs typeface="Calibri" panose="020F0502020204030204" pitchFamily="34" charset="0"/>
              </a:rPr>
              <a:t> con i Trattati del </a:t>
            </a:r>
            <a:r>
              <a:rPr lang="it-IT" b="0" i="1" dirty="0">
                <a:solidFill>
                  <a:srgbClr val="000000"/>
                </a:solidFill>
                <a:effectLst/>
                <a:latin typeface="Calibri" panose="020F0502020204030204" pitchFamily="34" charset="0"/>
                <a:cs typeface="Calibri" panose="020F0502020204030204" pitchFamily="34" charset="0"/>
              </a:rPr>
              <a:t>Public Sector Asset </a:t>
            </a:r>
            <a:r>
              <a:rPr lang="it-IT" b="0" i="1" dirty="0" err="1">
                <a:solidFill>
                  <a:srgbClr val="000000"/>
                </a:solidFill>
                <a:effectLst/>
                <a:latin typeface="Calibri" panose="020F0502020204030204" pitchFamily="34" charset="0"/>
                <a:cs typeface="Calibri" panose="020F0502020204030204" pitchFamily="34" charset="0"/>
              </a:rPr>
              <a:t>Purchase</a:t>
            </a:r>
            <a:r>
              <a:rPr lang="it-IT" b="0" i="1" dirty="0">
                <a:solidFill>
                  <a:srgbClr val="000000"/>
                </a:solidFill>
                <a:effectLst/>
                <a:latin typeface="Calibri" panose="020F0502020204030204" pitchFamily="34" charset="0"/>
                <a:cs typeface="Calibri" panose="020F0502020204030204" pitchFamily="34" charset="0"/>
              </a:rPr>
              <a:t> </a:t>
            </a:r>
            <a:r>
              <a:rPr lang="it-IT" b="0" i="1" dirty="0" err="1">
                <a:solidFill>
                  <a:srgbClr val="000000"/>
                </a:solidFill>
                <a:effectLst/>
                <a:latin typeface="Calibri" panose="020F0502020204030204" pitchFamily="34" charset="0"/>
                <a:cs typeface="Calibri" panose="020F0502020204030204" pitchFamily="34" charset="0"/>
              </a:rPr>
              <a:t>Programme</a:t>
            </a:r>
            <a:r>
              <a:rPr lang="it-IT" b="0" i="0" dirty="0">
                <a:solidFill>
                  <a:srgbClr val="000000"/>
                </a:solidFill>
                <a:effectLst/>
                <a:latin typeface="Calibri" panose="020F0502020204030204" pitchFamily="34" charset="0"/>
                <a:cs typeface="Calibri" panose="020F0502020204030204" pitchFamily="34" charset="0"/>
              </a:rPr>
              <a:t>(PSPP, comunemente noto come parte del </a:t>
            </a:r>
            <a:r>
              <a:rPr lang="it-IT" b="0" i="1" dirty="0" err="1">
                <a:solidFill>
                  <a:srgbClr val="000000"/>
                </a:solidFill>
                <a:effectLst/>
                <a:latin typeface="Calibri" panose="020F0502020204030204" pitchFamily="34" charset="0"/>
                <a:cs typeface="Calibri" panose="020F0502020204030204" pitchFamily="34" charset="0"/>
              </a:rPr>
              <a:t>Quantative</a:t>
            </a:r>
            <a:r>
              <a:rPr lang="it-IT" b="0" i="1" dirty="0">
                <a:solidFill>
                  <a:srgbClr val="000000"/>
                </a:solidFill>
                <a:effectLst/>
                <a:latin typeface="Calibri" panose="020F0502020204030204" pitchFamily="34" charset="0"/>
                <a:cs typeface="Calibri" panose="020F0502020204030204" pitchFamily="34" charset="0"/>
              </a:rPr>
              <a:t> </a:t>
            </a:r>
            <a:r>
              <a:rPr lang="it-IT" b="0" i="1" dirty="0" err="1">
                <a:solidFill>
                  <a:srgbClr val="000000"/>
                </a:solidFill>
                <a:effectLst/>
                <a:latin typeface="Calibri" panose="020F0502020204030204" pitchFamily="34" charset="0"/>
                <a:cs typeface="Calibri" panose="020F0502020204030204" pitchFamily="34" charset="0"/>
              </a:rPr>
              <a:t>Easing</a:t>
            </a:r>
            <a:r>
              <a:rPr lang="it-IT" b="0" i="0" dirty="0">
                <a:solidFill>
                  <a:srgbClr val="000000"/>
                </a:solidFill>
                <a:effectLst/>
                <a:latin typeface="Calibri" panose="020F0502020204030204" pitchFamily="34" charset="0"/>
                <a:cs typeface="Calibri" panose="020F0502020204030204" pitchFamily="34" charset="0"/>
              </a:rPr>
              <a:t> – QE), adottato dalla Banca Centrale Europea (BCE) durante la </a:t>
            </a:r>
            <a:r>
              <a:rPr lang="it-IT" b="1" i="0" dirty="0">
                <a:solidFill>
                  <a:srgbClr val="465478"/>
                </a:solidFill>
                <a:effectLst/>
                <a:latin typeface="Calibri" panose="020F0502020204030204" pitchFamily="34" charset="0"/>
                <a:cs typeface="Calibri" panose="020F0502020204030204" pitchFamily="34" charset="0"/>
              </a:rPr>
              <a:t>crisi finanziaria</a:t>
            </a:r>
            <a:r>
              <a:rPr lang="it-IT" b="0" i="0" dirty="0">
                <a:solidFill>
                  <a:srgbClr val="000000"/>
                </a:solidFill>
                <a:effectLst/>
                <a:latin typeface="Calibri" panose="020F0502020204030204" pitchFamily="34" charset="0"/>
                <a:cs typeface="Calibri" panose="020F0502020204030204" pitchFamily="34" charset="0"/>
              </a:rPr>
              <a:t>.</a:t>
            </a:r>
          </a:p>
          <a:p>
            <a:r>
              <a:rPr lang="it-IT" b="0" i="0" dirty="0">
                <a:solidFill>
                  <a:srgbClr val="000000"/>
                </a:solidFill>
                <a:effectLst/>
                <a:latin typeface="Calibri" panose="020F0502020204030204" pitchFamily="34" charset="0"/>
                <a:cs typeface="Calibri" panose="020F0502020204030204" pitchFamily="34" charset="0"/>
              </a:rPr>
              <a:t>A seguito della crisi finanziaria iniziata nel 2010 all’interno dell’Unione europea, la BCE adottava diverse misure, tra cui l’</a:t>
            </a:r>
            <a:r>
              <a:rPr lang="it-IT" b="1" i="0" dirty="0">
                <a:solidFill>
                  <a:srgbClr val="3D5775"/>
                </a:solidFill>
                <a:effectLst/>
                <a:latin typeface="Calibri" panose="020F0502020204030204" pitchFamily="34" charset="0"/>
                <a:cs typeface="Calibri" panose="020F0502020204030204" pitchFamily="34" charset="0"/>
              </a:rPr>
              <a:t>APP</a:t>
            </a:r>
            <a:r>
              <a:rPr lang="it-IT" b="0" i="0" dirty="0">
                <a:solidFill>
                  <a:srgbClr val="000000"/>
                </a:solidFill>
                <a:effectLst/>
                <a:latin typeface="Calibri" panose="020F0502020204030204" pitchFamily="34" charset="0"/>
                <a:cs typeface="Calibri" panose="020F0502020204030204" pitchFamily="34" charset="0"/>
              </a:rPr>
              <a:t> (</a:t>
            </a:r>
            <a:r>
              <a:rPr lang="it-IT" b="1" i="1" dirty="0" err="1">
                <a:solidFill>
                  <a:srgbClr val="3D5775"/>
                </a:solidFill>
                <a:effectLst/>
                <a:latin typeface="Calibri" panose="020F0502020204030204" pitchFamily="34" charset="0"/>
                <a:cs typeface="Calibri" panose="020F0502020204030204" pitchFamily="34" charset="0"/>
              </a:rPr>
              <a:t>Expanded</a:t>
            </a:r>
            <a:r>
              <a:rPr lang="it-IT" b="1" i="1" dirty="0">
                <a:solidFill>
                  <a:srgbClr val="3D5775"/>
                </a:solidFill>
                <a:effectLst/>
                <a:latin typeface="Calibri" panose="020F0502020204030204" pitchFamily="34" charset="0"/>
                <a:cs typeface="Calibri" panose="020F0502020204030204" pitchFamily="34" charset="0"/>
              </a:rPr>
              <a:t> Asset </a:t>
            </a:r>
            <a:r>
              <a:rPr lang="it-IT" b="1" i="1" dirty="0" err="1">
                <a:solidFill>
                  <a:srgbClr val="3D5775"/>
                </a:solidFill>
                <a:effectLst/>
                <a:latin typeface="Calibri" panose="020F0502020204030204" pitchFamily="34" charset="0"/>
                <a:cs typeface="Calibri" panose="020F0502020204030204" pitchFamily="34" charset="0"/>
              </a:rPr>
              <a:t>Purchase</a:t>
            </a:r>
            <a:r>
              <a:rPr lang="it-IT" b="1" i="0" dirty="0">
                <a:solidFill>
                  <a:srgbClr val="3D5775"/>
                </a:solidFill>
                <a:effectLst/>
                <a:latin typeface="Calibri" panose="020F0502020204030204" pitchFamily="34" charset="0"/>
                <a:cs typeface="Calibri" panose="020F0502020204030204" pitchFamily="34" charset="0"/>
              </a:rPr>
              <a:t> </a:t>
            </a:r>
            <a:r>
              <a:rPr lang="it-IT" b="1" i="1" dirty="0" err="1">
                <a:solidFill>
                  <a:srgbClr val="3D5775"/>
                </a:solidFill>
                <a:effectLst/>
                <a:latin typeface="Calibri" panose="020F0502020204030204" pitchFamily="34" charset="0"/>
                <a:cs typeface="Calibri" panose="020F0502020204030204" pitchFamily="34" charset="0"/>
              </a:rPr>
              <a:t>Programme</a:t>
            </a:r>
            <a:r>
              <a:rPr lang="it-IT" b="0" i="0" dirty="0">
                <a:solidFill>
                  <a:srgbClr val="000000"/>
                </a:solidFill>
                <a:effectLst/>
                <a:latin typeface="Calibri" panose="020F0502020204030204" pitchFamily="34" charset="0"/>
                <a:cs typeface="Calibri" panose="020F0502020204030204" pitchFamily="34" charset="0"/>
              </a:rPr>
              <a:t>), in vigore da ottobre 2014 a giugno 2023, chiamato anche </a:t>
            </a:r>
            <a:r>
              <a:rPr lang="it-IT" b="0" i="1" dirty="0">
                <a:solidFill>
                  <a:srgbClr val="000000"/>
                </a:solidFill>
                <a:effectLst/>
                <a:latin typeface="Calibri" panose="020F0502020204030204" pitchFamily="34" charset="0"/>
                <a:cs typeface="Calibri" panose="020F0502020204030204" pitchFamily="34" charset="0"/>
              </a:rPr>
              <a:t>quantitative </a:t>
            </a:r>
            <a:r>
              <a:rPr lang="it-IT" b="0" i="1" dirty="0" err="1">
                <a:solidFill>
                  <a:srgbClr val="000000"/>
                </a:solidFill>
                <a:effectLst/>
                <a:latin typeface="Calibri" panose="020F0502020204030204" pitchFamily="34" charset="0"/>
                <a:cs typeface="Calibri" panose="020F0502020204030204" pitchFamily="34" charset="0"/>
              </a:rPr>
              <a:t>easing</a:t>
            </a:r>
            <a:r>
              <a:rPr lang="it-IT" b="0" i="1" dirty="0">
                <a:solidFill>
                  <a:srgbClr val="000000"/>
                </a:solidFill>
                <a:effectLst/>
                <a:latin typeface="Calibri" panose="020F0502020204030204" pitchFamily="34" charset="0"/>
                <a:cs typeface="Calibri" panose="020F0502020204030204" pitchFamily="34" charset="0"/>
              </a:rPr>
              <a:t> </a:t>
            </a:r>
            <a:r>
              <a:rPr lang="it-IT" b="0" i="0" dirty="0">
                <a:solidFill>
                  <a:srgbClr val="000000"/>
                </a:solidFill>
                <a:effectLst/>
                <a:latin typeface="Calibri" panose="020F0502020204030204" pitchFamily="34" charset="0"/>
                <a:cs typeface="Calibri" panose="020F0502020204030204" pitchFamily="34" charset="0"/>
              </a:rPr>
              <a:t>(</a:t>
            </a:r>
            <a:r>
              <a:rPr lang="it-IT" b="1" i="0" dirty="0">
                <a:solidFill>
                  <a:srgbClr val="3D5775"/>
                </a:solidFill>
                <a:effectLst/>
                <a:latin typeface="Calibri" panose="020F0502020204030204" pitchFamily="34" charset="0"/>
                <a:cs typeface="Calibri" panose="020F0502020204030204" pitchFamily="34" charset="0"/>
              </a:rPr>
              <a:t>allentamento quantitativo</a:t>
            </a:r>
            <a:r>
              <a:rPr lang="it-IT" b="0" i="0" dirty="0">
                <a:solidFill>
                  <a:srgbClr val="000000"/>
                </a:solidFill>
                <a:effectLst/>
                <a:latin typeface="Calibri" panose="020F0502020204030204" pitchFamily="34" charset="0"/>
                <a:cs typeface="Calibri" panose="020F0502020204030204" pitchFamily="34" charset="0"/>
              </a:rPr>
              <a:t>)</a:t>
            </a:r>
            <a:r>
              <a:rPr lang="it-IT" b="0" i="1" dirty="0">
                <a:solidFill>
                  <a:srgbClr val="000000"/>
                </a:solidFill>
                <a:effectLst/>
                <a:latin typeface="Calibri" panose="020F0502020204030204" pitchFamily="34" charset="0"/>
                <a:cs typeface="Calibri" panose="020F0502020204030204" pitchFamily="34" charset="0"/>
              </a:rPr>
              <a:t>,</a:t>
            </a:r>
            <a:r>
              <a:rPr lang="it-IT" b="0" i="0" dirty="0">
                <a:solidFill>
                  <a:srgbClr val="000000"/>
                </a:solidFill>
                <a:effectLst/>
                <a:latin typeface="Calibri" panose="020F0502020204030204" pitchFamily="34" charset="0"/>
                <a:cs typeface="Calibri" panose="020F0502020204030204" pitchFamily="34" charset="0"/>
              </a:rPr>
              <a:t>  formato da quattro diversi programmi di acquisto di titoli privati e pubblici. </a:t>
            </a:r>
          </a:p>
          <a:p>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953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55C610-7E40-D658-B275-0513D21C8F0A}"/>
              </a:ext>
            </a:extLst>
          </p:cNvPr>
          <p:cNvSpPr>
            <a:spLocks noGrp="1"/>
          </p:cNvSpPr>
          <p:nvPr>
            <p:ph type="title"/>
          </p:nvPr>
        </p:nvSpPr>
        <p:spPr/>
        <p:txBody>
          <a:bodyPr/>
          <a:lstStyle/>
          <a:p>
            <a:r>
              <a:rPr lang="it-IT" b="1" dirty="0">
                <a:solidFill>
                  <a:srgbClr val="0070C0"/>
                </a:solidFill>
              </a:rPr>
              <a:t>1. Fatti</a:t>
            </a:r>
          </a:p>
        </p:txBody>
      </p:sp>
      <p:sp>
        <p:nvSpPr>
          <p:cNvPr id="3" name="Segnaposto contenuto 2">
            <a:extLst>
              <a:ext uri="{FF2B5EF4-FFF2-40B4-BE49-F238E27FC236}">
                <a16:creationId xmlns:a16="http://schemas.microsoft.com/office/drawing/2014/main" id="{5E138E15-4262-7AB8-8070-018DED0FA385}"/>
              </a:ext>
            </a:extLst>
          </p:cNvPr>
          <p:cNvSpPr>
            <a:spLocks noGrp="1"/>
          </p:cNvSpPr>
          <p:nvPr>
            <p:ph idx="1"/>
          </p:nvPr>
        </p:nvSpPr>
        <p:spPr/>
        <p:txBody>
          <a:bodyPr>
            <a:normAutofit/>
          </a:bodyPr>
          <a:lstStyle/>
          <a:p>
            <a:pPr algn="just"/>
            <a:r>
              <a:rPr lang="it-IT" b="0" i="0" dirty="0">
                <a:solidFill>
                  <a:srgbClr val="000000"/>
                </a:solidFill>
                <a:effectLst/>
                <a:latin typeface="Calibri" panose="020F0502020204030204" pitchFamily="34" charset="0"/>
                <a:cs typeface="Calibri" panose="020F0502020204030204" pitchFamily="34" charset="0"/>
              </a:rPr>
              <a:t>Uno di questi programmi era rappresentato dal </a:t>
            </a:r>
            <a:r>
              <a:rPr lang="it-IT" b="1" i="0" dirty="0">
                <a:solidFill>
                  <a:srgbClr val="3D5775"/>
                </a:solidFill>
                <a:effectLst/>
                <a:latin typeface="Calibri" panose="020F0502020204030204" pitchFamily="34" charset="0"/>
                <a:cs typeface="Calibri" panose="020F0502020204030204" pitchFamily="34" charset="0"/>
              </a:rPr>
              <a:t>PSPP </a:t>
            </a:r>
            <a:r>
              <a:rPr lang="it-IT" b="0" i="0" dirty="0">
                <a:solidFill>
                  <a:srgbClr val="000000"/>
                </a:solidFill>
                <a:effectLst/>
                <a:latin typeface="Calibri" panose="020F0502020204030204" pitchFamily="34" charset="0"/>
                <a:cs typeface="Calibri" panose="020F0502020204030204" pitchFamily="34" charset="0"/>
              </a:rPr>
              <a:t>(</a:t>
            </a:r>
            <a:r>
              <a:rPr lang="it-IT" b="0" i="1" dirty="0">
                <a:solidFill>
                  <a:srgbClr val="000000"/>
                </a:solidFill>
                <a:effectLst/>
                <a:latin typeface="Calibri" panose="020F0502020204030204" pitchFamily="34" charset="0"/>
                <a:cs typeface="Calibri" panose="020F0502020204030204" pitchFamily="34" charset="0"/>
              </a:rPr>
              <a:t>Public Sector </a:t>
            </a:r>
            <a:r>
              <a:rPr lang="it-IT" b="0" i="1" dirty="0" err="1">
                <a:solidFill>
                  <a:srgbClr val="000000"/>
                </a:solidFill>
                <a:effectLst/>
                <a:latin typeface="Calibri" panose="020F0502020204030204" pitchFamily="34" charset="0"/>
                <a:cs typeface="Calibri" panose="020F0502020204030204" pitchFamily="34" charset="0"/>
              </a:rPr>
              <a:t>Purchase</a:t>
            </a:r>
            <a:r>
              <a:rPr lang="it-IT" b="0" i="1" dirty="0">
                <a:solidFill>
                  <a:srgbClr val="000000"/>
                </a:solidFill>
                <a:effectLst/>
                <a:latin typeface="Calibri" panose="020F0502020204030204" pitchFamily="34" charset="0"/>
                <a:cs typeface="Calibri" panose="020F0502020204030204" pitchFamily="34" charset="0"/>
              </a:rPr>
              <a:t> </a:t>
            </a:r>
            <a:r>
              <a:rPr lang="it-IT" b="0" i="1" dirty="0" err="1">
                <a:solidFill>
                  <a:srgbClr val="000000"/>
                </a:solidFill>
                <a:effectLst/>
                <a:latin typeface="Calibri" panose="020F0502020204030204" pitchFamily="34" charset="0"/>
                <a:cs typeface="Calibri" panose="020F0502020204030204" pitchFamily="34" charset="0"/>
              </a:rPr>
              <a:t>Programme</a:t>
            </a:r>
            <a:r>
              <a:rPr lang="it-IT" b="0" i="0" dirty="0">
                <a:solidFill>
                  <a:srgbClr val="000000"/>
                </a:solidFill>
                <a:effectLst/>
                <a:latin typeface="Calibri" panose="020F0502020204030204" pitchFamily="34" charset="0"/>
                <a:cs typeface="Calibri" panose="020F0502020204030204" pitchFamily="34" charset="0"/>
              </a:rPr>
              <a:t>), istituito nel 2015 tramite la decisione 2015/774 della BCE e consistente in un programma di acquisto di titoli di Stato e altri strumenti del settore pubblico sui mercati secondari</a:t>
            </a:r>
            <a:r>
              <a:rPr lang="it-IT" b="0" i="0" dirty="0">
                <a:solidFill>
                  <a:srgbClr val="000000"/>
                </a:solidFill>
                <a:effectLst/>
                <a:latin typeface="Open Sans" panose="020B0606030504020204" pitchFamily="34" charset="0"/>
              </a:rPr>
              <a:t>.</a:t>
            </a:r>
          </a:p>
          <a:p>
            <a:pPr algn="just"/>
            <a:r>
              <a:rPr lang="it-IT" b="0" i="0" dirty="0">
                <a:solidFill>
                  <a:srgbClr val="000000"/>
                </a:solidFill>
                <a:effectLst/>
                <a:latin typeface="Open Sans" panose="020B0606030504020204" pitchFamily="34" charset="0"/>
              </a:rPr>
              <a:t>Il </a:t>
            </a:r>
            <a:r>
              <a:rPr lang="it-IT" b="1" i="0" dirty="0">
                <a:solidFill>
                  <a:srgbClr val="3D5775"/>
                </a:solidFill>
                <a:effectLst/>
                <a:latin typeface="inherit"/>
              </a:rPr>
              <a:t>rinvio pregiudiziale</a:t>
            </a:r>
            <a:r>
              <a:rPr lang="it-IT" b="0" i="0" dirty="0">
                <a:solidFill>
                  <a:srgbClr val="000000"/>
                </a:solidFill>
                <a:effectLst/>
                <a:latin typeface="Open Sans" panose="020B0606030504020204" pitchFamily="34" charset="0"/>
              </a:rPr>
              <a:t> in questione, relativo al PSPP, originava da </a:t>
            </a:r>
            <a:r>
              <a:rPr lang="it-IT" b="1" i="0" dirty="0">
                <a:solidFill>
                  <a:srgbClr val="3D5775"/>
                </a:solidFill>
                <a:effectLst/>
                <a:latin typeface="inherit"/>
              </a:rPr>
              <a:t>molteplici ricorsi </a:t>
            </a:r>
            <a:r>
              <a:rPr lang="it-IT" b="0" i="0" dirty="0">
                <a:solidFill>
                  <a:srgbClr val="000000"/>
                </a:solidFill>
                <a:effectLst/>
                <a:latin typeface="Open Sans" panose="020B0606030504020204" pitchFamily="34" charset="0"/>
              </a:rPr>
              <a:t>presentati da un gruppo di privati cittadini dinanzi alla Corte costituzionale federale tedesca (</a:t>
            </a:r>
            <a:r>
              <a:rPr lang="it-IT" b="0" i="1" dirty="0" err="1">
                <a:solidFill>
                  <a:srgbClr val="000000"/>
                </a:solidFill>
                <a:effectLst/>
                <a:latin typeface="inherit"/>
              </a:rPr>
              <a:t>Bundesverfassungsgericht</a:t>
            </a:r>
            <a:r>
              <a:rPr lang="it-IT" b="0" i="0" dirty="0">
                <a:solidFill>
                  <a:srgbClr val="000000"/>
                </a:solidFill>
                <a:effectLst/>
                <a:latin typeface="Open Sans" panose="020B0606030504020204" pitchFamily="34" charset="0"/>
              </a:rPr>
              <a:t>) relativi alla legittimità delle decisioni intraprese dalla BCE riguardo all’APP.</a:t>
            </a:r>
            <a:endParaRPr lang="it-IT" dirty="0">
              <a:latin typeface="Calibri" panose="020F0502020204030204" pitchFamily="34" charset="0"/>
              <a:cs typeface="Calibri" panose="020F0502020204030204" pitchFamily="34" charset="0"/>
            </a:endParaRPr>
          </a:p>
          <a:p>
            <a:pPr algn="just"/>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3878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089AC3E-D695-5578-ADE9-D358123C7A29}"/>
              </a:ext>
            </a:extLst>
          </p:cNvPr>
          <p:cNvSpPr>
            <a:spLocks noGrp="1"/>
          </p:cNvSpPr>
          <p:nvPr>
            <p:ph type="title"/>
          </p:nvPr>
        </p:nvSpPr>
        <p:spPr>
          <a:xfrm>
            <a:off x="838200" y="365125"/>
            <a:ext cx="10515600" cy="955675"/>
          </a:xfrm>
        </p:spPr>
        <p:txBody>
          <a:bodyPr/>
          <a:lstStyle/>
          <a:p>
            <a:r>
              <a:rPr lang="it-IT" b="1" dirty="0">
                <a:solidFill>
                  <a:srgbClr val="0070C0"/>
                </a:solidFill>
              </a:rPr>
              <a:t>2. Questioni pregiudiziali</a:t>
            </a:r>
          </a:p>
        </p:txBody>
      </p:sp>
      <p:sp>
        <p:nvSpPr>
          <p:cNvPr id="3" name="Segnaposto contenuto 2">
            <a:extLst>
              <a:ext uri="{FF2B5EF4-FFF2-40B4-BE49-F238E27FC236}">
                <a16:creationId xmlns:a16="http://schemas.microsoft.com/office/drawing/2014/main" id="{467DFE0F-5B57-8B4E-7613-DAB015E4B797}"/>
              </a:ext>
            </a:extLst>
          </p:cNvPr>
          <p:cNvSpPr>
            <a:spLocks noGrp="1"/>
          </p:cNvSpPr>
          <p:nvPr>
            <p:ph idx="1"/>
          </p:nvPr>
        </p:nvSpPr>
        <p:spPr/>
        <p:txBody>
          <a:bodyPr/>
          <a:lstStyle/>
          <a:p>
            <a:pPr algn="just"/>
            <a:r>
              <a:rPr lang="it-IT" b="0" i="0" dirty="0">
                <a:solidFill>
                  <a:srgbClr val="000000"/>
                </a:solidFill>
                <a:effectLst/>
                <a:latin typeface="Calibri" panose="020F0502020204030204" pitchFamily="34" charset="0"/>
                <a:cs typeface="Calibri" panose="020F0502020204030204" pitchFamily="34" charset="0"/>
              </a:rPr>
              <a:t>Nel caso in esame, più in particolare, il </a:t>
            </a:r>
            <a:r>
              <a:rPr lang="it-IT" b="0" i="1" dirty="0" err="1">
                <a:solidFill>
                  <a:srgbClr val="000000"/>
                </a:solidFill>
                <a:effectLst/>
                <a:latin typeface="Calibri" panose="020F0502020204030204" pitchFamily="34" charset="0"/>
                <a:cs typeface="Calibri" panose="020F0502020204030204" pitchFamily="34" charset="0"/>
              </a:rPr>
              <a:t>Bundesverfassungsgericht</a:t>
            </a:r>
            <a:r>
              <a:rPr lang="it-IT" b="0" i="0" dirty="0">
                <a:solidFill>
                  <a:srgbClr val="000000"/>
                </a:solidFill>
                <a:effectLst/>
                <a:latin typeface="Calibri" panose="020F0502020204030204" pitchFamily="34" charset="0"/>
                <a:cs typeface="Calibri" panose="020F0502020204030204" pitchFamily="34" charset="0"/>
              </a:rPr>
              <a:t> sollevava </a:t>
            </a:r>
            <a:r>
              <a:rPr lang="it-IT" b="1" i="0" dirty="0">
                <a:solidFill>
                  <a:srgbClr val="3D5775"/>
                </a:solidFill>
                <a:effectLst/>
                <a:latin typeface="Calibri" panose="020F0502020204030204" pitchFamily="34" charset="0"/>
                <a:cs typeface="Calibri" panose="020F0502020204030204" pitchFamily="34" charset="0"/>
              </a:rPr>
              <a:t>cinque domande pregiudiziali</a:t>
            </a:r>
            <a:r>
              <a:rPr lang="it-IT" b="0" i="0" dirty="0">
                <a:solidFill>
                  <a:srgbClr val="000000"/>
                </a:solidFill>
                <a:effectLst/>
                <a:latin typeface="Calibri" panose="020F0502020204030204" pitchFamily="34" charset="0"/>
                <a:cs typeface="Calibri" panose="020F0502020204030204" pitchFamily="34" charset="0"/>
              </a:rPr>
              <a:t>, </a:t>
            </a:r>
          </a:p>
          <a:p>
            <a:pPr algn="just"/>
            <a:r>
              <a:rPr lang="it-IT" b="0" i="0" dirty="0">
                <a:solidFill>
                  <a:srgbClr val="000000"/>
                </a:solidFill>
                <a:effectLst/>
                <a:latin typeface="Calibri" panose="020F0502020204030204" pitchFamily="34" charset="0"/>
                <a:cs typeface="Calibri" panose="020F0502020204030204" pitchFamily="34" charset="0"/>
              </a:rPr>
              <a:t>tre delle quali riguardavano l’interpretazione dell’</a:t>
            </a:r>
            <a:r>
              <a:rPr lang="it-IT" b="1" i="0" dirty="0">
                <a:solidFill>
                  <a:srgbClr val="3D5775"/>
                </a:solidFill>
                <a:effectLst/>
                <a:latin typeface="Calibri" panose="020F0502020204030204" pitchFamily="34" charset="0"/>
                <a:cs typeface="Calibri" panose="020F0502020204030204" pitchFamily="34" charset="0"/>
              </a:rPr>
              <a:t>art. 123</a:t>
            </a:r>
            <a:r>
              <a:rPr lang="it-IT" b="0" i="0" dirty="0">
                <a:solidFill>
                  <a:srgbClr val="000000"/>
                </a:solidFill>
                <a:effectLst/>
                <a:latin typeface="Calibri" panose="020F0502020204030204" pitchFamily="34" charset="0"/>
                <a:cs typeface="Calibri" panose="020F0502020204030204" pitchFamily="34" charset="0"/>
              </a:rPr>
              <a:t> e due gli </a:t>
            </a:r>
            <a:r>
              <a:rPr lang="it-IT" b="1" i="0" dirty="0">
                <a:solidFill>
                  <a:srgbClr val="3D5775"/>
                </a:solidFill>
                <a:effectLst/>
                <a:latin typeface="Calibri" panose="020F0502020204030204" pitchFamily="34" charset="0"/>
                <a:cs typeface="Calibri" panose="020F0502020204030204" pitchFamily="34" charset="0"/>
              </a:rPr>
              <a:t>artt. 119 e 127 TFUE</a:t>
            </a:r>
            <a:r>
              <a:rPr lang="it-IT" b="0" i="0" dirty="0">
                <a:solidFill>
                  <a:srgbClr val="000000"/>
                </a:solidFill>
                <a:effectLst/>
                <a:latin typeface="Calibri" panose="020F0502020204030204" pitchFamily="34" charset="0"/>
                <a:cs typeface="Calibri" panose="020F0502020204030204" pitchFamily="34" charset="0"/>
              </a:rPr>
              <a:t>.</a:t>
            </a:r>
          </a:p>
          <a:p>
            <a:pPr algn="just"/>
            <a:r>
              <a:rPr lang="it-IT" b="0" i="0" u="none" strike="noStrike" dirty="0">
                <a:solidFill>
                  <a:srgbClr val="000000"/>
                </a:solidFill>
                <a:effectLst/>
                <a:latin typeface="Calibri" panose="020F0502020204030204" pitchFamily="34" charset="0"/>
                <a:cs typeface="Calibri" panose="020F0502020204030204" pitchFamily="34" charset="0"/>
              </a:rPr>
              <a:t>Insieme alle cause </a:t>
            </a:r>
            <a:r>
              <a:rPr lang="it-IT" b="0" i="1" u="none" strike="noStrike" dirty="0" err="1">
                <a:solidFill>
                  <a:srgbClr val="000000"/>
                </a:solidFill>
                <a:effectLst/>
                <a:latin typeface="Calibri" panose="020F0502020204030204" pitchFamily="34" charset="0"/>
                <a:cs typeface="Calibri" panose="020F0502020204030204" pitchFamily="34" charset="0"/>
              </a:rPr>
              <a:t>Gauweiler</a:t>
            </a:r>
            <a:r>
              <a:rPr lang="it-IT" b="0" i="1" u="none" strike="noStrike" dirty="0">
                <a:solidFill>
                  <a:srgbClr val="000000"/>
                </a:solidFill>
                <a:effectLst/>
                <a:latin typeface="Calibri" panose="020F0502020204030204" pitchFamily="34" charset="0"/>
                <a:cs typeface="Calibri" panose="020F0502020204030204" pitchFamily="34" charset="0"/>
              </a:rPr>
              <a:t> </a:t>
            </a:r>
            <a:r>
              <a:rPr lang="it-IT" b="0" i="0" u="none" strike="noStrike" dirty="0">
                <a:solidFill>
                  <a:srgbClr val="000000"/>
                </a:solidFill>
                <a:effectLst/>
                <a:latin typeface="Calibri" panose="020F0502020204030204" pitchFamily="34" charset="0"/>
                <a:cs typeface="Calibri" panose="020F0502020204030204" pitchFamily="34" charset="0"/>
              </a:rPr>
              <a:t>e </a:t>
            </a:r>
            <a:r>
              <a:rPr lang="it-IT" b="0" i="1" u="none" strike="noStrike" dirty="0">
                <a:solidFill>
                  <a:srgbClr val="000000"/>
                </a:solidFill>
                <a:effectLst/>
                <a:latin typeface="Calibri" panose="020F0502020204030204" pitchFamily="34" charset="0"/>
                <a:cs typeface="Calibri" panose="020F0502020204030204" pitchFamily="34" charset="0"/>
              </a:rPr>
              <a:t>Pringle </a:t>
            </a:r>
            <a:r>
              <a:rPr lang="it-IT" b="0" i="0" u="none" strike="noStrike" dirty="0">
                <a:solidFill>
                  <a:srgbClr val="000000"/>
                </a:solidFill>
                <a:effectLst/>
                <a:latin typeface="Calibri" panose="020F0502020204030204" pitchFamily="34" charset="0"/>
                <a:cs typeface="Calibri" panose="020F0502020204030204" pitchFamily="34" charset="0"/>
              </a:rPr>
              <a:t>(C-370/12), </a:t>
            </a:r>
            <a:r>
              <a:rPr lang="it-IT" b="0" i="1" u="none" strike="noStrike" dirty="0">
                <a:solidFill>
                  <a:srgbClr val="000000"/>
                </a:solidFill>
                <a:effectLst/>
                <a:latin typeface="Calibri" panose="020F0502020204030204" pitchFamily="34" charset="0"/>
                <a:cs typeface="Calibri" panose="020F0502020204030204" pitchFamily="34" charset="0"/>
              </a:rPr>
              <a:t>Weiss </a:t>
            </a:r>
            <a:r>
              <a:rPr lang="it-IT" b="0" i="0" u="none" strike="noStrike" dirty="0">
                <a:solidFill>
                  <a:srgbClr val="000000"/>
                </a:solidFill>
                <a:effectLst/>
                <a:latin typeface="Calibri" panose="020F0502020204030204" pitchFamily="34" charset="0"/>
                <a:cs typeface="Calibri" panose="020F0502020204030204" pitchFamily="34" charset="0"/>
              </a:rPr>
              <a:t>riveste pertanto un primario rilievo per comprendere la legittimità delle misure UE adottate per fare fronte alla crisi finanziaria.</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9773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52A0B79-151E-78B6-EC4B-D9468D835373}"/>
              </a:ext>
            </a:extLst>
          </p:cNvPr>
          <p:cNvSpPr>
            <a:spLocks noGrp="1"/>
          </p:cNvSpPr>
          <p:nvPr>
            <p:ph type="title"/>
          </p:nvPr>
        </p:nvSpPr>
        <p:spPr>
          <a:xfrm>
            <a:off x="838200" y="365125"/>
            <a:ext cx="10515600" cy="1069975"/>
          </a:xfrm>
        </p:spPr>
        <p:txBody>
          <a:bodyPr/>
          <a:lstStyle/>
          <a:p>
            <a:r>
              <a:rPr lang="it-IT" b="1" dirty="0">
                <a:solidFill>
                  <a:srgbClr val="0070C0"/>
                </a:solidFill>
                <a:latin typeface="Calibri" panose="020F0502020204030204" pitchFamily="34" charset="0"/>
                <a:cs typeface="Calibri" panose="020F0502020204030204" pitchFamily="34" charset="0"/>
              </a:rPr>
              <a:t>3. Questione di diritto</a:t>
            </a:r>
          </a:p>
        </p:txBody>
      </p:sp>
      <p:sp>
        <p:nvSpPr>
          <p:cNvPr id="3" name="Segnaposto contenuto 2">
            <a:extLst>
              <a:ext uri="{FF2B5EF4-FFF2-40B4-BE49-F238E27FC236}">
                <a16:creationId xmlns:a16="http://schemas.microsoft.com/office/drawing/2014/main" id="{C03180D5-3E18-54A3-1567-3203A714FAA7}"/>
              </a:ext>
            </a:extLst>
          </p:cNvPr>
          <p:cNvSpPr>
            <a:spLocks noGrp="1"/>
          </p:cNvSpPr>
          <p:nvPr>
            <p:ph idx="1"/>
          </p:nvPr>
        </p:nvSpPr>
        <p:spPr/>
        <p:txBody>
          <a:bodyPr>
            <a:normAutofit/>
          </a:bodyPr>
          <a:lstStyle/>
          <a:p>
            <a:r>
              <a:rPr lang="it-IT" sz="2400" i="0" dirty="0">
                <a:solidFill>
                  <a:srgbClr val="000000"/>
                </a:solidFill>
                <a:effectLst/>
                <a:latin typeface="Calibri" panose="020F0502020204030204" pitchFamily="34" charset="0"/>
                <a:cs typeface="Calibri" panose="020F0502020204030204" pitchFamily="34" charset="0"/>
              </a:rPr>
              <a:t>La principale questione giuridica sottesa al caso </a:t>
            </a:r>
            <a:r>
              <a:rPr lang="it-IT" sz="2400" i="1" dirty="0">
                <a:solidFill>
                  <a:srgbClr val="000000"/>
                </a:solidFill>
                <a:effectLst/>
                <a:latin typeface="Calibri" panose="020F0502020204030204" pitchFamily="34" charset="0"/>
                <a:cs typeface="Calibri" panose="020F0502020204030204" pitchFamily="34" charset="0"/>
              </a:rPr>
              <a:t>Weiss </a:t>
            </a:r>
            <a:r>
              <a:rPr lang="it-IT" sz="2400" i="0" dirty="0">
                <a:solidFill>
                  <a:srgbClr val="000000"/>
                </a:solidFill>
                <a:effectLst/>
                <a:latin typeface="Calibri" panose="020F0502020204030204" pitchFamily="34" charset="0"/>
                <a:cs typeface="Calibri" panose="020F0502020204030204" pitchFamily="34" charset="0"/>
              </a:rPr>
              <a:t>riguardava la </a:t>
            </a:r>
            <a:r>
              <a:rPr lang="it-IT" sz="2400" i="0" dirty="0">
                <a:solidFill>
                  <a:srgbClr val="3D5775"/>
                </a:solidFill>
                <a:effectLst/>
                <a:latin typeface="Calibri" panose="020F0502020204030204" pitchFamily="34" charset="0"/>
                <a:cs typeface="Calibri" panose="020F0502020204030204" pitchFamily="34" charset="0"/>
              </a:rPr>
              <a:t>perimetrazione </a:t>
            </a:r>
            <a:r>
              <a:rPr lang="it-IT" sz="2400" i="0" dirty="0">
                <a:solidFill>
                  <a:srgbClr val="000000"/>
                </a:solidFill>
                <a:effectLst/>
                <a:latin typeface="Calibri" panose="020F0502020204030204" pitchFamily="34" charset="0"/>
                <a:cs typeface="Calibri" panose="020F0502020204030204" pitchFamily="34" charset="0"/>
              </a:rPr>
              <a:t>– e i limiti – </a:t>
            </a:r>
            <a:r>
              <a:rPr lang="it-IT" sz="2400" i="0" dirty="0">
                <a:solidFill>
                  <a:srgbClr val="3D5775"/>
                </a:solidFill>
                <a:effectLst/>
                <a:latin typeface="Calibri" panose="020F0502020204030204" pitchFamily="34" charset="0"/>
                <a:cs typeface="Calibri" panose="020F0502020204030204" pitchFamily="34" charset="0"/>
              </a:rPr>
              <a:t>delle competenze attribuite all’Unione</a:t>
            </a:r>
            <a:r>
              <a:rPr lang="it-IT" sz="2400" i="0" dirty="0">
                <a:solidFill>
                  <a:srgbClr val="000000"/>
                </a:solidFill>
                <a:effectLst/>
                <a:latin typeface="Calibri" panose="020F0502020204030204" pitchFamily="34" charset="0"/>
                <a:cs typeface="Calibri" panose="020F0502020204030204" pitchFamily="34" charset="0"/>
              </a:rPr>
              <a:t>, con specifico riguardo al mandato BCE in materia di conduzione della </a:t>
            </a:r>
            <a:r>
              <a:rPr lang="it-IT" sz="2400" i="0" dirty="0">
                <a:solidFill>
                  <a:srgbClr val="3D5775"/>
                </a:solidFill>
                <a:effectLst/>
                <a:latin typeface="Calibri" panose="020F0502020204030204" pitchFamily="34" charset="0"/>
                <a:cs typeface="Calibri" panose="020F0502020204030204" pitchFamily="34" charset="0"/>
              </a:rPr>
              <a:t>politica monetaria</a:t>
            </a:r>
            <a:r>
              <a:rPr lang="it-IT" sz="2400" i="0" dirty="0">
                <a:solidFill>
                  <a:srgbClr val="000000"/>
                </a:solidFill>
                <a:effectLst/>
                <a:latin typeface="Calibri" panose="020F0502020204030204" pitchFamily="34" charset="0"/>
                <a:cs typeface="Calibri" panose="020F0502020204030204" pitchFamily="34" charset="0"/>
              </a:rPr>
              <a:t>.</a:t>
            </a:r>
          </a:p>
          <a:p>
            <a:r>
              <a:rPr lang="it-IT" sz="2400" i="0" u="none" strike="noStrike" dirty="0">
                <a:effectLst/>
                <a:latin typeface="Calibri" panose="020F0502020204030204" pitchFamily="34" charset="0"/>
                <a:cs typeface="Calibri" panose="020F0502020204030204" pitchFamily="34" charset="0"/>
              </a:rPr>
              <a:t>A tale fine, le questioni pregiudiziali sollevate dal </a:t>
            </a:r>
            <a:r>
              <a:rPr lang="it-IT" sz="2400" i="1" u="none" strike="noStrike" dirty="0" err="1">
                <a:effectLst/>
                <a:latin typeface="Calibri" panose="020F0502020204030204" pitchFamily="34" charset="0"/>
                <a:cs typeface="Calibri" panose="020F0502020204030204" pitchFamily="34" charset="0"/>
              </a:rPr>
              <a:t>Bundesverfassungsgericht</a:t>
            </a:r>
            <a:r>
              <a:rPr lang="it-IT" sz="2400" i="1" u="none" strike="noStrike" dirty="0">
                <a:effectLst/>
                <a:latin typeface="Calibri" panose="020F0502020204030204" pitchFamily="34" charset="0"/>
                <a:cs typeface="Calibri" panose="020F0502020204030204" pitchFamily="34" charset="0"/>
              </a:rPr>
              <a:t> </a:t>
            </a:r>
            <a:r>
              <a:rPr lang="it-IT" sz="2400" i="0" u="none" strike="noStrike" dirty="0">
                <a:effectLst/>
                <a:latin typeface="Calibri" panose="020F0502020204030204" pitchFamily="34" charset="0"/>
                <a:cs typeface="Calibri" panose="020F0502020204030204" pitchFamily="34" charset="0"/>
              </a:rPr>
              <a:t>in merito alla interpretazione degli artt. 123, 119, 125 e 127 TFUE miravano a verificare la compatibilità del PSPP (</a:t>
            </a:r>
            <a:r>
              <a:rPr lang="it-IT" sz="2400" i="1" u="none" strike="noStrike" dirty="0">
                <a:effectLst/>
                <a:latin typeface="Calibri" panose="020F0502020204030204" pitchFamily="34" charset="0"/>
                <a:cs typeface="Calibri" panose="020F0502020204030204" pitchFamily="34" charset="0"/>
              </a:rPr>
              <a:t>Public Sector </a:t>
            </a:r>
            <a:r>
              <a:rPr lang="it-IT" sz="2400" i="1" u="none" strike="noStrike" dirty="0" err="1">
                <a:effectLst/>
                <a:latin typeface="Calibri" panose="020F0502020204030204" pitchFamily="34" charset="0"/>
                <a:cs typeface="Calibri" panose="020F0502020204030204" pitchFamily="34" charset="0"/>
              </a:rPr>
              <a:t>Purchase</a:t>
            </a:r>
            <a:r>
              <a:rPr lang="it-IT" sz="2400" i="1" u="none" strike="noStrike" dirty="0">
                <a:effectLst/>
                <a:latin typeface="Calibri" panose="020F0502020204030204" pitchFamily="34" charset="0"/>
                <a:cs typeface="Calibri" panose="020F0502020204030204" pitchFamily="34" charset="0"/>
              </a:rPr>
              <a:t> </a:t>
            </a:r>
            <a:r>
              <a:rPr lang="it-IT" sz="2400" i="1" u="none" strike="noStrike" dirty="0" err="1">
                <a:effectLst/>
                <a:latin typeface="Calibri" panose="020F0502020204030204" pitchFamily="34" charset="0"/>
                <a:cs typeface="Calibri" panose="020F0502020204030204" pitchFamily="34" charset="0"/>
              </a:rPr>
              <a:t>Programme</a:t>
            </a:r>
            <a:r>
              <a:rPr lang="it-IT" sz="2400" i="0" u="none" strike="noStrike" dirty="0">
                <a:effectLst/>
                <a:latin typeface="Calibri" panose="020F0502020204030204" pitchFamily="34" charset="0"/>
                <a:cs typeface="Calibri" panose="020F0502020204030204" pitchFamily="34" charset="0"/>
              </a:rPr>
              <a:t>), istituito nel 2015 tramite la decisione 2015/774 della BCE, con il principio di attribuzione, con il principio di proporzionalità, con il divieto di “</a:t>
            </a:r>
            <a:r>
              <a:rPr lang="it-IT" sz="2400" i="1" u="none" strike="noStrike" dirty="0" err="1">
                <a:effectLst/>
                <a:latin typeface="Calibri" panose="020F0502020204030204" pitchFamily="34" charset="0"/>
                <a:cs typeface="Calibri" panose="020F0502020204030204" pitchFamily="34" charset="0"/>
              </a:rPr>
              <a:t>bail</a:t>
            </a:r>
            <a:r>
              <a:rPr lang="it-IT" sz="2400" i="1" u="none" strike="noStrike" dirty="0">
                <a:effectLst/>
                <a:latin typeface="Calibri" panose="020F0502020204030204" pitchFamily="34" charset="0"/>
                <a:cs typeface="Calibri" panose="020F0502020204030204" pitchFamily="34" charset="0"/>
              </a:rPr>
              <a:t> out</a:t>
            </a:r>
            <a:r>
              <a:rPr lang="it-IT" sz="2400" i="0" u="none" strike="noStrike" dirty="0">
                <a:effectLst/>
                <a:latin typeface="Calibri" panose="020F0502020204030204" pitchFamily="34" charset="0"/>
                <a:cs typeface="Calibri" panose="020F0502020204030204" pitchFamily="34" charset="0"/>
              </a:rPr>
              <a:t>” e con il divieto di assistenza finanziaria.</a:t>
            </a:r>
            <a:endParaRPr lang="it-IT" sz="3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77252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BDE549-1FB5-C68D-7DF6-6BE24EA72CD3}"/>
              </a:ext>
            </a:extLst>
          </p:cNvPr>
          <p:cNvSpPr>
            <a:spLocks noGrp="1"/>
          </p:cNvSpPr>
          <p:nvPr>
            <p:ph type="title"/>
          </p:nvPr>
        </p:nvSpPr>
        <p:spPr>
          <a:xfrm>
            <a:off x="838200" y="365125"/>
            <a:ext cx="10515600" cy="676275"/>
          </a:xfrm>
        </p:spPr>
        <p:txBody>
          <a:bodyPr>
            <a:normAutofit fontScale="90000"/>
          </a:bodyPr>
          <a:lstStyle/>
          <a:p>
            <a:r>
              <a:rPr lang="it-IT" b="1" dirty="0">
                <a:solidFill>
                  <a:srgbClr val="0070C0"/>
                </a:solidFill>
              </a:rPr>
              <a:t>4. Tesi prospettate</a:t>
            </a:r>
          </a:p>
        </p:txBody>
      </p:sp>
      <p:sp>
        <p:nvSpPr>
          <p:cNvPr id="3" name="Segnaposto contenuto 2">
            <a:extLst>
              <a:ext uri="{FF2B5EF4-FFF2-40B4-BE49-F238E27FC236}">
                <a16:creationId xmlns:a16="http://schemas.microsoft.com/office/drawing/2014/main" id="{D22E9646-1323-D128-8D5E-D314175C861B}"/>
              </a:ext>
            </a:extLst>
          </p:cNvPr>
          <p:cNvSpPr>
            <a:spLocks noGrp="1"/>
          </p:cNvSpPr>
          <p:nvPr>
            <p:ph idx="1"/>
          </p:nvPr>
        </p:nvSpPr>
        <p:spPr>
          <a:xfrm>
            <a:off x="838200" y="1206500"/>
            <a:ext cx="10515600" cy="4970463"/>
          </a:xfrm>
        </p:spPr>
        <p:txBody>
          <a:bodyPr>
            <a:normAutofit fontScale="92500" lnSpcReduction="20000"/>
          </a:bodyPr>
          <a:lstStyle/>
          <a:p>
            <a:r>
              <a:rPr lang="it-IT" b="1" dirty="0">
                <a:solidFill>
                  <a:srgbClr val="00B0F0"/>
                </a:solidFill>
              </a:rPr>
              <a:t>Tesi della natura ultra </a:t>
            </a:r>
            <a:r>
              <a:rPr lang="it-IT" b="1" dirty="0" err="1">
                <a:solidFill>
                  <a:srgbClr val="00B0F0"/>
                </a:solidFill>
              </a:rPr>
              <a:t>vires</a:t>
            </a:r>
            <a:r>
              <a:rPr lang="it-IT" b="1" dirty="0">
                <a:solidFill>
                  <a:srgbClr val="00B0F0"/>
                </a:solidFill>
              </a:rPr>
              <a:t> del programma della BCE:</a:t>
            </a:r>
          </a:p>
          <a:p>
            <a:r>
              <a:rPr lang="en-GB" b="0" i="0" u="none" strike="noStrike" noProof="1">
                <a:solidFill>
                  <a:srgbClr val="000000"/>
                </a:solidFill>
                <a:effectLst/>
                <a:latin typeface="Calibri" panose="020F0502020204030204" pitchFamily="34" charset="0"/>
                <a:cs typeface="Calibri" panose="020F0502020204030204" pitchFamily="34" charset="0"/>
              </a:rPr>
              <a:t>Secondo una prima tesi, sostenuta dai rincorrenti nei procedimenti principali, il </a:t>
            </a:r>
            <a:r>
              <a:rPr lang="en-GB" b="1" i="0" u="none" strike="noStrike" noProof="1">
                <a:solidFill>
                  <a:srgbClr val="3D5775"/>
                </a:solidFill>
                <a:effectLst/>
                <a:latin typeface="Calibri" panose="020F0502020204030204" pitchFamily="34" charset="0"/>
                <a:cs typeface="Calibri" panose="020F0502020204030204" pitchFamily="34" charset="0"/>
              </a:rPr>
              <a:t>PSPP </a:t>
            </a:r>
            <a:r>
              <a:rPr lang="en-GB" b="0" i="0" u="none" strike="noStrike" noProof="1">
                <a:solidFill>
                  <a:srgbClr val="000000"/>
                </a:solidFill>
                <a:effectLst/>
                <a:latin typeface="Calibri" panose="020F0502020204030204" pitchFamily="34" charset="0"/>
                <a:cs typeface="Calibri" panose="020F0502020204030204" pitchFamily="34" charset="0"/>
              </a:rPr>
              <a:t>– istituito dalla decisione della BCE 2015/774 – </a:t>
            </a:r>
            <a:r>
              <a:rPr lang="en-GB" b="1" i="0" u="none" strike="noStrike" noProof="1">
                <a:solidFill>
                  <a:srgbClr val="3D5775"/>
                </a:solidFill>
                <a:effectLst/>
                <a:latin typeface="Calibri" panose="020F0502020204030204" pitchFamily="34" charset="0"/>
                <a:cs typeface="Calibri" panose="020F0502020204030204" pitchFamily="34" charset="0"/>
              </a:rPr>
              <a:t>violerebbe il divieto di finanziamento monetario</a:t>
            </a:r>
            <a:r>
              <a:rPr lang="en-GB" b="0" i="0" u="none" strike="noStrike" noProof="1">
                <a:solidFill>
                  <a:srgbClr val="000000"/>
                </a:solidFill>
                <a:effectLst/>
                <a:latin typeface="Calibri" panose="020F0502020204030204" pitchFamily="34" charset="0"/>
                <a:cs typeface="Calibri" panose="020F0502020204030204" pitchFamily="34" charset="0"/>
              </a:rPr>
              <a:t> degli Stati membri sancito all’art. 123 TFUE e il </a:t>
            </a:r>
            <a:r>
              <a:rPr lang="en-GB" b="1" i="0" u="none" strike="noStrike" noProof="1">
                <a:solidFill>
                  <a:srgbClr val="3D5775"/>
                </a:solidFill>
                <a:effectLst/>
                <a:latin typeface="Calibri" panose="020F0502020204030204" pitchFamily="34" charset="0"/>
                <a:cs typeface="Calibri" panose="020F0502020204030204" pitchFamily="34" charset="0"/>
              </a:rPr>
              <a:t>principio di attribuzione</a:t>
            </a:r>
            <a:r>
              <a:rPr lang="en-GB" b="0" i="0" u="none" strike="noStrike" noProof="1">
                <a:solidFill>
                  <a:srgbClr val="000000"/>
                </a:solidFill>
                <a:effectLst/>
                <a:latin typeface="Calibri" panose="020F0502020204030204" pitchFamily="34" charset="0"/>
                <a:cs typeface="Calibri" panose="020F0502020204030204" pitchFamily="34" charset="0"/>
              </a:rPr>
              <a:t> (art. 5, par. 1, TUE), con riguardo alla distinzione tra “politica economica” </a:t>
            </a:r>
            <a:r>
              <a:rPr lang="en-GB" b="0" i="1" u="none" strike="noStrike" noProof="1">
                <a:solidFill>
                  <a:srgbClr val="000000"/>
                </a:solidFill>
                <a:effectLst/>
                <a:latin typeface="Calibri" panose="020F0502020204030204" pitchFamily="34" charset="0"/>
                <a:cs typeface="Calibri" panose="020F0502020204030204" pitchFamily="34" charset="0"/>
              </a:rPr>
              <a:t>ex </a:t>
            </a:r>
            <a:r>
              <a:rPr lang="en-GB" b="0" i="0" u="none" strike="noStrike" noProof="1">
                <a:solidFill>
                  <a:srgbClr val="000000"/>
                </a:solidFill>
                <a:effectLst/>
                <a:latin typeface="Calibri" panose="020F0502020204030204" pitchFamily="34" charset="0"/>
                <a:cs typeface="Calibri" panose="020F0502020204030204" pitchFamily="34" charset="0"/>
              </a:rPr>
              <a:t>art. 119 TFUE (di competenza degli Stati membri) e “politica monetaria” </a:t>
            </a:r>
            <a:r>
              <a:rPr lang="en-GB" b="0" i="1" u="none" strike="noStrike" noProof="1">
                <a:solidFill>
                  <a:srgbClr val="000000"/>
                </a:solidFill>
                <a:effectLst/>
                <a:latin typeface="Calibri" panose="020F0502020204030204" pitchFamily="34" charset="0"/>
                <a:cs typeface="Calibri" panose="020F0502020204030204" pitchFamily="34" charset="0"/>
              </a:rPr>
              <a:t>ex </a:t>
            </a:r>
            <a:r>
              <a:rPr lang="en-GB" b="0" i="0" u="none" strike="noStrike" noProof="1">
                <a:solidFill>
                  <a:srgbClr val="000000"/>
                </a:solidFill>
                <a:effectLst/>
                <a:latin typeface="Calibri" panose="020F0502020204030204" pitchFamily="34" charset="0"/>
                <a:cs typeface="Calibri" panose="020F0502020204030204" pitchFamily="34" charset="0"/>
              </a:rPr>
              <a:t>art. 127 TFUE (di competenza dell’Unione). </a:t>
            </a:r>
          </a:p>
          <a:p>
            <a:r>
              <a:rPr lang="en-GB" b="0" i="0" u="none" strike="noStrike" noProof="1">
                <a:solidFill>
                  <a:srgbClr val="000000"/>
                </a:solidFill>
                <a:effectLst/>
                <a:latin typeface="Calibri" panose="020F0502020204030204" pitchFamily="34" charset="0"/>
                <a:cs typeface="Calibri" panose="020F0502020204030204" pitchFamily="34" charset="0"/>
              </a:rPr>
              <a:t>In altri termini, l’acquisto dei titoli di Stato degli Stati Membri nell’ambito del PSPP non solo rappresenterebbe un </a:t>
            </a:r>
            <a:r>
              <a:rPr lang="en-GB" b="1" i="0" u="none" strike="noStrike" noProof="1">
                <a:solidFill>
                  <a:srgbClr val="3D5775"/>
                </a:solidFill>
                <a:effectLst/>
                <a:latin typeface="Calibri" panose="020F0502020204030204" pitchFamily="34" charset="0"/>
                <a:cs typeface="Calibri" panose="020F0502020204030204" pitchFamily="34" charset="0"/>
              </a:rPr>
              <a:t>finanziamento monetario illecito</a:t>
            </a:r>
            <a:r>
              <a:rPr lang="en-GB" b="0" i="0" u="none" strike="noStrike" noProof="1">
                <a:solidFill>
                  <a:srgbClr val="000000"/>
                </a:solidFill>
                <a:effectLst/>
                <a:latin typeface="Calibri" panose="020F0502020204030204" pitchFamily="34" charset="0"/>
                <a:cs typeface="Calibri" panose="020F0502020204030204" pitchFamily="34" charset="0"/>
              </a:rPr>
              <a:t> agli Stati ma violerebbe altresì il principio di attribuzione. </a:t>
            </a:r>
          </a:p>
          <a:p>
            <a:r>
              <a:rPr lang="en-GB" b="0" i="0" u="none" strike="noStrike" noProof="1">
                <a:solidFill>
                  <a:srgbClr val="000000"/>
                </a:solidFill>
                <a:effectLst/>
                <a:latin typeface="Calibri" panose="020F0502020204030204" pitchFamily="34" charset="0"/>
                <a:cs typeface="Calibri" panose="020F0502020204030204" pitchFamily="34" charset="0"/>
              </a:rPr>
              <a:t>Di conseguenza, le decisioni adottate dalla BCE nell’ambito del PSPP dovrebbero essere considerate alla stregua di atti </a:t>
            </a:r>
            <a:r>
              <a:rPr lang="en-GB" b="0" i="1" u="none" strike="noStrike" noProof="1">
                <a:solidFill>
                  <a:srgbClr val="000000"/>
                </a:solidFill>
                <a:effectLst/>
                <a:latin typeface="Calibri" panose="020F0502020204030204" pitchFamily="34" charset="0"/>
                <a:cs typeface="Calibri" panose="020F0502020204030204" pitchFamily="34" charset="0"/>
              </a:rPr>
              <a:t>ultra vires</a:t>
            </a:r>
            <a:r>
              <a:rPr lang="en-GB" b="0" i="0" u="none" strike="noStrike" noProof="1">
                <a:solidFill>
                  <a:srgbClr val="000000"/>
                </a:solidFill>
                <a:effectLst/>
                <a:latin typeface="Calibri" panose="020F0502020204030204" pitchFamily="34" charset="0"/>
                <a:cs typeface="Calibri" panose="020F0502020204030204" pitchFamily="34" charset="0"/>
              </a:rPr>
              <a:t> e integrerebbero un pregiudizio per il </a:t>
            </a:r>
            <a:r>
              <a:rPr lang="en-GB" b="1" i="0" u="none" strike="noStrike" noProof="1">
                <a:solidFill>
                  <a:srgbClr val="3D5775"/>
                </a:solidFill>
                <a:effectLst/>
                <a:latin typeface="Calibri" panose="020F0502020204030204" pitchFamily="34" charset="0"/>
                <a:cs typeface="Calibri" panose="020F0502020204030204" pitchFamily="34" charset="0"/>
              </a:rPr>
              <a:t>principio di democrazia</a:t>
            </a:r>
            <a:r>
              <a:rPr lang="en-GB" b="0" i="0" u="none" strike="noStrike" noProof="1">
                <a:solidFill>
                  <a:srgbClr val="000000"/>
                </a:solidFill>
                <a:effectLst/>
                <a:latin typeface="Calibri" panose="020F0502020204030204" pitchFamily="34" charset="0"/>
                <a:cs typeface="Calibri" panose="020F0502020204030204" pitchFamily="34" charset="0"/>
              </a:rPr>
              <a:t> sancito nel </a:t>
            </a:r>
            <a:r>
              <a:rPr lang="en-GB" b="0" i="1" u="none" strike="noStrike" noProof="1">
                <a:solidFill>
                  <a:srgbClr val="000000"/>
                </a:solidFill>
                <a:effectLst/>
                <a:latin typeface="Calibri" panose="020F0502020204030204" pitchFamily="34" charset="0"/>
                <a:cs typeface="Calibri" panose="020F0502020204030204" pitchFamily="34" charset="0"/>
              </a:rPr>
              <a:t>Grundgesetz </a:t>
            </a:r>
            <a:r>
              <a:rPr lang="en-GB" b="0" i="0" u="none" strike="noStrike" noProof="1">
                <a:solidFill>
                  <a:srgbClr val="000000"/>
                </a:solidFill>
                <a:effectLst/>
                <a:latin typeface="Calibri" panose="020F0502020204030204" pitchFamily="34" charset="0"/>
                <a:cs typeface="Calibri" panose="020F0502020204030204" pitchFamily="34" charset="0"/>
              </a:rPr>
              <a:t>(Costituzione tedesca) e, in questo modo, per l’identità costituzionale tedesca.</a:t>
            </a:r>
            <a:endParaRPr lang="en-GB" noProof="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94332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D0CBB3-DA15-3FBF-4726-63110640EEDE}"/>
              </a:ext>
            </a:extLst>
          </p:cNvPr>
          <p:cNvSpPr>
            <a:spLocks noGrp="1"/>
          </p:cNvSpPr>
          <p:nvPr>
            <p:ph type="title"/>
          </p:nvPr>
        </p:nvSpPr>
        <p:spPr/>
        <p:txBody>
          <a:bodyPr/>
          <a:lstStyle/>
          <a:p>
            <a:r>
              <a:rPr lang="it-IT" b="1" dirty="0">
                <a:solidFill>
                  <a:srgbClr val="0070C0"/>
                </a:solidFill>
              </a:rPr>
              <a:t>4. Tesi prospettate</a:t>
            </a:r>
            <a:endParaRPr lang="it-IT" dirty="0"/>
          </a:p>
        </p:txBody>
      </p:sp>
      <p:sp>
        <p:nvSpPr>
          <p:cNvPr id="3" name="Segnaposto contenuto 2">
            <a:extLst>
              <a:ext uri="{FF2B5EF4-FFF2-40B4-BE49-F238E27FC236}">
                <a16:creationId xmlns:a16="http://schemas.microsoft.com/office/drawing/2014/main" id="{3F8D1F21-2E7E-D2F5-3361-1F06602D50D9}"/>
              </a:ext>
            </a:extLst>
          </p:cNvPr>
          <p:cNvSpPr>
            <a:spLocks noGrp="1"/>
          </p:cNvSpPr>
          <p:nvPr>
            <p:ph idx="1"/>
          </p:nvPr>
        </p:nvSpPr>
        <p:spPr/>
        <p:txBody>
          <a:bodyPr>
            <a:normAutofit lnSpcReduction="10000"/>
          </a:bodyPr>
          <a:lstStyle/>
          <a:p>
            <a:r>
              <a:rPr lang="it-IT" b="1" i="0" u="none" strike="noStrike" dirty="0">
                <a:solidFill>
                  <a:srgbClr val="00B0F0"/>
                </a:solidFill>
                <a:effectLst/>
                <a:latin typeface="inherit"/>
              </a:rPr>
              <a:t>Tesi a sostegno della compatibilità del programma BCE con il Diritto UE:</a:t>
            </a:r>
          </a:p>
          <a:p>
            <a:r>
              <a:rPr lang="it-IT" b="0" i="0" u="none" strike="noStrike" dirty="0">
                <a:solidFill>
                  <a:srgbClr val="000000"/>
                </a:solidFill>
                <a:effectLst/>
                <a:latin typeface="inherit"/>
              </a:rPr>
              <a:t>La opposta tesi rileva, innanzitutto, che la base giuridica della decisione 2015/774 della BCE è rappresentata dall’art. 127, par. 2 TFUE, disposizione relativa alla </a:t>
            </a:r>
            <a:r>
              <a:rPr lang="it-IT" b="1" i="0" u="none" strike="noStrike" dirty="0">
                <a:solidFill>
                  <a:srgbClr val="3D5775"/>
                </a:solidFill>
                <a:effectLst/>
                <a:latin typeface="inherit"/>
              </a:rPr>
              <a:t>politica monetaria</a:t>
            </a:r>
            <a:r>
              <a:rPr lang="it-IT" b="0" i="0" u="none" strike="noStrike" dirty="0">
                <a:solidFill>
                  <a:srgbClr val="000000"/>
                </a:solidFill>
                <a:effectLst/>
                <a:latin typeface="inherit"/>
              </a:rPr>
              <a:t> – come è noto, </a:t>
            </a:r>
            <a:r>
              <a:rPr lang="it-IT" b="1" i="0" u="none" strike="noStrike" dirty="0">
                <a:solidFill>
                  <a:srgbClr val="3D5775"/>
                </a:solidFill>
                <a:effectLst/>
                <a:latin typeface="inherit"/>
              </a:rPr>
              <a:t>competenza esclusiva dell’Unione</a:t>
            </a:r>
            <a:r>
              <a:rPr lang="it-IT" b="0" i="0" u="none" strike="noStrike" dirty="0">
                <a:solidFill>
                  <a:srgbClr val="000000"/>
                </a:solidFill>
                <a:effectLst/>
                <a:latin typeface="inherit"/>
              </a:rPr>
              <a:t>. Pertanto, la BCE sostiene che il PSPP deve iscriversi nell’esercizio della propria competenza in materia di politica monetaria, funzionale ad </a:t>
            </a:r>
            <a:r>
              <a:rPr lang="it-IT" b="1" i="0" u="none" strike="noStrike" dirty="0">
                <a:solidFill>
                  <a:srgbClr val="3D5775"/>
                </a:solidFill>
                <a:effectLst/>
                <a:latin typeface="inherit"/>
              </a:rPr>
              <a:t>assicurare la stabilità dei prezzi</a:t>
            </a:r>
            <a:r>
              <a:rPr lang="it-IT" b="0" i="0" u="none" strike="noStrike" dirty="0">
                <a:solidFill>
                  <a:srgbClr val="000000"/>
                </a:solidFill>
                <a:effectLst/>
                <a:latin typeface="inherit"/>
              </a:rPr>
              <a:t> e pertanto compreso nel suo mandato ai sensi e per gli effetti degli artt. 127 e 282 TFUE. </a:t>
            </a:r>
            <a:br>
              <a:rPr lang="it-IT" dirty="0"/>
            </a:br>
            <a:endParaRPr lang="it-IT" b="1" dirty="0">
              <a:solidFill>
                <a:srgbClr val="00B0F0"/>
              </a:solidFill>
            </a:endParaRPr>
          </a:p>
        </p:txBody>
      </p:sp>
    </p:spTree>
    <p:extLst>
      <p:ext uri="{BB962C8B-B14F-4D97-AF65-F5344CB8AC3E}">
        <p14:creationId xmlns:p14="http://schemas.microsoft.com/office/powerpoint/2010/main" val="618675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A3A463-3115-F17B-1B2C-29046337825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8A44C5D-79C3-49DE-9131-080549F15992}"/>
              </a:ext>
            </a:extLst>
          </p:cNvPr>
          <p:cNvSpPr>
            <a:spLocks noGrp="1"/>
          </p:cNvSpPr>
          <p:nvPr>
            <p:ph type="title"/>
          </p:nvPr>
        </p:nvSpPr>
        <p:spPr/>
        <p:txBody>
          <a:bodyPr/>
          <a:lstStyle/>
          <a:p>
            <a:r>
              <a:rPr lang="it-IT" b="1" dirty="0">
                <a:solidFill>
                  <a:srgbClr val="0070C0"/>
                </a:solidFill>
              </a:rPr>
              <a:t>4. Tesi prospettate</a:t>
            </a:r>
            <a:endParaRPr lang="it-IT" dirty="0"/>
          </a:p>
        </p:txBody>
      </p:sp>
      <p:sp>
        <p:nvSpPr>
          <p:cNvPr id="3" name="Segnaposto contenuto 2">
            <a:extLst>
              <a:ext uri="{FF2B5EF4-FFF2-40B4-BE49-F238E27FC236}">
                <a16:creationId xmlns:a16="http://schemas.microsoft.com/office/drawing/2014/main" id="{123FC0F6-ECEB-CC48-F652-BA251BE0E639}"/>
              </a:ext>
            </a:extLst>
          </p:cNvPr>
          <p:cNvSpPr>
            <a:spLocks noGrp="1"/>
          </p:cNvSpPr>
          <p:nvPr>
            <p:ph idx="1"/>
          </p:nvPr>
        </p:nvSpPr>
        <p:spPr/>
        <p:txBody>
          <a:bodyPr>
            <a:normAutofit lnSpcReduction="10000"/>
          </a:bodyPr>
          <a:lstStyle/>
          <a:p>
            <a:r>
              <a:rPr lang="it-IT" b="1" i="0" u="none" strike="noStrike" dirty="0">
                <a:solidFill>
                  <a:srgbClr val="00B0F0"/>
                </a:solidFill>
                <a:effectLst/>
                <a:latin typeface="inherit"/>
              </a:rPr>
              <a:t>Tesi a sostegno della compatibilità del programma BCE con il Diritto UE:</a:t>
            </a:r>
          </a:p>
          <a:p>
            <a:r>
              <a:rPr lang="it-IT" b="0" i="0" u="none" strike="noStrike" dirty="0">
                <a:solidFill>
                  <a:srgbClr val="000000"/>
                </a:solidFill>
                <a:effectLst/>
                <a:latin typeface="inherit"/>
              </a:rPr>
              <a:t>A fondamento di siffatta posizione, viene valorizzato, tra l’altro, quanto sancito nei considerando (2) e (4) della decisione in discorso, rispettivamente che “[t]</a:t>
            </a:r>
            <a:r>
              <a:rPr lang="it-IT" b="0" i="0" u="none" strike="noStrike" dirty="0" err="1">
                <a:solidFill>
                  <a:srgbClr val="000000"/>
                </a:solidFill>
                <a:effectLst/>
                <a:latin typeface="inherit"/>
              </a:rPr>
              <a:t>ale</a:t>
            </a:r>
            <a:r>
              <a:rPr lang="it-IT" b="0" i="0" u="none" strike="noStrike" dirty="0">
                <a:solidFill>
                  <a:srgbClr val="000000"/>
                </a:solidFill>
                <a:effectLst/>
                <a:latin typeface="inherit"/>
              </a:rPr>
              <a:t> decisione è stata presa come parte della politica monetaria unica” e che il PSPP “rappresenta una </a:t>
            </a:r>
            <a:r>
              <a:rPr lang="it-IT" b="1" i="0" u="none" strike="noStrike" dirty="0">
                <a:solidFill>
                  <a:srgbClr val="3D5775"/>
                </a:solidFill>
                <a:effectLst/>
                <a:latin typeface="inherit"/>
              </a:rPr>
              <a:t>misura proporzionata</a:t>
            </a:r>
            <a:r>
              <a:rPr lang="it-IT" b="0" i="0" u="none" strike="noStrike" dirty="0">
                <a:solidFill>
                  <a:srgbClr val="000000"/>
                </a:solidFill>
                <a:effectLst/>
                <a:latin typeface="inherit"/>
              </a:rPr>
              <a:t> per mitigare i rischi relativi alle previsioni sull’evoluzione dei prezzi, poiché allenterà ulteriormente le condizioni monetarie e finanziarie [...] sostenendo in tal modo i consumi aggregati e la spesa per investimenti nell’area dell’euro e contribuendo in ultima analisi ad un ritorno dei tassi di inflazione a livelli inferiori ma prossimi al </a:t>
            </a:r>
            <a:r>
              <a:rPr lang="it-IT" b="1" i="0" u="none" strike="noStrike" dirty="0">
                <a:solidFill>
                  <a:srgbClr val="3D5775"/>
                </a:solidFill>
                <a:effectLst/>
                <a:latin typeface="inherit"/>
              </a:rPr>
              <a:t>2%</a:t>
            </a:r>
            <a:r>
              <a:rPr lang="it-IT" b="0" i="0" u="none" strike="noStrike" dirty="0">
                <a:solidFill>
                  <a:srgbClr val="000000"/>
                </a:solidFill>
                <a:effectLst/>
                <a:latin typeface="inherit"/>
              </a:rPr>
              <a:t> nel medio termine”.</a:t>
            </a:r>
            <a:endParaRPr lang="it-IT" b="1" dirty="0">
              <a:solidFill>
                <a:srgbClr val="00B0F0"/>
              </a:solidFill>
            </a:endParaRPr>
          </a:p>
        </p:txBody>
      </p:sp>
    </p:spTree>
    <p:extLst>
      <p:ext uri="{BB962C8B-B14F-4D97-AF65-F5344CB8AC3E}">
        <p14:creationId xmlns:p14="http://schemas.microsoft.com/office/powerpoint/2010/main" val="389832515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61</TotalTime>
  <Words>2170</Words>
  <Application>Microsoft Macintosh PowerPoint</Application>
  <PresentationFormat>Widescreen</PresentationFormat>
  <Paragraphs>79</Paragraphs>
  <Slides>24</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24</vt:i4>
      </vt:variant>
    </vt:vector>
  </HeadingPairs>
  <TitlesOfParts>
    <vt:vector size="32" baseType="lpstr">
      <vt:lpstr>Aptos</vt:lpstr>
      <vt:lpstr>Aptos Display</vt:lpstr>
      <vt:lpstr>Arial</vt:lpstr>
      <vt:lpstr>Calibri</vt:lpstr>
      <vt:lpstr>inherit</vt:lpstr>
      <vt:lpstr>Open Sans</vt:lpstr>
      <vt:lpstr>Source Serif 4</vt:lpstr>
      <vt:lpstr>Tema di Office</vt:lpstr>
      <vt:lpstr>Sentenza Settimana 3 </vt:lpstr>
      <vt:lpstr>Il caso Weiss</vt:lpstr>
      <vt:lpstr>Ai confini delle competenze UE in materia di politica monetaria: Il caso Weiss </vt:lpstr>
      <vt:lpstr>1. Fatti</vt:lpstr>
      <vt:lpstr>2. Questioni pregiudiziali</vt:lpstr>
      <vt:lpstr>3. Questione di diritto</vt:lpstr>
      <vt:lpstr>4. Tesi prospettate</vt:lpstr>
      <vt:lpstr>4. Tesi prospettate</vt:lpstr>
      <vt:lpstr>4. Tesi prospettate</vt:lpstr>
      <vt:lpstr>5. Conclusioni</vt:lpstr>
      <vt:lpstr>5. Conclusioni</vt:lpstr>
      <vt:lpstr>5. Conclusioni</vt:lpstr>
      <vt:lpstr>Il caso Kadi</vt:lpstr>
      <vt:lpstr>I rapporti tra ordinamento UE e diritto internazionale adottato in seno alle Nazione Unite: la sentenza Kadi</vt:lpstr>
      <vt:lpstr>1. Fatti</vt:lpstr>
      <vt:lpstr>1. Fatti</vt:lpstr>
      <vt:lpstr>2. Appello</vt:lpstr>
      <vt:lpstr>2. Appello</vt:lpstr>
      <vt:lpstr>3. Questione di diritto</vt:lpstr>
      <vt:lpstr>4. Tesi prospettate</vt:lpstr>
      <vt:lpstr>4. Tesi prospettate</vt:lpstr>
      <vt:lpstr>5. Conclusioni</vt:lpstr>
      <vt:lpstr>5. Conclusioni</vt:lpstr>
      <vt:lpstr>5. Conclusioni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Alessandro Nato</dc:creator>
  <cp:lastModifiedBy>Alessandro Nato</cp:lastModifiedBy>
  <cp:revision>9</cp:revision>
  <dcterms:created xsi:type="dcterms:W3CDTF">2025-01-20T14:00:00Z</dcterms:created>
  <dcterms:modified xsi:type="dcterms:W3CDTF">2025-01-20T15:19:44Z</dcterms:modified>
</cp:coreProperties>
</file>