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63" r:id="rId3"/>
    <p:sldId id="364" r:id="rId4"/>
    <p:sldId id="413" r:id="rId5"/>
    <p:sldId id="365" r:id="rId6"/>
    <p:sldId id="366" r:id="rId7"/>
    <p:sldId id="367" r:id="rId8"/>
    <p:sldId id="369" r:id="rId9"/>
    <p:sldId id="370" r:id="rId10"/>
    <p:sldId id="371" r:id="rId11"/>
    <p:sldId id="37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8000"/>
    <a:srgbClr val="8A0000"/>
    <a:srgbClr val="FF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41" autoAdjust="0"/>
    <p:restoredTop sz="94660"/>
  </p:normalViewPr>
  <p:slideViewPr>
    <p:cSldViewPr snapToGrid="0">
      <p:cViewPr varScale="1">
        <p:scale>
          <a:sx n="63" d="100"/>
          <a:sy n="63" d="100"/>
        </p:scale>
        <p:origin x="6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5/25/2023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5/25/2023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5/25/2023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5/25/2023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5/25/2023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5/25/2023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itolo 1">
            <a:extLst>
              <a:ext uri="{FF2B5EF4-FFF2-40B4-BE49-F238E27FC236}">
                <a16:creationId xmlns:a16="http://schemas.microsoft.com/office/drawing/2014/main" id="{BA021E18-4BC2-9D9F-36E6-8BE91CE283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787900"/>
            <a:ext cx="7772400" cy="1635277"/>
          </a:xfrm>
        </p:spPr>
        <p:txBody>
          <a:bodyPr>
            <a:noAutofit/>
          </a:bodyPr>
          <a:lstStyle/>
          <a:p>
            <a:r>
              <a:rPr lang="it-IT" sz="4400" b="1" dirty="0">
                <a:solidFill>
                  <a:srgbClr val="8A0000"/>
                </a:solidFill>
              </a:rPr>
              <a:t>Lezione 7</a:t>
            </a:r>
            <a:br>
              <a:rPr lang="it-IT" sz="2800" b="1" dirty="0">
                <a:solidFill>
                  <a:schemeClr val="accent1"/>
                </a:solidFill>
              </a:rPr>
            </a:br>
            <a:r>
              <a:rPr lang="it-IT" sz="2800" b="1" dirty="0">
                <a:solidFill>
                  <a:srgbClr val="C00000"/>
                </a:solidFill>
              </a:rPr>
              <a:t>CUSTOMER LIFETIME VALUE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93F351BD-1031-8248-7097-8991799E0B0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06" r="806"/>
          <a:stretch/>
        </p:blipFill>
        <p:spPr>
          <a:xfrm>
            <a:off x="8765797" y="4882829"/>
            <a:ext cx="2868990" cy="1540348"/>
          </a:xfrm>
          <a:prstGeom prst="rect">
            <a:avLst/>
          </a:prstGeom>
          <a:gradFill>
            <a:gsLst>
              <a:gs pos="0">
                <a:schemeClr val="accent1">
                  <a:lumMod val="67000"/>
                </a:schemeClr>
              </a:gs>
              <a:gs pos="15000">
                <a:srgbClr val="EA6B47"/>
              </a:gs>
              <a:gs pos="25000">
                <a:srgbClr val="E66743"/>
              </a:gs>
              <a:gs pos="9000">
                <a:srgbClr val="DE603C"/>
              </a:gs>
              <a:gs pos="0">
                <a:srgbClr val="CE512D"/>
              </a:gs>
              <a:gs pos="0">
                <a:schemeClr val="accent1">
                  <a:lumMod val="97000"/>
                  <a:lumOff val="3000"/>
                </a:schemeClr>
              </a:gs>
              <a:gs pos="0">
                <a:schemeClr val="accent1">
                  <a:lumMod val="60000"/>
                  <a:lumOff val="40000"/>
                </a:schemeClr>
              </a:gs>
            </a:gsLst>
            <a:lin ang="16200000" scaled="1"/>
          </a:gradFill>
        </p:spPr>
      </p:pic>
    </p:spTree>
    <p:extLst>
      <p:ext uri="{BB962C8B-B14F-4D97-AF65-F5344CB8AC3E}">
        <p14:creationId xmlns:p14="http://schemas.microsoft.com/office/powerpoint/2010/main" val="3014579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22B14BD4-C840-CEC1-0C11-F82A9650495F}"/>
              </a:ext>
            </a:extLst>
          </p:cNvPr>
          <p:cNvSpPr txBox="1"/>
          <p:nvPr/>
        </p:nvSpPr>
        <p:spPr>
          <a:xfrm>
            <a:off x="368709" y="719449"/>
            <a:ext cx="1016163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it-IT" sz="3000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 </a:t>
            </a:r>
            <a:r>
              <a:rPr lang="it-IT" sz="3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68000"/>
                </a:highlight>
                <a:latin typeface="Trebuchet MS" panose="020B0703020202090204" pitchFamily="34" charset="0"/>
              </a:rPr>
              <a:t>Abbandono dopo il reperimento del prodotto</a:t>
            </a:r>
          </a:p>
          <a:p>
            <a:r>
              <a:rPr lang="it-IT" sz="3000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Anche dopo aver trovato ciò che stanno cercando, molti consumatori online non riescono a concludere un acquisto.</a:t>
            </a:r>
          </a:p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CF607C9-4BF1-34DF-92CC-B335269A9D6D}"/>
              </a:ext>
            </a:extLst>
          </p:cNvPr>
          <p:cNvSpPr txBox="1"/>
          <p:nvPr/>
        </p:nvSpPr>
        <p:spPr>
          <a:xfrm>
            <a:off x="2109021" y="3830227"/>
            <a:ext cx="94576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3600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•    </a:t>
            </a:r>
            <a:r>
              <a:rPr lang="it-IT" sz="3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68000"/>
                </a:highlight>
                <a:latin typeface="Trebuchet MS" panose="020B0703020202090204" pitchFamily="34" charset="0"/>
              </a:rPr>
              <a:t>Abbandono del carrello</a:t>
            </a:r>
          </a:p>
          <a:p>
            <a:pPr algn="r"/>
            <a:r>
              <a:rPr lang="it-IT" sz="3000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Il motivo principale per cui i clienti interrompono il loro shopping online è la complessità della fase conclusiva.</a:t>
            </a:r>
          </a:p>
        </p:txBody>
      </p:sp>
      <p:sp>
        <p:nvSpPr>
          <p:cNvPr id="4" name="Freccia sinistra 3">
            <a:extLst>
              <a:ext uri="{FF2B5EF4-FFF2-40B4-BE49-F238E27FC236}">
                <a16:creationId xmlns:a16="http://schemas.microsoft.com/office/drawing/2014/main" id="{E9C90F59-C5A6-11E0-A06E-652DB6D3BA3C}"/>
              </a:ext>
            </a:extLst>
          </p:cNvPr>
          <p:cNvSpPr/>
          <p:nvPr/>
        </p:nvSpPr>
        <p:spPr>
          <a:xfrm rot="10800000">
            <a:off x="766916" y="4763729"/>
            <a:ext cx="1760073" cy="67842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" name="Freccia sinistra 4">
            <a:extLst>
              <a:ext uri="{FF2B5EF4-FFF2-40B4-BE49-F238E27FC236}">
                <a16:creationId xmlns:a16="http://schemas.microsoft.com/office/drawing/2014/main" id="{4507863B-99FD-2ACE-CD80-F713AA407315}"/>
              </a:ext>
            </a:extLst>
          </p:cNvPr>
          <p:cNvSpPr/>
          <p:nvPr/>
        </p:nvSpPr>
        <p:spPr>
          <a:xfrm>
            <a:off x="9650311" y="2012110"/>
            <a:ext cx="1760073" cy="67842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70225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4B6C0210-8614-12B1-8FDE-38617A28D2E7}"/>
              </a:ext>
            </a:extLst>
          </p:cNvPr>
          <p:cNvSpPr txBox="1"/>
          <p:nvPr/>
        </p:nvSpPr>
        <p:spPr>
          <a:xfrm>
            <a:off x="3430620" y="289679"/>
            <a:ext cx="84860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3600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• </a:t>
            </a:r>
            <a:r>
              <a:rPr lang="it-IT" sz="3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68000"/>
                </a:highlight>
                <a:latin typeface="Trebuchet MS" panose="020B0703020202090204" pitchFamily="34" charset="0"/>
              </a:rPr>
              <a:t>Mancata ripetizione dell'acquisto</a:t>
            </a:r>
          </a:p>
          <a:p>
            <a:pPr algn="r"/>
            <a:r>
              <a:rPr lang="it-IT" sz="3000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È probabile che un cliente abituale sia più profittevole di uno nuovo, poiché gli acquirenti abituali tendono a spendere di più.</a:t>
            </a:r>
          </a:p>
          <a:p>
            <a:pPr algn="r"/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892873C-C93B-AC89-4881-D434C6A77E10}"/>
              </a:ext>
            </a:extLst>
          </p:cNvPr>
          <p:cNvSpPr txBox="1"/>
          <p:nvPr/>
        </p:nvSpPr>
        <p:spPr>
          <a:xfrm>
            <a:off x="368710" y="3591654"/>
            <a:ext cx="96405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>
                <a:effectLst/>
                <a:latin typeface="Trebuchet MS" panose="020B0703020202090204" pitchFamily="34" charset="0"/>
              </a:rPr>
              <a:t>• </a:t>
            </a:r>
            <a:r>
              <a:rPr lang="it-IT" sz="3000" b="1" i="1" u="sng" dirty="0">
                <a:solidFill>
                  <a:srgbClr val="C00000"/>
                </a:solidFill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Tempi di download inaccettabili</a:t>
            </a:r>
          </a:p>
          <a:p>
            <a:r>
              <a:rPr lang="it-IT" sz="3000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Un altro rilevante fattore di abbandono da parte dei clienti in tutte le fasi del processo di transazione è il download lento delle pagine e il tempo di risposta del server.</a:t>
            </a:r>
          </a:p>
          <a:p>
            <a:endParaRPr lang="it-IT" dirty="0"/>
          </a:p>
        </p:txBody>
      </p:sp>
      <p:sp>
        <p:nvSpPr>
          <p:cNvPr id="6" name="Freccia sinistra 5">
            <a:extLst>
              <a:ext uri="{FF2B5EF4-FFF2-40B4-BE49-F238E27FC236}">
                <a16:creationId xmlns:a16="http://schemas.microsoft.com/office/drawing/2014/main" id="{F359818E-DE44-B594-CE37-D6C629507C62}"/>
              </a:ext>
            </a:extLst>
          </p:cNvPr>
          <p:cNvSpPr/>
          <p:nvPr/>
        </p:nvSpPr>
        <p:spPr>
          <a:xfrm rot="10800000">
            <a:off x="663677" y="1180913"/>
            <a:ext cx="1760073" cy="67842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" name="Freccia sinistra 6">
            <a:extLst>
              <a:ext uri="{FF2B5EF4-FFF2-40B4-BE49-F238E27FC236}">
                <a16:creationId xmlns:a16="http://schemas.microsoft.com/office/drawing/2014/main" id="{986F1CAD-0E34-404F-8683-1F5D00E82DC1}"/>
              </a:ext>
            </a:extLst>
          </p:cNvPr>
          <p:cNvSpPr/>
          <p:nvPr/>
        </p:nvSpPr>
        <p:spPr>
          <a:xfrm>
            <a:off x="9778130" y="5308798"/>
            <a:ext cx="1760073" cy="67842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8093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228" name="Straight Connector 9224">
            <a:extLst>
              <a:ext uri="{FF2B5EF4-FFF2-40B4-BE49-F238E27FC236}">
                <a16:creationId xmlns:a16="http://schemas.microsoft.com/office/drawing/2014/main" id="{358D3741-4ACF-4DA5-ABD5-0C432115C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7" name="Rectangle 9226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D380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20" name="Picture 4" descr="CLV - Customer Lifetime Value acronym with marker, concept… | Flickr">
            <a:extLst>
              <a:ext uri="{FF2B5EF4-FFF2-40B4-BE49-F238E27FC236}">
                <a16:creationId xmlns:a16="http://schemas.microsoft.com/office/drawing/2014/main" id="{A5EE72AF-1CC0-8DAA-77F3-3A6D7AF65C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90" r="1" b="6601"/>
          <a:stretch/>
        </p:blipFill>
        <p:spPr bwMode="auto">
          <a:xfrm>
            <a:off x="327547" y="321733"/>
            <a:ext cx="7058306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9" name="Rectangle 9228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51884A4-B39E-08C5-E945-E8FEBE0CD3F0}"/>
              </a:ext>
            </a:extLst>
          </p:cNvPr>
          <p:cNvSpPr txBox="1"/>
          <p:nvPr/>
        </p:nvSpPr>
        <p:spPr>
          <a:xfrm>
            <a:off x="8029319" y="917725"/>
            <a:ext cx="3512441" cy="4852362"/>
          </a:xfrm>
          <a:prstGeom prst="rect">
            <a:avLst/>
          </a:prstGeom>
        </p:spPr>
        <p:txBody>
          <a:bodyPr vert="horz" lIns="45720" tIns="45720" rIns="45720" bIns="45720" rtlCol="0" anchor="ctr">
            <a:normAutofit lnSpcReduction="10000"/>
          </a:bodyPr>
          <a:lstStyle/>
          <a:p>
            <a:pPr algn="ctr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700" b="1" dirty="0">
                <a:solidFill>
                  <a:schemeClr val="accent1"/>
                </a:solidFill>
                <a:effectLst/>
                <a:highlight>
                  <a:srgbClr val="FFFF00"/>
                </a:highlight>
              </a:rPr>
              <a:t>Customer lifetime value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300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dirty="0">
                <a:solidFill>
                  <a:srgbClr val="FFFFFF"/>
                </a:solidFill>
                <a:effectLst/>
              </a:rPr>
              <a:t>(CLV),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definibile</a:t>
            </a:r>
            <a:r>
              <a:rPr lang="en-US" sz="2300" dirty="0">
                <a:solidFill>
                  <a:srgbClr val="FFFFFF"/>
                </a:solidFill>
                <a:effectLst/>
              </a:rPr>
              <a:t> come la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misura</a:t>
            </a:r>
            <a:r>
              <a:rPr lang="en-US" sz="2300" dirty="0">
                <a:solidFill>
                  <a:srgbClr val="FFFFFF"/>
                </a:solidFill>
                <a:effectLst/>
              </a:rPr>
              <a:t> del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valore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atteso</a:t>
            </a:r>
            <a:r>
              <a:rPr lang="en-US" sz="2300" dirty="0">
                <a:solidFill>
                  <a:srgbClr val="FFFFFF"/>
                </a:solidFill>
                <a:effectLst/>
              </a:rPr>
              <a:t> del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profitto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derivante</a:t>
            </a:r>
            <a:r>
              <a:rPr lang="en-US" sz="2300" dirty="0">
                <a:solidFill>
                  <a:srgbClr val="FFFFFF"/>
                </a:solidFill>
                <a:effectLst/>
              </a:rPr>
              <a:t> a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un'azienda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dalle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relazioni</a:t>
            </a:r>
            <a:r>
              <a:rPr lang="en-US" sz="2300" dirty="0">
                <a:solidFill>
                  <a:srgbClr val="FFFFFF"/>
                </a:solidFill>
                <a:effectLst/>
              </a:rPr>
              <a:t> con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clienti</a:t>
            </a:r>
            <a:r>
              <a:rPr lang="en-US" sz="2300" dirty="0">
                <a:solidFill>
                  <a:srgbClr val="FFFFFF"/>
                </a:solidFill>
                <a:effectLst/>
              </a:rPr>
              <a:t> dal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momento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attuale</a:t>
            </a:r>
            <a:r>
              <a:rPr lang="en-US" sz="2300" dirty="0">
                <a:solidFill>
                  <a:srgbClr val="FFFFFF"/>
                </a:solidFill>
                <a:effectLst/>
              </a:rPr>
              <a:t> a un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dato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momento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futuro</a:t>
            </a:r>
            <a:r>
              <a:rPr lang="en-US" sz="2300" dirty="0">
                <a:solidFill>
                  <a:srgbClr val="FFFFFF"/>
                </a:solidFill>
                <a:effectLst/>
              </a:rPr>
              <a:t>, è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forse</a:t>
            </a:r>
            <a:r>
              <a:rPr lang="en-US" sz="2300" dirty="0">
                <a:solidFill>
                  <a:srgbClr val="FFFFFF"/>
                </a:solidFill>
                <a:effectLst/>
              </a:rPr>
              <a:t> il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più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rilevante</a:t>
            </a:r>
            <a:r>
              <a:rPr lang="en-US" sz="2300" dirty="0">
                <a:solidFill>
                  <a:srgbClr val="FFFFFF"/>
                </a:solidFill>
                <a:effectLst/>
              </a:rPr>
              <a:t> di tutti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parametri</a:t>
            </a:r>
            <a:r>
              <a:rPr lang="en-US" sz="2300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dirty="0" err="1">
                <a:solidFill>
                  <a:srgbClr val="FFFFFF"/>
                </a:solidFill>
                <a:effectLst/>
              </a:rPr>
              <a:t>Infatti</a:t>
            </a:r>
            <a:r>
              <a:rPr lang="en-US" sz="2300" dirty="0">
                <a:solidFill>
                  <a:srgbClr val="FFFFFF"/>
                </a:solidFill>
                <a:effectLst/>
              </a:rPr>
              <a:t>,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mostra</a:t>
            </a:r>
            <a:r>
              <a:rPr lang="en-US" sz="2300" dirty="0">
                <a:solidFill>
                  <a:srgbClr val="FFFFFF"/>
                </a:solidFill>
                <a:effectLst/>
              </a:rPr>
              <a:t> la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correlazione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diretta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tra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ogni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singolo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cliente</a:t>
            </a:r>
            <a:r>
              <a:rPr lang="en-US" sz="2300" dirty="0">
                <a:solidFill>
                  <a:srgbClr val="FFFFFF"/>
                </a:solidFill>
                <a:effectLst/>
              </a:rPr>
              <a:t> e la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cosa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più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importante</a:t>
            </a:r>
            <a:r>
              <a:rPr lang="en-US" sz="2300" dirty="0">
                <a:solidFill>
                  <a:srgbClr val="FFFFFF"/>
                </a:solidFill>
                <a:effectLst/>
              </a:rPr>
              <a:t> per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qualsiasi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azienda</a:t>
            </a:r>
            <a:r>
              <a:rPr lang="en-US" sz="2300" dirty="0">
                <a:solidFill>
                  <a:srgbClr val="FFFFFF"/>
                </a:solidFill>
                <a:effectLst/>
              </a:rPr>
              <a:t>: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profitti</a:t>
            </a:r>
            <a:r>
              <a:rPr lang="en-US" sz="2300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807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F2383B5E-A56A-7FF3-91A2-D7BB6E546410}"/>
              </a:ext>
            </a:extLst>
          </p:cNvPr>
          <p:cNvSpPr txBox="1"/>
          <p:nvPr/>
        </p:nvSpPr>
        <p:spPr>
          <a:xfrm>
            <a:off x="1786379" y="1002665"/>
            <a:ext cx="939140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Costruire la customer loyalty</a:t>
            </a:r>
          </a:p>
          <a:p>
            <a:pPr algn="ctr"/>
            <a:endParaRPr lang="it-IT" sz="3600" dirty="0">
              <a:effectLst/>
              <a:latin typeface="Trebuchet MS" panose="020B0703020202090204" pitchFamily="34" charset="0"/>
            </a:endParaRPr>
          </a:p>
          <a:p>
            <a:pPr algn="ctr"/>
            <a:r>
              <a:rPr lang="it-IT" sz="28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L'utilizzo del web come strumento per la fidelizzazione dei consumatori su scala internazionale prevede diverse fasi:</a:t>
            </a:r>
          </a:p>
          <a:p>
            <a:pPr algn="ctr"/>
            <a:endParaRPr lang="it-IT" sz="28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/>
            <a:endParaRPr lang="it-IT" sz="28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/>
            <a:endParaRPr lang="it-IT" dirty="0"/>
          </a:p>
        </p:txBody>
      </p:sp>
      <p:sp>
        <p:nvSpPr>
          <p:cNvPr id="3" name="Freccia in giù 2">
            <a:extLst>
              <a:ext uri="{FF2B5EF4-FFF2-40B4-BE49-F238E27FC236}">
                <a16:creationId xmlns:a16="http://schemas.microsoft.com/office/drawing/2014/main" id="{9520A5C5-A643-350D-ADDF-7991C0FED3B4}"/>
              </a:ext>
            </a:extLst>
          </p:cNvPr>
          <p:cNvSpPr/>
          <p:nvPr/>
        </p:nvSpPr>
        <p:spPr>
          <a:xfrm>
            <a:off x="9357360" y="3992880"/>
            <a:ext cx="670560" cy="11887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1003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F2383B5E-A56A-7FF3-91A2-D7BB6E546410}"/>
              </a:ext>
            </a:extLst>
          </p:cNvPr>
          <p:cNvSpPr txBox="1"/>
          <p:nvPr/>
        </p:nvSpPr>
        <p:spPr>
          <a:xfrm>
            <a:off x="1684779" y="2028825"/>
            <a:ext cx="939140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sz="36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/>
            <a:r>
              <a:rPr lang="it-IT" sz="3600" dirty="0">
                <a:effectLst/>
                <a:latin typeface="Trebuchet MS" panose="020B0703020202090204" pitchFamily="34" charset="0"/>
              </a:rPr>
              <a:t>• </a:t>
            </a:r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Attrarre</a:t>
            </a:r>
            <a:r>
              <a:rPr lang="it-IT" sz="3600" dirty="0">
                <a:effectLst/>
                <a:latin typeface="Trebuchet MS" panose="020B0703020202090204" pitchFamily="34" charset="0"/>
              </a:rPr>
              <a:t>: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attrarre i consumatori affinché visitino il sito web aziendale. </a:t>
            </a:r>
          </a:p>
          <a:p>
            <a:pPr algn="ctr"/>
            <a:endParaRPr lang="it-IT" sz="3600" dirty="0">
              <a:solidFill>
                <a:schemeClr val="accent4">
                  <a:lumMod val="75000"/>
                </a:schemeClr>
              </a:solidFill>
              <a:latin typeface="Trebuchet MS" panose="020B0703020202090204" pitchFamily="34" charset="0"/>
            </a:endParaRPr>
          </a:p>
          <a:p>
            <a:pPr algn="ctr"/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Lo fanno su base volontaria, e non semplicemente perché un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Helvetica" pitchFamily="2" charset="0"/>
              </a:rPr>
              <a:t>sito è stato creato.</a:t>
            </a:r>
          </a:p>
          <a:p>
            <a:pPr algn="ctr"/>
            <a:endParaRPr lang="it-IT" sz="36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/>
            <a:endParaRPr lang="it-IT" dirty="0"/>
          </a:p>
        </p:txBody>
      </p:sp>
      <p:sp>
        <p:nvSpPr>
          <p:cNvPr id="6" name="Freccia giù 5">
            <a:extLst>
              <a:ext uri="{FF2B5EF4-FFF2-40B4-BE49-F238E27FC236}">
                <a16:creationId xmlns:a16="http://schemas.microsoft.com/office/drawing/2014/main" id="{4CEEEEF7-B059-AD08-A314-2C6CDC490DB3}"/>
              </a:ext>
            </a:extLst>
          </p:cNvPr>
          <p:cNvSpPr/>
          <p:nvPr/>
        </p:nvSpPr>
        <p:spPr>
          <a:xfrm rot="19389774">
            <a:off x="1142201" y="2825496"/>
            <a:ext cx="516193" cy="1207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518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03CAD66-4199-7754-0278-A29F77FB8D5C}"/>
              </a:ext>
            </a:extLst>
          </p:cNvPr>
          <p:cNvSpPr txBox="1"/>
          <p:nvPr/>
        </p:nvSpPr>
        <p:spPr>
          <a:xfrm>
            <a:off x="1204453" y="616540"/>
            <a:ext cx="37460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Coinvolgere</a:t>
            </a:r>
            <a:r>
              <a:rPr lang="it-IT" sz="3600" dirty="0">
                <a:effectLst/>
                <a:latin typeface="Trebuchet MS" panose="020B0703020202090204" pitchFamily="34" charset="0"/>
              </a:rPr>
              <a:t>: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attirare l'attenzione del visitatore del vostro sito.</a:t>
            </a:r>
          </a:p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28DEBC7-D38A-A1A1-8262-A1214D1F4C81}"/>
              </a:ext>
            </a:extLst>
          </p:cNvPr>
          <p:cNvSpPr txBox="1"/>
          <p:nvPr/>
        </p:nvSpPr>
        <p:spPr>
          <a:xfrm>
            <a:off x="7085117" y="610610"/>
            <a:ext cx="32721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Mantenere</a:t>
            </a:r>
            <a:r>
              <a:rPr lang="it-IT" sz="3600" dirty="0">
                <a:effectLst/>
                <a:latin typeface="Trebuchet MS" panose="020B0703020202090204" pitchFamily="34" charset="0"/>
              </a:rPr>
              <a:t>: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mantenere l'interesse del visitatore per il vostro sito.</a:t>
            </a:r>
          </a:p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B43632F-4CBF-5627-AF72-1E30A413CDDF}"/>
              </a:ext>
            </a:extLst>
          </p:cNvPr>
          <p:cNvSpPr txBox="1"/>
          <p:nvPr/>
        </p:nvSpPr>
        <p:spPr>
          <a:xfrm>
            <a:off x="781665" y="4303930"/>
            <a:ext cx="489154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Imparare</a:t>
            </a:r>
            <a:r>
              <a:rPr lang="it-IT" sz="3600" dirty="0">
                <a:effectLst/>
                <a:latin typeface="Trebuchet MS" panose="020B0703020202090204" pitchFamily="34" charset="0"/>
              </a:rPr>
              <a:t>: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scoprite il consumatore e le sue preferenze.</a:t>
            </a:r>
          </a:p>
          <a:p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88C017E-7359-CF50-24F3-ED07F88351AA}"/>
              </a:ext>
            </a:extLst>
          </p:cNvPr>
          <p:cNvSpPr txBox="1"/>
          <p:nvPr/>
        </p:nvSpPr>
        <p:spPr>
          <a:xfrm>
            <a:off x="5884606" y="3749931"/>
            <a:ext cx="567321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Creare una relazione</a:t>
            </a:r>
            <a:r>
              <a:rPr lang="it-IT" sz="3600" dirty="0">
                <a:effectLst/>
                <a:latin typeface="Trebuchet MS" panose="020B0703020202090204" pitchFamily="34" charset="0"/>
              </a:rPr>
              <a:t>: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adottate dichiaratamente la politica di creare relazioni con i visitatori del vostro sito.</a:t>
            </a:r>
          </a:p>
          <a:p>
            <a:endParaRPr lang="it-IT" dirty="0"/>
          </a:p>
        </p:txBody>
      </p:sp>
      <p:sp>
        <p:nvSpPr>
          <p:cNvPr id="7" name="Freccia giù 6">
            <a:extLst>
              <a:ext uri="{FF2B5EF4-FFF2-40B4-BE49-F238E27FC236}">
                <a16:creationId xmlns:a16="http://schemas.microsoft.com/office/drawing/2014/main" id="{2F1D0EA0-EA25-67B3-1A05-010AB6A8869A}"/>
              </a:ext>
            </a:extLst>
          </p:cNvPr>
          <p:cNvSpPr/>
          <p:nvPr/>
        </p:nvSpPr>
        <p:spPr>
          <a:xfrm rot="18728079">
            <a:off x="722671" y="2419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giù 7">
            <a:extLst>
              <a:ext uri="{FF2B5EF4-FFF2-40B4-BE49-F238E27FC236}">
                <a16:creationId xmlns:a16="http://schemas.microsoft.com/office/drawing/2014/main" id="{39326A74-C7F8-7403-C5AC-1E5DC870291C}"/>
              </a:ext>
            </a:extLst>
          </p:cNvPr>
          <p:cNvSpPr/>
          <p:nvPr/>
        </p:nvSpPr>
        <p:spPr>
          <a:xfrm rot="18728079">
            <a:off x="327958" y="384128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reccia giù 8">
            <a:extLst>
              <a:ext uri="{FF2B5EF4-FFF2-40B4-BE49-F238E27FC236}">
                <a16:creationId xmlns:a16="http://schemas.microsoft.com/office/drawing/2014/main" id="{55E38F70-B25A-03FE-025D-849E834142CD}"/>
              </a:ext>
            </a:extLst>
          </p:cNvPr>
          <p:cNvSpPr/>
          <p:nvPr/>
        </p:nvSpPr>
        <p:spPr>
          <a:xfrm rot="18728079">
            <a:off x="6692975" y="26673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Freccia giù 10">
            <a:extLst>
              <a:ext uri="{FF2B5EF4-FFF2-40B4-BE49-F238E27FC236}">
                <a16:creationId xmlns:a16="http://schemas.microsoft.com/office/drawing/2014/main" id="{3A3ADAF4-B2E4-2B15-2C7F-A7D54D25CBB7}"/>
              </a:ext>
            </a:extLst>
          </p:cNvPr>
          <p:cNvSpPr/>
          <p:nvPr/>
        </p:nvSpPr>
        <p:spPr>
          <a:xfrm rot="18728079">
            <a:off x="5642289" y="3333391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1686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llout con freccia sinistra 3">
            <a:extLst>
              <a:ext uri="{FF2B5EF4-FFF2-40B4-BE49-F238E27FC236}">
                <a16:creationId xmlns:a16="http://schemas.microsoft.com/office/drawing/2014/main" id="{45F55C5B-7F05-28DC-3D87-F65FB5584736}"/>
              </a:ext>
            </a:extLst>
          </p:cNvPr>
          <p:cNvSpPr/>
          <p:nvPr/>
        </p:nvSpPr>
        <p:spPr>
          <a:xfrm rot="16200000">
            <a:off x="5420302" y="-3917754"/>
            <a:ext cx="1351394" cy="10572126"/>
          </a:xfrm>
          <a:prstGeom prst="leftArrow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0ABE784-F279-73A2-F53F-1CFA4873DE3C}"/>
              </a:ext>
            </a:extLst>
          </p:cNvPr>
          <p:cNvSpPr txBox="1"/>
          <p:nvPr/>
        </p:nvSpPr>
        <p:spPr>
          <a:xfrm>
            <a:off x="809937" y="766916"/>
            <a:ext cx="105721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Il web come strumento di acquisizione di clienti</a:t>
            </a:r>
          </a:p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9BAA22C-C2CF-8DC6-8CF3-51AB41987819}"/>
              </a:ext>
            </a:extLst>
          </p:cNvPr>
          <p:cNvSpPr txBox="1"/>
          <p:nvPr/>
        </p:nvSpPr>
        <p:spPr>
          <a:xfrm>
            <a:off x="1666565" y="2397765"/>
            <a:ext cx="8858865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5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Attrarre i visitatori sul sito web dell'azienda è un passo enorme, ma è solo il primo di una lunga serie. </a:t>
            </a:r>
          </a:p>
          <a:p>
            <a:pPr algn="ctr"/>
            <a:endParaRPr lang="it-IT" sz="2500" dirty="0">
              <a:solidFill>
                <a:schemeClr val="accent4">
                  <a:lumMod val="75000"/>
                </a:schemeClr>
              </a:solidFill>
              <a:latin typeface="Trebuchet MS" panose="020B0703020202090204" pitchFamily="34" charset="0"/>
            </a:endParaRPr>
          </a:p>
          <a:p>
            <a:pPr algn="ctr"/>
            <a:r>
              <a:rPr lang="it-IT" sz="25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Trasformare i visitatori in acquirenti è una sfida più impegnativa, in cui molti venditori online falliscono.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12764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024FD5A6-62E8-DC1F-1C0E-A0DA832A5E59}"/>
              </a:ext>
            </a:extLst>
          </p:cNvPr>
          <p:cNvSpPr txBox="1"/>
          <p:nvPr/>
        </p:nvSpPr>
        <p:spPr>
          <a:xfrm>
            <a:off x="656348" y="619433"/>
            <a:ext cx="108793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Le fasi in cui i clienti perdono interesse possono essere elencate come segue:</a:t>
            </a:r>
          </a:p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27C2EE0-FBCB-BEE8-A999-98FEA28A51B7}"/>
              </a:ext>
            </a:extLst>
          </p:cNvPr>
          <p:cNvSpPr txBox="1"/>
          <p:nvPr/>
        </p:nvSpPr>
        <p:spPr>
          <a:xfrm>
            <a:off x="656348" y="1939413"/>
            <a:ext cx="11808541" cy="4524315"/>
          </a:xfrm>
          <a:prstGeom prst="rect">
            <a:avLst/>
          </a:prstGeom>
          <a:noFill/>
        </p:spPr>
        <p:txBody>
          <a:bodyPr wrap="square" numCol="2" spcCol="396000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﻿﻿abbandono della home page;</a:t>
            </a:r>
          </a:p>
          <a:p>
            <a:endParaRPr lang="it-IT" sz="3600" dirty="0">
              <a:effectLst/>
              <a:latin typeface="Trebuchet MS" panose="020B070302020209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﻿﻿abbandono durante la ricerca del prodotto;</a:t>
            </a:r>
          </a:p>
          <a:p>
            <a:endParaRPr lang="it-IT" sz="3600" dirty="0">
              <a:effectLst/>
              <a:latin typeface="Trebuchet MS" panose="020B070302020209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﻿﻿abbandono dopo il</a:t>
            </a:r>
          </a:p>
          <a:p>
            <a:r>
              <a:rPr lang="it-IT" sz="3600" dirty="0">
                <a:effectLst/>
                <a:latin typeface="Trebuchet MS" panose="020B0703020202090204" pitchFamily="34" charset="0"/>
              </a:rPr>
              <a:t> </a:t>
            </a:r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reperimento del prodotto;</a:t>
            </a:r>
          </a:p>
          <a:p>
            <a:endParaRPr lang="it-IT" sz="3600" dirty="0">
              <a:effectLst/>
              <a:highlight>
                <a:srgbClr val="F68000"/>
              </a:highlight>
              <a:latin typeface="Trebuchet MS" panose="020B070302020209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﻿﻿abbandono del carrello;</a:t>
            </a:r>
          </a:p>
          <a:p>
            <a:endParaRPr lang="it-IT" sz="3600" dirty="0">
              <a:effectLst/>
              <a:highlight>
                <a:srgbClr val="F68000"/>
              </a:highlight>
              <a:latin typeface="Trebuchet MS" panose="020B070302020209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﻿﻿mancata ripetizione dell'acquisto.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51084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6AF6070-B5E2-4B63-781B-63DF787010E6}"/>
              </a:ext>
            </a:extLst>
          </p:cNvPr>
          <p:cNvSpPr txBox="1"/>
          <p:nvPr/>
        </p:nvSpPr>
        <p:spPr>
          <a:xfrm>
            <a:off x="616973" y="39689"/>
            <a:ext cx="652124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>
                <a:effectLst/>
                <a:latin typeface="Trebuchet MS" panose="020B0703020202090204" pitchFamily="34" charset="0"/>
              </a:rPr>
              <a:t>• </a:t>
            </a:r>
            <a:r>
              <a:rPr lang="it-IT" sz="3600" dirty="0">
                <a:solidFill>
                  <a:srgbClr val="8A0000"/>
                </a:solidFill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Abbandono della home page</a:t>
            </a:r>
          </a:p>
          <a:p>
            <a:br>
              <a:rPr lang="it-IT" sz="3600" dirty="0">
                <a:effectLst/>
                <a:latin typeface="Trebuchet MS" panose="020B0703020202090204" pitchFamily="34" charset="0"/>
              </a:rPr>
            </a:br>
            <a:r>
              <a:rPr lang="it-IT" sz="30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Ci sono molti motivi per cui un visitatore può dare un'occhiata alla home page di un'azienda e decidere di andarsene; la pubblicità fatta in modo sbagliato è uno dei principali.</a:t>
            </a:r>
          </a:p>
          <a:p>
            <a:endParaRPr lang="it-IT" dirty="0"/>
          </a:p>
        </p:txBody>
      </p:sp>
      <p:sp>
        <p:nvSpPr>
          <p:cNvPr id="3" name="Triangolo rettangolo 2">
            <a:extLst>
              <a:ext uri="{FF2B5EF4-FFF2-40B4-BE49-F238E27FC236}">
                <a16:creationId xmlns:a16="http://schemas.microsoft.com/office/drawing/2014/main" id="{DE7F6D5F-1096-4B8F-D09B-09E5A9B20CCE}"/>
              </a:ext>
            </a:extLst>
          </p:cNvPr>
          <p:cNvSpPr/>
          <p:nvPr/>
        </p:nvSpPr>
        <p:spPr>
          <a:xfrm rot="16200000">
            <a:off x="4923502" y="-410500"/>
            <a:ext cx="6858003" cy="7678996"/>
          </a:xfrm>
          <a:prstGeom prst="rt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122" name="Picture 2" descr="Home página web | Las 7 claves para enganchar a tu audiencia">
            <a:extLst>
              <a:ext uri="{FF2B5EF4-FFF2-40B4-BE49-F238E27FC236}">
                <a16:creationId xmlns:a16="http://schemas.microsoft.com/office/drawing/2014/main" id="{F2D6BFBB-17A4-0551-818E-314F313E04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8219" y="2310305"/>
            <a:ext cx="4960882" cy="438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7421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llout con freccia in giù 4">
            <a:extLst>
              <a:ext uri="{FF2B5EF4-FFF2-40B4-BE49-F238E27FC236}">
                <a16:creationId xmlns:a16="http://schemas.microsoft.com/office/drawing/2014/main" id="{59773A53-56BF-B09E-2905-4932C06D7516}"/>
              </a:ext>
            </a:extLst>
          </p:cNvPr>
          <p:cNvSpPr/>
          <p:nvPr/>
        </p:nvSpPr>
        <p:spPr>
          <a:xfrm>
            <a:off x="2433484" y="1028342"/>
            <a:ext cx="7519301" cy="2009825"/>
          </a:xfrm>
          <a:prstGeom prst="downArrowCallout">
            <a:avLst/>
          </a:prstGeom>
          <a:solidFill>
            <a:srgbClr val="F6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7082497-3AC7-8161-BED1-2DE1EEA0DDBF}"/>
              </a:ext>
            </a:extLst>
          </p:cNvPr>
          <p:cNvSpPr txBox="1"/>
          <p:nvPr/>
        </p:nvSpPr>
        <p:spPr>
          <a:xfrm>
            <a:off x="2239215" y="1028343"/>
            <a:ext cx="771357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• </a:t>
            </a:r>
            <a:r>
              <a:rPr lang="it-IT" sz="3600" dirty="0">
                <a:solidFill>
                  <a:srgbClr val="8A0000"/>
                </a:solidFill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Abbandono durante la ricerca del prodotto</a:t>
            </a:r>
          </a:p>
          <a:p>
            <a:pPr algn="ctr"/>
            <a:endParaRPr lang="it-IT" sz="3600" dirty="0">
              <a:effectLst/>
              <a:highlight>
                <a:srgbClr val="F68000"/>
              </a:highlight>
              <a:latin typeface="Trebuchet MS" panose="020B0703020202090204" pitchFamily="34" charset="0"/>
            </a:endParaRPr>
          </a:p>
          <a:p>
            <a:pPr algn="ctr"/>
            <a:endParaRPr lang="it-IT" sz="36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/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In genere, i consumatori che abbandonano un sito web mentre stanno ancora esaminando l'offerta lo fanno perché non riescono a trovare ciò che stanno cercando.</a:t>
            </a: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324375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Rosso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545</TotalTime>
  <Words>449</Words>
  <Application>Microsoft Office PowerPoint</Application>
  <PresentationFormat>Widescreen</PresentationFormat>
  <Paragraphs>46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8" baseType="lpstr">
      <vt:lpstr>Arial</vt:lpstr>
      <vt:lpstr>Helvetica</vt:lpstr>
      <vt:lpstr>Trebuchet MS</vt:lpstr>
      <vt:lpstr>Tw Cen MT</vt:lpstr>
      <vt:lpstr>Tw Cen MT Condensed</vt:lpstr>
      <vt:lpstr>Wingdings 3</vt:lpstr>
      <vt:lpstr>Integrale</vt:lpstr>
      <vt:lpstr>Lezione 7 CUSTOMER LIFETIME VALUE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pietropaolo garofalo</dc:creator>
  <cp:lastModifiedBy>Rossana Piccolo</cp:lastModifiedBy>
  <cp:revision>23</cp:revision>
  <dcterms:created xsi:type="dcterms:W3CDTF">2023-04-01T16:31:51Z</dcterms:created>
  <dcterms:modified xsi:type="dcterms:W3CDTF">2023-05-25T20:17:52Z</dcterms:modified>
</cp:coreProperties>
</file>