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35" r:id="rId2"/>
    <p:sldId id="333" r:id="rId3"/>
    <p:sldId id="349" r:id="rId4"/>
    <p:sldId id="350" r:id="rId5"/>
    <p:sldId id="347" r:id="rId6"/>
    <p:sldId id="334" r:id="rId7"/>
    <p:sldId id="321" r:id="rId8"/>
    <p:sldId id="338" r:id="rId9"/>
    <p:sldId id="339" r:id="rId10"/>
    <p:sldId id="340" r:id="rId11"/>
    <p:sldId id="341" r:id="rId12"/>
    <p:sldId id="342" r:id="rId13"/>
    <p:sldId id="343" r:id="rId14"/>
    <p:sldId id="345" r:id="rId15"/>
    <p:sldId id="346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AB4BC-E918-3DA1-1775-43E04547A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0F0897F-FEB3-1618-E849-0E9638E45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9C6819A-2037-8520-C9C4-AECFB9687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A3E5DC-901F-9DCD-B819-FE5F1D16C6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274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C4902-3226-4B3A-D21C-46843E5C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88051A-40D7-490E-3D2F-93929DFB41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019A287-02DC-1591-AA53-CAB26079C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DA7B72D-8591-7E84-B74D-E4DFEB4D74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066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279AB-2202-F4D4-E94D-396D18032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1F1B766-AC18-FCEB-ED46-61113E7BD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615A3FF-A50F-4EB3-6A37-BA972F899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15670D-270B-9D71-86EA-176E00753E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2743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B43F9-7F7C-447F-36CF-EB267A19C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3635C02-B2AC-0D3F-8746-F2E3802E35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5912E6B-399C-8F10-34B2-4F5B605643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B47A655-35B7-F378-8F40-8CE9F0A555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1875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4F9A7-A6CE-193F-CB36-F6FB533B6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22D335A-B29D-EF30-F51F-7DEA8BAFF3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963A961-8D37-C576-D15A-32B46E8CAF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B0A987-1B02-7546-391F-70DF7BD715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90519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2C617-637F-932F-C4EA-A0206AE64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824E5D8-57DA-5B5B-F251-DBBCB703ED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44919B6-958A-20C9-8DC0-65ACAD9F2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8E9EE68-DFB3-64BA-6A99-083D7060E3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614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022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71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710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437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0369E-CB0E-4CCB-0201-37169070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AC56767-FED4-B727-844B-CB7EECABFB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83467ED-0B28-39AC-78A8-770B95A8E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368344-54AB-3662-ADF1-00CF7A646D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0289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4363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7DD18-5E8C-EC83-43F7-8E22DE8FD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F3C6555-E01C-6528-D370-190814A39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F6A0EEA-A291-9CCF-F224-C1FB8311E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19B19ED-3BA6-5B5E-FD43-3427732012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8054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B1DC2-FE43-D7F5-F660-E6446CD1E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C45B52D-82ED-07C0-B794-DCB47D78D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316F205-7BBE-1E2D-95D9-7F4868A06D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BFC0447-4E27-4083-828E-6C2E68E6EE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348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26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5800" b="1" dirty="0"/>
              <a:t>Introduzione al diritto internazionale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5314ED-E137-DF5F-E0E5-F111ED77E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11" descr="Immagine che contiene testo, libro, Carattere, Copertina del libro&#10;&#10;Descrizione generata automaticamente">
            <a:extLst>
              <a:ext uri="{FF2B5EF4-FFF2-40B4-BE49-F238E27FC236}">
                <a16:creationId xmlns:a16="http://schemas.microsoft.com/office/drawing/2014/main" id="{75735D3D-1F89-43A7-24A9-B74AD5923E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77" r="-2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DAAFBE-84FC-EE55-5291-DFF38F05C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10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04869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D66DA-C45A-3BCC-062A-CDDD05E66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E99B19AE-1F99-8EAE-1832-A6A25E9E4E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B35CA2D-8F1C-514F-7F66-15D1024B4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097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F94A7C-EF96-610E-4444-C6D1AC7C8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098C460-D214-95D2-6767-03DF8FC47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7200" y="581406"/>
            <a:ext cx="11277600" cy="5695187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4BB4516-A7D3-6424-ED25-AECC9A147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78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A45F1A-D67E-0881-7AF6-E2199A6CC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F7E968A-3F6B-44E6-C2FA-7E877E61B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F3B6D17-4EC6-1F34-299F-1CEB02E15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77F6B0-947F-324A-3A3B-29C47FE0C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endParaRPr lang="it-IT" sz="34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it-IT" sz="5400" i="1" dirty="0"/>
              <a:t>terra </a:t>
            </a:r>
            <a:r>
              <a:rPr lang="it-IT" sz="5400" i="1" dirty="0" err="1"/>
              <a:t>nullius</a:t>
            </a:r>
            <a:endParaRPr lang="it-IT" sz="54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102FC61-104C-A122-31F0-CE9BACF49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65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3493C2-B298-3654-3162-9F2DCD32A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A7D6F30-6C2F-CF1D-6069-EF647763D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655233" y="228600"/>
            <a:ext cx="8805333" cy="4953000"/>
          </a:xfrm>
          <a:prstGeom prst="rect">
            <a:avLst/>
          </a:prstGeom>
        </p:spPr>
      </p:pic>
      <p:sp>
        <p:nvSpPr>
          <p:cNvPr id="4" name="Segnaposto piè di pagina 5">
            <a:extLst>
              <a:ext uri="{FF2B5EF4-FFF2-40B4-BE49-F238E27FC236}">
                <a16:creationId xmlns:a16="http://schemas.microsoft.com/office/drawing/2014/main" id="{21ABBE65-E0D4-F73E-8146-7F7E4F85B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919133" cy="365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1494 – </a:t>
            </a:r>
            <a:r>
              <a:rPr lang="en-US" sz="30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Trattato</a:t>
            </a:r>
            <a:r>
              <a:rPr lang="en-US" sz="3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di Tordesillas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FCA5B-2FFF-D8A6-5B6B-58EFBF837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845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6D7F64-971D-BF80-39F6-87637C6F0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mappa, diagramma&#10;&#10;Il contenuto generato dall'IA potrebbe non essere corretto.">
            <a:extLst>
              <a:ext uri="{FF2B5EF4-FFF2-40B4-BE49-F238E27FC236}">
                <a16:creationId xmlns:a16="http://schemas.microsoft.com/office/drawing/2014/main" id="{C7830D46-2F7E-6348-5E20-F217BF287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249162" y="228600"/>
            <a:ext cx="9617476" cy="4953000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3754FD-AD98-5F4F-3298-E776021F6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id="{72C3CB66-300F-0C75-3284-A452AD37F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919133" cy="365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1494 – </a:t>
            </a:r>
            <a:r>
              <a:rPr lang="en-US" sz="30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Trattato</a:t>
            </a:r>
            <a:r>
              <a:rPr lang="en-US" sz="3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di Tordesillas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575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DF44-9216-5B4E-952A-221B539F28C7}" type="datetime4">
              <a:rPr lang="it-IT" smtClean="0"/>
              <a:t>26 marzo 2026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A01950C-E2FB-EF47-90B2-43A6B9BE6C47}"/>
              </a:ext>
            </a:extLst>
          </p:cNvPr>
          <p:cNvSpPr txBox="1"/>
          <p:nvPr/>
        </p:nvSpPr>
        <p:spPr>
          <a:xfrm>
            <a:off x="8554915" y="-736038"/>
            <a:ext cx="3637085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200" dirty="0" err="1"/>
              <a:t>Static</a:t>
            </a:r>
            <a:r>
              <a:rPr lang="it-IT" sz="1200" dirty="0"/>
              <a:t> Slide</a:t>
            </a:r>
          </a:p>
          <a:p>
            <a:r>
              <a:rPr lang="it-IT" sz="1200" dirty="0"/>
              <a:t>Sample with text, max. 200/250 </a:t>
            </a:r>
            <a:r>
              <a:rPr lang="it-IT" sz="1200" dirty="0" err="1"/>
              <a:t>characters</a:t>
            </a:r>
            <a:r>
              <a:rPr lang="it-IT" sz="1200" dirty="0"/>
              <a:t> plus photo / logo </a:t>
            </a:r>
            <a:r>
              <a:rPr lang="it-IT" sz="1200" dirty="0" err="1"/>
              <a:t>positioning</a:t>
            </a:r>
            <a:endParaRPr lang="it-IT" sz="1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D55963-B1D2-8463-E153-BE15997EF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099" y="136525"/>
            <a:ext cx="11336339" cy="621982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it-IT" sz="2400" b="1" dirty="0"/>
              <a:t>Giornalista</a:t>
            </a:r>
            <a:r>
              <a:rPr lang="it-IT" sz="2400" dirty="0"/>
              <a:t>: Do </a:t>
            </a:r>
            <a:r>
              <a:rPr lang="it-IT" sz="2400" dirty="0" err="1"/>
              <a:t>you</a:t>
            </a:r>
            <a:r>
              <a:rPr lang="it-IT" sz="2400" dirty="0"/>
              <a:t> </a:t>
            </a:r>
            <a:r>
              <a:rPr lang="it-IT" sz="2400" dirty="0" err="1"/>
              <a:t>see</a:t>
            </a:r>
            <a:r>
              <a:rPr lang="it-IT" sz="2400" dirty="0"/>
              <a:t> </a:t>
            </a:r>
            <a:r>
              <a:rPr lang="it-IT" sz="2400" dirty="0" err="1"/>
              <a:t>any</a:t>
            </a:r>
            <a:r>
              <a:rPr lang="it-IT" sz="2400" dirty="0"/>
              <a:t> checks on </a:t>
            </a:r>
            <a:r>
              <a:rPr lang="it-IT" sz="2400" dirty="0" err="1"/>
              <a:t>your</a:t>
            </a:r>
            <a:r>
              <a:rPr lang="it-IT" sz="2400" dirty="0"/>
              <a:t> power on the world stage?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there</a:t>
            </a:r>
            <a:r>
              <a:rPr lang="it-IT" sz="2400" dirty="0"/>
              <a:t> </a:t>
            </a:r>
            <a:r>
              <a:rPr lang="it-IT" sz="2400" dirty="0" err="1"/>
              <a:t>anything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 </a:t>
            </a:r>
            <a:r>
              <a:rPr lang="it-IT" sz="2400" dirty="0" err="1"/>
              <a:t>could</a:t>
            </a:r>
            <a:r>
              <a:rPr lang="it-IT" sz="2400" dirty="0"/>
              <a:t> stop </a:t>
            </a:r>
            <a:r>
              <a:rPr lang="it-IT" sz="2400" dirty="0" err="1"/>
              <a:t>you</a:t>
            </a:r>
            <a:r>
              <a:rPr lang="it-IT" sz="2400" dirty="0"/>
              <a:t>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you</a:t>
            </a:r>
            <a:r>
              <a:rPr lang="it-IT" sz="2400" dirty="0"/>
              <a:t> </a:t>
            </a:r>
            <a:r>
              <a:rPr lang="it-IT" sz="2400" dirty="0" err="1"/>
              <a:t>wanted</a:t>
            </a:r>
            <a:r>
              <a:rPr lang="it-IT" sz="2400" dirty="0"/>
              <a:t> to?</a:t>
            </a:r>
            <a:br>
              <a:rPr lang="it-IT" sz="2400" dirty="0"/>
            </a:br>
            <a:r>
              <a:rPr lang="it-IT" sz="2400" b="1" dirty="0"/>
              <a:t>Presidente Trump</a:t>
            </a:r>
            <a:r>
              <a:rPr lang="it-IT" sz="2400" dirty="0"/>
              <a:t>: Yeah, </a:t>
            </a:r>
            <a:r>
              <a:rPr lang="it-IT" sz="2400" dirty="0" err="1"/>
              <a:t>there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one </a:t>
            </a:r>
            <a:r>
              <a:rPr lang="it-IT" sz="2400" dirty="0" err="1"/>
              <a:t>thing</a:t>
            </a:r>
            <a:r>
              <a:rPr lang="it-IT" sz="2400" dirty="0"/>
              <a:t>. My </a:t>
            </a:r>
            <a:r>
              <a:rPr lang="it-IT" sz="2400" dirty="0" err="1"/>
              <a:t>own</a:t>
            </a:r>
            <a:r>
              <a:rPr lang="it-IT" sz="2400" dirty="0"/>
              <a:t> </a:t>
            </a:r>
            <a:r>
              <a:rPr lang="it-IT" sz="2400" dirty="0" err="1"/>
              <a:t>morality</a:t>
            </a:r>
            <a:r>
              <a:rPr lang="it-IT" sz="2400" dirty="0"/>
              <a:t>. My </a:t>
            </a:r>
            <a:r>
              <a:rPr lang="it-IT" sz="2400" dirty="0" err="1"/>
              <a:t>own</a:t>
            </a:r>
            <a:r>
              <a:rPr lang="it-IT" sz="2400" dirty="0"/>
              <a:t> mind. </a:t>
            </a:r>
            <a:r>
              <a:rPr lang="it-IT" sz="2400" dirty="0" err="1"/>
              <a:t>It’s</a:t>
            </a:r>
            <a:r>
              <a:rPr lang="it-IT" sz="2400" dirty="0"/>
              <a:t> the </a:t>
            </a:r>
            <a:r>
              <a:rPr lang="it-IT" sz="2400" dirty="0" err="1"/>
              <a:t>only</a:t>
            </a:r>
            <a:r>
              <a:rPr lang="it-IT" sz="2400" dirty="0"/>
              <a:t> </a:t>
            </a:r>
            <a:r>
              <a:rPr lang="it-IT" sz="2400" dirty="0" err="1"/>
              <a:t>thing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 can stop me, and </a:t>
            </a:r>
            <a:r>
              <a:rPr lang="it-IT" sz="2400" dirty="0" err="1"/>
              <a:t>that’s</a:t>
            </a:r>
            <a:r>
              <a:rPr lang="it-IT" sz="2400" dirty="0"/>
              <a:t> </a:t>
            </a:r>
            <a:r>
              <a:rPr lang="it-IT" sz="2400" dirty="0" err="1"/>
              <a:t>very</a:t>
            </a:r>
            <a:r>
              <a:rPr lang="it-IT" sz="2400" dirty="0"/>
              <a:t> good.</a:t>
            </a:r>
            <a:br>
              <a:rPr lang="it-IT" sz="2400" dirty="0"/>
            </a:br>
            <a:r>
              <a:rPr lang="it-IT" sz="2400" b="1" dirty="0"/>
              <a:t>Giornalista</a:t>
            </a:r>
            <a:r>
              <a:rPr lang="it-IT" sz="2400" dirty="0"/>
              <a:t>: Not international </a:t>
            </a:r>
            <a:r>
              <a:rPr lang="it-IT" sz="2400" dirty="0" err="1"/>
              <a:t>law</a:t>
            </a:r>
            <a:r>
              <a:rPr lang="it-IT" sz="2400" dirty="0"/>
              <a:t>?</a:t>
            </a:r>
            <a:br>
              <a:rPr lang="it-IT" sz="2400" dirty="0"/>
            </a:br>
            <a:r>
              <a:rPr lang="it-IT" sz="2400" b="1" dirty="0"/>
              <a:t>Presidente Trump</a:t>
            </a:r>
            <a:r>
              <a:rPr lang="it-IT" sz="2400" dirty="0"/>
              <a:t>: I </a:t>
            </a:r>
            <a:r>
              <a:rPr lang="it-IT" sz="2400" dirty="0" err="1"/>
              <a:t>don’t</a:t>
            </a:r>
            <a:r>
              <a:rPr lang="it-IT" sz="2400" dirty="0"/>
              <a:t> </a:t>
            </a:r>
            <a:r>
              <a:rPr lang="it-IT" sz="2400" dirty="0" err="1"/>
              <a:t>need</a:t>
            </a:r>
            <a:r>
              <a:rPr lang="it-IT" sz="2400" dirty="0"/>
              <a:t> international </a:t>
            </a:r>
            <a:r>
              <a:rPr lang="it-IT" sz="2400" dirty="0" err="1"/>
              <a:t>law</a:t>
            </a:r>
            <a:r>
              <a:rPr lang="it-IT" sz="2400" dirty="0"/>
              <a:t>. </a:t>
            </a:r>
            <a:r>
              <a:rPr lang="it-IT" sz="2400" dirty="0" err="1"/>
              <a:t>I’m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looking</a:t>
            </a:r>
            <a:r>
              <a:rPr lang="it-IT" sz="2400" dirty="0"/>
              <a:t> to </a:t>
            </a:r>
            <a:r>
              <a:rPr lang="it-IT" sz="2400" dirty="0" err="1"/>
              <a:t>hurt</a:t>
            </a:r>
            <a:r>
              <a:rPr lang="it-IT" sz="2400" dirty="0"/>
              <a:t> people. </a:t>
            </a:r>
            <a:r>
              <a:rPr lang="it-IT" sz="2400" dirty="0" err="1"/>
              <a:t>I’m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looking</a:t>
            </a:r>
            <a:r>
              <a:rPr lang="it-IT" sz="2400" dirty="0"/>
              <a:t> to </a:t>
            </a:r>
            <a:r>
              <a:rPr lang="it-IT" sz="2400" dirty="0" err="1"/>
              <a:t>kill</a:t>
            </a:r>
            <a:r>
              <a:rPr lang="it-IT" sz="2400" dirty="0"/>
              <a:t> people. </a:t>
            </a:r>
            <a:r>
              <a:rPr lang="it-IT" sz="2400" dirty="0" err="1"/>
              <a:t>I’ve</a:t>
            </a:r>
            <a:r>
              <a:rPr lang="it-IT" sz="2400" dirty="0"/>
              <a:t> </a:t>
            </a:r>
            <a:r>
              <a:rPr lang="it-IT" sz="2400" dirty="0" err="1"/>
              <a:t>ended</a:t>
            </a:r>
            <a:r>
              <a:rPr lang="it-IT" sz="2400" dirty="0"/>
              <a:t> — </a:t>
            </a:r>
            <a:r>
              <a:rPr lang="it-IT" sz="2400" dirty="0" err="1"/>
              <a:t>remember</a:t>
            </a:r>
            <a:r>
              <a:rPr lang="it-IT" sz="2400" dirty="0"/>
              <a:t> </a:t>
            </a:r>
            <a:r>
              <a:rPr lang="it-IT" sz="2400" dirty="0" err="1"/>
              <a:t>this</a:t>
            </a:r>
            <a:r>
              <a:rPr lang="it-IT" sz="2400" dirty="0"/>
              <a:t>, </a:t>
            </a:r>
            <a:r>
              <a:rPr lang="it-IT" sz="2400" dirty="0" err="1"/>
              <a:t>I’ve</a:t>
            </a:r>
            <a:r>
              <a:rPr lang="it-IT" sz="2400" dirty="0"/>
              <a:t> </a:t>
            </a:r>
            <a:r>
              <a:rPr lang="it-IT" sz="2400" dirty="0" err="1"/>
              <a:t>ended</a:t>
            </a:r>
            <a:r>
              <a:rPr lang="it-IT" sz="2400" dirty="0"/>
              <a:t> </a:t>
            </a:r>
            <a:r>
              <a:rPr lang="it-IT" sz="2400" dirty="0" err="1"/>
              <a:t>eight</a:t>
            </a:r>
            <a:r>
              <a:rPr lang="it-IT" sz="2400" dirty="0"/>
              <a:t> wars…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it-IT" sz="2400" b="1" dirty="0"/>
              <a:t>Giornalista</a:t>
            </a:r>
            <a:r>
              <a:rPr lang="it-IT" sz="2400" dirty="0"/>
              <a:t>: But do </a:t>
            </a:r>
            <a:r>
              <a:rPr lang="it-IT" sz="2400" dirty="0" err="1"/>
              <a:t>you</a:t>
            </a:r>
            <a:r>
              <a:rPr lang="it-IT" sz="2400" dirty="0"/>
              <a:t> </a:t>
            </a:r>
            <a:r>
              <a:rPr lang="it-IT" sz="2400" dirty="0" err="1"/>
              <a:t>feel</a:t>
            </a:r>
            <a:r>
              <a:rPr lang="it-IT" sz="2400" dirty="0"/>
              <a:t> </a:t>
            </a:r>
            <a:r>
              <a:rPr lang="it-IT" sz="2400" dirty="0" err="1"/>
              <a:t>your</a:t>
            </a:r>
            <a:r>
              <a:rPr lang="it-IT" sz="2400" dirty="0"/>
              <a:t> </a:t>
            </a:r>
            <a:r>
              <a:rPr lang="it-IT" sz="2400" dirty="0" err="1"/>
              <a:t>administration</a:t>
            </a:r>
            <a:r>
              <a:rPr lang="it-IT" sz="2400" dirty="0"/>
              <a:t> </a:t>
            </a:r>
            <a:r>
              <a:rPr lang="it-IT" sz="2400" dirty="0" err="1"/>
              <a:t>needs</a:t>
            </a:r>
            <a:r>
              <a:rPr lang="it-IT" sz="2400" dirty="0"/>
              <a:t> to </a:t>
            </a:r>
            <a:r>
              <a:rPr lang="it-IT" sz="2400" dirty="0" err="1"/>
              <a:t>abide</a:t>
            </a:r>
            <a:r>
              <a:rPr lang="it-IT" sz="2400" dirty="0"/>
              <a:t> by international </a:t>
            </a:r>
            <a:r>
              <a:rPr lang="it-IT" sz="2400" dirty="0" err="1"/>
              <a:t>law</a:t>
            </a:r>
            <a:r>
              <a:rPr lang="it-IT" sz="2400" dirty="0"/>
              <a:t> on the global stage?</a:t>
            </a:r>
            <a:br>
              <a:rPr lang="it-IT" sz="2400" dirty="0"/>
            </a:br>
            <a:r>
              <a:rPr lang="it-IT" sz="2400" b="1" dirty="0"/>
              <a:t>Presidente Trump</a:t>
            </a:r>
            <a:r>
              <a:rPr lang="it-IT" sz="2400" dirty="0"/>
              <a:t>: Yeah, I do. </a:t>
            </a:r>
            <a:r>
              <a:rPr lang="it-IT" sz="2400" dirty="0" err="1"/>
              <a:t>You</a:t>
            </a:r>
            <a:r>
              <a:rPr lang="it-IT" sz="2400" dirty="0"/>
              <a:t> know, I do, </a:t>
            </a:r>
            <a:r>
              <a:rPr lang="it-IT" sz="2400" dirty="0" err="1"/>
              <a:t>but</a:t>
            </a:r>
            <a:r>
              <a:rPr lang="it-IT" sz="2400" dirty="0"/>
              <a:t>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depends</a:t>
            </a:r>
            <a:r>
              <a:rPr lang="it-IT" sz="2400" dirty="0"/>
              <a:t> </a:t>
            </a:r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your</a:t>
            </a:r>
            <a:r>
              <a:rPr lang="it-IT" sz="2400" dirty="0"/>
              <a:t> </a:t>
            </a:r>
            <a:r>
              <a:rPr lang="it-IT" sz="2400" dirty="0" err="1"/>
              <a:t>definition</a:t>
            </a:r>
            <a:r>
              <a:rPr lang="it-IT" sz="2400" dirty="0"/>
              <a:t> of international </a:t>
            </a:r>
            <a:r>
              <a:rPr lang="it-IT" sz="2400" dirty="0" err="1"/>
              <a:t>law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.				[</a:t>
            </a:r>
            <a:r>
              <a:rPr lang="it-IT" sz="2400" i="1" dirty="0"/>
              <a:t>The New York Times</a:t>
            </a:r>
            <a:r>
              <a:rPr lang="it-IT" sz="2400" dirty="0"/>
              <a:t>, 8 gennaio 2026]	</a:t>
            </a:r>
          </a:p>
        </p:txBody>
      </p:sp>
    </p:spTree>
    <p:extLst>
      <p:ext uri="{BB962C8B-B14F-4D97-AF65-F5344CB8AC3E}">
        <p14:creationId xmlns:p14="http://schemas.microsoft.com/office/powerpoint/2010/main" val="4287460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DF44-9216-5B4E-952A-221B539F28C7}" type="datetime4">
              <a:rPr lang="it-IT" smtClean="0"/>
              <a:t>26 marzo 2026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3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A01950C-E2FB-EF47-90B2-43A6B9BE6C47}"/>
              </a:ext>
            </a:extLst>
          </p:cNvPr>
          <p:cNvSpPr txBox="1"/>
          <p:nvPr/>
        </p:nvSpPr>
        <p:spPr>
          <a:xfrm>
            <a:off x="8554915" y="-736038"/>
            <a:ext cx="3637085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200" dirty="0" err="1"/>
              <a:t>Static</a:t>
            </a:r>
            <a:r>
              <a:rPr lang="it-IT" sz="1200" dirty="0"/>
              <a:t> Slide</a:t>
            </a:r>
          </a:p>
          <a:p>
            <a:r>
              <a:rPr lang="it-IT" sz="1200" dirty="0"/>
              <a:t>Sample with text, max. 200/250 </a:t>
            </a:r>
            <a:r>
              <a:rPr lang="it-IT" sz="1200" dirty="0" err="1"/>
              <a:t>characters</a:t>
            </a:r>
            <a:r>
              <a:rPr lang="it-IT" sz="1200" dirty="0"/>
              <a:t> plus photo / logo </a:t>
            </a:r>
            <a:r>
              <a:rPr lang="it-IT" sz="1200" dirty="0" err="1"/>
              <a:t>positioning</a:t>
            </a:r>
            <a:endParaRPr lang="it-IT" sz="1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D55963-B1D2-8463-E153-BE15997EF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099" y="136525"/>
            <a:ext cx="11336339" cy="621982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it-IT" sz="2400" dirty="0"/>
              <a:t>Sembra che ogni giorno ci venga ricordato che viviamo in un'epoca di rivalità tra grandi potenze, che </a:t>
            </a:r>
            <a:r>
              <a:rPr lang="it-IT" sz="2400" b="1" dirty="0"/>
              <a:t>l'ordine basato sulle regole sta svanendo</a:t>
            </a:r>
            <a:r>
              <a:rPr lang="it-IT" sz="2400" dirty="0"/>
              <a:t>, che i forti possono fare ciò che possono e i deboli devono subire ciò che devono. E questo aforisma di Tucidide viene presentato come inevitabile, come la logica naturale delle relazioni internazionali che si riafferma. […]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it-IT" sz="2400" dirty="0"/>
              <a:t>Per decenni, paesi come il Canada hanno prosperato sotto quello che abbiamo chiamato l'ordine internazionale basato sulle regole. […] </a:t>
            </a:r>
            <a:r>
              <a:rPr lang="it-IT" sz="2400" b="1" dirty="0"/>
              <a:t>Sapevamo che la storia dell'ordine internazionale basato sulle regole era parzialmente falsa, secondo cui i più forti si sarebbero esentati quando conveniva, e che le regole commerciali venivano applicate in modo asimmetrico. E sapevamo che il diritto internazionale si applicava con rigore variabile a seconda dell'identità dell'accusato o della vittima. Questa finzione era utile</a:t>
            </a:r>
            <a:r>
              <a:rPr lang="it-IT" sz="2400" dirty="0"/>
              <a:t>, e l'egemonia americana, in particolare, ha contribuito a fornire beni pubblici, rotte marittime aperte, un sistema finanziario stabile, sicurezza collettiva e supporto per quadri di risoluzione delle controversie. […]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it-IT" sz="2400" dirty="0"/>
              <a:t>Questo patto non funziona più. Permettetemi di essere diretto. Siamo nel mezzo di una rottura, non di una transizione.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it-IT" sz="2400" dirty="0"/>
              <a:t>				[P.M. Mark </a:t>
            </a:r>
            <a:r>
              <a:rPr lang="it-IT" sz="2400" dirty="0" err="1"/>
              <a:t>Carney</a:t>
            </a:r>
            <a:r>
              <a:rPr lang="it-IT" sz="2400" dirty="0"/>
              <a:t>, Davos World </a:t>
            </a:r>
            <a:r>
              <a:rPr lang="it-IT" sz="2400" dirty="0" err="1"/>
              <a:t>Economic</a:t>
            </a:r>
            <a:r>
              <a:rPr lang="it-IT" sz="2400" dirty="0"/>
              <a:t> Forum, 20 gennaio 2026]</a:t>
            </a:r>
          </a:p>
        </p:txBody>
      </p:sp>
    </p:spTree>
    <p:extLst>
      <p:ext uri="{BB962C8B-B14F-4D97-AF65-F5344CB8AC3E}">
        <p14:creationId xmlns:p14="http://schemas.microsoft.com/office/powerpoint/2010/main" val="1410777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DF44-9216-5B4E-952A-221B539F28C7}" type="datetime4">
              <a:rPr lang="it-IT" smtClean="0"/>
              <a:t>26 marzo 2026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4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A01950C-E2FB-EF47-90B2-43A6B9BE6C47}"/>
              </a:ext>
            </a:extLst>
          </p:cNvPr>
          <p:cNvSpPr txBox="1"/>
          <p:nvPr/>
        </p:nvSpPr>
        <p:spPr>
          <a:xfrm>
            <a:off x="8554915" y="-736038"/>
            <a:ext cx="3637085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200" dirty="0" err="1"/>
              <a:t>Static</a:t>
            </a:r>
            <a:r>
              <a:rPr lang="it-IT" sz="1200" dirty="0"/>
              <a:t> Slide</a:t>
            </a:r>
          </a:p>
          <a:p>
            <a:r>
              <a:rPr lang="it-IT" sz="1200" dirty="0"/>
              <a:t>Sample with text, max. 200/250 </a:t>
            </a:r>
            <a:r>
              <a:rPr lang="it-IT" sz="1200" dirty="0" err="1"/>
              <a:t>characters</a:t>
            </a:r>
            <a:r>
              <a:rPr lang="it-IT" sz="1200" dirty="0"/>
              <a:t> plus photo / logo </a:t>
            </a:r>
            <a:r>
              <a:rPr lang="it-IT" sz="1200" dirty="0" err="1"/>
              <a:t>positioning</a:t>
            </a:r>
            <a:endParaRPr lang="it-IT" sz="1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D55963-B1D2-8463-E153-BE15997EF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099" y="136525"/>
            <a:ext cx="11336339" cy="621982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it-IT" sz="2400" b="1" dirty="0"/>
              <a:t>Tutto in questi ultimi anni si muove al di fuori del diritto internazionale</a:t>
            </a:r>
            <a:r>
              <a:rPr lang="it-IT" sz="2400" dirty="0"/>
              <a:t>. Le Nazioni Unite hanno al vertice la Russia, che ha invaso l'Ucraina in contrasto col diritto internazionale: è difficile farlo rispettare in questo contesto. Ma bisogna tenere conto del pericolo che rappresentava Teheran. Anche noi non vogliamo la guerra e siamo contro la guerra. Ma non possiamo, in una situazione così complicata, non ricordare che l’Iran stava costruendo missili per colpire l’Occidente e la bomba atomica. […] Più volte Teheran ha affermato di voler cancellare Israele. Israele avrà le sue responsabilità, ma l'Iran voleva andare avanti in questo senso. Loro non demordono. </a:t>
            </a:r>
            <a:r>
              <a:rPr lang="it-IT" sz="2400" b="1" dirty="0"/>
              <a:t>L'Onu non ha fatto granché, e io sono un sostenitore dell'Onu</a:t>
            </a:r>
            <a:r>
              <a:rPr lang="it-IT" sz="2400" dirty="0"/>
              <a:t>. Ma le Nazioni Unite vanno rafforzate per avere un ruolo più incisivo e scongiurare le guerre.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it-IT" sz="2400" dirty="0"/>
              <a:t>			[Antonio Tajani, Ministro degli Affari Esteri, 20 gennaio 2026]</a:t>
            </a:r>
          </a:p>
        </p:txBody>
      </p:sp>
    </p:spTree>
    <p:extLst>
      <p:ext uri="{BB962C8B-B14F-4D97-AF65-F5344CB8AC3E}">
        <p14:creationId xmlns:p14="http://schemas.microsoft.com/office/powerpoint/2010/main" val="1241088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591344"/>
            <a:ext cx="10515600" cy="55856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just">
              <a:buNone/>
            </a:pPr>
            <a:endParaRPr lang="en-US" sz="4000" dirty="0"/>
          </a:p>
          <a:p>
            <a:pPr marL="0" indent="0" algn="just">
              <a:buNone/>
            </a:pPr>
            <a:r>
              <a:rPr lang="en-US" sz="4800" dirty="0"/>
              <a:t>Il </a:t>
            </a:r>
            <a:r>
              <a:rPr lang="en-US" sz="4800" dirty="0" err="1"/>
              <a:t>diritto</a:t>
            </a:r>
            <a:r>
              <a:rPr lang="en-US" sz="4800" dirty="0"/>
              <a:t> </a:t>
            </a:r>
            <a:r>
              <a:rPr lang="en-US" sz="4800" dirty="0" err="1"/>
              <a:t>internazionale</a:t>
            </a:r>
            <a:r>
              <a:rPr lang="en-US" sz="4800" dirty="0"/>
              <a:t> </a:t>
            </a:r>
            <a:r>
              <a:rPr lang="en-US" sz="4800" dirty="0" err="1"/>
              <a:t>regola</a:t>
            </a:r>
            <a:r>
              <a:rPr lang="en-US" sz="4800" dirty="0"/>
              <a:t> le </a:t>
            </a:r>
            <a:r>
              <a:rPr lang="en-US" sz="4800" dirty="0" err="1"/>
              <a:t>relazioni</a:t>
            </a:r>
            <a:r>
              <a:rPr lang="en-US" sz="4800" dirty="0"/>
              <a:t> </a:t>
            </a:r>
            <a:r>
              <a:rPr lang="en-US" sz="4800" dirty="0" err="1"/>
              <a:t>internazionali</a:t>
            </a:r>
            <a:r>
              <a:rPr lang="en-US" sz="4800" dirty="0"/>
              <a:t>, </a:t>
            </a:r>
            <a:r>
              <a:rPr lang="en-US" sz="4800" dirty="0" err="1"/>
              <a:t>ovvero</a:t>
            </a:r>
            <a:r>
              <a:rPr lang="en-US" sz="4800" dirty="0"/>
              <a:t> i </a:t>
            </a:r>
            <a:r>
              <a:rPr lang="en-US" sz="4800" dirty="0" err="1"/>
              <a:t>rapporti</a:t>
            </a:r>
            <a:r>
              <a:rPr lang="en-US" sz="4800" dirty="0"/>
              <a:t> </a:t>
            </a:r>
            <a:r>
              <a:rPr lang="en-US" sz="4800" dirty="0" err="1"/>
              <a:t>tra</a:t>
            </a:r>
            <a:r>
              <a:rPr lang="en-US" sz="4800" dirty="0"/>
              <a:t> </a:t>
            </a:r>
            <a:r>
              <a:rPr lang="en-US" sz="4800" dirty="0" err="1"/>
              <a:t>i</a:t>
            </a:r>
            <a:r>
              <a:rPr lang="en-US" sz="4800" dirty="0"/>
              <a:t> </a:t>
            </a:r>
            <a:r>
              <a:rPr lang="en-US" sz="4800" b="1" dirty="0" err="1"/>
              <a:t>soggetti</a:t>
            </a:r>
            <a:r>
              <a:rPr lang="en-US" sz="4800" b="1" dirty="0"/>
              <a:t> del </a:t>
            </a:r>
            <a:r>
              <a:rPr lang="en-US" sz="4800" b="1" dirty="0" err="1"/>
              <a:t>diritto</a:t>
            </a:r>
            <a:r>
              <a:rPr lang="en-US" sz="4800" b="1" dirty="0"/>
              <a:t> </a:t>
            </a:r>
            <a:r>
              <a:rPr lang="en-US" sz="4800" b="1" dirty="0" err="1"/>
              <a:t>internazionale</a:t>
            </a:r>
            <a:r>
              <a:rPr lang="en-US" sz="40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3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708E56-6460-65FA-3DBB-CDA5E2D93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50A0136-7A6A-8741-D4AB-1908DB3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C95EB9A-495D-C8F3-0937-28EF6011D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A422DB94-FA7F-DAAD-5B25-F2634FF20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F6AEDD-4BA8-8C65-6078-6F551174B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10228"/>
            <a:ext cx="10515600" cy="50934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it-IT" sz="4000" b="1" dirty="0"/>
              <a:t>Articolo 3(3) del Trattato Lateranense del 1929</a:t>
            </a:r>
          </a:p>
          <a:p>
            <a:pPr marL="0" indent="0">
              <a:buNone/>
            </a:pPr>
            <a:endParaRPr lang="en-US" sz="4000" dirty="0"/>
          </a:p>
          <a:p>
            <a:pPr marL="0" indent="0" algn="just">
              <a:buNone/>
            </a:pPr>
            <a:r>
              <a:rPr lang="it-IT" sz="4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Resta peraltro inteso che la piazza di San Pietro, pur facendo parte della Città del Vaticano, continuerà ad essere normalmente aperta al pubblico e soggetta ai poteri di polizia delle autorità italiane […]</a:t>
            </a:r>
            <a:endParaRPr lang="en-US" sz="4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E30579-7917-1817-01C1-07B6DA2F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21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46">
            <a:extLst>
              <a:ext uri="{FF2B5EF4-FFF2-40B4-BE49-F238E27FC236}">
                <a16:creationId xmlns:a16="http://schemas.microsoft.com/office/drawing/2014/main" id="{F7982531-545F-BD1E-6C4F-D8B02799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783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/>
              <a:t>1874 </a:t>
            </a:r>
            <a:r>
              <a:rPr lang="en-US" sz="4000" b="1" dirty="0" err="1"/>
              <a:t>Unione</a:t>
            </a:r>
            <a:r>
              <a:rPr lang="en-US" sz="4000" b="1" dirty="0"/>
              <a:t> </a:t>
            </a:r>
            <a:r>
              <a:rPr lang="en-US" sz="4000" b="1" dirty="0" err="1"/>
              <a:t>postale</a:t>
            </a:r>
            <a:r>
              <a:rPr lang="en-US" sz="4000" b="1" dirty="0"/>
              <a:t> </a:t>
            </a:r>
            <a:r>
              <a:rPr lang="en-US" sz="4000" b="1" dirty="0" err="1"/>
              <a:t>universale</a:t>
            </a:r>
            <a:r>
              <a:rPr lang="en-US" sz="4000" b="1" dirty="0"/>
              <a:t> </a:t>
            </a:r>
            <a:r>
              <a:rPr lang="en-US" sz="4000" dirty="0"/>
              <a:t>(Berna, Svizzera)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Elementi grafici, logo, grafica, simbolo&#10;&#10;Descrizione generata automaticamente">
            <a:extLst>
              <a:ext uri="{FF2B5EF4-FFF2-40B4-BE49-F238E27FC236}">
                <a16:creationId xmlns:a16="http://schemas.microsoft.com/office/drawing/2014/main" id="{C6DF39CD-E87A-0780-7FE1-B6D7E359D2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38492" y="2176731"/>
            <a:ext cx="3389664" cy="4071669"/>
          </a:xfrm>
          <a:prstGeom prst="rect">
            <a:avLst/>
          </a:prstGeom>
        </p:spPr>
      </p:pic>
      <p:pic>
        <p:nvPicPr>
          <p:cNvPr id="8" name="Immagine 7" descr="Immagine che contiene aria aperta, albero, cielo, Beni immobili&#10;&#10;Descrizione generata automaticamente">
            <a:extLst>
              <a:ext uri="{FF2B5EF4-FFF2-40B4-BE49-F238E27FC236}">
                <a16:creationId xmlns:a16="http://schemas.microsoft.com/office/drawing/2014/main" id="{BAF14BB6-24F2-1A23-65FE-B86ACB2D9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689" y="2802926"/>
            <a:ext cx="6437223" cy="2912843"/>
          </a:xfrm>
          <a:prstGeom prst="rect">
            <a:avLst/>
          </a:prstGeom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05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FC084-C7DF-889E-87E8-D598F6753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1D52F5-D353-9893-FE9E-6B7A32CCE7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it-IT" sz="3400" dirty="0"/>
              <a:t>
</a:t>
            </a:r>
            <a:r>
              <a:rPr lang="it-IT" sz="4300" dirty="0"/>
              <a:t>«</a:t>
            </a:r>
            <a:r>
              <a:rPr lang="it-IT" sz="4300" b="1" dirty="0"/>
              <a:t>circolarità</a:t>
            </a:r>
            <a:r>
              <a:rPr lang="it-IT" sz="4300" dirty="0"/>
              <a:t>» tra soggetti e fonti
del diritto internazionale</a:t>
            </a:r>
            <a:r>
              <a:rPr lang="it-IT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05DBFC-1115-C4F9-E6F0-E3F1B8A3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67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A1B3F-A95F-7517-4C52-4CD48091E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B9C95CF-CB9B-11C4-05B0-C6577AB7F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17B6807-13FC-CDFD-D46F-A3A0733AE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762466-0A61-6E82-EF7F-34503E57AC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it-IT" sz="3400" dirty="0"/>
              <a:t>
</a:t>
            </a:r>
            <a:r>
              <a:rPr lang="it-IT" sz="4400" dirty="0"/>
              <a:t>principio di uguaglianza degli Stati</a:t>
            </a:r>
            <a:r>
              <a:rPr lang="it-IT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1CCD0A8-3324-6512-751C-245539908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362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1934</TotalTime>
  <Words>735</Words>
  <Application>Microsoft Macintosh PowerPoint</Application>
  <PresentationFormat>Widescreen</PresentationFormat>
  <Paragraphs>62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-webkit-standard</vt:lpstr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1874 Unione postale universale (Berna, Svizzera)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101</cp:revision>
  <dcterms:created xsi:type="dcterms:W3CDTF">2023-02-07T10:10:48Z</dcterms:created>
  <dcterms:modified xsi:type="dcterms:W3CDTF">2026-03-26T17:18:09Z</dcterms:modified>
</cp:coreProperties>
</file>