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68" r:id="rId2"/>
    <p:sldId id="277" r:id="rId3"/>
    <p:sldId id="278" r:id="rId4"/>
    <p:sldId id="273" r:id="rId5"/>
    <p:sldId id="274" r:id="rId6"/>
    <p:sldId id="280" r:id="rId7"/>
    <p:sldId id="279" r:id="rId8"/>
    <p:sldId id="281" r:id="rId9"/>
    <p:sldId id="269" r:id="rId10"/>
    <p:sldId id="282" r:id="rId11"/>
    <p:sldId id="270" r:id="rId12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90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1BB2F1-A606-EEBC-37CA-A3E73F7ED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95368-211E-E94A-8637-18C271A3626E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41D49E-2E59-92EA-87AB-537F3E1F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9B4022-19AD-4BC8-26A7-F35ED573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EF07A-E012-1846-BDF4-59AAB16EDA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93ADB0-4821-3736-49F3-EAF89588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9D857-7CB2-6F41-9660-17A59A5C038B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CA1597-C6F2-F512-90B4-055125E1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E38561-C990-7D6A-6AB1-4F7D12C4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FDA4B-296B-584A-9935-E6BEB4F9B8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40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020A16-3444-BC05-1306-66E347C58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861A1-4764-D84F-A340-95F48ECE88F6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335930-AA28-98C3-D0AC-ADD771FC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6B87B6-AD7F-06B2-E489-B004B08B7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29DBA-6ACF-B94F-8E25-27E6BC047B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92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1BD4C7-A3BF-FB1D-F5C6-47B8A2B3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45BBF-BE55-7341-9ECD-2B194DA0FD09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FD375E-46D6-B1F0-69A0-2EAD1F07B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E93AF4-B782-1C48-14C6-0E116830A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365C9-CA6C-5D4C-B796-45D2DAB844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801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78061F-9073-1CFF-1124-2190DD67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96CA2-D534-C845-88AD-F3D0F7E4B069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27BEB6-B474-DA7C-B5AC-08151B289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B778A4-848F-0C24-ABDC-F5B9D18B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F7FAA-8719-B949-9AD7-20441578C9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83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557E4B1-5038-1260-1131-F0EA80F1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0567A-FA24-8045-A5CB-E98E9EA4782A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7C16F245-C4B4-5960-AC74-AD2CB78B2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B3B5604C-4B02-55E1-3705-3D280404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DEA04-C6A0-B649-9FB5-0D1006A4A9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26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BD7833DC-63EA-652B-8A99-8D361118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072E8-DFF3-8B42-943F-9E7CF0FBB625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A1165047-36A4-8CE6-02EA-CBEB0B67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5CCACEC5-BBAE-1652-4C2D-1F52BBDBE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3309-A705-004A-9E2C-80E12DC22C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738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222BEF5C-9875-CF40-2034-852FCD14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E02D3-E3E8-2946-AFB7-7E3D0BC39919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E09A90F7-811C-EC8C-D8C0-AAD873B76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8A57DBB-4874-10C7-0C13-1D50367BE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A7C56-FFCD-1748-A240-9D0653AB0E1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312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A6D1AB21-D211-F588-9AF6-E6CAE6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665E-B333-E940-9B10-9FD7F682ED3B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74832DD7-5BBD-CADA-1D4E-FCC27C1D8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10D52E55-D516-96B1-3960-5C52155E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8AB04-48FA-0A4A-AFF1-C53851AD342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73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1C11EAA-2BFE-EB7E-5ECD-ACF8B7DE7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CA844-CC9B-414B-8505-F3E4CC578AC5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E0D934D-5340-82C6-02CB-DBAF3CA3C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6573A250-9A7E-C5D6-FBC5-F709ED25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FAC24-73AE-7C4B-91AE-63D57628D3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16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CF8CEB8-D72A-D093-9DCD-BBBE4C8B4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A4FDE-FA56-E64F-B93D-9969D22936D4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AD360BE7-8679-B1E1-B56B-0E62C667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F1FFB2B7-B0D7-429F-0A38-EC916006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87C74-9B2C-4147-9ED5-E5332D6B18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93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titolo 1">
            <a:extLst>
              <a:ext uri="{FF2B5EF4-FFF2-40B4-BE49-F238E27FC236}">
                <a16:creationId xmlns:a16="http://schemas.microsoft.com/office/drawing/2014/main" id="{440B4DEF-5B86-F36D-C50F-789160B05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7171" name="Segnaposto testo 2">
            <a:extLst>
              <a:ext uri="{FF2B5EF4-FFF2-40B4-BE49-F238E27FC236}">
                <a16:creationId xmlns:a16="http://schemas.microsoft.com/office/drawing/2014/main" id="{71BC77CB-3F00-CF20-BF38-102E92273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445A2C-D7F1-630E-AD65-2B95317A03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7E710-7F83-AC4C-B023-2DD5C375ABA3}" type="datetimeFigureOut">
              <a:rPr lang="it-IT"/>
              <a:pPr>
                <a:defRPr/>
              </a:pPr>
              <a:t>30/03/26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5064B9-8DEA-BE0E-9629-2EA86B9B5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08E87-B0BF-D71A-517F-3ACE39575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5FB37A-9482-3C48-8A37-37A55B69A7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lmc.ntv31.com/node/18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 descr="&quot;&quot;">
            <a:extLst>
              <a:ext uri="{FF2B5EF4-FFF2-40B4-BE49-F238E27FC236}">
                <a16:creationId xmlns:a16="http://schemas.microsoft.com/office/drawing/2014/main" id="{93EF3886-4C63-9BF2-3578-8BB02D4E9E9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1293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6" name="Title 1">
            <a:extLst>
              <a:ext uri="{FF2B5EF4-FFF2-40B4-BE49-F238E27FC236}">
                <a16:creationId xmlns:a16="http://schemas.microsoft.com/office/drawing/2014/main" id="{082401ED-6B1A-BE58-37DA-FE486422D4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90713" y="723900"/>
            <a:ext cx="8410575" cy="3875088"/>
          </a:xfrm>
        </p:spPr>
        <p:txBody>
          <a:bodyPr anchor="ctr"/>
          <a:lstStyle/>
          <a:p>
            <a:r>
              <a:rPr lang="en-US" altLang="it-IT" dirty="0"/>
              <a:t>Storia e </a:t>
            </a:r>
            <a:r>
              <a:rPr lang="en-US" altLang="it-IT" dirty="0" err="1"/>
              <a:t>teoria</a:t>
            </a:r>
            <a:r>
              <a:rPr lang="en-US" altLang="it-IT" dirty="0"/>
              <a:t> della danza</a:t>
            </a:r>
            <a:br>
              <a:rPr lang="en-US" altLang="it-IT" dirty="0"/>
            </a:br>
            <a:br>
              <a:rPr lang="en-US" altLang="it-IT" dirty="0"/>
            </a:br>
            <a:br>
              <a:rPr lang="en-US" altLang="it-IT" sz="4000" dirty="0"/>
            </a:br>
            <a:r>
              <a:rPr lang="en-US" altLang="it-IT" sz="4000" dirty="0" err="1"/>
              <a:t>a.a</a:t>
            </a:r>
            <a:r>
              <a:rPr lang="en-US" altLang="it-IT" sz="4000" dirty="0"/>
              <a:t> 2025/2026</a:t>
            </a:r>
            <a:br>
              <a:rPr lang="en-US" altLang="it-IT" dirty="0"/>
            </a:br>
            <a:endParaRPr lang="en-US" alt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A910F-8D6B-DBD0-8F63-D06A7A49F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0713" y="5359400"/>
            <a:ext cx="8410575" cy="1133475"/>
          </a:xfrm>
        </p:spPr>
        <p:txBody>
          <a:bodyPr rtlCol="0">
            <a:normAutofit fontScale="55000" lnSpcReduction="2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it-IT" sz="5000" dirty="0">
                <a:solidFill>
                  <a:schemeClr val="accent5"/>
                </a:solidFill>
              </a:rPr>
              <a:t>DAMS, Dipartimento di Scienze della comunicazione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it-IT" sz="5000" dirty="0">
                <a:solidFill>
                  <a:schemeClr val="accent5"/>
                </a:solidFill>
              </a:rPr>
              <a:t>Università di Teramo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it-IT" dirty="0">
                <a:solidFill>
                  <a:schemeClr val="accent2"/>
                </a:solidFill>
              </a:rPr>
              <a:t> 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1" name="Rectangle 10" descr="&quot;&quot;">
            <a:extLst>
              <a:ext uri="{FF2B5EF4-FFF2-40B4-BE49-F238E27FC236}">
                <a16:creationId xmlns:a16="http://schemas.microsoft.com/office/drawing/2014/main" id="{7A007384-7421-0F83-F997-F2EAA872D7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898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 descr="&quot;&quot;">
            <a:extLst>
              <a:ext uri="{FF2B5EF4-FFF2-40B4-BE49-F238E27FC236}">
                <a16:creationId xmlns:a16="http://schemas.microsoft.com/office/drawing/2014/main" id="{58483C38-603A-6EA4-9F8D-643DC5CFF66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H="1">
            <a:off x="7750175" y="5359400"/>
            <a:ext cx="2551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 descr="&quot;&quot;">
            <a:extLst>
              <a:ext uri="{FF2B5EF4-FFF2-40B4-BE49-F238E27FC236}">
                <a16:creationId xmlns:a16="http://schemas.microsoft.com/office/drawing/2014/main" id="{C3F0E84B-282A-E1FB-B67C-29DB430FB37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746456-A03A-A20C-21AA-52DE0E1D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Tecnica: messa in forma di nuova corporeità</a:t>
            </a:r>
          </a:p>
          <a:p>
            <a:r>
              <a:rPr lang="it-IT" dirty="0"/>
              <a:t>Danza scaturisce da ritmi binari (respiro, battito, contrazione e distensione)</a:t>
            </a:r>
          </a:p>
          <a:p>
            <a:r>
              <a:rPr lang="it-IT" dirty="0"/>
              <a:t>Movimento: generato da zona pelvica, connesso a struttura anatomica </a:t>
            </a:r>
            <a:r>
              <a:rPr lang="it-IT"/>
              <a:t>della donna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5803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 descr="&quot;&quot;">
            <a:extLst>
              <a:ext uri="{FF2B5EF4-FFF2-40B4-BE49-F238E27FC236}">
                <a16:creationId xmlns:a16="http://schemas.microsoft.com/office/drawing/2014/main" id="{A0593A51-985D-7265-B953-9DDC802833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075" name="Picture 2" descr="Martha Graham in Lamentation (1930) — Google Arts &amp; Culture">
            <a:extLst>
              <a:ext uri="{FF2B5EF4-FFF2-40B4-BE49-F238E27FC236}">
                <a16:creationId xmlns:a16="http://schemas.microsoft.com/office/drawing/2014/main" id="{03FF90E7-5238-7410-1780-E2DF2DE4F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" r="5460" b="33755"/>
          <a:stretch>
            <a:fillRect/>
          </a:stretch>
        </p:blipFill>
        <p:spPr bwMode="auto">
          <a:xfrm>
            <a:off x="3522663" y="0"/>
            <a:ext cx="866933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9C30CAD1-638D-3D6A-79AB-0FC5D9A39B0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9" name="Titolo 1">
            <a:extLst>
              <a:ext uri="{FF2B5EF4-FFF2-40B4-BE49-F238E27FC236}">
                <a16:creationId xmlns:a16="http://schemas.microsoft.com/office/drawing/2014/main" id="{3496554F-DD6C-A480-0ACA-C4A6F72CB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475" y="1162050"/>
            <a:ext cx="3438525" cy="1123950"/>
          </a:xfrm>
        </p:spPr>
        <p:txBody>
          <a:bodyPr anchor="b"/>
          <a:lstStyle/>
          <a:p>
            <a:r>
              <a:rPr lang="it-IT" altLang="it-IT" sz="2800" i="1"/>
              <a:t>Lamentation</a:t>
            </a:r>
            <a:r>
              <a:rPr lang="it-IT" altLang="it-IT" sz="2800"/>
              <a:t> 1930</a:t>
            </a:r>
          </a:p>
        </p:txBody>
      </p:sp>
      <p:sp>
        <p:nvSpPr>
          <p:cNvPr id="75" name="Rectangle 74" descr="&quot;&quot;">
            <a:extLst>
              <a:ext uri="{FF2B5EF4-FFF2-40B4-BE49-F238E27FC236}">
                <a16:creationId xmlns:a16="http://schemas.microsoft.com/office/drawing/2014/main" id="{8C759FF3-27E7-5DFA-4484-DA87369DB3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662781" y="605632"/>
            <a:ext cx="73025" cy="547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 descr="&quot;&quot;">
            <a:extLst>
              <a:ext uri="{FF2B5EF4-FFF2-40B4-BE49-F238E27FC236}">
                <a16:creationId xmlns:a16="http://schemas.microsoft.com/office/drawing/2014/main" id="{494C0D6A-2521-08DA-EBC8-D84E564A94D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28625" y="2443163"/>
            <a:ext cx="3300413" cy="19050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82" name="Segnaposto contenuto 2">
            <a:extLst>
              <a:ext uri="{FF2B5EF4-FFF2-40B4-BE49-F238E27FC236}">
                <a16:creationId xmlns:a16="http://schemas.microsoft.com/office/drawing/2014/main" id="{BD3AB876-0F46-B9CE-6EB8-3211495A71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1475" y="2717800"/>
            <a:ext cx="5724525" cy="3206750"/>
          </a:xfrm>
        </p:spPr>
        <p:txBody>
          <a:bodyPr/>
          <a:lstStyle/>
          <a:p>
            <a:r>
              <a:rPr lang="it-IT" altLang="it-IT" sz="2000"/>
              <a:t>Presentato al Maxine Elliott Theatre di New York. </a:t>
            </a:r>
            <a:r>
              <a:rPr lang="it-IT" altLang="it-IT" sz="2000" i="1"/>
              <a:t>Lamentation </a:t>
            </a:r>
            <a:r>
              <a:rPr lang="it-IT" altLang="it-IT" sz="2000"/>
              <a:t>è un assolo su musica di Zoltán Kodály. </a:t>
            </a:r>
          </a:p>
          <a:p>
            <a:r>
              <a:rPr lang="it-IT" altLang="it-IT" sz="2000"/>
              <a:t>Coreografia, interpretazione e costume di Martha Graham</a:t>
            </a:r>
          </a:p>
          <a:p>
            <a:endParaRPr lang="it-IT" altLang="it-IT" sz="17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6ACD-04E4-B1A1-D68C-F2AF62BED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Nascita di una tecnica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0966FB-7761-3E2D-4C01-FD0C1B4C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Crisi dell’egemonia della tecnica accademica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relativizzazione 						proposte basate su della nozione di tecnica 					principi biologici e 										psicologici</a:t>
            </a:r>
          </a:p>
          <a:p>
            <a:pPr marL="0" indent="0" algn="ctr">
              <a:buNone/>
            </a:pPr>
            <a:r>
              <a:rPr lang="it-IT" dirty="0"/>
              <a:t>tecnica = insieme organico di almeno due elementi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training                                        paradigma di azioni	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3A4FEBA3-2E39-ACFA-366B-DE4B6E1ED894}"/>
              </a:ext>
            </a:extLst>
          </p:cNvPr>
          <p:cNvCxnSpPr/>
          <p:nvPr/>
        </p:nvCxnSpPr>
        <p:spPr>
          <a:xfrm>
            <a:off x="7717536" y="2487168"/>
            <a:ext cx="719328" cy="292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0A999D7E-5E62-B83F-49AF-6D4695781C96}"/>
              </a:ext>
            </a:extLst>
          </p:cNvPr>
          <p:cNvCxnSpPr/>
          <p:nvPr/>
        </p:nvCxnSpPr>
        <p:spPr>
          <a:xfrm flipH="1">
            <a:off x="2706624" y="2450592"/>
            <a:ext cx="1365504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6B11F422-AB96-D849-9086-48A43E8A3D2C}"/>
              </a:ext>
            </a:extLst>
          </p:cNvPr>
          <p:cNvCxnSpPr/>
          <p:nvPr/>
        </p:nvCxnSpPr>
        <p:spPr>
          <a:xfrm>
            <a:off x="7534656" y="4718304"/>
            <a:ext cx="548640" cy="390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BD1C629F-9F79-C234-F91C-B7FDEBD429DA}"/>
              </a:ext>
            </a:extLst>
          </p:cNvPr>
          <p:cNvCxnSpPr/>
          <p:nvPr/>
        </p:nvCxnSpPr>
        <p:spPr>
          <a:xfrm flipH="1">
            <a:off x="3560064" y="4681728"/>
            <a:ext cx="963168" cy="463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83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33B559-C7E8-24C0-3737-A590344FDA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Tecnica= costituita da elementi caratterizzanti di un particolare linguaggio coreografico</a:t>
            </a:r>
          </a:p>
          <a:p>
            <a:endParaRPr lang="it-IT" dirty="0"/>
          </a:p>
          <a:p>
            <a:r>
              <a:rPr lang="it-IT" dirty="0"/>
              <a:t>Una sola nella danza accademica, con molteplici stili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023BB73-DBD4-B332-3F0F-BFEFCDCC2A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Stile= particolare interpretazione di una stessa tecnica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Pluralità di tecniche nella </a:t>
            </a:r>
            <a:r>
              <a:rPr lang="it-IT" i="1" dirty="0" err="1"/>
              <a:t>modern</a:t>
            </a:r>
            <a:r>
              <a:rPr lang="it-IT" i="1" dirty="0"/>
              <a:t> dance</a:t>
            </a:r>
          </a:p>
        </p:txBody>
      </p:sp>
    </p:spTree>
    <p:extLst>
      <p:ext uri="{BB962C8B-B14F-4D97-AF65-F5344CB8AC3E}">
        <p14:creationId xmlns:p14="http://schemas.microsoft.com/office/powerpoint/2010/main" val="277876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 descr="&quot;&quot;">
            <a:extLst>
              <a:ext uri="{FF2B5EF4-FFF2-40B4-BE49-F238E27FC236}">
                <a16:creationId xmlns:a16="http://schemas.microsoft.com/office/drawing/2014/main" id="{731913DA-A6F5-D728-48DD-8127329C154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588" y="0"/>
            <a:ext cx="121888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9" name="Freeform 28" descr="&quot;&quot;">
            <a:extLst>
              <a:ext uri="{FF2B5EF4-FFF2-40B4-BE49-F238E27FC236}">
                <a16:creationId xmlns:a16="http://schemas.microsoft.com/office/drawing/2014/main" id="{E1420095-3036-6CF4-E356-04D1C2C5D4C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 flipV="1">
            <a:off x="960438" y="0"/>
            <a:ext cx="11218862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1" name="Freeform 26" descr="&quot;&quot;">
            <a:extLst>
              <a:ext uri="{FF2B5EF4-FFF2-40B4-BE49-F238E27FC236}">
                <a16:creationId xmlns:a16="http://schemas.microsoft.com/office/drawing/2014/main" id="{F18BE270-1DF6-955E-478E-1340CBCF175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 flipV="1">
            <a:off x="1420813" y="0"/>
            <a:ext cx="10771187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Titolo 1">
            <a:extLst>
              <a:ext uri="{FF2B5EF4-FFF2-40B4-BE49-F238E27FC236}">
                <a16:creationId xmlns:a16="http://schemas.microsoft.com/office/drawing/2014/main" id="{8FA18955-4B70-D360-7BE3-54581CB54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4675" y="365125"/>
            <a:ext cx="7164388" cy="1325563"/>
          </a:xfrm>
        </p:spPr>
        <p:txBody>
          <a:bodyPr/>
          <a:lstStyle/>
          <a:p>
            <a:r>
              <a:rPr lang="en-US" altLang="it-IT"/>
              <a:t>Doris Humphrey (1885-1958)</a:t>
            </a:r>
          </a:p>
        </p:txBody>
      </p:sp>
      <p:pic>
        <p:nvPicPr>
          <p:cNvPr id="4102" name="Picture 2" descr="Immagine che contiene testo, persona&#10;&#10;Descrizione generata automaticamente">
            <a:extLst>
              <a:ext uri="{FF2B5EF4-FFF2-40B4-BE49-F238E27FC236}">
                <a16:creationId xmlns:a16="http://schemas.microsoft.com/office/drawing/2014/main" id="{257C1A00-5DA8-B503-03C3-35FCF3128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7" r="-2" b="8583"/>
          <a:stretch>
            <a:fillRect/>
          </a:stretch>
        </p:blipFill>
        <p:spPr bwMode="auto">
          <a:xfrm>
            <a:off x="479425" y="1477963"/>
            <a:ext cx="3425825" cy="390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Content Placeholder 5125">
            <a:extLst>
              <a:ext uri="{FF2B5EF4-FFF2-40B4-BE49-F238E27FC236}">
                <a16:creationId xmlns:a16="http://schemas.microsoft.com/office/drawing/2014/main" id="{56B70AEB-8210-D25B-DD0B-D785C7C358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7850" y="2022475"/>
            <a:ext cx="7161213" cy="4154488"/>
          </a:xfrm>
        </p:spPr>
        <p:txBody>
          <a:bodyPr/>
          <a:lstStyle/>
          <a:p>
            <a:r>
              <a:rPr lang="it-IT" altLang="it-IT" dirty="0"/>
              <a:t>studia alla </a:t>
            </a:r>
            <a:r>
              <a:rPr lang="it-IT" altLang="it-IT" dirty="0" err="1"/>
              <a:t>Denishawn</a:t>
            </a:r>
            <a:endParaRPr lang="it-IT" altLang="it-IT" dirty="0"/>
          </a:p>
          <a:p>
            <a:r>
              <a:rPr lang="it-IT" altLang="it-IT" dirty="0"/>
              <a:t>lavora nella compagnia della St. Denis</a:t>
            </a:r>
          </a:p>
          <a:p>
            <a:r>
              <a:rPr lang="it-IT" altLang="it-IT" dirty="0"/>
              <a:t>Con </a:t>
            </a:r>
            <a:r>
              <a:rPr lang="it-IT" altLang="it-IT" dirty="0">
                <a:hlinkClick r:id="rId3"/>
              </a:rPr>
              <a:t>Charles Weidman</a:t>
            </a:r>
            <a:r>
              <a:rPr lang="it-IT" altLang="it-IT" dirty="0"/>
              <a:t> nel 1928 fonda la Humphrey-Weidman Company attiva fino al 1944</a:t>
            </a:r>
          </a:p>
          <a:p>
            <a:r>
              <a:rPr lang="it-IT" altLang="it-IT" dirty="0"/>
              <a:t>Doris Humphrey, </a:t>
            </a:r>
            <a:r>
              <a:rPr lang="it-IT" altLang="it-IT" i="1" dirty="0"/>
              <a:t>The art of making dances, </a:t>
            </a:r>
            <a:r>
              <a:rPr lang="it-IT" altLang="it-IT" dirty="0"/>
              <a:t>New York, </a:t>
            </a:r>
            <a:r>
              <a:rPr lang="it-IT" altLang="it-IT" dirty="0" err="1"/>
              <a:t>Rinehart</a:t>
            </a:r>
            <a:r>
              <a:rPr lang="it-IT" altLang="it-IT" dirty="0"/>
              <a:t> &amp; Co, 1959 (pubblicazione postuma)</a:t>
            </a:r>
          </a:p>
          <a:p>
            <a:endParaRPr lang="en-US" altLang="it-IT" sz="20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 descr="&quot;&quot;">
            <a:extLst>
              <a:ext uri="{FF2B5EF4-FFF2-40B4-BE49-F238E27FC236}">
                <a16:creationId xmlns:a16="http://schemas.microsoft.com/office/drawing/2014/main" id="{9A3C6751-B279-A435-684C-72862F2A330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6" name="Rectangle 35" descr="&quot;&quot;">
            <a:extLst>
              <a:ext uri="{FF2B5EF4-FFF2-40B4-BE49-F238E27FC236}">
                <a16:creationId xmlns:a16="http://schemas.microsoft.com/office/drawing/2014/main" id="{1E6BD73C-464E-DAE3-E94A-3F3DE405958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58800" y="6350"/>
            <a:ext cx="11166475" cy="2019300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8" name="Rectangle 37" descr="&quot;&quot;">
            <a:extLst>
              <a:ext uri="{FF2B5EF4-FFF2-40B4-BE49-F238E27FC236}">
                <a16:creationId xmlns:a16="http://schemas.microsoft.com/office/drawing/2014/main" id="{EA9A3870-2D2B-C075-39F1-B4A57DC99FA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66738" y="0"/>
            <a:ext cx="11155362" cy="2011363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197" name="Titolo 1">
            <a:extLst>
              <a:ext uri="{FF2B5EF4-FFF2-40B4-BE49-F238E27FC236}">
                <a16:creationId xmlns:a16="http://schemas.microsoft.com/office/drawing/2014/main" id="{AD064CEE-7C39-779B-8244-CC6B4A6DC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10167937" cy="1179513"/>
          </a:xfrm>
        </p:spPr>
        <p:txBody>
          <a:bodyPr/>
          <a:lstStyle/>
          <a:p>
            <a:r>
              <a:rPr lang="it-IT" altLang="it-IT" sz="4000"/>
              <a:t>Fondamenti della teoria sul moto di Humphrey</a:t>
            </a:r>
          </a:p>
        </p:txBody>
      </p:sp>
      <p:sp>
        <p:nvSpPr>
          <p:cNvPr id="40" name="Rectangle 39" descr="&quot;&quot;">
            <a:extLst>
              <a:ext uri="{FF2B5EF4-FFF2-40B4-BE49-F238E27FC236}">
                <a16:creationId xmlns:a16="http://schemas.microsoft.com/office/drawing/2014/main" id="{7E560CFF-C209-1858-B31B-E47215E9F2E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98475" y="758825"/>
            <a:ext cx="128588" cy="704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2D5ACE1-EBC5-31F9-E367-35946E0FEDF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6013" y="2520950"/>
          <a:ext cx="10167937" cy="349250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4803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4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3125">
                <a:tc>
                  <a:txBody>
                    <a:bodyPr/>
                    <a:lstStyle/>
                    <a:p>
                      <a:r>
                        <a:rPr lang="it-IT" sz="2600" b="1">
                          <a:solidFill>
                            <a:srgbClr val="FFFFFF"/>
                          </a:solidFill>
                        </a:rPr>
                        <a:t>apollineo</a:t>
                      </a:r>
                    </a:p>
                  </a:txBody>
                  <a:tcPr marL="365423" marR="219254" marT="219232" marB="21923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600" b="1">
                          <a:solidFill>
                            <a:srgbClr val="FFFFFF"/>
                          </a:solidFill>
                        </a:rPr>
                        <a:t>dionisiaco</a:t>
                      </a:r>
                    </a:p>
                  </a:txBody>
                  <a:tcPr marL="365423" marR="219254" marT="219232" marB="21923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3125">
                <a:tc>
                  <a:txBody>
                    <a:bodyPr/>
                    <a:lstStyle/>
                    <a:p>
                      <a:r>
                        <a:rPr lang="it-IT" sz="2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Morte statica</a:t>
                      </a:r>
                    </a:p>
                  </a:txBody>
                  <a:tcPr marL="365423" marR="219254" marT="219232" marB="21923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Morte dinamica</a:t>
                      </a:r>
                    </a:p>
                  </a:txBody>
                  <a:tcPr marL="365423" marR="219254" marT="219232" marB="21923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3125">
                <a:tc gridSpan="2">
                  <a:txBody>
                    <a:bodyPr/>
                    <a:lstStyle/>
                    <a:p>
                      <a:pPr algn="ctr"/>
                      <a:r>
                        <a:rPr lang="it-IT" sz="2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In mezzo alle due morti si sviluppa il moto</a:t>
                      </a:r>
                    </a:p>
                  </a:txBody>
                  <a:tcPr marL="365423" marR="219254" marT="219232" marB="21923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125">
                <a:tc gridSpan="2">
                  <a:txBody>
                    <a:bodyPr/>
                    <a:lstStyle/>
                    <a:p>
                      <a:pPr algn="ctr"/>
                      <a:r>
                        <a:rPr lang="it-IT" sz="2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Fall/recovery</a:t>
                      </a:r>
                    </a:p>
                  </a:txBody>
                  <a:tcPr marL="365423" marR="219254" marT="219232" marB="21923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it-IT" sz="3300"/>
                        <a:t>recovery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D4DFE2-4933-314C-4A49-A1836757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Azione naturale dell’uomo= manifestazione della eterna lotta tra forze opposte</a:t>
            </a:r>
          </a:p>
          <a:p>
            <a:r>
              <a:rPr lang="it-IT" dirty="0"/>
              <a:t>Movimento= rivelatore della convivenza dell’uomo con la gravità</a:t>
            </a:r>
          </a:p>
          <a:p>
            <a:r>
              <a:rPr lang="it-IT" dirty="0"/>
              <a:t>Tecnica di Humphrey= risultato di continua esplorazione del movimento in termini fisiologici e psicologici a partire da gravità (ineliminabile)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548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F07B8B-0887-F060-4198-C1B3C1B8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Principi del movimento per Humphrey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5B8498-FD0C-9979-51EC-CD6D67E81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it-IT" dirty="0"/>
              <a:t>Ritmo</a:t>
            </a:r>
          </a:p>
          <a:p>
            <a:r>
              <a:rPr lang="it-IT" dirty="0"/>
              <a:t>la dinamica, o qualità del movimento</a:t>
            </a:r>
          </a:p>
          <a:p>
            <a:r>
              <a:rPr lang="it-IT" dirty="0"/>
              <a:t>il design, forma visuale del movimento</a:t>
            </a:r>
          </a:p>
          <a:p>
            <a:endParaRPr lang="it-IT" dirty="0"/>
          </a:p>
          <a:p>
            <a:r>
              <a:rPr lang="it-IT" sz="3600" u="sng" dirty="0"/>
              <a:t>Componenti fondamentali del movimento:</a:t>
            </a:r>
          </a:p>
          <a:p>
            <a:r>
              <a:rPr lang="it-IT" dirty="0"/>
              <a:t>respirare</a:t>
            </a:r>
          </a:p>
          <a:p>
            <a:r>
              <a:rPr lang="it-IT" dirty="0"/>
              <a:t>stare in piedi</a:t>
            </a:r>
          </a:p>
          <a:p>
            <a:r>
              <a:rPr lang="it-IT" dirty="0"/>
              <a:t>spostare il peso</a:t>
            </a:r>
          </a:p>
          <a:p>
            <a:r>
              <a:rPr lang="it-IT" dirty="0"/>
              <a:t>camminare, correre, saltare</a:t>
            </a:r>
          </a:p>
        </p:txBody>
      </p:sp>
    </p:spTree>
    <p:extLst>
      <p:ext uri="{BB962C8B-B14F-4D97-AF65-F5344CB8AC3E}">
        <p14:creationId xmlns:p14="http://schemas.microsoft.com/office/powerpoint/2010/main" val="13741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8875F1-847F-0E34-D3B8-0EEC1B68F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Lavoro su intere sequenze del movimento per il raggiungimento di tre obiettivi:</a:t>
            </a:r>
          </a:p>
          <a:p>
            <a:pPr lvl="1"/>
            <a:r>
              <a:rPr lang="it-IT" dirty="0"/>
              <a:t>comunicare potenziale coreografico della sua tecnica</a:t>
            </a:r>
          </a:p>
          <a:p>
            <a:pPr lvl="1"/>
            <a:r>
              <a:rPr lang="it-IT" dirty="0"/>
              <a:t>sviluppare le qualità del corpo del danzatore</a:t>
            </a:r>
          </a:p>
          <a:p>
            <a:pPr lvl="1"/>
            <a:r>
              <a:rPr lang="it-IT" dirty="0"/>
              <a:t>stimolare il danzatore all’uso creativo dei principi del movimento</a:t>
            </a:r>
          </a:p>
        </p:txBody>
      </p:sp>
    </p:spTree>
    <p:extLst>
      <p:ext uri="{BB962C8B-B14F-4D97-AF65-F5344CB8AC3E}">
        <p14:creationId xmlns:p14="http://schemas.microsoft.com/office/powerpoint/2010/main" val="2864970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 descr="&quot;&quot;">
            <a:extLst>
              <a:ext uri="{FF2B5EF4-FFF2-40B4-BE49-F238E27FC236}">
                <a16:creationId xmlns:a16="http://schemas.microsoft.com/office/drawing/2014/main" id="{8ACC539D-B2ED-FA34-8DAD-13BEA930CE4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CD3B868-5999-1D0B-765F-243ED658EED0}"/>
              </a:ext>
            </a:extLst>
          </p:cNvPr>
          <p:cNvSpPr txBox="1"/>
          <p:nvPr/>
        </p:nvSpPr>
        <p:spPr>
          <a:xfrm>
            <a:off x="6513513" y="365125"/>
            <a:ext cx="4840287" cy="18065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Martha Graham</a:t>
            </a:r>
          </a:p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1894-1991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F233170-BF8D-A22B-C4E8-990590187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r="-1" b="10068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</p:spPr>
      </p:pic>
      <p:sp>
        <p:nvSpPr>
          <p:cNvPr id="2053" name="CasellaDiTesto 2">
            <a:extLst>
              <a:ext uri="{FF2B5EF4-FFF2-40B4-BE49-F238E27FC236}">
                <a16:creationId xmlns:a16="http://schemas.microsoft.com/office/drawing/2014/main" id="{F67ADE19-21EC-9FA4-6804-2F0FC076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3513" y="2333624"/>
            <a:ext cx="4840287" cy="4394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 err="1"/>
              <a:t>testi</a:t>
            </a:r>
            <a:r>
              <a:rPr lang="en-US" altLang="it-IT" sz="2000" dirty="0"/>
              <a:t> </a:t>
            </a:r>
            <a:r>
              <a:rPr lang="en-US" altLang="it-IT" sz="2000" dirty="0" err="1"/>
              <a:t>teorici</a:t>
            </a:r>
            <a:r>
              <a:rPr lang="en-US" altLang="it-IT" sz="2000" dirty="0"/>
              <a:t>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Affirmations </a:t>
            </a:r>
            <a:r>
              <a:rPr lang="en-US" altLang="it-IT" sz="2000" dirty="0"/>
              <a:t>(1926-37)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Graham </a:t>
            </a:r>
            <a:r>
              <a:rPr lang="en-US" altLang="it-IT" sz="2000" dirty="0"/>
              <a:t>(1937)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i="1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The notebooks of Martha Graham </a:t>
            </a:r>
            <a:r>
              <a:rPr lang="en-US" altLang="it-IT" sz="2000" dirty="0"/>
              <a:t>(1971)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i="1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 err="1"/>
              <a:t>Biografia</a:t>
            </a:r>
            <a:r>
              <a:rPr lang="en-US" altLang="it-IT" sz="2000" dirty="0"/>
              <a:t>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Blood memory </a:t>
            </a:r>
            <a:r>
              <a:rPr lang="en-US" altLang="it-IT" sz="2000" dirty="0"/>
              <a:t>(1991)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/>
              <a:t>Studia </a:t>
            </a:r>
            <a:r>
              <a:rPr lang="en-US" altLang="it-IT" sz="2000" dirty="0" err="1"/>
              <a:t>alla</a:t>
            </a:r>
            <a:r>
              <a:rPr lang="en-US" altLang="it-IT" sz="2000" dirty="0"/>
              <a:t> </a:t>
            </a:r>
            <a:r>
              <a:rPr lang="en-US" altLang="it-IT" sz="2000" dirty="0" err="1"/>
              <a:t>Denishawn</a:t>
            </a:r>
            <a:r>
              <a:rPr lang="en-US" altLang="it-IT" sz="2000" dirty="0"/>
              <a:t> e </a:t>
            </a:r>
            <a:r>
              <a:rPr lang="en-US" altLang="it-IT" sz="2000" dirty="0" err="1"/>
              <a:t>lavora</a:t>
            </a:r>
            <a:r>
              <a:rPr lang="en-US" altLang="it-IT" sz="2000" dirty="0"/>
              <a:t> </a:t>
            </a:r>
            <a:r>
              <a:rPr lang="en-US" altLang="it-IT" sz="2000" dirty="0" err="1"/>
              <a:t>nell’omonima</a:t>
            </a:r>
            <a:r>
              <a:rPr lang="en-US" altLang="it-IT" sz="2000" dirty="0"/>
              <a:t> </a:t>
            </a:r>
            <a:r>
              <a:rPr lang="en-US" altLang="it-IT" sz="2000" dirty="0" err="1"/>
              <a:t>compagnia</a:t>
            </a:r>
            <a:endParaRPr lang="en-US" altLang="it-IT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 err="1"/>
              <a:t>allievi</a:t>
            </a:r>
            <a:r>
              <a:rPr lang="en-US" altLang="it-IT" sz="2000" dirty="0"/>
              <a:t>: Merce Cunningham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405</Words>
  <Application>Microsoft Macintosh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Storia e teoria della danza   a.a 2025/2026 </vt:lpstr>
      <vt:lpstr>Nascita di una tecnica</vt:lpstr>
      <vt:lpstr>Presentazione standard di PowerPoint</vt:lpstr>
      <vt:lpstr>Doris Humphrey (1885-1958)</vt:lpstr>
      <vt:lpstr>Fondamenti della teoria sul moto di Humphrey</vt:lpstr>
      <vt:lpstr>Presentazione standard di PowerPoint</vt:lpstr>
      <vt:lpstr>Principi del movimento per Humphrey</vt:lpstr>
      <vt:lpstr>Presentazione standard di PowerPoint</vt:lpstr>
      <vt:lpstr>Presentazione standard di PowerPoint</vt:lpstr>
      <vt:lpstr>Presentazione standard di PowerPoint</vt:lpstr>
      <vt:lpstr>Lamentation 1930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Storia della danza  Lezione n. 14 a.a 2021/2022 </dc:title>
  <dc:creator>Nika Tomasevic</dc:creator>
  <cp:lastModifiedBy>Nika Tomasevic</cp:lastModifiedBy>
  <cp:revision>13</cp:revision>
  <dcterms:created xsi:type="dcterms:W3CDTF">2022-05-19T07:12:42Z</dcterms:created>
  <dcterms:modified xsi:type="dcterms:W3CDTF">2026-03-30T14:10:30Z</dcterms:modified>
</cp:coreProperties>
</file>