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57" r:id="rId3"/>
    <p:sldId id="258" r:id="rId4"/>
    <p:sldId id="268" r:id="rId5"/>
    <p:sldId id="269" r:id="rId6"/>
    <p:sldId id="270" r:id="rId7"/>
    <p:sldId id="271" r:id="rId8"/>
    <p:sldId id="272" r:id="rId9"/>
    <p:sldId id="273" r:id="rId10"/>
    <p:sldId id="274" r:id="rId11"/>
    <p:sldId id="264" r:id="rId12"/>
    <p:sldId id="265" r:id="rId13"/>
    <p:sldId id="266" r:id="rId14"/>
    <p:sldId id="267" r:id="rId15"/>
    <p:sldId id="263" r:id="rId16"/>
    <p:sldId id="259" r:id="rId17"/>
    <p:sldId id="260" r:id="rId18"/>
    <p:sldId id="276" r:id="rId19"/>
    <p:sldId id="277" r:id="rId20"/>
    <p:sldId id="278" r:id="rId21"/>
    <p:sldId id="279" r:id="rId22"/>
    <p:sldId id="280" r:id="rId23"/>
    <p:sldId id="281" r:id="rId24"/>
    <p:sldId id="282" r:id="rId25"/>
    <p:sldId id="283" r:id="rId26"/>
    <p:sldId id="284"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15"/>
  </p:normalViewPr>
  <p:slideViewPr>
    <p:cSldViewPr snapToGrid="0">
      <p:cViewPr varScale="1">
        <p:scale>
          <a:sx n="102" d="100"/>
          <a:sy n="102" d="100"/>
        </p:scale>
        <p:origin x="95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07/02/24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07/02/24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07/02/24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07/02/24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07/02/24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07/02/24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07/02/24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07/02/24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07/02/24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07/02/24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07/02/24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07/02/24</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legal-content/IT/TXT/?uri=celex:32011R0492" TargetMode="External"/><Relationship Id="rId2" Type="http://schemas.openxmlformats.org/officeDocument/2006/relationships/hyperlink" Target="https://eur-lex.europa.eu/legal-content/IT/TXT/?uri=celex:32004L0038" TargetMode="External"/><Relationship Id="rId1" Type="http://schemas.openxmlformats.org/officeDocument/2006/relationships/slideLayout" Target="../slideLayouts/slideLayout2.xml"/><Relationship Id="rId4" Type="http://schemas.openxmlformats.org/officeDocument/2006/relationships/hyperlink" Target="https://eur-lex.europa.eu/legal-content/IT/TXT/?qid=1606313997052&amp;uri=CELEX%3A32019R1149"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eur-lex.europa.eu/legal-content/IT/TXT/?uri=CELEX%3A32018L095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eur-lex.europa.eu/legal-content/IT/TXT/?uri=CELEX:22021A0430(01)"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title"/>
          </p:nvPr>
        </p:nvSpPr>
        <p:spPr/>
        <p:txBody>
          <a:bodyPr>
            <a:noAutofit/>
          </a:bodyPr>
          <a:lstStyle/>
          <a:p>
            <a:pPr algn="l"/>
            <a:r>
              <a:rPr lang="it-IT" sz="4000" b="1" dirty="0">
                <a:solidFill>
                  <a:srgbClr val="00B0F0"/>
                </a:solidFill>
              </a:rPr>
              <a:t>Diritto del lavoro europeo</a:t>
            </a:r>
            <a:br>
              <a:rPr lang="it-IT" sz="4000" b="1" dirty="0">
                <a:solidFill>
                  <a:srgbClr val="00B0F0"/>
                </a:solidFill>
              </a:rPr>
            </a:br>
            <a:r>
              <a:rPr lang="it-IT" sz="4000" b="1" dirty="0">
                <a:solidFill>
                  <a:srgbClr val="00B0F0"/>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idx="1"/>
          </p:nvPr>
        </p:nvSpPr>
        <p:spPr>
          <a:xfrm>
            <a:off x="838200" y="2607275"/>
            <a:ext cx="10515600" cy="3569687"/>
          </a:xfrm>
        </p:spPr>
        <p:txBody>
          <a:bodyPr>
            <a:normAutofit/>
          </a:bodyPr>
          <a:lstStyle/>
          <a:p>
            <a:pPr algn="l"/>
            <a:r>
              <a:rPr lang="it-IT" sz="3200" b="1">
                <a:solidFill>
                  <a:srgbClr val="00B0F0"/>
                </a:solidFill>
              </a:rPr>
              <a:t>Lezione 6</a:t>
            </a:r>
            <a:endParaRPr lang="it-IT" sz="3200" b="1" dirty="0">
              <a:solidFill>
                <a:srgbClr val="00B0F0"/>
              </a:solidFill>
            </a:endParaRPr>
          </a:p>
          <a:p>
            <a:pPr algn="l"/>
            <a:r>
              <a:rPr lang="it-IT" sz="3200" b="1" dirty="0">
                <a:solidFill>
                  <a:schemeClr val="bg1">
                    <a:lumMod val="50000"/>
                  </a:schemeClr>
                </a:solidFill>
              </a:rPr>
              <a:t>Libera circolazione dei lavoratori subordinato</a:t>
            </a:r>
          </a:p>
          <a:p>
            <a:pPr algn="l"/>
            <a:endParaRPr lang="it-IT" sz="3200" b="1" dirty="0">
              <a:solidFill>
                <a:schemeClr val="bg1">
                  <a:lumMod val="50000"/>
                </a:schemeClr>
              </a:solidFill>
            </a:endParaRPr>
          </a:p>
          <a:p>
            <a:pPr algn="l"/>
            <a:endParaRPr lang="it-IT" sz="3200" b="1" dirty="0"/>
          </a:p>
        </p:txBody>
      </p:sp>
      <p:pic>
        <p:nvPicPr>
          <p:cNvPr id="6" name="Immagine 5">
            <a:extLst>
              <a:ext uri="{FF2B5EF4-FFF2-40B4-BE49-F238E27FC236}">
                <a16:creationId xmlns:a16="http://schemas.microsoft.com/office/drawing/2014/main" id="{1EDF75BB-5B35-B06F-64E1-59B34AD44195}"/>
              </a:ext>
            </a:extLst>
          </p:cNvPr>
          <p:cNvPicPr>
            <a:picLocks noChangeAspect="1"/>
          </p:cNvPicPr>
          <p:nvPr/>
        </p:nvPicPr>
        <p:blipFill>
          <a:blip r:embed="rId2"/>
          <a:stretch>
            <a:fillRect/>
          </a:stretch>
        </p:blipFill>
        <p:spPr>
          <a:xfrm>
            <a:off x="7979078" y="201634"/>
            <a:ext cx="4021029" cy="1629825"/>
          </a:xfrm>
          <a:prstGeom prst="rect">
            <a:avLst/>
          </a:prstGeom>
        </p:spPr>
      </p:pic>
      <p:pic>
        <p:nvPicPr>
          <p:cNvPr id="7" name="Immagine 6">
            <a:extLst>
              <a:ext uri="{FF2B5EF4-FFF2-40B4-BE49-F238E27FC236}">
                <a16:creationId xmlns:a16="http://schemas.microsoft.com/office/drawing/2014/main" id="{3B24BD02-0CEA-FFA0-7761-9D268AFF0F88}"/>
              </a:ext>
            </a:extLst>
          </p:cNvPr>
          <p:cNvPicPr>
            <a:picLocks noChangeAspect="1"/>
          </p:cNvPicPr>
          <p:nvPr/>
        </p:nvPicPr>
        <p:blipFill>
          <a:blip r:embed="rId3"/>
          <a:stretch>
            <a:fillRect/>
          </a:stretch>
        </p:blipFill>
        <p:spPr>
          <a:xfrm>
            <a:off x="2590800" y="4716165"/>
            <a:ext cx="7010400" cy="1724300"/>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E4B0C5-6A67-1017-281F-3D3DF39057D0}"/>
              </a:ext>
            </a:extLst>
          </p:cNvPr>
          <p:cNvSpPr>
            <a:spLocks noGrp="1"/>
          </p:cNvSpPr>
          <p:nvPr>
            <p:ph type="title"/>
          </p:nvPr>
        </p:nvSpPr>
        <p:spPr/>
        <p:txBody>
          <a:bodyPr/>
          <a:lstStyle/>
          <a:p>
            <a:r>
              <a:rPr lang="it-IT" b="1" dirty="0">
                <a:solidFill>
                  <a:srgbClr val="00B0F0"/>
                </a:solidFill>
              </a:rPr>
              <a:t>Lavoratore autonomo nozione</a:t>
            </a:r>
          </a:p>
        </p:txBody>
      </p:sp>
      <p:sp>
        <p:nvSpPr>
          <p:cNvPr id="3" name="Segnaposto contenuto 2">
            <a:extLst>
              <a:ext uri="{FF2B5EF4-FFF2-40B4-BE49-F238E27FC236}">
                <a16:creationId xmlns:a16="http://schemas.microsoft.com/office/drawing/2014/main" id="{1FA55FC4-FC79-DCB9-D6A1-B07510F9B4DD}"/>
              </a:ext>
            </a:extLst>
          </p:cNvPr>
          <p:cNvSpPr>
            <a:spLocks noGrp="1"/>
          </p:cNvSpPr>
          <p:nvPr>
            <p:ph idx="1"/>
          </p:nvPr>
        </p:nvSpPr>
        <p:spPr>
          <a:xfrm>
            <a:off x="838200" y="1384300"/>
            <a:ext cx="10515600" cy="5108575"/>
          </a:xfrm>
        </p:spPr>
        <p:txBody>
          <a:bodyPr>
            <a:normAutofit fontScale="92500"/>
          </a:bodyPr>
          <a:lstStyle/>
          <a:p>
            <a:r>
              <a:rPr lang="it-IT" b="0" i="0" u="none" strike="noStrike" dirty="0">
                <a:solidFill>
                  <a:srgbClr val="5A5A5A"/>
                </a:solidFill>
                <a:effectLst/>
                <a:latin typeface="OpenSans-Regular-webfont"/>
              </a:rPr>
              <a:t> </a:t>
            </a:r>
            <a:r>
              <a:rPr lang="it-IT" sz="2200" b="0" i="0" u="none" strike="noStrike" dirty="0">
                <a:solidFill>
                  <a:schemeClr val="tx1">
                    <a:lumMod val="95000"/>
                    <a:lumOff val="5000"/>
                  </a:schemeClr>
                </a:solidFill>
                <a:effectLst/>
                <a:latin typeface="Calibri" panose="020F0502020204030204" pitchFamily="34" charset="0"/>
                <a:cs typeface="Calibri" panose="020F0502020204030204" pitchFamily="34" charset="0"/>
              </a:rPr>
              <a:t>Sono lavoratori autonomi:</a:t>
            </a:r>
          </a:p>
          <a:p>
            <a:pPr lvl="1"/>
            <a:r>
              <a:rPr lang="it-IT" sz="2200" dirty="0">
                <a:solidFill>
                  <a:schemeClr val="tx1">
                    <a:lumMod val="95000"/>
                    <a:lumOff val="5000"/>
                  </a:schemeClr>
                </a:solidFill>
                <a:latin typeface="Calibri" panose="020F0502020204030204" pitchFamily="34" charset="0"/>
                <a:cs typeface="Calibri" panose="020F0502020204030204" pitchFamily="34" charset="0"/>
              </a:rPr>
              <a:t>Quelli che lavorano </a:t>
            </a:r>
            <a:r>
              <a:rPr lang="it-IT" sz="2200" b="0" i="0" u="none" strike="noStrike" dirty="0">
                <a:solidFill>
                  <a:schemeClr val="tx1">
                    <a:lumMod val="95000"/>
                    <a:lumOff val="5000"/>
                  </a:schemeClr>
                </a:solidFill>
                <a:effectLst/>
                <a:latin typeface="Calibri" panose="020F0502020204030204" pitchFamily="34" charset="0"/>
                <a:cs typeface="Calibri" panose="020F0502020204030204" pitchFamily="34" charset="0"/>
              </a:rPr>
              <a:t>lavorano nella propria azienda, studio professionale o fattoria allo scopo di guadagnare un profitto e non impiega altre persone". Un lavoratore autonomo può anche essere definito come un lavoratore indipendente, a differenza di un lavoratore dipendente, che è subordinato e dipendente da un datore di lavoro.</a:t>
            </a:r>
          </a:p>
          <a:p>
            <a:pPr lvl="1"/>
            <a:r>
              <a:rPr lang="it-IT" sz="2200" b="0" i="0" u="none" strike="noStrike" dirty="0">
                <a:solidFill>
                  <a:schemeClr val="tx1">
                    <a:lumMod val="95000"/>
                    <a:lumOff val="5000"/>
                  </a:schemeClr>
                </a:solidFill>
                <a:effectLst/>
                <a:latin typeface="Calibri" panose="020F0502020204030204" pitchFamily="34" charset="0"/>
                <a:cs typeface="Calibri" panose="020F0502020204030204" pitchFamily="34" charset="0"/>
              </a:rPr>
              <a:t>L'articolo 53 del Trattato sul funzionamento dell'Unione europea (TFUE) (in precedenza articolo 47 del Trattato CE) prevede la libera circolazione dei lavoratori autonomi:</a:t>
            </a:r>
          </a:p>
          <a:p>
            <a:pPr lvl="2"/>
            <a:r>
              <a:rPr lang="it-IT" sz="2200" b="0" i="0" u="none" strike="noStrike" dirty="0">
                <a:solidFill>
                  <a:schemeClr val="tx1">
                    <a:lumMod val="95000"/>
                    <a:lumOff val="5000"/>
                  </a:schemeClr>
                </a:solidFill>
                <a:effectLst/>
                <a:latin typeface="Calibri" panose="020F0502020204030204" pitchFamily="34" charset="0"/>
                <a:cs typeface="Calibri" panose="020F0502020204030204" pitchFamily="34" charset="0"/>
              </a:rPr>
              <a:t>Al fine di agevolare l'accesso e l'esercizio di attività autonome, il Parlamento europeo e il Consiglio, deliberando secondo la procedura legislativa ordinaria, stabiliscono direttive per il reciproco riconoscimento dei diplomi, certificati e altri titoli e per il coordinamento delle disposizioni legislative, regolamentari e amministrative degli Stati membri relative all'accesso e all'esercizio di attività autonome.</a:t>
            </a:r>
          </a:p>
          <a:p>
            <a:pPr lvl="1"/>
            <a:r>
              <a:rPr lang="it-IT" sz="2200" b="0" i="0" u="none" strike="noStrike" dirty="0">
                <a:solidFill>
                  <a:schemeClr val="tx1">
                    <a:lumMod val="95000"/>
                    <a:lumOff val="5000"/>
                  </a:schemeClr>
                </a:solidFill>
                <a:effectLst/>
                <a:latin typeface="Calibri" panose="020F0502020204030204" pitchFamily="34" charset="0"/>
                <a:cs typeface="Calibri" panose="020F0502020204030204" pitchFamily="34" charset="0"/>
              </a:rPr>
              <a:t>La Corte di giustizia dell'Unione europea (CGUE) ha rafforzato queste disposizioni del trattato definendo il lavoratore come una persona che svolge un'attività economica. Questa definizione garantisce che tutte le disposizioni del trattato relative alla libera circolazione dei lavoratori si applichino anche ai lavoratori autonomi.</a:t>
            </a:r>
          </a:p>
          <a:p>
            <a:endParaRPr lang="it-IT" b="0" i="0" u="none" strike="noStrike" dirty="0">
              <a:solidFill>
                <a:srgbClr val="5A5A5A"/>
              </a:solidFill>
              <a:effectLst/>
              <a:latin typeface="OpenSans-Regular-webfont"/>
            </a:endParaRPr>
          </a:p>
          <a:p>
            <a:endParaRPr lang="it-IT" b="0" i="0" u="none" strike="noStrike" dirty="0">
              <a:solidFill>
                <a:srgbClr val="5A5A5A"/>
              </a:solidFill>
              <a:effectLst/>
              <a:latin typeface="OpenSans-Regular-webfont"/>
            </a:endParaRPr>
          </a:p>
          <a:p>
            <a:pPr marL="0" indent="0">
              <a:buNone/>
            </a:pPr>
            <a:endParaRPr lang="it-IT" b="0" i="0" u="none" strike="noStrike" dirty="0">
              <a:solidFill>
                <a:srgbClr val="5A5A5A"/>
              </a:solidFill>
              <a:effectLst/>
              <a:latin typeface="OpenSans-Regular-webfont"/>
            </a:endParaRPr>
          </a:p>
        </p:txBody>
      </p:sp>
    </p:spTree>
    <p:extLst>
      <p:ext uri="{BB962C8B-B14F-4D97-AF65-F5344CB8AC3E}">
        <p14:creationId xmlns:p14="http://schemas.microsoft.com/office/powerpoint/2010/main" val="2031954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64294C-9711-02BF-2EE0-039BFA21F35A}"/>
              </a:ext>
            </a:extLst>
          </p:cNvPr>
          <p:cNvSpPr>
            <a:spLocks noGrp="1"/>
          </p:cNvSpPr>
          <p:nvPr>
            <p:ph type="title"/>
          </p:nvPr>
        </p:nvSpPr>
        <p:spPr/>
        <p:txBody>
          <a:bodyPr/>
          <a:lstStyle/>
          <a:p>
            <a:r>
              <a:rPr lang="it-IT" b="1" dirty="0">
                <a:solidFill>
                  <a:srgbClr val="00B0F0"/>
                </a:solidFill>
              </a:rPr>
              <a:t>Attuale regime generale in materia di libera circolazione dei lavoratori</a:t>
            </a:r>
          </a:p>
        </p:txBody>
      </p:sp>
      <p:sp>
        <p:nvSpPr>
          <p:cNvPr id="3" name="Segnaposto contenuto 2">
            <a:extLst>
              <a:ext uri="{FF2B5EF4-FFF2-40B4-BE49-F238E27FC236}">
                <a16:creationId xmlns:a16="http://schemas.microsoft.com/office/drawing/2014/main" id="{0A4A438C-F35F-6EE0-8997-BC9C7C5F3C9E}"/>
              </a:ext>
            </a:extLst>
          </p:cNvPr>
          <p:cNvSpPr>
            <a:spLocks noGrp="1"/>
          </p:cNvSpPr>
          <p:nvPr>
            <p:ph idx="1"/>
          </p:nvPr>
        </p:nvSpPr>
        <p:spPr/>
        <p:txBody>
          <a:bodyPr>
            <a:normAutofit fontScale="92500" lnSpcReduction="10000"/>
          </a:bodyPr>
          <a:lstStyle/>
          <a:p>
            <a:pPr algn="just"/>
            <a:r>
              <a:rPr lang="it-IT" b="0" i="0" u="none" strike="noStrike" dirty="0">
                <a:solidFill>
                  <a:srgbClr val="1E1E1F"/>
                </a:solidFill>
                <a:effectLst/>
              </a:rPr>
              <a:t>Il diritto fondamentale alla libera circolazione dei lavoratori è stato sancito in vari regolamenti e direttive sin dagli anni sessanta.</a:t>
            </a:r>
          </a:p>
          <a:p>
            <a:pPr algn="just"/>
            <a:r>
              <a:rPr lang="it-IT" b="0" i="0" u="none" strike="noStrike" dirty="0">
                <a:solidFill>
                  <a:srgbClr val="1E1E1F"/>
                </a:solidFill>
                <a:effectLst/>
              </a:rPr>
              <a:t>Il regolamento istitutivo sulla libera circolazione dei lavoratori (regolamento (CEE) n. 1612/68) e la direttiva complementare relativa alla soppressione delle restrizioni al trasferimento e al soggiorno (direttiva 68/360/CEE del Consiglio) sono stati più volte aggiornati. </a:t>
            </a:r>
          </a:p>
          <a:p>
            <a:pPr algn="just"/>
            <a:r>
              <a:rPr lang="it-IT" b="0" i="0" u="none" strike="noStrike" dirty="0">
                <a:solidFill>
                  <a:srgbClr val="1E1E1F"/>
                </a:solidFill>
                <a:effectLst/>
              </a:rPr>
              <a:t>Attualmente le disposizioni chiave del diritto dell’Unione europea sono la:</a:t>
            </a:r>
          </a:p>
          <a:p>
            <a:pPr lvl="1" algn="just"/>
            <a:r>
              <a:rPr lang="it-IT" dirty="0">
                <a:solidFill>
                  <a:schemeClr val="tx1">
                    <a:lumMod val="85000"/>
                    <a:lumOff val="15000"/>
                  </a:schemeClr>
                </a:solidFill>
                <a:hlinkClick r:id="rId2">
                  <a:extLst>
                    <a:ext uri="{A12FA001-AC4F-418D-AE19-62706E023703}">
                      <ahyp:hlinkClr xmlns:ahyp="http://schemas.microsoft.com/office/drawing/2018/hyperlinkcolor" val="tx"/>
                    </a:ext>
                  </a:extLst>
                </a:hlinkClick>
              </a:rPr>
              <a:t>direttiva 2004/38/CE relativa al diritto di circolare e di soggiornare</a:t>
            </a:r>
            <a:r>
              <a:rPr lang="it-IT" dirty="0">
                <a:solidFill>
                  <a:schemeClr val="tx1">
                    <a:lumMod val="85000"/>
                    <a:lumOff val="15000"/>
                  </a:schemeClr>
                </a:solidFill>
              </a:rPr>
              <a:t>, </a:t>
            </a:r>
          </a:p>
          <a:p>
            <a:pPr lvl="1" algn="just"/>
            <a:r>
              <a:rPr lang="it-IT" dirty="0">
                <a:solidFill>
                  <a:schemeClr val="tx1">
                    <a:lumMod val="85000"/>
                    <a:lumOff val="15000"/>
                  </a:schemeClr>
                </a:solidFill>
              </a:rPr>
              <a:t>il </a:t>
            </a:r>
            <a:r>
              <a:rPr lang="it-IT" dirty="0">
                <a:solidFill>
                  <a:schemeClr val="tx1">
                    <a:lumMod val="85000"/>
                    <a:lumOff val="15000"/>
                  </a:schemeClr>
                </a:solidFill>
                <a:hlinkClick r:id="rId3">
                  <a:extLst>
                    <a:ext uri="{A12FA001-AC4F-418D-AE19-62706E023703}">
                      <ahyp:hlinkClr xmlns:ahyp="http://schemas.microsoft.com/office/drawing/2018/hyperlinkcolor" val="tx"/>
                    </a:ext>
                  </a:extLst>
                </a:hlinkClick>
              </a:rPr>
              <a:t>regolamento (UE) n. 492/2011 relativo alla libera circolazione dei lavoratori</a:t>
            </a:r>
            <a:r>
              <a:rPr lang="it-IT" dirty="0">
                <a:solidFill>
                  <a:schemeClr val="tx1">
                    <a:lumMod val="85000"/>
                    <a:lumOff val="15000"/>
                  </a:schemeClr>
                </a:solidFill>
              </a:rPr>
              <a:t> </a:t>
            </a:r>
          </a:p>
          <a:p>
            <a:pPr lvl="1" algn="just"/>
            <a:r>
              <a:rPr lang="it-IT" dirty="0">
                <a:solidFill>
                  <a:schemeClr val="tx1">
                    <a:lumMod val="85000"/>
                    <a:lumOff val="15000"/>
                  </a:schemeClr>
                </a:solidFill>
              </a:rPr>
              <a:t>e il </a:t>
            </a:r>
            <a:r>
              <a:rPr lang="it-IT" dirty="0">
                <a:solidFill>
                  <a:schemeClr val="tx1">
                    <a:lumMod val="85000"/>
                    <a:lumOff val="15000"/>
                  </a:schemeClr>
                </a:solidFill>
                <a:hlinkClick r:id="rId4">
                  <a:extLst>
                    <a:ext uri="{A12FA001-AC4F-418D-AE19-62706E023703}">
                      <ahyp:hlinkClr xmlns:ahyp="http://schemas.microsoft.com/office/drawing/2018/hyperlinkcolor" val="tx"/>
                    </a:ext>
                  </a:extLst>
                </a:hlinkClick>
              </a:rPr>
              <a:t>regolamento (UE) 2019/1149 che istituisce l'Autorità europea del lavoro</a:t>
            </a:r>
            <a:r>
              <a:rPr lang="it-IT" dirty="0">
                <a:solidFill>
                  <a:schemeClr val="tx1">
                    <a:lumMod val="85000"/>
                    <a:lumOff val="15000"/>
                  </a:schemeClr>
                </a:solidFill>
              </a:rPr>
              <a:t>. </a:t>
            </a:r>
          </a:p>
          <a:p>
            <a:pPr marL="0" indent="0">
              <a:buNone/>
            </a:pPr>
            <a:br>
              <a:rPr lang="it-IT" dirty="0"/>
            </a:br>
            <a:endParaRPr lang="it-IT" dirty="0"/>
          </a:p>
        </p:txBody>
      </p:sp>
    </p:spTree>
    <p:extLst>
      <p:ext uri="{BB962C8B-B14F-4D97-AF65-F5344CB8AC3E}">
        <p14:creationId xmlns:p14="http://schemas.microsoft.com/office/powerpoint/2010/main" val="3215936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2E9FA4-0E16-D5FB-DFBB-F09CC7F3A65E}"/>
              </a:ext>
            </a:extLst>
          </p:cNvPr>
          <p:cNvSpPr>
            <a:spLocks noGrp="1"/>
          </p:cNvSpPr>
          <p:nvPr>
            <p:ph type="title"/>
          </p:nvPr>
        </p:nvSpPr>
        <p:spPr/>
        <p:txBody>
          <a:bodyPr/>
          <a:lstStyle/>
          <a:p>
            <a:r>
              <a:rPr lang="it-IT" b="1" dirty="0">
                <a:solidFill>
                  <a:srgbClr val="00B0F0"/>
                </a:solidFill>
              </a:rPr>
              <a:t>Attuale regime generale in materia di libera circolazione dei lavoratori</a:t>
            </a:r>
            <a:endParaRPr lang="it-IT" dirty="0">
              <a:solidFill>
                <a:srgbClr val="00B0F0"/>
              </a:solidFill>
            </a:endParaRPr>
          </a:p>
        </p:txBody>
      </p:sp>
      <p:sp>
        <p:nvSpPr>
          <p:cNvPr id="3" name="Segnaposto contenuto 2">
            <a:extLst>
              <a:ext uri="{FF2B5EF4-FFF2-40B4-BE49-F238E27FC236}">
                <a16:creationId xmlns:a16="http://schemas.microsoft.com/office/drawing/2014/main" id="{CC651438-4135-1C0F-B5D6-48D7E260AA38}"/>
              </a:ext>
            </a:extLst>
          </p:cNvPr>
          <p:cNvSpPr>
            <a:spLocks noGrp="1"/>
          </p:cNvSpPr>
          <p:nvPr>
            <p:ph idx="1"/>
          </p:nvPr>
        </p:nvSpPr>
        <p:spPr/>
        <p:txBody>
          <a:bodyPr>
            <a:normAutofit fontScale="92500" lnSpcReduction="10000"/>
          </a:bodyPr>
          <a:lstStyle/>
          <a:p>
            <a:r>
              <a:rPr lang="it-IT" b="1" i="0" u="none" strike="noStrike" dirty="0">
                <a:solidFill>
                  <a:srgbClr val="00B0F0"/>
                </a:solidFill>
                <a:effectLst/>
                <a:latin typeface="Helvetica" pitchFamily="2" charset="0"/>
              </a:rPr>
              <a:t>Occupazione:</a:t>
            </a:r>
          </a:p>
          <a:p>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l regolamento (UE) n. 492/2011 stabilisce norme per l'impiego, la parità di trattamento e le famiglie dei lavoratori. </a:t>
            </a:r>
          </a:p>
          <a:p>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Tuttavia, </a:t>
            </a:r>
            <a:r>
              <a:rPr lang="it-IT" b="0" i="0" u="none" strike="noStrike" dirty="0">
                <a:solidFill>
                  <a:srgbClr val="00B050"/>
                </a:solidFill>
                <a:effectLst/>
                <a:latin typeface="Calibri" panose="020F0502020204030204" pitchFamily="34" charset="0"/>
                <a:cs typeface="Calibri" panose="020F0502020204030204" pitchFamily="34" charset="0"/>
              </a:rPr>
              <a:t>tali norme non si applicano ai lavoratori distaccati</a:t>
            </a:r>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 che non si avvalgono del loro diritto alla libera circolazione, giacché sono invece i datori di lavoro che fanno uso della loro libertà di prestare servizi per inviare lavoratori all'estero su base temporanea. </a:t>
            </a:r>
          </a:p>
          <a:p>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I lavoratori distaccati sono tutelati dalla </a:t>
            </a:r>
            <a:r>
              <a:rPr lang="it-IT" b="0" i="0" u="sng" dirty="0">
                <a:solidFill>
                  <a:schemeClr val="tx1">
                    <a:lumMod val="85000"/>
                    <a:lumOff val="15000"/>
                  </a:schemeClr>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direttiva relativa al distacco dei lavoratori</a:t>
            </a:r>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 (direttiva (UE) 2018/957 recante modifica della direttiva 96/71/CE), che prevede che si applichino le stesse norme sulla retribuzione che si applicano ai lavoratori locali del paese ospitante e che disciplina il periodo dopo il quale si applica il diritto del lavoro del paese ospitante</a:t>
            </a:r>
            <a:endParaRPr lang="it-IT" dirty="0">
              <a:solidFill>
                <a:schemeClr val="tx1">
                  <a:lumMod val="85000"/>
                  <a:lumOff val="1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5241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BE21A5-A5C2-ABBF-D25A-11E11D2FF24F}"/>
              </a:ext>
            </a:extLst>
          </p:cNvPr>
          <p:cNvSpPr>
            <a:spLocks noGrp="1"/>
          </p:cNvSpPr>
          <p:nvPr>
            <p:ph type="title"/>
          </p:nvPr>
        </p:nvSpPr>
        <p:spPr/>
        <p:txBody>
          <a:bodyPr/>
          <a:lstStyle/>
          <a:p>
            <a:r>
              <a:rPr lang="it-IT" b="1" dirty="0">
                <a:solidFill>
                  <a:srgbClr val="00B0F0"/>
                </a:solidFill>
              </a:rPr>
              <a:t>Limiti alla libera circolazione dei lavoratori</a:t>
            </a:r>
          </a:p>
        </p:txBody>
      </p:sp>
      <p:sp>
        <p:nvSpPr>
          <p:cNvPr id="3" name="Segnaposto contenuto 2">
            <a:extLst>
              <a:ext uri="{FF2B5EF4-FFF2-40B4-BE49-F238E27FC236}">
                <a16:creationId xmlns:a16="http://schemas.microsoft.com/office/drawing/2014/main" id="{0341D12D-3E93-EC88-D130-F829874A385C}"/>
              </a:ext>
            </a:extLst>
          </p:cNvPr>
          <p:cNvSpPr>
            <a:spLocks noGrp="1"/>
          </p:cNvSpPr>
          <p:nvPr>
            <p:ph idx="1"/>
          </p:nvPr>
        </p:nvSpPr>
        <p:spPr/>
        <p:txBody>
          <a:bodyPr>
            <a:normAutofit fontScale="92500" lnSpcReduction="10000"/>
          </a:bodyPr>
          <a:lstStyle/>
          <a:p>
            <a:pPr algn="just"/>
            <a:r>
              <a:rPr lang="it-IT" b="0" i="0" u="none" strike="noStrike" dirty="0">
                <a:solidFill>
                  <a:srgbClr val="1E1E1F"/>
                </a:solidFill>
                <a:effectLst/>
                <a:latin typeface="Calibri" panose="020F0502020204030204" pitchFamily="34" charset="0"/>
                <a:cs typeface="Calibri" panose="020F0502020204030204" pitchFamily="34" charset="0"/>
              </a:rPr>
              <a:t>Il trattato consente agli Stati membri di rifiutare a un cittadino dell'UE il diritto di ingresso e di soggiorno per:</a:t>
            </a:r>
          </a:p>
          <a:p>
            <a:pPr lvl="1" algn="just"/>
            <a:r>
              <a:rPr lang="it-IT" b="0" i="0" u="none" strike="noStrike" dirty="0">
                <a:solidFill>
                  <a:srgbClr val="1E1E1F"/>
                </a:solidFill>
                <a:effectLst/>
                <a:latin typeface="Calibri" panose="020F0502020204030204" pitchFamily="34" charset="0"/>
                <a:cs typeface="Calibri" panose="020F0502020204030204" pitchFamily="34" charset="0"/>
              </a:rPr>
              <a:t> motivi di ordine pubblico, </a:t>
            </a:r>
          </a:p>
          <a:p>
            <a:pPr lvl="1" algn="just"/>
            <a:r>
              <a:rPr lang="it-IT" b="0" i="0" u="none" strike="noStrike" dirty="0">
                <a:solidFill>
                  <a:srgbClr val="1E1E1F"/>
                </a:solidFill>
                <a:effectLst/>
                <a:latin typeface="Calibri" panose="020F0502020204030204" pitchFamily="34" charset="0"/>
                <a:cs typeface="Calibri" panose="020F0502020204030204" pitchFamily="34" charset="0"/>
              </a:rPr>
              <a:t>pubblica sicurezza </a:t>
            </a:r>
          </a:p>
          <a:p>
            <a:pPr lvl="1" algn="just"/>
            <a:r>
              <a:rPr lang="it-IT" b="0" i="0" u="none" strike="noStrike" dirty="0">
                <a:solidFill>
                  <a:srgbClr val="1E1E1F"/>
                </a:solidFill>
                <a:effectLst/>
                <a:latin typeface="Calibri" panose="020F0502020204030204" pitchFamily="34" charset="0"/>
                <a:cs typeface="Calibri" panose="020F0502020204030204" pitchFamily="34" charset="0"/>
              </a:rPr>
              <a:t>o sanità pubblica. </a:t>
            </a:r>
          </a:p>
          <a:p>
            <a:pPr algn="just"/>
            <a:r>
              <a:rPr lang="it-IT" b="0" i="0" u="none" strike="noStrike" dirty="0">
                <a:solidFill>
                  <a:srgbClr val="1E1E1F"/>
                </a:solidFill>
                <a:effectLst/>
                <a:latin typeface="Calibri" panose="020F0502020204030204" pitchFamily="34" charset="0"/>
                <a:cs typeface="Calibri" panose="020F0502020204030204" pitchFamily="34" charset="0"/>
              </a:rPr>
              <a:t>Tali provvedimenti devono essere adottati esclusivamente in relazione al comportamento personale dell'individuo interessato. </a:t>
            </a:r>
          </a:p>
          <a:p>
            <a:pPr algn="just"/>
            <a:r>
              <a:rPr lang="it-IT" b="0" i="0" u="none" strike="noStrike" dirty="0">
                <a:solidFill>
                  <a:srgbClr val="1E1E1F"/>
                </a:solidFill>
                <a:effectLst/>
                <a:latin typeface="Calibri" panose="020F0502020204030204" pitchFamily="34" charset="0"/>
                <a:cs typeface="Calibri" panose="020F0502020204030204" pitchFamily="34" charset="0"/>
              </a:rPr>
              <a:t>Il comportamento in questione deve rappresentare una minaccia sufficientemente grave e attuale per gli interessi fondamentali dello Stato. </a:t>
            </a:r>
          </a:p>
          <a:p>
            <a:pPr algn="just"/>
            <a:r>
              <a:rPr lang="it-IT" b="0" i="0" u="none" strike="noStrike" dirty="0">
                <a:solidFill>
                  <a:srgbClr val="1E1E1F"/>
                </a:solidFill>
                <a:effectLst/>
                <a:latin typeface="Calibri" panose="020F0502020204030204" pitchFamily="34" charset="0"/>
                <a:cs typeface="Calibri" panose="020F0502020204030204" pitchFamily="34" charset="0"/>
              </a:rPr>
              <a:t>A tale riguardo, la direttiva 2004/38/CE prevede una serie di garanzie procedurali.</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38085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CF2ECF-8191-4603-3E2B-A72342F8510B}"/>
              </a:ext>
            </a:extLst>
          </p:cNvPr>
          <p:cNvSpPr>
            <a:spLocks noGrp="1"/>
          </p:cNvSpPr>
          <p:nvPr>
            <p:ph type="title"/>
          </p:nvPr>
        </p:nvSpPr>
        <p:spPr/>
        <p:txBody>
          <a:bodyPr/>
          <a:lstStyle/>
          <a:p>
            <a:r>
              <a:rPr lang="it-IT" b="1" dirty="0">
                <a:solidFill>
                  <a:srgbClr val="00B0F0"/>
                </a:solidFill>
              </a:rPr>
              <a:t>Limiti alla libera circolazione dei lavoratori</a:t>
            </a:r>
            <a:endParaRPr lang="it-IT" dirty="0">
              <a:solidFill>
                <a:srgbClr val="00B0F0"/>
              </a:solidFill>
            </a:endParaRPr>
          </a:p>
        </p:txBody>
      </p:sp>
      <p:sp>
        <p:nvSpPr>
          <p:cNvPr id="3" name="Segnaposto contenuto 2">
            <a:extLst>
              <a:ext uri="{FF2B5EF4-FFF2-40B4-BE49-F238E27FC236}">
                <a16:creationId xmlns:a16="http://schemas.microsoft.com/office/drawing/2014/main" id="{A5D48766-96D2-A33F-1A2C-C13D17588851}"/>
              </a:ext>
            </a:extLst>
          </p:cNvPr>
          <p:cNvSpPr>
            <a:spLocks noGrp="1"/>
          </p:cNvSpPr>
          <p:nvPr>
            <p:ph idx="1"/>
          </p:nvPr>
        </p:nvSpPr>
        <p:spPr>
          <a:xfrm>
            <a:off x="838200" y="1825625"/>
            <a:ext cx="10515600" cy="4667250"/>
          </a:xfrm>
        </p:spPr>
        <p:txBody>
          <a:bodyPr>
            <a:normAutofit fontScale="85000" lnSpcReduction="20000"/>
          </a:bodyPr>
          <a:lstStyle/>
          <a:p>
            <a:pPr algn="just"/>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In conformità all'articolo 45, paragrafo 4, TFUE, la libera circolazione dei lavoratori non si applica agli impieghi nella pubblica amministrazione. </a:t>
            </a:r>
          </a:p>
          <a:p>
            <a:pPr algn="just"/>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Tuttavia, tale deroga è stata interpretata in modo molto restrittivo dalla CGUE, secondo la quale gli Stati membri possono riservare ai propri cittadini solo i posti che comportano l'esercizio dell'autorità pubblica e la responsabilità della salvaguardia dell'interesse generale dello Stato (ad esempio, la sicurezza interna o esterna).</a:t>
            </a:r>
          </a:p>
          <a:p>
            <a:pPr algn="just"/>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Il 31 dicembre 2020 la </a:t>
            </a:r>
            <a:r>
              <a:rPr lang="it-IT" b="1" i="0" u="none" strike="noStrike" dirty="0">
                <a:solidFill>
                  <a:srgbClr val="00B0F0"/>
                </a:solidFill>
                <a:effectLst/>
                <a:latin typeface="Calibri" panose="020F0502020204030204" pitchFamily="34" charset="0"/>
                <a:cs typeface="Calibri" panose="020F0502020204030204" pitchFamily="34" charset="0"/>
              </a:rPr>
              <a:t>Brexit</a:t>
            </a:r>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 ha messo fine alla libera circolazione dei lavoratori tra il Regno Unito e l'UE-27. I diritti dei cittadini dell'UE-27 che già vivevano e lavoravano nel Regno Unito e quelli dei cittadini britannici che vivevano e lavoravano nell'UE-27 sono coperti dall'accordo di recesso, che consente loro di continuare a godere del diritto di rimanere o di lavorare, garantisce la non discriminazione e tutela i loro diritti in materia di sicurezza sociale. </a:t>
            </a:r>
          </a:p>
          <a:p>
            <a:pPr algn="just"/>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Tutte le nuove situazioni transfrontaliere verificatesi a partire dal 1º gennaio 2021 sono coperte dall'</a:t>
            </a:r>
            <a:r>
              <a:rPr lang="it-IT" b="0" i="0" u="sng" dirty="0">
                <a:solidFill>
                  <a:schemeClr val="tx1">
                    <a:lumMod val="85000"/>
                    <a:lumOff val="15000"/>
                  </a:schemeClr>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accordo sugli scambi commerciali e la cooperazione UE-Regno Unito</a:t>
            </a:r>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 in materia di sicurezza sociale.</a:t>
            </a:r>
            <a:endParaRPr lang="it-IT" dirty="0">
              <a:solidFill>
                <a:schemeClr val="tx1">
                  <a:lumMod val="85000"/>
                  <a:lumOff val="1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16278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707AC8-5D4C-996C-41E8-2A27B5F8F049}"/>
              </a:ext>
            </a:extLst>
          </p:cNvPr>
          <p:cNvSpPr>
            <a:spLocks noGrp="1"/>
          </p:cNvSpPr>
          <p:nvPr>
            <p:ph type="title"/>
          </p:nvPr>
        </p:nvSpPr>
        <p:spPr/>
        <p:txBody>
          <a:bodyPr/>
          <a:lstStyle/>
          <a:p>
            <a:r>
              <a:rPr lang="it-IT" b="1" dirty="0">
                <a:solidFill>
                  <a:srgbClr val="00B0F0"/>
                </a:solidFill>
              </a:rPr>
              <a:t>La libera circolazione dei lavoratori subordinati</a:t>
            </a:r>
            <a:endParaRPr lang="it-IT" dirty="0">
              <a:solidFill>
                <a:srgbClr val="00B0F0"/>
              </a:solidFill>
            </a:endParaRPr>
          </a:p>
        </p:txBody>
      </p:sp>
      <p:sp>
        <p:nvSpPr>
          <p:cNvPr id="3" name="Segnaposto contenuto 2">
            <a:extLst>
              <a:ext uri="{FF2B5EF4-FFF2-40B4-BE49-F238E27FC236}">
                <a16:creationId xmlns:a16="http://schemas.microsoft.com/office/drawing/2014/main" id="{4B6D0BAC-D74B-9CAE-0854-09377E16C398}"/>
              </a:ext>
            </a:extLst>
          </p:cNvPr>
          <p:cNvSpPr>
            <a:spLocks noGrp="1"/>
          </p:cNvSpPr>
          <p:nvPr>
            <p:ph idx="1"/>
          </p:nvPr>
        </p:nvSpPr>
        <p:spPr>
          <a:xfrm>
            <a:off x="838200" y="1825625"/>
            <a:ext cx="10515600" cy="4667250"/>
          </a:xfrm>
        </p:spPr>
        <p:txBody>
          <a:bodyPr>
            <a:normAutofit fontScale="85000" lnSpcReduction="20000"/>
          </a:bodyPr>
          <a:lstStyle/>
          <a:p>
            <a:r>
              <a:rPr lang="it-IT" b="1" dirty="0">
                <a:solidFill>
                  <a:srgbClr val="00B0F0"/>
                </a:solidFill>
                <a:latin typeface="Calibri" panose="020F0502020204030204" pitchFamily="34" charset="0"/>
                <a:cs typeface="Calibri" panose="020F0502020204030204" pitchFamily="34" charset="0"/>
              </a:rPr>
              <a:t>Ambiti di applicazione della parità di trattamento:</a:t>
            </a:r>
          </a:p>
          <a:p>
            <a:pPr>
              <a:buFont typeface="Wingdings" panose="05000000000000000000" pitchFamily="2" charset="2"/>
              <a:buChar char="Ø"/>
            </a:pPr>
            <a:r>
              <a:rPr lang="it-IT" b="1" dirty="0">
                <a:solidFill>
                  <a:schemeClr val="tx1">
                    <a:lumMod val="85000"/>
                    <a:lumOff val="15000"/>
                  </a:schemeClr>
                </a:solidFill>
                <a:latin typeface="Calibri" panose="020F0502020204030204" pitchFamily="34" charset="0"/>
                <a:cs typeface="Calibri" panose="020F0502020204030204" pitchFamily="34" charset="0"/>
              </a:rPr>
              <a:t>Art. 45 TFUE</a:t>
            </a:r>
          </a:p>
          <a:p>
            <a:pPr lvl="1"/>
            <a:r>
              <a:rPr lang="it-IT" b="1" dirty="0">
                <a:solidFill>
                  <a:schemeClr val="tx1">
                    <a:lumMod val="85000"/>
                    <a:lumOff val="15000"/>
                  </a:schemeClr>
                </a:solidFill>
                <a:latin typeface="Calibri" panose="020F0502020204030204" pitchFamily="34" charset="0"/>
                <a:cs typeface="Calibri" panose="020F0502020204030204" pitchFamily="34" charset="0"/>
              </a:rPr>
              <a:t>Impiego - retribuzione - </a:t>
            </a:r>
            <a:r>
              <a:rPr lang="it-IT" b="1" u="sng" dirty="0">
                <a:solidFill>
                  <a:schemeClr val="tx1">
                    <a:lumMod val="85000"/>
                    <a:lumOff val="15000"/>
                  </a:schemeClr>
                </a:solidFill>
                <a:latin typeface="Calibri" panose="020F0502020204030204" pitchFamily="34" charset="0"/>
                <a:cs typeface="Calibri" panose="020F0502020204030204" pitchFamily="34" charset="0"/>
              </a:rPr>
              <a:t>altre condizioni di lavoro</a:t>
            </a:r>
          </a:p>
          <a:p>
            <a:pPr lvl="1"/>
            <a:endParaRPr lang="it-IT" b="1" dirty="0">
              <a:solidFill>
                <a:schemeClr val="tx1">
                  <a:lumMod val="85000"/>
                  <a:lumOff val="15000"/>
                </a:schemeClr>
              </a:solidFill>
              <a:latin typeface="Calibri" panose="020F0502020204030204" pitchFamily="34" charset="0"/>
              <a:cs typeface="Calibri" panose="020F0502020204030204" pitchFamily="34" charset="0"/>
            </a:endParaRPr>
          </a:p>
          <a:p>
            <a:pPr>
              <a:buFont typeface="Wingdings" panose="05000000000000000000" pitchFamily="2" charset="2"/>
              <a:buChar char="Ø"/>
            </a:pPr>
            <a:r>
              <a:rPr lang="it-IT" b="1" dirty="0">
                <a:solidFill>
                  <a:schemeClr val="tx1">
                    <a:lumMod val="85000"/>
                    <a:lumOff val="15000"/>
                  </a:schemeClr>
                </a:solidFill>
                <a:latin typeface="Calibri" panose="020F0502020204030204" pitchFamily="34" charset="0"/>
                <a:cs typeface="Calibri" panose="020F0502020204030204" pitchFamily="34" charset="0"/>
              </a:rPr>
              <a:t>Regolamento 492/2011 </a:t>
            </a:r>
          </a:p>
          <a:p>
            <a:pPr lvl="1"/>
            <a:r>
              <a:rPr lang="it-IT" dirty="0">
                <a:solidFill>
                  <a:schemeClr val="tx1">
                    <a:lumMod val="85000"/>
                    <a:lumOff val="15000"/>
                  </a:schemeClr>
                </a:solidFill>
                <a:latin typeface="Calibri" panose="020F0502020204030204" pitchFamily="34" charset="0"/>
                <a:cs typeface="Calibri" panose="020F0502020204030204" pitchFamily="34" charset="0"/>
              </a:rPr>
              <a:t>Condizioni di impiego e di lavoro, </a:t>
            </a:r>
            <a:r>
              <a:rPr lang="it-IT" u="sng" dirty="0">
                <a:solidFill>
                  <a:schemeClr val="tx1">
                    <a:lumMod val="85000"/>
                    <a:lumOff val="15000"/>
                  </a:schemeClr>
                </a:solidFill>
                <a:latin typeface="Calibri" panose="020F0502020204030204" pitchFamily="34" charset="0"/>
                <a:cs typeface="Calibri" panose="020F0502020204030204" pitchFamily="34" charset="0"/>
              </a:rPr>
              <a:t>in particolare</a:t>
            </a:r>
            <a:r>
              <a:rPr lang="it-IT" dirty="0">
                <a:solidFill>
                  <a:schemeClr val="tx1">
                    <a:lumMod val="85000"/>
                    <a:lumOff val="15000"/>
                  </a:schemeClr>
                </a:solidFill>
                <a:latin typeface="Calibri" panose="020F0502020204030204" pitchFamily="34" charset="0"/>
                <a:cs typeface="Calibri" panose="020F0502020204030204" pitchFamily="34" charset="0"/>
              </a:rPr>
              <a:t> in materia di retribuzione, licenziamento, reintegrazione professionale o ricollocamento se disoccupato</a:t>
            </a:r>
          </a:p>
          <a:p>
            <a:pPr>
              <a:buFont typeface="Wingdings" panose="05000000000000000000" pitchFamily="2" charset="2"/>
              <a:buChar char="Ø"/>
            </a:pPr>
            <a:r>
              <a:rPr lang="it-IT" b="1" dirty="0">
                <a:solidFill>
                  <a:schemeClr val="tx1">
                    <a:lumMod val="85000"/>
                    <a:lumOff val="15000"/>
                  </a:schemeClr>
                </a:solidFill>
                <a:latin typeface="Calibri" panose="020F0502020204030204" pitchFamily="34" charset="0"/>
                <a:cs typeface="Calibri" panose="020F0502020204030204" pitchFamily="34" charset="0"/>
              </a:rPr>
              <a:t>Durata del rapporto di lavoro</a:t>
            </a:r>
          </a:p>
          <a:p>
            <a:pPr lvl="1"/>
            <a:r>
              <a:rPr lang="it-IT" dirty="0">
                <a:solidFill>
                  <a:schemeClr val="tx1">
                    <a:lumMod val="85000"/>
                    <a:lumOff val="15000"/>
                  </a:schemeClr>
                </a:solidFill>
                <a:latin typeface="Calibri" panose="020F0502020204030204" pitchFamily="34" charset="0"/>
                <a:cs typeface="Calibri" panose="020F0502020204030204" pitchFamily="34" charset="0"/>
              </a:rPr>
              <a:t>Causa 33/88 </a:t>
            </a:r>
            <a:r>
              <a:rPr lang="it-IT" i="1" dirty="0" err="1">
                <a:solidFill>
                  <a:schemeClr val="tx1">
                    <a:lumMod val="85000"/>
                    <a:lumOff val="15000"/>
                  </a:schemeClr>
                </a:solidFill>
                <a:latin typeface="Calibri" panose="020F0502020204030204" pitchFamily="34" charset="0"/>
                <a:cs typeface="Calibri" panose="020F0502020204030204" pitchFamily="34" charset="0"/>
              </a:rPr>
              <a:t>Allué</a:t>
            </a:r>
            <a:r>
              <a:rPr lang="it-IT" dirty="0">
                <a:solidFill>
                  <a:schemeClr val="tx1">
                    <a:lumMod val="85000"/>
                    <a:lumOff val="15000"/>
                  </a:schemeClr>
                </a:solidFill>
                <a:latin typeface="Calibri" panose="020F0502020204030204" pitchFamily="34" charset="0"/>
                <a:cs typeface="Calibri" panose="020F0502020204030204" pitchFamily="34" charset="0"/>
              </a:rPr>
              <a:t>: no limite generale di 1 anno per la durata dei contratti di lavoro dei lettori di lingua straniera e non per gli altri insegnanti</a:t>
            </a:r>
            <a:endParaRPr lang="it-IT" u="sng" dirty="0">
              <a:solidFill>
                <a:schemeClr val="tx1">
                  <a:lumMod val="85000"/>
                  <a:lumOff val="15000"/>
                </a:schemeClr>
              </a:solidFill>
              <a:latin typeface="Calibri" panose="020F0502020204030204" pitchFamily="34" charset="0"/>
              <a:cs typeface="Calibri" panose="020F0502020204030204" pitchFamily="34" charset="0"/>
            </a:endParaRPr>
          </a:p>
          <a:p>
            <a:pPr>
              <a:buFont typeface="Wingdings" panose="05000000000000000000" pitchFamily="2" charset="2"/>
              <a:buChar char="Ø"/>
            </a:pPr>
            <a:r>
              <a:rPr lang="it-IT" b="1" dirty="0">
                <a:solidFill>
                  <a:schemeClr val="tx1">
                    <a:lumMod val="85000"/>
                    <a:lumOff val="15000"/>
                  </a:schemeClr>
                </a:solidFill>
                <a:latin typeface="Calibri" panose="020F0502020204030204" pitchFamily="34" charset="0"/>
                <a:cs typeface="Calibri" panose="020F0502020204030204" pitchFamily="34" charset="0"/>
              </a:rPr>
              <a:t>Calcolo Retribuzione → calcolo pensione di anzianità</a:t>
            </a:r>
          </a:p>
          <a:p>
            <a:pPr lvl="1"/>
            <a:r>
              <a:rPr lang="it-IT" dirty="0">
                <a:solidFill>
                  <a:schemeClr val="tx1">
                    <a:lumMod val="85000"/>
                    <a:lumOff val="15000"/>
                  </a:schemeClr>
                </a:solidFill>
                <a:latin typeface="Calibri" panose="020F0502020204030204" pitchFamily="34" charset="0"/>
                <a:cs typeface="Calibri" panose="020F0502020204030204" pitchFamily="34" charset="0"/>
              </a:rPr>
              <a:t>C-187/96 </a:t>
            </a:r>
            <a:r>
              <a:rPr lang="it-IT" i="1" dirty="0">
                <a:solidFill>
                  <a:schemeClr val="tx1">
                    <a:lumMod val="85000"/>
                    <a:lumOff val="15000"/>
                  </a:schemeClr>
                </a:solidFill>
                <a:latin typeface="Calibri" panose="020F0502020204030204" pitchFamily="34" charset="0"/>
                <a:cs typeface="Calibri" panose="020F0502020204030204" pitchFamily="34" charset="0"/>
              </a:rPr>
              <a:t>Commissione c. Grecia: </a:t>
            </a:r>
            <a:r>
              <a:rPr lang="it-IT" dirty="0">
                <a:solidFill>
                  <a:schemeClr val="tx1">
                    <a:lumMod val="85000"/>
                    <a:lumOff val="15000"/>
                  </a:schemeClr>
                </a:solidFill>
                <a:latin typeface="Calibri" panose="020F0502020204030204" pitchFamily="34" charset="0"/>
                <a:cs typeface="Calibri" panose="020F0502020204030204" pitchFamily="34" charset="0"/>
              </a:rPr>
              <a:t>tenere conto dei periodi di servizio compiuti in altro Stato membro</a:t>
            </a:r>
          </a:p>
          <a:p>
            <a:pPr>
              <a:buFont typeface="Wingdings" panose="05000000000000000000" pitchFamily="2" charset="2"/>
              <a:buChar char="Ø"/>
            </a:pPr>
            <a:r>
              <a:rPr lang="it-IT" b="1" dirty="0">
                <a:solidFill>
                  <a:schemeClr val="tx1">
                    <a:lumMod val="85000"/>
                    <a:lumOff val="15000"/>
                  </a:schemeClr>
                </a:solidFill>
                <a:latin typeface="Calibri" panose="020F0502020204030204" pitchFamily="34" charset="0"/>
                <a:cs typeface="Calibri" panose="020F0502020204030204" pitchFamily="34" charset="0"/>
              </a:rPr>
              <a:t>Stessi vantaggi sociali (v. </a:t>
            </a:r>
            <a:r>
              <a:rPr lang="it-IT" b="1" i="1" dirty="0">
                <a:solidFill>
                  <a:schemeClr val="tx1">
                    <a:lumMod val="85000"/>
                    <a:lumOff val="15000"/>
                  </a:schemeClr>
                </a:solidFill>
                <a:latin typeface="Calibri" panose="020F0502020204030204" pitchFamily="34" charset="0"/>
                <a:cs typeface="Calibri" panose="020F0502020204030204" pitchFamily="34" charset="0"/>
              </a:rPr>
              <a:t>Lezione cittadinanza</a:t>
            </a:r>
            <a:r>
              <a:rPr lang="it-IT" b="1" dirty="0">
                <a:solidFill>
                  <a:schemeClr val="tx1">
                    <a:lumMod val="85000"/>
                    <a:lumOff val="15000"/>
                  </a:schemeClr>
                </a:solidFill>
                <a:latin typeface="Calibri" panose="020F0502020204030204" pitchFamily="34" charset="0"/>
                <a:cs typeface="Calibri" panose="020F0502020204030204" pitchFamily="34" charset="0"/>
              </a:rPr>
              <a:t>)</a:t>
            </a:r>
            <a:r>
              <a:rPr lang="it-IT" b="1" i="1" dirty="0">
                <a:solidFill>
                  <a:schemeClr val="tx1">
                    <a:lumMod val="85000"/>
                    <a:lumOff val="15000"/>
                  </a:schemeClr>
                </a:solidFill>
                <a:latin typeface="Calibri" panose="020F0502020204030204" pitchFamily="34" charset="0"/>
                <a:cs typeface="Calibri" panose="020F0502020204030204" pitchFamily="34" charset="0"/>
              </a:rPr>
              <a:t> </a:t>
            </a:r>
            <a:r>
              <a:rPr lang="it-IT" b="1" dirty="0">
                <a:solidFill>
                  <a:schemeClr val="tx1">
                    <a:lumMod val="85000"/>
                    <a:lumOff val="15000"/>
                  </a:schemeClr>
                </a:solidFill>
                <a:latin typeface="Calibri" panose="020F0502020204030204" pitchFamily="34" charset="0"/>
                <a:cs typeface="Calibri" panose="020F0502020204030204" pitchFamily="34" charset="0"/>
              </a:rPr>
              <a:t>e fiscali</a:t>
            </a:r>
          </a:p>
          <a:p>
            <a:pPr lvl="1"/>
            <a:r>
              <a:rPr lang="it-IT" dirty="0">
                <a:solidFill>
                  <a:schemeClr val="tx1">
                    <a:lumMod val="85000"/>
                    <a:lumOff val="15000"/>
                  </a:schemeClr>
                </a:solidFill>
                <a:latin typeface="Calibri" panose="020F0502020204030204" pitchFamily="34" charset="0"/>
                <a:cs typeface="Calibri" panose="020F0502020204030204" pitchFamily="34" charset="0"/>
              </a:rPr>
              <a:t>Reg. 492/2011</a:t>
            </a:r>
            <a:r>
              <a:rPr lang="it-IT" b="1" dirty="0">
                <a:solidFill>
                  <a:schemeClr val="tx1">
                    <a:lumMod val="85000"/>
                    <a:lumOff val="15000"/>
                  </a:schemeClr>
                </a:solidFill>
                <a:latin typeface="Calibri" panose="020F0502020204030204" pitchFamily="34" charset="0"/>
                <a:cs typeface="Calibri" panose="020F0502020204030204" pitchFamily="34" charset="0"/>
              </a:rPr>
              <a:t> </a:t>
            </a:r>
          </a:p>
          <a:p>
            <a:pPr marL="0" indent="0">
              <a:buNone/>
            </a:pPr>
            <a:endParaRPr lang="it-IT" dirty="0"/>
          </a:p>
        </p:txBody>
      </p:sp>
    </p:spTree>
    <p:extLst>
      <p:ext uri="{BB962C8B-B14F-4D97-AF65-F5344CB8AC3E}">
        <p14:creationId xmlns:p14="http://schemas.microsoft.com/office/powerpoint/2010/main" val="309721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FC3336-DDA7-3CA9-47DF-6E12779996FA}"/>
              </a:ext>
            </a:extLst>
          </p:cNvPr>
          <p:cNvSpPr>
            <a:spLocks noGrp="1"/>
          </p:cNvSpPr>
          <p:nvPr>
            <p:ph type="title"/>
          </p:nvPr>
        </p:nvSpPr>
        <p:spPr/>
        <p:txBody>
          <a:bodyPr/>
          <a:lstStyle/>
          <a:p>
            <a:r>
              <a:rPr lang="it-IT" b="1" dirty="0">
                <a:solidFill>
                  <a:srgbClr val="00B0F0"/>
                </a:solidFill>
              </a:rPr>
              <a:t>La libera circolazione dei lavoratori subordinati</a:t>
            </a:r>
            <a:endParaRPr lang="it-IT" dirty="0">
              <a:solidFill>
                <a:srgbClr val="00B0F0"/>
              </a:solidFill>
            </a:endParaRPr>
          </a:p>
        </p:txBody>
      </p:sp>
      <p:sp>
        <p:nvSpPr>
          <p:cNvPr id="3" name="Segnaposto contenuto 2">
            <a:extLst>
              <a:ext uri="{FF2B5EF4-FFF2-40B4-BE49-F238E27FC236}">
                <a16:creationId xmlns:a16="http://schemas.microsoft.com/office/drawing/2014/main" id="{802441D2-0B5C-FAC0-A637-74262D694642}"/>
              </a:ext>
            </a:extLst>
          </p:cNvPr>
          <p:cNvSpPr>
            <a:spLocks noGrp="1"/>
          </p:cNvSpPr>
          <p:nvPr>
            <p:ph idx="1"/>
          </p:nvPr>
        </p:nvSpPr>
        <p:spPr>
          <a:xfrm>
            <a:off x="838200" y="1825624"/>
            <a:ext cx="10515600" cy="4562475"/>
          </a:xfrm>
        </p:spPr>
        <p:txBody>
          <a:bodyPr>
            <a:normAutofit fontScale="92500" lnSpcReduction="10000"/>
          </a:bodyPr>
          <a:lstStyle/>
          <a:p>
            <a:r>
              <a:rPr lang="it-IT" b="1" dirty="0">
                <a:solidFill>
                  <a:srgbClr val="00B0F0"/>
                </a:solidFill>
              </a:rPr>
              <a:t>Parità di trattamento e libera circolazione dei lavoratori</a:t>
            </a:r>
            <a:r>
              <a:rPr lang="it-IT" dirty="0"/>
              <a:t>:</a:t>
            </a:r>
          </a:p>
          <a:p>
            <a:r>
              <a:rPr lang="it-IT" b="1" dirty="0">
                <a:solidFill>
                  <a:srgbClr val="00B050"/>
                </a:solidFill>
              </a:rPr>
              <a:t>Art. 45, par. 2, TFUE</a:t>
            </a:r>
            <a:r>
              <a:rPr lang="it-IT" dirty="0"/>
              <a:t>:</a:t>
            </a:r>
            <a:r>
              <a:rPr lang="it-IT" b="1" dirty="0">
                <a:solidFill>
                  <a:srgbClr val="0070C0"/>
                </a:solidFill>
                <a:latin typeface="Bahnschrift" panose="020B0502040204020203" pitchFamily="34" charset="0"/>
              </a:rPr>
              <a:t> </a:t>
            </a:r>
            <a:endParaRPr lang="it-IT" b="1" dirty="0">
              <a:solidFill>
                <a:schemeClr val="tx1">
                  <a:lumMod val="85000"/>
                  <a:lumOff val="15000"/>
                </a:schemeClr>
              </a:solidFill>
              <a:latin typeface="Bahnschrift" panose="020B0502040204020203" pitchFamily="34" charset="0"/>
              <a:cs typeface="Calibri" panose="020F0502020204030204" pitchFamily="34" charset="0"/>
            </a:endParaRPr>
          </a:p>
          <a:p>
            <a:pPr lvl="1"/>
            <a:r>
              <a:rPr lang="it-IT" dirty="0">
                <a:solidFill>
                  <a:schemeClr val="tx1">
                    <a:lumMod val="85000"/>
                    <a:lumOff val="15000"/>
                  </a:schemeClr>
                </a:solidFill>
                <a:latin typeface="Calibri" panose="020F0502020204030204" pitchFamily="34" charset="0"/>
                <a:cs typeface="Calibri" panose="020F0502020204030204" pitchFamily="34" charset="0"/>
              </a:rPr>
              <a:t>Non subire discriminazioni fondate sulla nazionalità, rispetto ai lavoratori dello Stato ospite, per quanto riguarda l’impiego, la retribuzione e le altre condizioni di lavoro </a:t>
            </a:r>
          </a:p>
          <a:p>
            <a:pPr algn="just"/>
            <a:r>
              <a:rPr lang="it-IT" sz="2800" b="1" dirty="0">
                <a:solidFill>
                  <a:srgbClr val="00B050"/>
                </a:solidFill>
                <a:latin typeface="Calibri" panose="020F0502020204030204" pitchFamily="34" charset="0"/>
                <a:cs typeface="Calibri" panose="020F0502020204030204" pitchFamily="34" charset="0"/>
              </a:rPr>
              <a:t>Art. 18 TFUE</a:t>
            </a:r>
            <a:r>
              <a:rPr lang="it-IT" sz="2800" dirty="0">
                <a:solidFill>
                  <a:schemeClr val="tx1">
                    <a:lumMod val="85000"/>
                    <a:lumOff val="15000"/>
                  </a:schemeClr>
                </a:solidFill>
                <a:latin typeface="Calibri" panose="020F0502020204030204" pitchFamily="34" charset="0"/>
                <a:cs typeface="Calibri" panose="020F0502020204030204" pitchFamily="34" charset="0"/>
              </a:rPr>
              <a:t>: </a:t>
            </a:r>
          </a:p>
          <a:p>
            <a:pPr lvl="1" algn="just"/>
            <a:r>
              <a:rPr lang="it-IT" dirty="0">
                <a:solidFill>
                  <a:schemeClr val="tx1">
                    <a:lumMod val="85000"/>
                    <a:lumOff val="15000"/>
                  </a:schemeClr>
                </a:solidFill>
                <a:latin typeface="Calibri" panose="020F0502020204030204" pitchFamily="34" charset="0"/>
                <a:cs typeface="Calibri" panose="020F0502020204030204" pitchFamily="34" charset="0"/>
              </a:rPr>
              <a:t>Nel campo di applicazione dei trattati, e senza pregiudizio delle disposizioni particolari dagli stessi previste, è vietata ogni discriminazione effettuata in base alla nazionalità. In qualsiasi politica dell’UE</a:t>
            </a:r>
          </a:p>
          <a:p>
            <a:pPr algn="just"/>
            <a:r>
              <a:rPr lang="it-IT" b="1" dirty="0">
                <a:solidFill>
                  <a:srgbClr val="00B050"/>
                </a:solidFill>
                <a:latin typeface="Calibri" panose="020F0502020204030204" pitchFamily="34" charset="0"/>
                <a:cs typeface="Calibri" panose="020F0502020204030204" pitchFamily="34" charset="0"/>
              </a:rPr>
              <a:t>Art. 24, par. 1, Direttiva 2004/38/CE</a:t>
            </a:r>
            <a:r>
              <a:rPr lang="it-IT" dirty="0">
                <a:solidFill>
                  <a:schemeClr val="tx1">
                    <a:lumMod val="85000"/>
                    <a:lumOff val="15000"/>
                  </a:schemeClr>
                </a:solidFill>
                <a:latin typeface="Calibri" panose="020F0502020204030204" pitchFamily="34" charset="0"/>
                <a:cs typeface="Calibri" panose="020F0502020204030204" pitchFamily="34" charset="0"/>
              </a:rPr>
              <a:t>:</a:t>
            </a:r>
          </a:p>
          <a:p>
            <a:pPr lvl="1" algn="just"/>
            <a:r>
              <a:rPr lang="it-IT" dirty="0">
                <a:solidFill>
                  <a:schemeClr val="tx1">
                    <a:lumMod val="85000"/>
                    <a:lumOff val="15000"/>
                  </a:schemeClr>
                </a:solidFill>
                <a:latin typeface="Calibri" panose="020F0502020204030204" pitchFamily="34" charset="0"/>
                <a:cs typeface="Calibri" panose="020F0502020204030204" pitchFamily="34" charset="0"/>
              </a:rPr>
              <a:t>Fatte salve le disposizioni specifiche espressamente previste dal trattato e dal diritto derivato, ogni cittadino dell’Unione che risiede, in base alla presente direttiva, nel territorio dello Stato membro ospitante gode di pari trattamento rispetto ai cittadini di tale Stato</a:t>
            </a:r>
          </a:p>
          <a:p>
            <a:pPr algn="just"/>
            <a:endParaRPr lang="it-IT" sz="2800" dirty="0">
              <a:solidFill>
                <a:schemeClr val="tx1">
                  <a:lumMod val="85000"/>
                  <a:lumOff val="15000"/>
                </a:schemeClr>
              </a:solidFill>
              <a:latin typeface="Calibri" panose="020F0502020204030204" pitchFamily="34" charset="0"/>
              <a:cs typeface="Calibri" panose="020F0502020204030204" pitchFamily="34" charset="0"/>
            </a:endParaRPr>
          </a:p>
          <a:p>
            <a:endParaRPr lang="it-IT" dirty="0"/>
          </a:p>
        </p:txBody>
      </p:sp>
    </p:spTree>
    <p:extLst>
      <p:ext uri="{BB962C8B-B14F-4D97-AF65-F5344CB8AC3E}">
        <p14:creationId xmlns:p14="http://schemas.microsoft.com/office/powerpoint/2010/main" val="2975924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4D8D2B-DFED-E99A-E86A-069AC049DCA1}"/>
              </a:ext>
            </a:extLst>
          </p:cNvPr>
          <p:cNvSpPr>
            <a:spLocks noGrp="1"/>
          </p:cNvSpPr>
          <p:nvPr>
            <p:ph type="title"/>
          </p:nvPr>
        </p:nvSpPr>
        <p:spPr/>
        <p:txBody>
          <a:bodyPr/>
          <a:lstStyle/>
          <a:p>
            <a:r>
              <a:rPr lang="it-IT" b="1" dirty="0">
                <a:solidFill>
                  <a:srgbClr val="00B0F0"/>
                </a:solidFill>
              </a:rPr>
              <a:t>La libera circolazione dei lavoratori subordinati</a:t>
            </a:r>
            <a:endParaRPr lang="it-IT" dirty="0">
              <a:solidFill>
                <a:srgbClr val="00B0F0"/>
              </a:solidFill>
            </a:endParaRPr>
          </a:p>
        </p:txBody>
      </p:sp>
      <p:sp>
        <p:nvSpPr>
          <p:cNvPr id="3" name="Segnaposto contenuto 2">
            <a:extLst>
              <a:ext uri="{FF2B5EF4-FFF2-40B4-BE49-F238E27FC236}">
                <a16:creationId xmlns:a16="http://schemas.microsoft.com/office/drawing/2014/main" id="{B12BAFFC-352A-F069-2843-5011DAA9DF92}"/>
              </a:ext>
            </a:extLst>
          </p:cNvPr>
          <p:cNvSpPr>
            <a:spLocks noGrp="1"/>
          </p:cNvSpPr>
          <p:nvPr>
            <p:ph idx="1"/>
          </p:nvPr>
        </p:nvSpPr>
        <p:spPr/>
        <p:txBody>
          <a:bodyPr/>
          <a:lstStyle/>
          <a:p>
            <a:pPr algn="just"/>
            <a:r>
              <a:rPr lang="it-IT" b="1" dirty="0">
                <a:solidFill>
                  <a:srgbClr val="00B0F0"/>
                </a:solidFill>
                <a:latin typeface="Calibri" panose="020F0502020204030204" pitchFamily="34" charset="0"/>
                <a:cs typeface="Calibri" panose="020F0502020204030204" pitchFamily="34" charset="0"/>
              </a:rPr>
              <a:t>Nota bene:</a:t>
            </a:r>
          </a:p>
          <a:p>
            <a:pPr marL="0" indent="0" algn="just">
              <a:buNone/>
            </a:pPr>
            <a:endParaRPr lang="it-IT" dirty="0">
              <a:solidFill>
                <a:schemeClr val="tx1">
                  <a:lumMod val="85000"/>
                  <a:lumOff val="15000"/>
                </a:schemeClr>
              </a:solidFill>
              <a:latin typeface="Calibri" panose="020F0502020204030204" pitchFamily="34" charset="0"/>
              <a:cs typeface="Calibri" panose="020F0502020204030204" pitchFamily="34" charset="0"/>
            </a:endParaRPr>
          </a:p>
          <a:p>
            <a:pPr marL="0" indent="0" algn="just">
              <a:buNone/>
            </a:pPr>
            <a:r>
              <a:rPr lang="it-IT" sz="2800" dirty="0">
                <a:solidFill>
                  <a:schemeClr val="tx1">
                    <a:lumMod val="85000"/>
                    <a:lumOff val="15000"/>
                  </a:schemeClr>
                </a:solidFill>
                <a:latin typeface="Calibri" panose="020F0502020204030204" pitchFamily="34" charset="0"/>
                <a:cs typeface="Calibri" panose="020F0502020204030204" pitchFamily="34" charset="0"/>
              </a:rPr>
              <a:t>La parità di trattamento discussa nella slide precedente riguarda Solo per i cittadini europei!</a:t>
            </a:r>
          </a:p>
          <a:p>
            <a:pPr marL="0" indent="0" algn="just">
              <a:buNone/>
            </a:pPr>
            <a:endParaRPr lang="it-IT" sz="2800" dirty="0">
              <a:solidFill>
                <a:schemeClr val="tx1">
                  <a:lumMod val="85000"/>
                  <a:lumOff val="15000"/>
                </a:schemeClr>
              </a:solidFill>
              <a:latin typeface="Calibri" panose="020F0502020204030204" pitchFamily="34" charset="0"/>
              <a:cs typeface="Calibri" panose="020F0502020204030204" pitchFamily="34" charset="0"/>
            </a:endParaRPr>
          </a:p>
          <a:p>
            <a:pPr algn="just"/>
            <a:r>
              <a:rPr lang="it-IT" sz="2800" dirty="0">
                <a:solidFill>
                  <a:schemeClr val="tx1">
                    <a:lumMod val="85000"/>
                    <a:lumOff val="15000"/>
                  </a:schemeClr>
                </a:solidFill>
                <a:latin typeface="Calibri" panose="020F0502020204030204" pitchFamily="34" charset="0"/>
                <a:cs typeface="Calibri" panose="020F0502020204030204" pitchFamily="34" charset="0"/>
              </a:rPr>
              <a:t>NON per i cittadini di Stati terzi</a:t>
            </a:r>
          </a:p>
          <a:p>
            <a:pPr algn="just"/>
            <a:r>
              <a:rPr lang="it-IT" sz="2800" dirty="0">
                <a:solidFill>
                  <a:schemeClr val="tx1">
                    <a:lumMod val="85000"/>
                    <a:lumOff val="15000"/>
                  </a:schemeClr>
                </a:solidFill>
                <a:latin typeface="Calibri" panose="020F0502020204030204" pitchFamily="34" charset="0"/>
                <a:cs typeface="Calibri" panose="020F0502020204030204" pitchFamily="34" charset="0"/>
              </a:rPr>
              <a:t>NON per i cittadini dello Stato de quo (cfr. discriminazioni alla rovescio)</a:t>
            </a:r>
          </a:p>
          <a:p>
            <a:endParaRPr lang="it-IT" dirty="0"/>
          </a:p>
        </p:txBody>
      </p:sp>
    </p:spTree>
    <p:extLst>
      <p:ext uri="{BB962C8B-B14F-4D97-AF65-F5344CB8AC3E}">
        <p14:creationId xmlns:p14="http://schemas.microsoft.com/office/powerpoint/2010/main" val="33467050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86C6E3-6847-0293-0DE0-918E2F530DA2}"/>
              </a:ext>
            </a:extLst>
          </p:cNvPr>
          <p:cNvSpPr>
            <a:spLocks noGrp="1"/>
          </p:cNvSpPr>
          <p:nvPr>
            <p:ph type="title"/>
          </p:nvPr>
        </p:nvSpPr>
        <p:spPr/>
        <p:txBody>
          <a:bodyPr/>
          <a:lstStyle/>
          <a:p>
            <a:r>
              <a:rPr lang="it-IT" b="1" dirty="0">
                <a:solidFill>
                  <a:srgbClr val="00B0F0"/>
                </a:solidFill>
              </a:rPr>
              <a:t>Diritti dei cittadini europei</a:t>
            </a:r>
            <a:endParaRPr lang="it-IT" dirty="0">
              <a:solidFill>
                <a:srgbClr val="00B0F0"/>
              </a:solidFill>
            </a:endParaRPr>
          </a:p>
        </p:txBody>
      </p:sp>
      <p:sp>
        <p:nvSpPr>
          <p:cNvPr id="3" name="Segnaposto contenuto 2">
            <a:extLst>
              <a:ext uri="{FF2B5EF4-FFF2-40B4-BE49-F238E27FC236}">
                <a16:creationId xmlns:a16="http://schemas.microsoft.com/office/drawing/2014/main" id="{5102FB98-BE30-B8E0-8547-3E3EFB38E0AF}"/>
              </a:ext>
            </a:extLst>
          </p:cNvPr>
          <p:cNvSpPr>
            <a:spLocks noGrp="1"/>
          </p:cNvSpPr>
          <p:nvPr>
            <p:ph idx="1"/>
          </p:nvPr>
        </p:nvSpPr>
        <p:spPr>
          <a:xfrm>
            <a:off x="838200" y="1825624"/>
            <a:ext cx="10515600" cy="4474967"/>
          </a:xfrm>
        </p:spPr>
        <p:txBody>
          <a:bodyPr>
            <a:normAutofit/>
          </a:bodyPr>
          <a:lstStyle/>
          <a:p>
            <a:r>
              <a:rPr lang="it-IT" dirty="0"/>
              <a:t>Dove nasce la libera circolazione dei Cittadini europei?</a:t>
            </a:r>
          </a:p>
          <a:p>
            <a:r>
              <a:rPr lang="it-IT" dirty="0"/>
              <a:t>Libertà di circolare dei lavoratori</a:t>
            </a:r>
          </a:p>
          <a:p>
            <a:pPr lvl="1">
              <a:buFont typeface="Wingdings" panose="05000000000000000000" pitchFamily="2" charset="2"/>
              <a:buChar char="Ø"/>
            </a:pPr>
            <a:r>
              <a:rPr lang="it-IT" dirty="0"/>
              <a:t>Art. 45, par. 3, lett. b) e c)</a:t>
            </a:r>
          </a:p>
          <a:p>
            <a:pPr marL="457200" lvl="1" indent="0">
              <a:buNone/>
            </a:pPr>
            <a:r>
              <a:rPr lang="it-IT" sz="2800" dirty="0"/>
              <a:t>Diritto esistente fin dalle origini dell’integrazione europea, quando il diritto di soggiorno era riservato ai soggetti economicamente attivi (anche i fruitori della libertà di stabilimento e della libera prestazione dei servizi)</a:t>
            </a:r>
          </a:p>
          <a:p>
            <a:pPr lvl="1">
              <a:buFont typeface="Wingdings" panose="05000000000000000000" pitchFamily="2" charset="2"/>
              <a:buChar char="Ø"/>
            </a:pPr>
            <a:r>
              <a:rPr lang="it-IT" dirty="0"/>
              <a:t>Art. 20, par. 2 lett. a) e art. 21 TFUE</a:t>
            </a:r>
          </a:p>
          <a:p>
            <a:pPr marL="457200" lvl="1" indent="0">
              <a:buNone/>
            </a:pPr>
            <a:r>
              <a:rPr lang="it-IT" sz="2800" dirty="0"/>
              <a:t>Oggi quel diritto appartiene a TUTTI i cittadini europei, ma a diverse condizioni </a:t>
            </a:r>
          </a:p>
          <a:p>
            <a:endParaRPr lang="it-IT" dirty="0"/>
          </a:p>
        </p:txBody>
      </p:sp>
    </p:spTree>
    <p:extLst>
      <p:ext uri="{BB962C8B-B14F-4D97-AF65-F5344CB8AC3E}">
        <p14:creationId xmlns:p14="http://schemas.microsoft.com/office/powerpoint/2010/main" val="3597471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0D1A03-096A-5B81-3300-492F30F02AA7}"/>
              </a:ext>
            </a:extLst>
          </p:cNvPr>
          <p:cNvSpPr>
            <a:spLocks noGrp="1"/>
          </p:cNvSpPr>
          <p:nvPr>
            <p:ph type="title"/>
          </p:nvPr>
        </p:nvSpPr>
        <p:spPr>
          <a:xfrm>
            <a:off x="838200" y="365126"/>
            <a:ext cx="10515600" cy="1150524"/>
          </a:xfrm>
        </p:spPr>
        <p:txBody>
          <a:bodyPr/>
          <a:lstStyle/>
          <a:p>
            <a:r>
              <a:rPr lang="it-IT" b="1" dirty="0">
                <a:solidFill>
                  <a:srgbClr val="00B0F0"/>
                </a:solidFill>
              </a:rPr>
              <a:t>Diritti dei cittadini europei</a:t>
            </a:r>
          </a:p>
        </p:txBody>
      </p:sp>
      <p:sp>
        <p:nvSpPr>
          <p:cNvPr id="3" name="Segnaposto contenuto 2">
            <a:extLst>
              <a:ext uri="{FF2B5EF4-FFF2-40B4-BE49-F238E27FC236}">
                <a16:creationId xmlns:a16="http://schemas.microsoft.com/office/drawing/2014/main" id="{254D32F1-04C6-B6B2-F480-F4AB10CA037A}"/>
              </a:ext>
            </a:extLst>
          </p:cNvPr>
          <p:cNvSpPr>
            <a:spLocks noGrp="1"/>
          </p:cNvSpPr>
          <p:nvPr>
            <p:ph idx="1"/>
          </p:nvPr>
        </p:nvSpPr>
        <p:spPr>
          <a:xfrm>
            <a:off x="838200" y="1690688"/>
            <a:ext cx="10515600" cy="4802187"/>
          </a:xfrm>
        </p:spPr>
        <p:txBody>
          <a:bodyPr>
            <a:normAutofit fontScale="92500" lnSpcReduction="10000"/>
          </a:bodyPr>
          <a:lstStyle/>
          <a:p>
            <a:r>
              <a:rPr lang="it-IT" dirty="0">
                <a:solidFill>
                  <a:srgbClr val="00B0F0"/>
                </a:solidFill>
              </a:rPr>
              <a:t>Direttiva 2004/38/CE</a:t>
            </a:r>
            <a:r>
              <a:rPr lang="it-IT" dirty="0"/>
              <a:t>: disciplina la libera circolazione dei cittadini europei</a:t>
            </a:r>
            <a:endParaRPr lang="nl-NL" dirty="0"/>
          </a:p>
          <a:p>
            <a:r>
              <a:rPr lang="it-IT" b="1" u="sng" dirty="0">
                <a:solidFill>
                  <a:srgbClr val="00B050"/>
                </a:solidFill>
              </a:rPr>
              <a:t>Soggiorni brevi</a:t>
            </a:r>
            <a:r>
              <a:rPr lang="it-IT" dirty="0"/>
              <a:t>:</a:t>
            </a:r>
          </a:p>
          <a:p>
            <a:pPr marL="0" indent="0">
              <a:buNone/>
            </a:pPr>
            <a:r>
              <a:rPr lang="it-IT" dirty="0"/>
              <a:t>Art. 6 (max 3 mesi)</a:t>
            </a:r>
          </a:p>
          <a:p>
            <a:pPr lvl="1">
              <a:buFont typeface="Wingdings" panose="05000000000000000000" pitchFamily="2" charset="2"/>
              <a:buChar char="Ø"/>
            </a:pPr>
            <a:r>
              <a:rPr lang="it-IT" dirty="0"/>
              <a:t>Unico requisito: documento di identità</a:t>
            </a:r>
          </a:p>
          <a:p>
            <a:pPr lvl="1">
              <a:buFont typeface="Wingdings" panose="05000000000000000000" pitchFamily="2" charset="2"/>
              <a:buChar char="Ø"/>
            </a:pPr>
            <a:r>
              <a:rPr lang="it-IT" dirty="0"/>
              <a:t>NOTA BENE 1: non rilevano le finalità del soggiorno</a:t>
            </a:r>
          </a:p>
          <a:p>
            <a:pPr lvl="1">
              <a:buFont typeface="Wingdings" panose="05000000000000000000" pitchFamily="2" charset="2"/>
              <a:buChar char="Ø"/>
            </a:pPr>
            <a:r>
              <a:rPr lang="it-IT" dirty="0"/>
              <a:t>NOTA BENE 2: non può essere certificato il momento di inizio</a:t>
            </a:r>
          </a:p>
          <a:p>
            <a:r>
              <a:rPr lang="it-IT" b="1" u="sng" dirty="0">
                <a:solidFill>
                  <a:srgbClr val="00B050"/>
                </a:solidFill>
              </a:rPr>
              <a:t>Soggiorni lunghi</a:t>
            </a:r>
            <a:r>
              <a:rPr lang="it-IT" dirty="0"/>
              <a:t>:</a:t>
            </a:r>
          </a:p>
          <a:p>
            <a:pPr marL="0" indent="0" algn="just">
              <a:buNone/>
            </a:pPr>
            <a:r>
              <a:rPr lang="it-IT" dirty="0"/>
              <a:t>Art. 7 (senza termine)</a:t>
            </a:r>
          </a:p>
          <a:p>
            <a:pPr lvl="1" algn="just">
              <a:buFont typeface="Wingdings" panose="05000000000000000000" pitchFamily="2" charset="2"/>
              <a:buChar char="Ø"/>
            </a:pPr>
            <a:r>
              <a:rPr lang="it-IT" dirty="0"/>
              <a:t>Cittadini economicamente attivi (lavoratori e prestatori di servizi/libertà di stabilimento) → senza altra condizione che essere lavoratori/prestatori di servizi </a:t>
            </a:r>
          </a:p>
          <a:p>
            <a:pPr lvl="1" algn="just">
              <a:buFont typeface="Wingdings" panose="05000000000000000000" pitchFamily="2" charset="2"/>
              <a:buChar char="Ø"/>
            </a:pPr>
            <a:r>
              <a:rPr lang="it-IT" dirty="0"/>
              <a:t>Cittadini economicamente inattivi (</a:t>
            </a:r>
            <a:r>
              <a:rPr lang="it-IT" dirty="0" err="1"/>
              <a:t>incl</a:t>
            </a:r>
            <a:r>
              <a:rPr lang="it-IT" dirty="0"/>
              <a:t>. studenti) → a condizione di 1) avere un’assicurazione sanitaria; 2) avere risorse sufficienti per non costituire un onere per il sistema di assistenza sociale dello Stato ospite</a:t>
            </a:r>
          </a:p>
          <a:p>
            <a:endParaRPr lang="it-IT" dirty="0"/>
          </a:p>
          <a:p>
            <a:endParaRPr lang="it-IT" dirty="0"/>
          </a:p>
        </p:txBody>
      </p:sp>
    </p:spTree>
    <p:extLst>
      <p:ext uri="{BB962C8B-B14F-4D97-AF65-F5344CB8AC3E}">
        <p14:creationId xmlns:p14="http://schemas.microsoft.com/office/powerpoint/2010/main" val="1588124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9125BC9F-C704-A636-9712-C2953B6FEB81}"/>
              </a:ext>
            </a:extLst>
          </p:cNvPr>
          <p:cNvSpPr>
            <a:spLocks noGrp="1"/>
          </p:cNvSpPr>
          <p:nvPr>
            <p:ph type="title"/>
          </p:nvPr>
        </p:nvSpPr>
        <p:spPr/>
        <p:txBody>
          <a:bodyPr/>
          <a:lstStyle/>
          <a:p>
            <a:r>
              <a:rPr lang="it-IT" b="1" dirty="0">
                <a:solidFill>
                  <a:srgbClr val="00B0F0"/>
                </a:solidFill>
              </a:rPr>
              <a:t>La libera circolazione dei lavoratori subordinati</a:t>
            </a:r>
          </a:p>
        </p:txBody>
      </p:sp>
      <p:sp>
        <p:nvSpPr>
          <p:cNvPr id="5" name="Segnaposto contenuto 4">
            <a:extLst>
              <a:ext uri="{FF2B5EF4-FFF2-40B4-BE49-F238E27FC236}">
                <a16:creationId xmlns:a16="http://schemas.microsoft.com/office/drawing/2014/main" id="{D75F96AA-7C6B-AE59-CCDD-5CF9969AFA56}"/>
              </a:ext>
            </a:extLst>
          </p:cNvPr>
          <p:cNvSpPr>
            <a:spLocks noGrp="1"/>
          </p:cNvSpPr>
          <p:nvPr>
            <p:ph idx="1"/>
          </p:nvPr>
        </p:nvSpPr>
        <p:spPr>
          <a:xfrm>
            <a:off x="838200" y="1690688"/>
            <a:ext cx="10515600" cy="4486275"/>
          </a:xfrm>
        </p:spPr>
        <p:txBody>
          <a:bodyPr>
            <a:normAutofit/>
          </a:bodyPr>
          <a:lstStyle/>
          <a:p>
            <a:r>
              <a:rPr lang="it-IT" b="1" i="0" u="none" strike="noStrike" dirty="0">
                <a:solidFill>
                  <a:srgbClr val="00B0F0"/>
                </a:solidFill>
                <a:effectLst/>
                <a:latin typeface="Calibri" panose="020F0502020204030204" pitchFamily="34" charset="0"/>
                <a:cs typeface="Calibri" panose="020F0502020204030204" pitchFamily="34" charset="0"/>
              </a:rPr>
              <a:t>Introduzione:</a:t>
            </a:r>
          </a:p>
          <a:p>
            <a:r>
              <a:rPr lang="it-IT" b="0" i="0" u="none" strike="noStrike" dirty="0">
                <a:solidFill>
                  <a:srgbClr val="1E1E1F"/>
                </a:solidFill>
                <a:effectLst/>
                <a:latin typeface="Calibri" panose="020F0502020204030204" pitchFamily="34" charset="0"/>
                <a:cs typeface="Calibri" panose="020F0502020204030204" pitchFamily="34" charset="0"/>
              </a:rPr>
              <a:t>Una delle quattro libertà di cui beneficiano i cittadini dell'UE è la libera circolazione dei lavoratori. </a:t>
            </a:r>
          </a:p>
          <a:p>
            <a:r>
              <a:rPr lang="it-IT" b="0" i="0" u="none" strike="noStrike" dirty="0">
                <a:solidFill>
                  <a:srgbClr val="1E1E1F"/>
                </a:solidFill>
                <a:effectLst/>
                <a:latin typeface="Calibri" panose="020F0502020204030204" pitchFamily="34" charset="0"/>
                <a:cs typeface="Calibri" panose="020F0502020204030204" pitchFamily="34" charset="0"/>
              </a:rPr>
              <a:t>Essa include i diritti di circolazione e di soggiorno dei lavoratori, i diritti di ingresso e di soggiorno dei loro familiari e il diritto di svolgere un'attività lavorativa in un altro Stato membro, nonché di essere trattati su un piano di parità rispetto ai cittadini di quello Stato. </a:t>
            </a:r>
            <a:endParaRPr lang="it-IT" dirty="0">
              <a:solidFill>
                <a:srgbClr val="1E1E1F"/>
              </a:solidFill>
              <a:latin typeface="Calibri" panose="020F0502020204030204" pitchFamily="34" charset="0"/>
              <a:cs typeface="Calibri" panose="020F0502020204030204" pitchFamily="34" charset="0"/>
            </a:endParaRPr>
          </a:p>
          <a:p>
            <a:r>
              <a:rPr lang="it-IT" b="0" i="0" u="none" strike="noStrike" dirty="0">
                <a:solidFill>
                  <a:srgbClr val="1E1E1F"/>
                </a:solidFill>
                <a:effectLst/>
                <a:latin typeface="Calibri" panose="020F0502020204030204" pitchFamily="34" charset="0"/>
                <a:cs typeface="Calibri" panose="020F0502020204030204" pitchFamily="34" charset="0"/>
              </a:rPr>
              <a:t>Il servizio pubblico è soggetto a restrizioni. </a:t>
            </a:r>
          </a:p>
          <a:p>
            <a:r>
              <a:rPr lang="it-IT" b="0" i="0" u="none" strike="noStrike" dirty="0">
                <a:solidFill>
                  <a:srgbClr val="1E1E1F"/>
                </a:solidFill>
                <a:effectLst/>
                <a:latin typeface="Calibri" panose="020F0502020204030204" pitchFamily="34" charset="0"/>
                <a:cs typeface="Calibri" panose="020F0502020204030204" pitchFamily="34" charset="0"/>
              </a:rPr>
              <a:t>L'Autorità europea del lavoro funge da agenzia dedicata per la libera circolazione dei lavoratori, compresi i lavoratori distaccati.</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019806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2AB438-8044-C148-9A3C-A098A84EF72C}"/>
              </a:ext>
            </a:extLst>
          </p:cNvPr>
          <p:cNvSpPr>
            <a:spLocks noGrp="1"/>
          </p:cNvSpPr>
          <p:nvPr>
            <p:ph type="title"/>
          </p:nvPr>
        </p:nvSpPr>
        <p:spPr>
          <a:xfrm>
            <a:off x="838200" y="365126"/>
            <a:ext cx="10515600" cy="1062842"/>
          </a:xfrm>
        </p:spPr>
        <p:txBody>
          <a:bodyPr/>
          <a:lstStyle/>
          <a:p>
            <a:r>
              <a:rPr lang="it-IT" b="1" dirty="0">
                <a:solidFill>
                  <a:srgbClr val="00B0F0"/>
                </a:solidFill>
              </a:rPr>
              <a:t>Diritti dei cittadini europei</a:t>
            </a:r>
            <a:endParaRPr lang="it-IT" dirty="0">
              <a:solidFill>
                <a:srgbClr val="00B0F0"/>
              </a:solidFill>
            </a:endParaRPr>
          </a:p>
        </p:txBody>
      </p:sp>
      <p:sp>
        <p:nvSpPr>
          <p:cNvPr id="3" name="Segnaposto contenuto 2">
            <a:extLst>
              <a:ext uri="{FF2B5EF4-FFF2-40B4-BE49-F238E27FC236}">
                <a16:creationId xmlns:a16="http://schemas.microsoft.com/office/drawing/2014/main" id="{37831D51-0084-50F8-A90D-BA4D1FC775E1}"/>
              </a:ext>
            </a:extLst>
          </p:cNvPr>
          <p:cNvSpPr>
            <a:spLocks noGrp="1"/>
          </p:cNvSpPr>
          <p:nvPr>
            <p:ph idx="1"/>
          </p:nvPr>
        </p:nvSpPr>
        <p:spPr>
          <a:xfrm>
            <a:off x="838200" y="1427968"/>
            <a:ext cx="10515600" cy="4748995"/>
          </a:xfrm>
        </p:spPr>
        <p:txBody>
          <a:bodyPr/>
          <a:lstStyle/>
          <a:p>
            <a:pPr marL="0" indent="0">
              <a:buNone/>
            </a:pPr>
            <a:endParaRPr lang="it-IT" sz="2400" dirty="0"/>
          </a:p>
          <a:p>
            <a:r>
              <a:rPr lang="it-IT" sz="2400" dirty="0"/>
              <a:t>Familiari di Cittadini UE che esercitano diritto alla libera circolazione (anche tali familiari sono cittadini di Stati terzi):</a:t>
            </a:r>
          </a:p>
          <a:p>
            <a:pPr>
              <a:buFont typeface="Wingdings" panose="05000000000000000000" pitchFamily="2" charset="2"/>
              <a:buChar char="Ø"/>
            </a:pPr>
            <a:r>
              <a:rPr lang="it-IT" sz="2400" dirty="0"/>
              <a:t>Accompagnano o raggiungono il cittadino europeo</a:t>
            </a:r>
          </a:p>
          <a:p>
            <a:pPr>
              <a:buFont typeface="Wingdings" panose="05000000000000000000" pitchFamily="2" charset="2"/>
              <a:buChar char="Ø"/>
            </a:pPr>
            <a:r>
              <a:rPr lang="it-IT" sz="2400" dirty="0"/>
              <a:t>Coniuge o partner registrato (diritto permane se divorzio, purché unione durata 3 anni di cui 1 in Stato ospite)</a:t>
            </a:r>
          </a:p>
          <a:p>
            <a:pPr>
              <a:buFont typeface="Wingdings" panose="05000000000000000000" pitchFamily="2" charset="2"/>
              <a:buChar char="Ø"/>
            </a:pPr>
            <a:r>
              <a:rPr lang="it-IT" sz="2400" dirty="0"/>
              <a:t>Figli propri o del coniuge/partner, se minori di 21 o dipendenti</a:t>
            </a:r>
          </a:p>
          <a:p>
            <a:pPr>
              <a:buFont typeface="Wingdings" panose="05000000000000000000" pitchFamily="2" charset="2"/>
              <a:buChar char="Ø"/>
            </a:pPr>
            <a:r>
              <a:rPr lang="it-IT" sz="2400" dirty="0"/>
              <a:t>Ascendenti diretti propri o del partner se dipendenti</a:t>
            </a:r>
          </a:p>
          <a:p>
            <a:endParaRPr lang="it-IT" dirty="0"/>
          </a:p>
        </p:txBody>
      </p:sp>
    </p:spTree>
    <p:extLst>
      <p:ext uri="{BB962C8B-B14F-4D97-AF65-F5344CB8AC3E}">
        <p14:creationId xmlns:p14="http://schemas.microsoft.com/office/powerpoint/2010/main" val="14074619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103EBF6-69D2-1F91-B4E8-354D23C3BBD8}"/>
              </a:ext>
            </a:extLst>
          </p:cNvPr>
          <p:cNvSpPr>
            <a:spLocks noGrp="1"/>
          </p:cNvSpPr>
          <p:nvPr>
            <p:ph type="title"/>
          </p:nvPr>
        </p:nvSpPr>
        <p:spPr/>
        <p:txBody>
          <a:bodyPr/>
          <a:lstStyle/>
          <a:p>
            <a:r>
              <a:rPr lang="it-IT" b="1" dirty="0">
                <a:solidFill>
                  <a:srgbClr val="00B0F0"/>
                </a:solidFill>
              </a:rPr>
              <a:t>Diritti dei cittadini europei</a:t>
            </a:r>
            <a:endParaRPr lang="it-IT" dirty="0">
              <a:solidFill>
                <a:srgbClr val="00B0F0"/>
              </a:solidFill>
            </a:endParaRPr>
          </a:p>
        </p:txBody>
      </p:sp>
      <p:sp>
        <p:nvSpPr>
          <p:cNvPr id="3" name="Segnaposto contenuto 2">
            <a:extLst>
              <a:ext uri="{FF2B5EF4-FFF2-40B4-BE49-F238E27FC236}">
                <a16:creationId xmlns:a16="http://schemas.microsoft.com/office/drawing/2014/main" id="{12476647-7832-D440-5ADC-BBA6285A379E}"/>
              </a:ext>
            </a:extLst>
          </p:cNvPr>
          <p:cNvSpPr>
            <a:spLocks noGrp="1"/>
          </p:cNvSpPr>
          <p:nvPr>
            <p:ph idx="1"/>
          </p:nvPr>
        </p:nvSpPr>
        <p:spPr/>
        <p:txBody>
          <a:bodyPr/>
          <a:lstStyle/>
          <a:p>
            <a:r>
              <a:rPr lang="it-IT" u="sng" dirty="0">
                <a:solidFill>
                  <a:srgbClr val="00B050"/>
                </a:solidFill>
              </a:rPr>
              <a:t>Residenza permanente:</a:t>
            </a:r>
          </a:p>
          <a:p>
            <a:pPr marL="0" indent="0">
              <a:buNone/>
            </a:pPr>
            <a:r>
              <a:rPr lang="it-IT" dirty="0"/>
              <a:t>Art. 16</a:t>
            </a:r>
          </a:p>
          <a:p>
            <a:pPr marL="0" indent="0">
              <a:buNone/>
            </a:pPr>
            <a:r>
              <a:rPr lang="it-IT" dirty="0"/>
              <a:t>Presupposto: residenza nello Stato ospite</a:t>
            </a:r>
          </a:p>
          <a:p>
            <a:pPr>
              <a:buFont typeface="Wingdings" panose="05000000000000000000" pitchFamily="2" charset="2"/>
              <a:buChar char="Ø"/>
            </a:pPr>
            <a:r>
              <a:rPr lang="it-IT" dirty="0"/>
              <a:t>Legale (ex art. 7)</a:t>
            </a:r>
          </a:p>
          <a:p>
            <a:pPr>
              <a:buFont typeface="Wingdings" panose="05000000000000000000" pitchFamily="2" charset="2"/>
              <a:buChar char="Ø"/>
            </a:pPr>
            <a:r>
              <a:rPr lang="it-IT" dirty="0"/>
              <a:t>In via continuativa (Consentite assenze temporanee – no detenzione)</a:t>
            </a:r>
          </a:p>
          <a:p>
            <a:pPr>
              <a:buFont typeface="Wingdings" panose="05000000000000000000" pitchFamily="2" charset="2"/>
              <a:buChar char="Ø"/>
            </a:pPr>
            <a:r>
              <a:rPr lang="it-IT" dirty="0"/>
              <a:t>Per 5 anni</a:t>
            </a:r>
          </a:p>
          <a:p>
            <a:endParaRPr lang="it-IT" dirty="0"/>
          </a:p>
        </p:txBody>
      </p:sp>
    </p:spTree>
    <p:extLst>
      <p:ext uri="{BB962C8B-B14F-4D97-AF65-F5344CB8AC3E}">
        <p14:creationId xmlns:p14="http://schemas.microsoft.com/office/powerpoint/2010/main" val="15044367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0D61A4-03DE-C416-3CDD-CF4B0F99C253}"/>
              </a:ext>
            </a:extLst>
          </p:cNvPr>
          <p:cNvSpPr>
            <a:spLocks noGrp="1"/>
          </p:cNvSpPr>
          <p:nvPr>
            <p:ph type="title"/>
          </p:nvPr>
        </p:nvSpPr>
        <p:spPr/>
        <p:txBody>
          <a:bodyPr/>
          <a:lstStyle/>
          <a:p>
            <a:r>
              <a:rPr lang="it-IT" b="1" dirty="0">
                <a:solidFill>
                  <a:srgbClr val="00B0F0"/>
                </a:solidFill>
              </a:rPr>
              <a:t>Diritti dei cittadini europei</a:t>
            </a:r>
            <a:endParaRPr lang="it-IT" dirty="0">
              <a:solidFill>
                <a:srgbClr val="00B0F0"/>
              </a:solidFill>
            </a:endParaRPr>
          </a:p>
        </p:txBody>
      </p:sp>
      <p:sp>
        <p:nvSpPr>
          <p:cNvPr id="3" name="Segnaposto contenuto 2">
            <a:extLst>
              <a:ext uri="{FF2B5EF4-FFF2-40B4-BE49-F238E27FC236}">
                <a16:creationId xmlns:a16="http://schemas.microsoft.com/office/drawing/2014/main" id="{60646178-880E-7B88-44CC-7302E8DBB772}"/>
              </a:ext>
            </a:extLst>
          </p:cNvPr>
          <p:cNvSpPr>
            <a:spLocks noGrp="1"/>
          </p:cNvSpPr>
          <p:nvPr>
            <p:ph idx="1"/>
          </p:nvPr>
        </p:nvSpPr>
        <p:spPr/>
        <p:txBody>
          <a:bodyPr/>
          <a:lstStyle/>
          <a:p>
            <a:r>
              <a:rPr lang="it-IT" dirty="0"/>
              <a:t>Limitazioni previste</a:t>
            </a:r>
          </a:p>
          <a:p>
            <a:pPr>
              <a:buFont typeface="Wingdings" panose="05000000000000000000" pitchFamily="2" charset="2"/>
              <a:buChar char="Ø"/>
            </a:pPr>
            <a:r>
              <a:rPr lang="it-IT" dirty="0"/>
              <a:t>Ordine pubblico</a:t>
            </a:r>
          </a:p>
          <a:p>
            <a:pPr>
              <a:buFont typeface="Wingdings" panose="05000000000000000000" pitchFamily="2" charset="2"/>
              <a:buChar char="Ø"/>
            </a:pPr>
            <a:r>
              <a:rPr lang="it-IT" dirty="0"/>
              <a:t>Sicurezza pubblica</a:t>
            </a:r>
          </a:p>
          <a:p>
            <a:pPr>
              <a:buFont typeface="Wingdings" panose="05000000000000000000" pitchFamily="2" charset="2"/>
              <a:buChar char="Ø"/>
            </a:pPr>
            <a:r>
              <a:rPr lang="it-IT" dirty="0"/>
              <a:t>Sanità pubblica</a:t>
            </a:r>
          </a:p>
          <a:p>
            <a:pPr>
              <a:buFont typeface="Wingdings" panose="05000000000000000000" pitchFamily="2" charset="2"/>
              <a:buChar char="Ø"/>
            </a:pPr>
            <a:endParaRPr lang="it-IT" dirty="0"/>
          </a:p>
          <a:p>
            <a:pPr marL="0" indent="0">
              <a:buNone/>
            </a:pPr>
            <a:r>
              <a:rPr lang="it-IT" dirty="0"/>
              <a:t>La disciplina è dettagliata negli articoli 28 e seguenti della direttiva 2004/38</a:t>
            </a:r>
          </a:p>
          <a:p>
            <a:endParaRPr lang="it-IT" dirty="0"/>
          </a:p>
        </p:txBody>
      </p:sp>
    </p:spTree>
    <p:extLst>
      <p:ext uri="{BB962C8B-B14F-4D97-AF65-F5344CB8AC3E}">
        <p14:creationId xmlns:p14="http://schemas.microsoft.com/office/powerpoint/2010/main" val="22992013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3C7D04-2EFE-734C-557D-6A8DD3C543C4}"/>
              </a:ext>
            </a:extLst>
          </p:cNvPr>
          <p:cNvSpPr>
            <a:spLocks noGrp="1"/>
          </p:cNvSpPr>
          <p:nvPr>
            <p:ph type="title"/>
          </p:nvPr>
        </p:nvSpPr>
        <p:spPr>
          <a:xfrm>
            <a:off x="838200" y="365125"/>
            <a:ext cx="10515600" cy="1120775"/>
          </a:xfrm>
        </p:spPr>
        <p:txBody>
          <a:bodyPr>
            <a:normAutofit fontScale="90000"/>
          </a:bodyPr>
          <a:lstStyle/>
          <a:p>
            <a:br>
              <a:rPr lang="it-IT" dirty="0">
                <a:solidFill>
                  <a:srgbClr val="259746"/>
                </a:solidFill>
              </a:rPr>
            </a:br>
            <a:r>
              <a:rPr lang="it-IT" b="1" dirty="0">
                <a:solidFill>
                  <a:srgbClr val="00B0F0"/>
                </a:solidFill>
              </a:rPr>
              <a:t>Cittadini economicamente inattivi e l’assistenza sociale nello Stato ospite</a:t>
            </a:r>
            <a:br>
              <a:rPr lang="it-IT" dirty="0">
                <a:solidFill>
                  <a:srgbClr val="259746"/>
                </a:solidFill>
              </a:rPr>
            </a:br>
            <a:endParaRPr lang="it-IT" dirty="0"/>
          </a:p>
        </p:txBody>
      </p:sp>
      <p:sp>
        <p:nvSpPr>
          <p:cNvPr id="3" name="Segnaposto contenuto 2">
            <a:extLst>
              <a:ext uri="{FF2B5EF4-FFF2-40B4-BE49-F238E27FC236}">
                <a16:creationId xmlns:a16="http://schemas.microsoft.com/office/drawing/2014/main" id="{4A44669E-E830-5C20-E073-EEE1F2C46550}"/>
              </a:ext>
            </a:extLst>
          </p:cNvPr>
          <p:cNvSpPr>
            <a:spLocks noGrp="1"/>
          </p:cNvSpPr>
          <p:nvPr>
            <p:ph idx="1"/>
          </p:nvPr>
        </p:nvSpPr>
        <p:spPr/>
        <p:txBody>
          <a:bodyPr>
            <a:normAutofit/>
          </a:bodyPr>
          <a:lstStyle/>
          <a:p>
            <a:r>
              <a:rPr lang="it-IT" sz="3200" b="1" u="sng" dirty="0">
                <a:solidFill>
                  <a:srgbClr val="00B050"/>
                </a:solidFill>
              </a:rPr>
              <a:t>Art 24 (1) – Dir. 2004/38:</a:t>
            </a:r>
          </a:p>
          <a:p>
            <a:pPr lvl="1">
              <a:buFont typeface="Wingdings" pitchFamily="2" charset="2"/>
              <a:buChar char="Ø"/>
            </a:pPr>
            <a:r>
              <a:rPr lang="it-IT" sz="2800" dirty="0"/>
              <a:t>	Fatte salve le disposizioni specifiche espressamente 	previste 	dal trattato e dal diritto derivato, ogni cittadino 	dell’Unione 	che risiede, in base alla presente direttiva, 	nel territorio dello 	Stato membro ospitante gode di pari 	trattamento rispetto ai 	cittadini di tale Stato</a:t>
            </a:r>
          </a:p>
          <a:p>
            <a:pPr lvl="1" algn="just">
              <a:buFont typeface="Wingdings" pitchFamily="2" charset="2"/>
              <a:buChar char="Ø"/>
            </a:pPr>
            <a:r>
              <a:rPr lang="it-IT" sz="2800" dirty="0"/>
              <a:t>	Per ogni cittadino che esercita il diritto alla libera 	circolazione</a:t>
            </a:r>
          </a:p>
          <a:p>
            <a:pPr lvl="1" algn="just">
              <a:buFont typeface="Wingdings" pitchFamily="2" charset="2"/>
              <a:buChar char="Ø"/>
            </a:pPr>
            <a:r>
              <a:rPr lang="it-IT" sz="2800" dirty="0"/>
              <a:t>	Riguarda TUTTI i profili (vale a dire, anche i vantaggi sociali e 	l’assistenza sociale)</a:t>
            </a:r>
          </a:p>
          <a:p>
            <a:endParaRPr lang="it-IT" dirty="0"/>
          </a:p>
        </p:txBody>
      </p:sp>
    </p:spTree>
    <p:extLst>
      <p:ext uri="{BB962C8B-B14F-4D97-AF65-F5344CB8AC3E}">
        <p14:creationId xmlns:p14="http://schemas.microsoft.com/office/powerpoint/2010/main" val="6186941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54161B-374F-55DE-FBB8-58043E3468C4}"/>
              </a:ext>
            </a:extLst>
          </p:cNvPr>
          <p:cNvSpPr>
            <a:spLocks noGrp="1"/>
          </p:cNvSpPr>
          <p:nvPr>
            <p:ph type="title"/>
          </p:nvPr>
        </p:nvSpPr>
        <p:spPr>
          <a:xfrm>
            <a:off x="838200" y="365125"/>
            <a:ext cx="10515600" cy="866775"/>
          </a:xfrm>
        </p:spPr>
        <p:txBody>
          <a:bodyPr>
            <a:noAutofit/>
          </a:bodyPr>
          <a:lstStyle/>
          <a:p>
            <a:pPr algn="just"/>
            <a:r>
              <a:rPr lang="it-IT" sz="3200" b="1" dirty="0">
                <a:solidFill>
                  <a:srgbClr val="00B0F0"/>
                </a:solidFill>
              </a:rPr>
              <a:t>Cittadini economicamente inattivi e l’assistenza sociale nello Stato ospite</a:t>
            </a:r>
          </a:p>
        </p:txBody>
      </p:sp>
      <p:sp>
        <p:nvSpPr>
          <p:cNvPr id="3" name="Segnaposto contenuto 2">
            <a:extLst>
              <a:ext uri="{FF2B5EF4-FFF2-40B4-BE49-F238E27FC236}">
                <a16:creationId xmlns:a16="http://schemas.microsoft.com/office/drawing/2014/main" id="{9A2B7AAC-A7C5-2B7E-92A9-7BBDFC9301A9}"/>
              </a:ext>
            </a:extLst>
          </p:cNvPr>
          <p:cNvSpPr>
            <a:spLocks noGrp="1"/>
          </p:cNvSpPr>
          <p:nvPr>
            <p:ph idx="1"/>
          </p:nvPr>
        </p:nvSpPr>
        <p:spPr>
          <a:xfrm>
            <a:off x="838200" y="1447800"/>
            <a:ext cx="10515600" cy="4940300"/>
          </a:xfrm>
        </p:spPr>
        <p:txBody>
          <a:bodyPr>
            <a:normAutofit lnSpcReduction="10000"/>
          </a:bodyPr>
          <a:lstStyle/>
          <a:p>
            <a:pPr algn="just"/>
            <a:r>
              <a:rPr lang="it-IT" dirty="0"/>
              <a:t>Lavoratori subordinati:</a:t>
            </a:r>
          </a:p>
          <a:p>
            <a:pPr algn="just"/>
            <a:r>
              <a:rPr lang="it-IT" dirty="0"/>
              <a:t> Diritto agli Stessi vantaggi sociali e fiscali: </a:t>
            </a:r>
            <a:r>
              <a:rPr lang="it-IT" sz="2800" dirty="0"/>
              <a:t>Regolamento 492/2011 </a:t>
            </a:r>
          </a:p>
          <a:p>
            <a:pPr algn="just"/>
            <a:r>
              <a:rPr lang="it-IT" b="1" u="sng" dirty="0">
                <a:solidFill>
                  <a:srgbClr val="00B050"/>
                </a:solidFill>
              </a:rPr>
              <a:t>Nozione di «vantaggio sociale»:</a:t>
            </a:r>
          </a:p>
          <a:p>
            <a:pPr algn="just"/>
            <a:r>
              <a:rPr lang="it-IT" dirty="0"/>
              <a:t>tutte quelle misure, connesse o meno all’esistenza di un rapporto di lavoro, di cui i cittadini dello Stato ospitante risultino destinatari in virtù della loro condizione generale di lavoratori o della semplice residenza sul territorio nazionale» (causa 207/78 </a:t>
            </a:r>
            <a:r>
              <a:rPr lang="it-IT" dirty="0" err="1"/>
              <a:t>Even</a:t>
            </a:r>
            <a:r>
              <a:rPr lang="it-IT" dirty="0"/>
              <a:t>) </a:t>
            </a:r>
          </a:p>
          <a:p>
            <a:pPr lvl="1">
              <a:buFont typeface="Wingdings" panose="05000000000000000000" pitchFamily="2" charset="2"/>
              <a:buChar char="Ø"/>
            </a:pPr>
            <a:r>
              <a:rPr lang="it-IT" dirty="0"/>
              <a:t>Agevolazione per nascita di figlio</a:t>
            </a:r>
          </a:p>
          <a:p>
            <a:pPr lvl="1">
              <a:buFont typeface="Wingdings" panose="05000000000000000000" pitchFamily="2" charset="2"/>
              <a:buChar char="Ø"/>
            </a:pPr>
            <a:r>
              <a:rPr lang="it-IT" dirty="0"/>
              <a:t>Sussidio di disoccupazione</a:t>
            </a:r>
          </a:p>
          <a:p>
            <a:pPr lvl="1">
              <a:buFont typeface="Wingdings" panose="05000000000000000000" pitchFamily="2" charset="2"/>
              <a:buChar char="Ø"/>
            </a:pPr>
            <a:r>
              <a:rPr lang="it-IT" dirty="0"/>
              <a:t>Salario minimo garantito</a:t>
            </a:r>
          </a:p>
          <a:p>
            <a:pPr lvl="1">
              <a:buFont typeface="Wingdings" panose="05000000000000000000" pitchFamily="2" charset="2"/>
              <a:buChar char="Ø"/>
            </a:pPr>
            <a:r>
              <a:rPr lang="it-IT" dirty="0"/>
              <a:t>Tessera ferroviaria</a:t>
            </a:r>
          </a:p>
          <a:p>
            <a:pPr lvl="1">
              <a:buFont typeface="Wingdings" panose="05000000000000000000" pitchFamily="2" charset="2"/>
              <a:buChar char="Ø"/>
            </a:pPr>
            <a:r>
              <a:rPr lang="it-IT" dirty="0"/>
              <a:t>Contributo per iscrizione a corso universitario</a:t>
            </a:r>
          </a:p>
          <a:p>
            <a:pPr algn="just"/>
            <a:endParaRPr lang="it-IT" sz="2800" dirty="0"/>
          </a:p>
          <a:p>
            <a:endParaRPr lang="it-IT" dirty="0"/>
          </a:p>
        </p:txBody>
      </p:sp>
    </p:spTree>
    <p:extLst>
      <p:ext uri="{BB962C8B-B14F-4D97-AF65-F5344CB8AC3E}">
        <p14:creationId xmlns:p14="http://schemas.microsoft.com/office/powerpoint/2010/main" val="13386540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E71263-E304-F2C4-F0A2-1D496B9CB287}"/>
              </a:ext>
            </a:extLst>
          </p:cNvPr>
          <p:cNvSpPr>
            <a:spLocks noGrp="1"/>
          </p:cNvSpPr>
          <p:nvPr>
            <p:ph type="title"/>
          </p:nvPr>
        </p:nvSpPr>
        <p:spPr>
          <a:xfrm>
            <a:off x="838200" y="365125"/>
            <a:ext cx="10515600" cy="1133475"/>
          </a:xfrm>
        </p:spPr>
        <p:txBody>
          <a:bodyPr>
            <a:normAutofit fontScale="90000"/>
          </a:bodyPr>
          <a:lstStyle/>
          <a:p>
            <a:r>
              <a:rPr lang="it-IT" b="1" dirty="0">
                <a:solidFill>
                  <a:srgbClr val="00B0F0"/>
                </a:solidFill>
              </a:rPr>
              <a:t>Cittadini economicamente inattivi e l’assistenza sociale nello Stato ospite</a:t>
            </a:r>
            <a:endParaRPr lang="it-IT" dirty="0">
              <a:solidFill>
                <a:srgbClr val="00B0F0"/>
              </a:solidFill>
            </a:endParaRPr>
          </a:p>
        </p:txBody>
      </p:sp>
      <p:sp>
        <p:nvSpPr>
          <p:cNvPr id="3" name="Segnaposto contenuto 2">
            <a:extLst>
              <a:ext uri="{FF2B5EF4-FFF2-40B4-BE49-F238E27FC236}">
                <a16:creationId xmlns:a16="http://schemas.microsoft.com/office/drawing/2014/main" id="{851DA945-68F5-5334-FAFB-7151DCB1B4FB}"/>
              </a:ext>
            </a:extLst>
          </p:cNvPr>
          <p:cNvSpPr>
            <a:spLocks noGrp="1"/>
          </p:cNvSpPr>
          <p:nvPr>
            <p:ph idx="1"/>
          </p:nvPr>
        </p:nvSpPr>
        <p:spPr/>
        <p:txBody>
          <a:bodyPr/>
          <a:lstStyle/>
          <a:p>
            <a:r>
              <a:rPr lang="it-IT" b="1" u="sng" dirty="0">
                <a:solidFill>
                  <a:srgbClr val="00B050"/>
                </a:solidFill>
              </a:rPr>
              <a:t>Eccezione alla parità di trattamento</a:t>
            </a:r>
            <a:r>
              <a:rPr lang="it-IT" dirty="0"/>
              <a:t>: Art. 24 (2) Direttiva 2004/38/CE</a:t>
            </a:r>
          </a:p>
          <a:p>
            <a:r>
              <a:rPr lang="it-IT" dirty="0"/>
              <a:t>«lo Stato membro ospitante non è tenuto ad attribuire il diritto a prestazioni di assistenza sociale durante i primi 3 mesi di soggiorno o, se del caso, durante il periodo più lungo previsto dall’art. 14, par. 4, lett. b) (=cittadini entrati per cercare lavoro, nel periodo in cui lo cerchino)»</a:t>
            </a:r>
          </a:p>
          <a:p>
            <a:r>
              <a:rPr lang="it-IT" dirty="0"/>
              <a:t>(2 casi)</a:t>
            </a:r>
          </a:p>
          <a:p>
            <a:r>
              <a:rPr lang="it-IT" dirty="0"/>
              <a:t>Nota Bene: il diritto all’accesso al lavoro è incluso nell’art. 45 TFUE</a:t>
            </a:r>
          </a:p>
          <a:p>
            <a:endParaRPr lang="it-IT" dirty="0"/>
          </a:p>
        </p:txBody>
      </p:sp>
    </p:spTree>
    <p:extLst>
      <p:ext uri="{BB962C8B-B14F-4D97-AF65-F5344CB8AC3E}">
        <p14:creationId xmlns:p14="http://schemas.microsoft.com/office/powerpoint/2010/main" val="31259461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F27B45-B842-E8DB-BA21-A4B2323698F4}"/>
              </a:ext>
            </a:extLst>
          </p:cNvPr>
          <p:cNvSpPr>
            <a:spLocks noGrp="1"/>
          </p:cNvSpPr>
          <p:nvPr>
            <p:ph type="title"/>
          </p:nvPr>
        </p:nvSpPr>
        <p:spPr/>
        <p:txBody>
          <a:bodyPr/>
          <a:lstStyle/>
          <a:p>
            <a:pPr algn="just"/>
            <a:r>
              <a:rPr lang="it-IT" b="1" dirty="0">
                <a:solidFill>
                  <a:srgbClr val="00B0F0"/>
                </a:solidFill>
              </a:rPr>
              <a:t>Cittadini economicamente inattivi e l’assistenza sociale nello Stato ospite</a:t>
            </a:r>
            <a:endParaRPr lang="it-IT" dirty="0">
              <a:solidFill>
                <a:srgbClr val="00B0F0"/>
              </a:solidFill>
            </a:endParaRPr>
          </a:p>
        </p:txBody>
      </p:sp>
      <p:sp>
        <p:nvSpPr>
          <p:cNvPr id="3" name="Segnaposto contenuto 2">
            <a:extLst>
              <a:ext uri="{FF2B5EF4-FFF2-40B4-BE49-F238E27FC236}">
                <a16:creationId xmlns:a16="http://schemas.microsoft.com/office/drawing/2014/main" id="{C9E866EE-41C8-7414-8761-8675E92887C0}"/>
              </a:ext>
            </a:extLst>
          </p:cNvPr>
          <p:cNvSpPr>
            <a:spLocks noGrp="1"/>
          </p:cNvSpPr>
          <p:nvPr>
            <p:ph idx="1"/>
          </p:nvPr>
        </p:nvSpPr>
        <p:spPr/>
        <p:txBody>
          <a:bodyPr>
            <a:normAutofit fontScale="77500" lnSpcReduction="20000"/>
          </a:bodyPr>
          <a:lstStyle/>
          <a:p>
            <a:r>
              <a:rPr lang="it-IT" b="1" u="sng" dirty="0">
                <a:solidFill>
                  <a:srgbClr val="00B050"/>
                </a:solidFill>
              </a:rPr>
              <a:t>Eccezioni art. 24, par. 2, Direttiva 2004/38/CE: Studenti</a:t>
            </a:r>
          </a:p>
          <a:p>
            <a:r>
              <a:rPr lang="it-IT" dirty="0"/>
              <a:t>Sì se:</a:t>
            </a:r>
          </a:p>
          <a:p>
            <a:pPr lvl="1" algn="just">
              <a:buFont typeface="Wingdings" panose="05000000000000000000" pitchFamily="2" charset="2"/>
              <a:buChar char="Ø"/>
            </a:pPr>
            <a:r>
              <a:rPr lang="it-IT" sz="2800" dirty="0"/>
              <a:t>Risiedono in quanto lavoratori subordinati o lavoratori autonomi</a:t>
            </a:r>
          </a:p>
          <a:p>
            <a:pPr lvl="1" algn="just">
              <a:buFont typeface="Wingdings" panose="05000000000000000000" pitchFamily="2" charset="2"/>
              <a:buChar char="Ø"/>
            </a:pPr>
            <a:r>
              <a:rPr lang="it-IT" sz="2800" dirty="0"/>
              <a:t>Risiedono in quanto familiari di un lavoratore subordinato o autonomo</a:t>
            </a:r>
          </a:p>
          <a:p>
            <a:pPr lvl="1" algn="just">
              <a:buFont typeface="Wingdings" panose="05000000000000000000" pitchFamily="2" charset="2"/>
              <a:buChar char="Ø"/>
            </a:pPr>
            <a:r>
              <a:rPr lang="it-IT" sz="2800" dirty="0"/>
              <a:t>Hanno acquistato diritto di soggiorno permanente</a:t>
            </a:r>
          </a:p>
          <a:p>
            <a:pPr algn="just"/>
            <a:r>
              <a:rPr lang="it-IT" dirty="0"/>
              <a:t>C—209/03 </a:t>
            </a:r>
            <a:r>
              <a:rPr lang="it-IT" dirty="0" err="1"/>
              <a:t>Bidar</a:t>
            </a:r>
            <a:r>
              <a:rPr lang="it-IT" dirty="0"/>
              <a:t>: studente francese, residente in GB con la nonna, con studi scolastici in GB, si iscrive all’Università ma gli viene rifiutato prestito perché no residenza stabile in GB (=almeno 3 anni)</a:t>
            </a:r>
          </a:p>
          <a:p>
            <a:pPr marL="0" indent="0" algn="ctr">
              <a:buNone/>
            </a:pPr>
            <a:r>
              <a:rPr lang="it-IT" dirty="0"/>
              <a:t>↓</a:t>
            </a:r>
          </a:p>
          <a:p>
            <a:pPr algn="just"/>
            <a:r>
              <a:rPr lang="it-IT" dirty="0"/>
              <a:t>Art. 18 TFUE:</a:t>
            </a:r>
          </a:p>
          <a:p>
            <a:pPr marL="0" indent="0" algn="just">
              <a:buNone/>
            </a:pPr>
            <a:r>
              <a:rPr lang="it-IT" dirty="0"/>
              <a:t>- discriminazione indiretta</a:t>
            </a:r>
          </a:p>
          <a:p>
            <a:pPr algn="just">
              <a:buFontTx/>
              <a:buChar char="-"/>
            </a:pPr>
            <a:r>
              <a:rPr lang="it-IT" dirty="0"/>
              <a:t>OK chiedere un certo grado di integrazione</a:t>
            </a:r>
          </a:p>
          <a:p>
            <a:pPr algn="just">
              <a:buFontTx/>
              <a:buChar char="-"/>
            </a:pPr>
            <a:r>
              <a:rPr lang="it-IT" dirty="0"/>
              <a:t>MA NO PROPORZIONALITÀ nel caso specifico</a:t>
            </a:r>
          </a:p>
          <a:p>
            <a:endParaRPr lang="it-IT" dirty="0"/>
          </a:p>
        </p:txBody>
      </p:sp>
    </p:spTree>
    <p:extLst>
      <p:ext uri="{BB962C8B-B14F-4D97-AF65-F5344CB8AC3E}">
        <p14:creationId xmlns:p14="http://schemas.microsoft.com/office/powerpoint/2010/main" val="3025159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86C6E3-6847-0293-0DE0-918E2F530DA2}"/>
              </a:ext>
            </a:extLst>
          </p:cNvPr>
          <p:cNvSpPr>
            <a:spLocks noGrp="1"/>
          </p:cNvSpPr>
          <p:nvPr>
            <p:ph type="title"/>
          </p:nvPr>
        </p:nvSpPr>
        <p:spPr/>
        <p:txBody>
          <a:bodyPr/>
          <a:lstStyle/>
          <a:p>
            <a:r>
              <a:rPr lang="it-IT" b="1" dirty="0">
                <a:solidFill>
                  <a:srgbClr val="00B0F0"/>
                </a:solidFill>
              </a:rPr>
              <a:t>La libera circolazione dei lavoratori subordinati</a:t>
            </a:r>
          </a:p>
        </p:txBody>
      </p:sp>
      <p:sp>
        <p:nvSpPr>
          <p:cNvPr id="3" name="Segnaposto contenuto 2">
            <a:extLst>
              <a:ext uri="{FF2B5EF4-FFF2-40B4-BE49-F238E27FC236}">
                <a16:creationId xmlns:a16="http://schemas.microsoft.com/office/drawing/2014/main" id="{5102FB98-BE30-B8E0-8547-3E3EFB38E0AF}"/>
              </a:ext>
            </a:extLst>
          </p:cNvPr>
          <p:cNvSpPr>
            <a:spLocks noGrp="1"/>
          </p:cNvSpPr>
          <p:nvPr>
            <p:ph idx="1"/>
          </p:nvPr>
        </p:nvSpPr>
        <p:spPr>
          <a:xfrm>
            <a:off x="838200" y="1825625"/>
            <a:ext cx="10515600" cy="4667250"/>
          </a:xfrm>
        </p:spPr>
        <p:txBody>
          <a:bodyPr>
            <a:normAutofit fontScale="77500" lnSpcReduction="20000"/>
          </a:bodyPr>
          <a:lstStyle/>
          <a:p>
            <a:pPr algn="just"/>
            <a:r>
              <a:rPr lang="it-IT" b="1" i="0" u="none" strike="noStrike" dirty="0">
                <a:solidFill>
                  <a:srgbClr val="00B0F0"/>
                </a:solidFill>
                <a:effectLst/>
                <a:latin typeface="Calibri" panose="020F0502020204030204" pitchFamily="34" charset="0"/>
                <a:cs typeface="Calibri" panose="020F0502020204030204" pitchFamily="34" charset="0"/>
              </a:rPr>
              <a:t>Base giuridica:</a:t>
            </a:r>
          </a:p>
          <a:p>
            <a:pPr lvl="1" algn="just"/>
            <a:r>
              <a:rPr lang="it-IT" sz="2600" b="0" i="0" u="none" strike="noStrike" dirty="0">
                <a:solidFill>
                  <a:srgbClr val="1E1E1F"/>
                </a:solidFill>
                <a:effectLst/>
                <a:latin typeface="Calibri" panose="020F0502020204030204" pitchFamily="34" charset="0"/>
                <a:cs typeface="Calibri" panose="020F0502020204030204" pitchFamily="34" charset="0"/>
              </a:rPr>
              <a:t>Articolo 3, paragrafo 2, del trattato sull'Unione europea (TUE); </a:t>
            </a:r>
          </a:p>
          <a:p>
            <a:pPr lvl="1" algn="just"/>
            <a:r>
              <a:rPr lang="it-IT" sz="2600" b="0" i="0" u="none" strike="noStrike" dirty="0">
                <a:solidFill>
                  <a:srgbClr val="1E1E1F"/>
                </a:solidFill>
                <a:effectLst/>
                <a:latin typeface="Calibri" panose="020F0502020204030204" pitchFamily="34" charset="0"/>
                <a:cs typeface="Calibri" panose="020F0502020204030204" pitchFamily="34" charset="0"/>
              </a:rPr>
              <a:t>articolo 4, paragrafo 2, lettera a), </a:t>
            </a:r>
          </a:p>
          <a:p>
            <a:pPr lvl="1" algn="just"/>
            <a:r>
              <a:rPr lang="it-IT" sz="2600" b="0" i="0" u="none" strike="noStrike" dirty="0">
                <a:solidFill>
                  <a:srgbClr val="1E1E1F"/>
                </a:solidFill>
                <a:effectLst/>
                <a:latin typeface="Calibri" panose="020F0502020204030204" pitchFamily="34" charset="0"/>
                <a:cs typeface="Calibri" panose="020F0502020204030204" pitchFamily="34" charset="0"/>
              </a:rPr>
              <a:t>e articoli 20, 26 e da 45 a 48 del trattato sul funzionamento dell'Unione europea (TFUE).</a:t>
            </a:r>
          </a:p>
          <a:p>
            <a:pPr algn="just"/>
            <a:r>
              <a:rPr lang="it-IT" b="1" dirty="0">
                <a:solidFill>
                  <a:srgbClr val="00B0F0"/>
                </a:solidFill>
                <a:latin typeface="Calibri" panose="020F0502020204030204" pitchFamily="34" charset="0"/>
                <a:cs typeface="Calibri" panose="020F0502020204030204" pitchFamily="34" charset="0"/>
              </a:rPr>
              <a:t>Obiettivi:</a:t>
            </a:r>
          </a:p>
          <a:p>
            <a:pPr lvl="1" algn="just"/>
            <a:r>
              <a:rPr lang="it-IT" sz="2800" b="0" i="0" u="none" strike="noStrike" dirty="0">
                <a:solidFill>
                  <a:srgbClr val="1E1E1F"/>
                </a:solidFill>
                <a:effectLst/>
                <a:latin typeface="Calibri" panose="020F0502020204030204" pitchFamily="34" charset="0"/>
                <a:cs typeface="Calibri" panose="020F0502020204030204" pitchFamily="34" charset="0"/>
              </a:rPr>
              <a:t>La libera circolazione dei lavoratori è uno dei principi fondamentali dell'UE sin dalla sua istituzione. </a:t>
            </a:r>
          </a:p>
          <a:p>
            <a:pPr lvl="1" algn="just"/>
            <a:r>
              <a:rPr lang="it-IT" sz="2800" b="0" i="0" u="none" strike="noStrike" dirty="0">
                <a:solidFill>
                  <a:srgbClr val="1E1E1F"/>
                </a:solidFill>
                <a:effectLst/>
                <a:latin typeface="Calibri" panose="020F0502020204030204" pitchFamily="34" charset="0"/>
                <a:cs typeface="Calibri" panose="020F0502020204030204" pitchFamily="34" charset="0"/>
              </a:rPr>
              <a:t>È sancita all'articolo 45 TFUE ed è un diritto fondamentale dei lavoratori, che va a completare la libera circolazione delle merci, dei capitali e dei servizi all'interno del mercato unico europeo. </a:t>
            </a:r>
          </a:p>
          <a:p>
            <a:pPr lvl="1" algn="just"/>
            <a:r>
              <a:rPr lang="it-IT" sz="2800" b="0" i="0" u="none" strike="noStrike" dirty="0">
                <a:solidFill>
                  <a:srgbClr val="1E1E1F"/>
                </a:solidFill>
                <a:effectLst/>
                <a:latin typeface="Calibri" panose="020F0502020204030204" pitchFamily="34" charset="0"/>
                <a:cs typeface="Calibri" panose="020F0502020204030204" pitchFamily="34" charset="0"/>
              </a:rPr>
              <a:t>Essa implica l'abolizione di qualsiasi discriminazione fondata sulla nazionalità per quanto riguarda l'impiego, la retribuzione e le altre condizioni di lavoro. </a:t>
            </a:r>
          </a:p>
          <a:p>
            <a:pPr lvl="1" algn="just"/>
            <a:r>
              <a:rPr lang="it-IT" sz="2800" b="0" i="0" u="none" strike="noStrike" dirty="0">
                <a:solidFill>
                  <a:srgbClr val="1E1E1F"/>
                </a:solidFill>
                <a:effectLst/>
                <a:latin typeface="Calibri" panose="020F0502020204030204" pitchFamily="34" charset="0"/>
                <a:cs typeface="Calibri" panose="020F0502020204030204" pitchFamily="34" charset="0"/>
              </a:rPr>
              <a:t>Il suddetto articolo stabilisce inoltre che un lavoratore dell'UE ha il diritto di rispondere a offerte di lavoro effettive, di spostarsi liberamente a tal fine nel territorio di uno Stato membro, di prendervi dimora al fine di svolgervi un'attività di lavoro e di rimanere nel suo territorio, a determinate condizioni, dopo aver occupato un impiego.</a:t>
            </a:r>
            <a:endParaRPr lang="it-IT"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87767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0B04EF-DF18-C46A-D84F-9534CC212F8A}"/>
              </a:ext>
            </a:extLst>
          </p:cNvPr>
          <p:cNvSpPr>
            <a:spLocks noGrp="1"/>
          </p:cNvSpPr>
          <p:nvPr>
            <p:ph type="title"/>
          </p:nvPr>
        </p:nvSpPr>
        <p:spPr>
          <a:xfrm>
            <a:off x="838200" y="365125"/>
            <a:ext cx="10515600" cy="1069975"/>
          </a:xfrm>
        </p:spPr>
        <p:txBody>
          <a:bodyPr>
            <a:normAutofit fontScale="90000"/>
          </a:bodyPr>
          <a:lstStyle/>
          <a:p>
            <a:r>
              <a:rPr lang="it-IT" sz="3600" b="1" dirty="0">
                <a:solidFill>
                  <a:srgbClr val="00B0F0"/>
                </a:solidFill>
              </a:rPr>
              <a:t>Nozione di lavoratore subordinato nell’ordinamento dell’Unione europea</a:t>
            </a:r>
          </a:p>
        </p:txBody>
      </p:sp>
      <p:sp>
        <p:nvSpPr>
          <p:cNvPr id="3" name="Segnaposto contenuto 2">
            <a:extLst>
              <a:ext uri="{FF2B5EF4-FFF2-40B4-BE49-F238E27FC236}">
                <a16:creationId xmlns:a16="http://schemas.microsoft.com/office/drawing/2014/main" id="{5DE81C54-DD3B-B635-92D0-AFA0E6F2FD33}"/>
              </a:ext>
            </a:extLst>
          </p:cNvPr>
          <p:cNvSpPr>
            <a:spLocks noGrp="1"/>
          </p:cNvSpPr>
          <p:nvPr>
            <p:ph idx="1"/>
          </p:nvPr>
        </p:nvSpPr>
        <p:spPr/>
        <p:txBody>
          <a:bodyPr/>
          <a:lstStyle/>
          <a:p>
            <a:r>
              <a:rPr lang="it-IT" b="1" dirty="0">
                <a:solidFill>
                  <a:srgbClr val="00B0F0"/>
                </a:solidFill>
              </a:rPr>
              <a:t>Nozione funzionalista</a:t>
            </a:r>
            <a:r>
              <a:rPr lang="it-IT" dirty="0"/>
              <a:t>: funzionale al mercato unico europeo.</a:t>
            </a:r>
          </a:p>
          <a:p>
            <a:r>
              <a:rPr lang="it-IT" dirty="0">
                <a:solidFill>
                  <a:schemeClr val="tx1">
                    <a:lumMod val="95000"/>
                    <a:lumOff val="5000"/>
                  </a:schemeClr>
                </a:solidFill>
                <a:latin typeface="Crimson Text"/>
              </a:rPr>
              <a:t>L</a:t>
            </a:r>
            <a:r>
              <a:rPr lang="it-IT" b="0" i="0" u="none" strike="noStrike" dirty="0">
                <a:solidFill>
                  <a:schemeClr val="tx1">
                    <a:lumMod val="95000"/>
                    <a:lumOff val="5000"/>
                  </a:schemeClr>
                </a:solidFill>
                <a:effectLst/>
                <a:latin typeface="Crimson Text"/>
              </a:rPr>
              <a:t>’ordinamento dell’Unione – caratterizzandosi per un approccio definitorio di tipo casistico – non contiene una definizione unitaria di lavoratore subordinato.</a:t>
            </a:r>
          </a:p>
          <a:p>
            <a:r>
              <a:rPr lang="it-IT" b="0" i="0" u="none" strike="noStrike" dirty="0">
                <a:solidFill>
                  <a:schemeClr val="tx1">
                    <a:lumMod val="95000"/>
                    <a:lumOff val="5000"/>
                  </a:schemeClr>
                </a:solidFill>
                <a:effectLst/>
                <a:latin typeface="Crimson Text"/>
              </a:rPr>
              <a:t>Per contro, tale nozione varia a seconda del settore di applicazione considerato e, segnatamente, del tipo di fonte o campo normativo, il che spiega anche la variabilità degli statuti protettivi imputati al lavoratore a seconda dei differenti contesti in rilievo</a:t>
            </a:r>
            <a:endParaRPr lang="it-IT" dirty="0">
              <a:solidFill>
                <a:schemeClr val="tx1">
                  <a:lumMod val="95000"/>
                  <a:lumOff val="5000"/>
                </a:schemeClr>
              </a:solidFill>
            </a:endParaRPr>
          </a:p>
        </p:txBody>
      </p:sp>
    </p:spTree>
    <p:extLst>
      <p:ext uri="{BB962C8B-B14F-4D97-AF65-F5344CB8AC3E}">
        <p14:creationId xmlns:p14="http://schemas.microsoft.com/office/powerpoint/2010/main" val="501364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07BE9A-9C18-5FFC-D2B3-825DF31469D5}"/>
              </a:ext>
            </a:extLst>
          </p:cNvPr>
          <p:cNvSpPr>
            <a:spLocks noGrp="1"/>
          </p:cNvSpPr>
          <p:nvPr>
            <p:ph type="title"/>
          </p:nvPr>
        </p:nvSpPr>
        <p:spPr/>
        <p:txBody>
          <a:bodyPr/>
          <a:lstStyle/>
          <a:p>
            <a:r>
              <a:rPr lang="it-IT" sz="4400" b="1" dirty="0">
                <a:solidFill>
                  <a:srgbClr val="00B0F0"/>
                </a:solidFill>
              </a:rPr>
              <a:t>Nozione di lavoratore subordinato nell’ordinamento dell’Unione europea</a:t>
            </a:r>
            <a:endParaRPr lang="it-IT" dirty="0">
              <a:solidFill>
                <a:srgbClr val="00B0F0"/>
              </a:solidFill>
            </a:endParaRPr>
          </a:p>
        </p:txBody>
      </p:sp>
      <p:sp>
        <p:nvSpPr>
          <p:cNvPr id="3" name="Segnaposto contenuto 2">
            <a:extLst>
              <a:ext uri="{FF2B5EF4-FFF2-40B4-BE49-F238E27FC236}">
                <a16:creationId xmlns:a16="http://schemas.microsoft.com/office/drawing/2014/main" id="{ED918C74-77E0-B56E-195D-FF91DD63756D}"/>
              </a:ext>
            </a:extLst>
          </p:cNvPr>
          <p:cNvSpPr>
            <a:spLocks noGrp="1"/>
          </p:cNvSpPr>
          <p:nvPr>
            <p:ph idx="1"/>
          </p:nvPr>
        </p:nvSpPr>
        <p:spPr/>
        <p:txBody>
          <a:bodyPr>
            <a:normAutofit lnSpcReduction="10000"/>
          </a:bodyPr>
          <a:lstStyle/>
          <a:p>
            <a:r>
              <a:rPr lang="it-IT" b="0" i="0" u="none" strike="noStrike" dirty="0">
                <a:solidFill>
                  <a:srgbClr val="3E3F3E"/>
                </a:solidFill>
                <a:effectLst/>
                <a:latin typeface="Crimson Text"/>
              </a:rPr>
              <a:t>La dottrina </a:t>
            </a:r>
            <a:r>
              <a:rPr lang="it-IT" b="1" i="0" u="none" strike="noStrike" dirty="0">
                <a:solidFill>
                  <a:srgbClr val="00B0F0"/>
                </a:solidFill>
                <a:effectLst/>
                <a:latin typeface="Crimson Text"/>
              </a:rPr>
              <a:t>(S. Giubboni, 2018) </a:t>
            </a:r>
            <a:r>
              <a:rPr lang="it-IT" b="0" i="0" u="none" strike="noStrike" dirty="0">
                <a:solidFill>
                  <a:srgbClr val="3E3F3E"/>
                </a:solidFill>
                <a:effectLst/>
                <a:latin typeface="Crimson Text"/>
              </a:rPr>
              <a:t>distingue tra tre diverse nozioni di lavoratore subordinato rilevanti nell’ordinamento dell’Unione: </a:t>
            </a:r>
          </a:p>
          <a:p>
            <a:pPr lvl="1"/>
            <a:r>
              <a:rPr lang="it-IT" b="0" i="0" u="none" strike="noStrike" dirty="0">
                <a:solidFill>
                  <a:srgbClr val="3E3F3E"/>
                </a:solidFill>
                <a:effectLst/>
                <a:latin typeface="Crimson Text"/>
              </a:rPr>
              <a:t>la prima (la sola </a:t>
            </a:r>
            <a:r>
              <a:rPr lang="it-IT" b="0" i="1" u="none" strike="noStrike" dirty="0" err="1">
                <a:solidFill>
                  <a:srgbClr val="3E3F3E"/>
                </a:solidFill>
                <a:effectLst/>
                <a:latin typeface="Crimson Text"/>
              </a:rPr>
              <a:t>stricto</a:t>
            </a:r>
            <a:r>
              <a:rPr lang="it-IT" b="0" i="1" u="none" strike="noStrike" dirty="0">
                <a:solidFill>
                  <a:srgbClr val="3E3F3E"/>
                </a:solidFill>
                <a:effectLst/>
                <a:latin typeface="Crimson Text"/>
              </a:rPr>
              <a:t> </a:t>
            </a:r>
            <a:r>
              <a:rPr lang="it-IT" b="0" i="1" u="none" strike="noStrike" dirty="0" err="1">
                <a:solidFill>
                  <a:srgbClr val="3E3F3E"/>
                </a:solidFill>
                <a:effectLst/>
                <a:latin typeface="Crimson Text"/>
              </a:rPr>
              <a:t>sensu</a:t>
            </a:r>
            <a:r>
              <a:rPr lang="it-IT" b="0" i="1" u="none" strike="noStrike" dirty="0">
                <a:solidFill>
                  <a:srgbClr val="3E3F3E"/>
                </a:solidFill>
                <a:effectLst/>
                <a:latin typeface="Crimson Text"/>
              </a:rPr>
              <a:t> </a:t>
            </a:r>
            <a:r>
              <a:rPr lang="it-IT" b="0" i="0" u="none" strike="noStrike" dirty="0">
                <a:solidFill>
                  <a:srgbClr val="3E3F3E"/>
                </a:solidFill>
                <a:effectLst/>
                <a:latin typeface="Crimson Text"/>
              </a:rPr>
              <a:t>euro-unitaria), funzionale all’applicazione uniforme delle garanzie in materia di libera circolazione </a:t>
            </a:r>
            <a:r>
              <a:rPr lang="it-IT" b="0" i="1" u="none" strike="noStrike" dirty="0">
                <a:solidFill>
                  <a:srgbClr val="3E3F3E"/>
                </a:solidFill>
                <a:effectLst/>
                <a:latin typeface="Crimson Text"/>
              </a:rPr>
              <a:t>ex </a:t>
            </a:r>
            <a:r>
              <a:rPr lang="it-IT" b="0" i="0" u="none" strike="noStrike" dirty="0">
                <a:solidFill>
                  <a:srgbClr val="3E3F3E"/>
                </a:solidFill>
                <a:effectLst/>
                <a:latin typeface="Crimson Text"/>
              </a:rPr>
              <a:t>art. 45 TFUE, ma tendenzialmente proiettantesi anche al di fuori del suo terreno d’origine; </a:t>
            </a:r>
          </a:p>
          <a:p>
            <a:pPr lvl="1"/>
            <a:r>
              <a:rPr lang="it-IT" b="0" i="0" u="none" strike="noStrike" dirty="0">
                <a:solidFill>
                  <a:srgbClr val="3E3F3E"/>
                </a:solidFill>
                <a:effectLst/>
                <a:latin typeface="Crimson Text"/>
              </a:rPr>
              <a:t>la seconda, a quella storicamente connessa (ma oramai dalla stessa sostanzialmente autonoma), rilevante ai fini del coordinamento dei regimi legali nazionali di sicurezza sociale;</a:t>
            </a:r>
          </a:p>
          <a:p>
            <a:pPr lvl="1"/>
            <a:r>
              <a:rPr lang="it-IT" b="0" i="0" u="none" strike="noStrike" dirty="0">
                <a:solidFill>
                  <a:srgbClr val="3E3F3E"/>
                </a:solidFill>
                <a:effectLst/>
                <a:latin typeface="Crimson Text"/>
              </a:rPr>
              <a:t>la terza, la cui individuazione è in realtà esplicitamente demandata ai diritti nazionali, seppure con una serie di limiti posti dallo stesso legislatore sovranazionale, pensata per ritagliare l’ambito applicativo di una parte significativa delle direttive in materia di lavoro, in particolare di quelle che si pongono obiettivi di armonizzazione «funzionalista»</a:t>
            </a:r>
            <a:endParaRPr lang="it-IT" dirty="0"/>
          </a:p>
        </p:txBody>
      </p:sp>
    </p:spTree>
    <p:extLst>
      <p:ext uri="{BB962C8B-B14F-4D97-AF65-F5344CB8AC3E}">
        <p14:creationId xmlns:p14="http://schemas.microsoft.com/office/powerpoint/2010/main" val="260894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3A5EDA-EB70-DF8A-F8DB-C58E879E0379}"/>
              </a:ext>
            </a:extLst>
          </p:cNvPr>
          <p:cNvSpPr>
            <a:spLocks noGrp="1"/>
          </p:cNvSpPr>
          <p:nvPr>
            <p:ph type="title"/>
          </p:nvPr>
        </p:nvSpPr>
        <p:spPr/>
        <p:txBody>
          <a:bodyPr/>
          <a:lstStyle/>
          <a:p>
            <a:r>
              <a:rPr lang="it-IT" sz="4400" b="1" dirty="0">
                <a:solidFill>
                  <a:srgbClr val="00B0F0"/>
                </a:solidFill>
              </a:rPr>
              <a:t>Nozione di lavoratore subordinato nell’ordinamento dell’Unione europea</a:t>
            </a:r>
            <a:endParaRPr lang="it-IT" dirty="0">
              <a:solidFill>
                <a:srgbClr val="00B0F0"/>
              </a:solidFill>
            </a:endParaRPr>
          </a:p>
        </p:txBody>
      </p:sp>
      <p:sp>
        <p:nvSpPr>
          <p:cNvPr id="3" name="Segnaposto contenuto 2">
            <a:extLst>
              <a:ext uri="{FF2B5EF4-FFF2-40B4-BE49-F238E27FC236}">
                <a16:creationId xmlns:a16="http://schemas.microsoft.com/office/drawing/2014/main" id="{D5AE9322-1F9D-4657-E886-5E542F6F247D}"/>
              </a:ext>
            </a:extLst>
          </p:cNvPr>
          <p:cNvSpPr>
            <a:spLocks noGrp="1"/>
          </p:cNvSpPr>
          <p:nvPr>
            <p:ph idx="1"/>
          </p:nvPr>
        </p:nvSpPr>
        <p:spPr/>
        <p:txBody>
          <a:bodyPr>
            <a:normAutofit/>
          </a:bodyPr>
          <a:lstStyle/>
          <a:p>
            <a:r>
              <a:rPr lang="it-IT" b="1" i="0" u="none" strike="noStrike" dirty="0">
                <a:solidFill>
                  <a:srgbClr val="00B0F0"/>
                </a:solidFill>
                <a:effectLst/>
                <a:latin typeface="Crimson Text"/>
              </a:rPr>
              <a:t>Definizione di lavoratore subordinato data dalla Corte di giustizia:</a:t>
            </a:r>
          </a:p>
          <a:p>
            <a:pPr lvl="1"/>
            <a:r>
              <a:rPr lang="it-IT" b="0" i="0" u="none" strike="noStrike" dirty="0">
                <a:solidFill>
                  <a:srgbClr val="3E3F3E"/>
                </a:solidFill>
                <a:effectLst/>
                <a:latin typeface="Crimson Text"/>
              </a:rPr>
              <a:t>Secondo una giurisprudenza costante, definitivamente consolidatasi nel corso degli anni ottanta dello scorso secolo, ai fini della determinazione della sfera di applicazione dell’art. 45 TFUE, </a:t>
            </a:r>
          </a:p>
          <a:p>
            <a:pPr lvl="1"/>
            <a:r>
              <a:rPr lang="it-IT" b="0" i="0" u="none" strike="noStrike" dirty="0">
                <a:solidFill>
                  <a:srgbClr val="3E3F3E"/>
                </a:solidFill>
                <a:effectLst/>
                <a:latin typeface="Crimson Text"/>
              </a:rPr>
              <a:t>«la caratteristica essenziale del rapporto di lavoro è la circostanza che una persona fornisca prestazioni di indiscusso valore economico ad un’altra persona e sotto la direzione della stessa, ricevendo come contropartita una retribuzione. Il campo in cui le prestazioni sono fornite e la natura del rapporto giuridico fra lavoratore e datore di lavoro sono irrilevanti ai fini dell’art. 48 [poi 39 TCE e infine 45 TFUE] del trattato» </a:t>
            </a:r>
          </a:p>
          <a:p>
            <a:r>
              <a:rPr lang="it-IT" b="0" i="0" u="none" strike="noStrike" dirty="0">
                <a:solidFill>
                  <a:srgbClr val="3E3F3E"/>
                </a:solidFill>
                <a:effectLst/>
                <a:latin typeface="Crimson Text"/>
              </a:rPr>
              <a:t>C. </a:t>
            </a:r>
            <a:r>
              <a:rPr lang="it-IT" b="0" i="0" u="none" strike="noStrike" dirty="0" err="1">
                <a:solidFill>
                  <a:srgbClr val="3E3F3E"/>
                </a:solidFill>
                <a:effectLst/>
                <a:latin typeface="Crimson Text"/>
              </a:rPr>
              <a:t>giust</a:t>
            </a:r>
            <a:r>
              <a:rPr lang="it-IT" b="0" i="0" u="none" strike="noStrike" dirty="0">
                <a:solidFill>
                  <a:srgbClr val="3E3F3E"/>
                </a:solidFill>
                <a:effectLst/>
                <a:latin typeface="Crimson Text"/>
              </a:rPr>
              <a:t>., 3.7.1986, C-66/85, </a:t>
            </a:r>
            <a:r>
              <a:rPr lang="it-IT" b="0" i="1" u="none" strike="noStrike" dirty="0">
                <a:solidFill>
                  <a:srgbClr val="3E3F3E"/>
                </a:solidFill>
                <a:effectLst/>
                <a:latin typeface="Crimson Text"/>
              </a:rPr>
              <a:t>Lawrie-Blum</a:t>
            </a:r>
            <a:r>
              <a:rPr lang="it-IT" b="0" i="0" u="none" strike="noStrike" dirty="0">
                <a:solidFill>
                  <a:srgbClr val="3E3F3E"/>
                </a:solidFill>
                <a:effectLst/>
                <a:latin typeface="Crimson Text"/>
              </a:rPr>
              <a:t>.</a:t>
            </a:r>
            <a:endParaRPr lang="it-IT" dirty="0"/>
          </a:p>
        </p:txBody>
      </p:sp>
    </p:spTree>
    <p:extLst>
      <p:ext uri="{BB962C8B-B14F-4D97-AF65-F5344CB8AC3E}">
        <p14:creationId xmlns:p14="http://schemas.microsoft.com/office/powerpoint/2010/main" val="822981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661675-1BEB-F7E3-46B4-3AAF7A53CEBE}"/>
              </a:ext>
            </a:extLst>
          </p:cNvPr>
          <p:cNvSpPr>
            <a:spLocks noGrp="1"/>
          </p:cNvSpPr>
          <p:nvPr>
            <p:ph type="title"/>
          </p:nvPr>
        </p:nvSpPr>
        <p:spPr/>
        <p:txBody>
          <a:bodyPr/>
          <a:lstStyle/>
          <a:p>
            <a:r>
              <a:rPr lang="it-IT" sz="4400" b="1" dirty="0">
                <a:solidFill>
                  <a:srgbClr val="00B0F0"/>
                </a:solidFill>
              </a:rPr>
              <a:t>Nozione di lavoratore subordinato nell’ordinamento dell’Unione europea</a:t>
            </a:r>
            <a:endParaRPr lang="it-IT" dirty="0">
              <a:solidFill>
                <a:srgbClr val="00B0F0"/>
              </a:solidFill>
            </a:endParaRPr>
          </a:p>
        </p:txBody>
      </p:sp>
      <p:sp>
        <p:nvSpPr>
          <p:cNvPr id="3" name="Segnaposto contenuto 2">
            <a:extLst>
              <a:ext uri="{FF2B5EF4-FFF2-40B4-BE49-F238E27FC236}">
                <a16:creationId xmlns:a16="http://schemas.microsoft.com/office/drawing/2014/main" id="{986ADDB7-CA59-25B3-5A76-D7D6E7AB4945}"/>
              </a:ext>
            </a:extLst>
          </p:cNvPr>
          <p:cNvSpPr>
            <a:spLocks noGrp="1"/>
          </p:cNvSpPr>
          <p:nvPr>
            <p:ph idx="1"/>
          </p:nvPr>
        </p:nvSpPr>
        <p:spPr/>
        <p:txBody>
          <a:bodyPr>
            <a:normAutofit/>
          </a:bodyPr>
          <a:lstStyle/>
          <a:p>
            <a:r>
              <a:rPr lang="it-IT" dirty="0">
                <a:solidFill>
                  <a:srgbClr val="3E3F3E"/>
                </a:solidFill>
                <a:latin typeface="Crimson Text"/>
              </a:rPr>
              <a:t>L</a:t>
            </a:r>
            <a:r>
              <a:rPr lang="it-IT" b="0" i="0" u="none" strike="noStrike" dirty="0">
                <a:solidFill>
                  <a:srgbClr val="3E3F3E"/>
                </a:solidFill>
                <a:effectLst/>
                <a:latin typeface="Crimson Text"/>
              </a:rPr>
              <a:t>a Corte di giustizia richiama costantemente tre criteri oggettivi</a:t>
            </a:r>
            <a:r>
              <a:rPr lang="it-IT" dirty="0">
                <a:solidFill>
                  <a:srgbClr val="3E3F3E"/>
                </a:solidFill>
                <a:latin typeface="Crimson Text"/>
              </a:rPr>
              <a:t> collegati al</a:t>
            </a:r>
            <a:r>
              <a:rPr lang="it-IT" b="0" i="0" u="none" strike="noStrike" dirty="0">
                <a:solidFill>
                  <a:srgbClr val="3E3F3E"/>
                </a:solidFill>
                <a:effectLst/>
                <a:latin typeface="Crimson Text"/>
              </a:rPr>
              <a:t>l’art. 45 TFUE. Si tratta:</a:t>
            </a:r>
          </a:p>
          <a:p>
            <a:pPr lvl="1"/>
            <a:r>
              <a:rPr lang="it-IT" b="0" i="0" u="none" strike="noStrike" dirty="0">
                <a:solidFill>
                  <a:srgbClr val="3E3F3E"/>
                </a:solidFill>
                <a:effectLst/>
                <a:latin typeface="Crimson Text"/>
              </a:rPr>
              <a:t> </a:t>
            </a:r>
            <a:r>
              <a:rPr lang="it-IT" b="0" i="1" u="none" strike="noStrike" dirty="0">
                <a:solidFill>
                  <a:srgbClr val="3E3F3E"/>
                </a:solidFill>
                <a:effectLst/>
                <a:latin typeface="Crimson Text"/>
              </a:rPr>
              <a:t>a</a:t>
            </a:r>
            <a:r>
              <a:rPr lang="it-IT" b="0" i="0" u="none" strike="noStrike" dirty="0">
                <a:solidFill>
                  <a:srgbClr val="3E3F3E"/>
                </a:solidFill>
                <a:effectLst/>
                <a:latin typeface="Crimson Text"/>
              </a:rPr>
              <a:t>) del carattere </a:t>
            </a:r>
            <a:r>
              <a:rPr lang="it-IT" b="1" i="0" u="none" strike="noStrike" dirty="0">
                <a:solidFill>
                  <a:srgbClr val="00B0F0"/>
                </a:solidFill>
                <a:effectLst/>
                <a:latin typeface="Crimson Text"/>
              </a:rPr>
              <a:t>«reale ed effettivo» </a:t>
            </a:r>
            <a:r>
              <a:rPr lang="it-IT" b="0" i="0" u="none" strike="noStrike" dirty="0">
                <a:solidFill>
                  <a:srgbClr val="3E3F3E"/>
                </a:solidFill>
                <a:effectLst/>
                <a:latin typeface="Crimson Text"/>
              </a:rPr>
              <a:t>della prestazione (personalmente) resa;</a:t>
            </a:r>
          </a:p>
          <a:p>
            <a:pPr lvl="1"/>
            <a:r>
              <a:rPr lang="it-IT" b="0" i="0" u="none" strike="noStrike" dirty="0">
                <a:solidFill>
                  <a:srgbClr val="3E3F3E"/>
                </a:solidFill>
                <a:effectLst/>
                <a:latin typeface="Crimson Text"/>
              </a:rPr>
              <a:t> </a:t>
            </a:r>
            <a:r>
              <a:rPr lang="it-IT" b="0" i="1" u="none" strike="noStrike" dirty="0">
                <a:solidFill>
                  <a:srgbClr val="3E3F3E"/>
                </a:solidFill>
                <a:effectLst/>
                <a:latin typeface="Crimson Text"/>
              </a:rPr>
              <a:t>b</a:t>
            </a:r>
            <a:r>
              <a:rPr lang="it-IT" b="0" i="0" u="none" strike="noStrike" dirty="0">
                <a:solidFill>
                  <a:srgbClr val="3E3F3E"/>
                </a:solidFill>
                <a:effectLst/>
                <a:latin typeface="Crimson Text"/>
              </a:rPr>
              <a:t>) della </a:t>
            </a:r>
            <a:r>
              <a:rPr lang="it-IT" b="1" i="0" u="none" strike="noStrike" dirty="0">
                <a:solidFill>
                  <a:srgbClr val="00B0F0"/>
                </a:solidFill>
                <a:effectLst/>
                <a:latin typeface="Crimson Text"/>
              </a:rPr>
              <a:t>soggezione </a:t>
            </a:r>
            <a:r>
              <a:rPr lang="it-IT" b="0" i="0" u="none" strike="noStrike" dirty="0">
                <a:solidFill>
                  <a:srgbClr val="3E3F3E"/>
                </a:solidFill>
                <a:effectLst/>
                <a:latin typeface="Crimson Text"/>
              </a:rPr>
              <a:t>al potere di direzione del destinatario della stessa (in cui si esprime il vincolo di subordinazione in senso stretto); </a:t>
            </a:r>
          </a:p>
          <a:p>
            <a:pPr lvl="1"/>
            <a:r>
              <a:rPr lang="it-IT" b="0" i="1" u="none" strike="noStrike" dirty="0">
                <a:solidFill>
                  <a:srgbClr val="3E3F3E"/>
                </a:solidFill>
                <a:effectLst/>
                <a:latin typeface="Crimson Text"/>
              </a:rPr>
              <a:t>c</a:t>
            </a:r>
            <a:r>
              <a:rPr lang="it-IT" b="0" i="0" u="none" strike="noStrike" dirty="0">
                <a:solidFill>
                  <a:srgbClr val="3E3F3E"/>
                </a:solidFill>
                <a:effectLst/>
                <a:latin typeface="Crimson Text"/>
              </a:rPr>
              <a:t>) della </a:t>
            </a:r>
            <a:r>
              <a:rPr lang="it-IT" b="1" i="0" u="none" strike="noStrike" dirty="0">
                <a:solidFill>
                  <a:srgbClr val="00B0F0"/>
                </a:solidFill>
                <a:effectLst/>
                <a:latin typeface="Crimson Text"/>
              </a:rPr>
              <a:t>natura onerosa </a:t>
            </a:r>
            <a:r>
              <a:rPr lang="it-IT" b="0" i="0" u="none" strike="noStrike" dirty="0">
                <a:solidFill>
                  <a:srgbClr val="3E3F3E"/>
                </a:solidFill>
                <a:effectLst/>
                <a:latin typeface="Crimson Text"/>
              </a:rPr>
              <a:t>della prestazione (e quindi del pagamento, in qualsiasi forma, di una retribuzione come corrispettivo di essa).</a:t>
            </a:r>
          </a:p>
          <a:p>
            <a:pPr lvl="1"/>
            <a:r>
              <a:rPr lang="it-IT" b="0" i="0" u="none" strike="noStrike" dirty="0">
                <a:solidFill>
                  <a:srgbClr val="3E3F3E"/>
                </a:solidFill>
                <a:effectLst/>
                <a:latin typeface="Crimson Text"/>
              </a:rPr>
              <a:t>Si veda: C. </a:t>
            </a:r>
            <a:r>
              <a:rPr lang="it-IT" b="0" i="0" u="none" strike="noStrike" dirty="0" err="1">
                <a:solidFill>
                  <a:srgbClr val="3E3F3E"/>
                </a:solidFill>
                <a:effectLst/>
                <a:latin typeface="Crimson Text"/>
              </a:rPr>
              <a:t>giust</a:t>
            </a:r>
            <a:r>
              <a:rPr lang="it-IT" b="0" i="0" u="none" strike="noStrike" dirty="0">
                <a:solidFill>
                  <a:srgbClr val="3E3F3E"/>
                </a:solidFill>
                <a:effectLst/>
                <a:latin typeface="Crimson Text"/>
              </a:rPr>
              <a:t>., 31.5.1989, C-344/87, </a:t>
            </a:r>
            <a:r>
              <a:rPr lang="it-IT" b="0" i="1" u="none" strike="noStrike" dirty="0" err="1">
                <a:solidFill>
                  <a:srgbClr val="3E3F3E"/>
                </a:solidFill>
                <a:effectLst/>
                <a:latin typeface="Crimson Text"/>
              </a:rPr>
              <a:t>Bettray</a:t>
            </a:r>
            <a:r>
              <a:rPr lang="it-IT" b="0" i="0" u="none" strike="noStrike" dirty="0">
                <a:solidFill>
                  <a:srgbClr val="3E3F3E"/>
                </a:solidFill>
                <a:effectLst/>
                <a:latin typeface="Crimson Text"/>
              </a:rPr>
              <a:t>; C. </a:t>
            </a:r>
            <a:r>
              <a:rPr lang="it-IT" b="0" i="0" u="none" strike="noStrike" dirty="0" err="1">
                <a:solidFill>
                  <a:srgbClr val="3E3F3E"/>
                </a:solidFill>
                <a:effectLst/>
                <a:latin typeface="Crimson Text"/>
              </a:rPr>
              <a:t>giust</a:t>
            </a:r>
            <a:r>
              <a:rPr lang="it-IT" b="0" i="0" u="none" strike="noStrike" dirty="0">
                <a:solidFill>
                  <a:srgbClr val="3E3F3E"/>
                </a:solidFill>
                <a:effectLst/>
                <a:latin typeface="Crimson Text"/>
              </a:rPr>
              <a:t>., 14.12.1989, C-3/87, </a:t>
            </a:r>
            <a:r>
              <a:rPr lang="it-IT" b="0" i="1" u="none" strike="noStrike" dirty="0">
                <a:solidFill>
                  <a:srgbClr val="3E3F3E"/>
                </a:solidFill>
                <a:effectLst/>
                <a:latin typeface="Crimson Text"/>
              </a:rPr>
              <a:t>Regina</a:t>
            </a:r>
            <a:r>
              <a:rPr lang="it-IT" b="0" i="0" u="none" strike="noStrike" dirty="0">
                <a:solidFill>
                  <a:srgbClr val="3E3F3E"/>
                </a:solidFill>
                <a:effectLst/>
                <a:latin typeface="Crimson Text"/>
              </a:rPr>
              <a:t>; C. </a:t>
            </a:r>
            <a:r>
              <a:rPr lang="it-IT" b="0" i="0" u="none" strike="noStrike" dirty="0" err="1">
                <a:solidFill>
                  <a:srgbClr val="3E3F3E"/>
                </a:solidFill>
                <a:effectLst/>
                <a:latin typeface="Crimson Text"/>
              </a:rPr>
              <a:t>giust</a:t>
            </a:r>
            <a:r>
              <a:rPr lang="it-IT" b="0" i="0" u="none" strike="noStrike" dirty="0">
                <a:solidFill>
                  <a:srgbClr val="3E3F3E"/>
                </a:solidFill>
                <a:effectLst/>
                <a:latin typeface="Crimson Text"/>
              </a:rPr>
              <a:t>., 8.6.1999, C-337/97, </a:t>
            </a:r>
            <a:r>
              <a:rPr lang="it-IT" b="0" i="1" u="none" strike="noStrike" dirty="0" err="1">
                <a:solidFill>
                  <a:srgbClr val="3E3F3E"/>
                </a:solidFill>
                <a:effectLst/>
                <a:latin typeface="Crimson Text"/>
              </a:rPr>
              <a:t>Meeusen</a:t>
            </a:r>
            <a:r>
              <a:rPr lang="it-IT" b="0" i="0" u="none" strike="noStrike" dirty="0">
                <a:solidFill>
                  <a:srgbClr val="3E3F3E"/>
                </a:solidFill>
                <a:effectLst/>
                <a:latin typeface="Crimson Text"/>
              </a:rPr>
              <a:t>; C. </a:t>
            </a:r>
            <a:r>
              <a:rPr lang="it-IT" b="0" i="0" u="none" strike="noStrike" dirty="0" err="1">
                <a:solidFill>
                  <a:srgbClr val="3E3F3E"/>
                </a:solidFill>
                <a:effectLst/>
                <a:latin typeface="Crimson Text"/>
              </a:rPr>
              <a:t>giust</a:t>
            </a:r>
            <a:r>
              <a:rPr lang="it-IT" b="0" i="0" u="none" strike="noStrike" dirty="0">
                <a:solidFill>
                  <a:srgbClr val="3E3F3E"/>
                </a:solidFill>
                <a:effectLst/>
                <a:latin typeface="Crimson Text"/>
              </a:rPr>
              <a:t>., 23.3.2004, C-138/02, </a:t>
            </a:r>
            <a:r>
              <a:rPr lang="it-IT" b="0" i="1" u="none" strike="noStrike" dirty="0">
                <a:solidFill>
                  <a:srgbClr val="3E3F3E"/>
                </a:solidFill>
                <a:effectLst/>
                <a:latin typeface="Crimson Text"/>
              </a:rPr>
              <a:t>Collins</a:t>
            </a:r>
            <a:endParaRPr lang="it-IT" dirty="0"/>
          </a:p>
        </p:txBody>
      </p:sp>
    </p:spTree>
    <p:extLst>
      <p:ext uri="{BB962C8B-B14F-4D97-AF65-F5344CB8AC3E}">
        <p14:creationId xmlns:p14="http://schemas.microsoft.com/office/powerpoint/2010/main" val="3224458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6DFBD7-DEF3-9D11-9625-A1EAB850BCAB}"/>
              </a:ext>
            </a:extLst>
          </p:cNvPr>
          <p:cNvSpPr>
            <a:spLocks noGrp="1"/>
          </p:cNvSpPr>
          <p:nvPr>
            <p:ph type="title"/>
          </p:nvPr>
        </p:nvSpPr>
        <p:spPr/>
        <p:txBody>
          <a:bodyPr/>
          <a:lstStyle/>
          <a:p>
            <a:r>
              <a:rPr lang="it-IT" sz="4400" b="1" dirty="0">
                <a:solidFill>
                  <a:srgbClr val="00B0F0"/>
                </a:solidFill>
              </a:rPr>
              <a:t>Nozione di lavoratore subordinato nell’ordinamento dell’Unione europea</a:t>
            </a:r>
            <a:endParaRPr lang="it-IT" dirty="0">
              <a:solidFill>
                <a:srgbClr val="00B0F0"/>
              </a:solidFill>
            </a:endParaRPr>
          </a:p>
        </p:txBody>
      </p:sp>
      <p:sp>
        <p:nvSpPr>
          <p:cNvPr id="3" name="Segnaposto contenuto 2">
            <a:extLst>
              <a:ext uri="{FF2B5EF4-FFF2-40B4-BE49-F238E27FC236}">
                <a16:creationId xmlns:a16="http://schemas.microsoft.com/office/drawing/2014/main" id="{F96F296C-B20A-4B59-2119-BFD7497EB90F}"/>
              </a:ext>
            </a:extLst>
          </p:cNvPr>
          <p:cNvSpPr>
            <a:spLocks noGrp="1"/>
          </p:cNvSpPr>
          <p:nvPr>
            <p:ph idx="1"/>
          </p:nvPr>
        </p:nvSpPr>
        <p:spPr>
          <a:xfrm>
            <a:off x="838200" y="1825624"/>
            <a:ext cx="10515600" cy="4854575"/>
          </a:xfrm>
        </p:spPr>
        <p:txBody>
          <a:bodyPr>
            <a:normAutofit fontScale="77500" lnSpcReduction="20000"/>
          </a:bodyPr>
          <a:lstStyle/>
          <a:p>
            <a:r>
              <a:rPr lang="it-IT" b="1" i="0" u="none" strike="noStrike" dirty="0">
                <a:solidFill>
                  <a:srgbClr val="00B0F0"/>
                </a:solidFill>
                <a:effectLst/>
                <a:latin typeface="Crimson Text"/>
              </a:rPr>
              <a:t>Approfondimento della giurisprudenza della Corte di giustizia:</a:t>
            </a:r>
          </a:p>
          <a:p>
            <a:pPr lvl="1"/>
            <a:r>
              <a:rPr lang="it-IT" sz="2800" b="0" i="0" u="none" strike="noStrike" dirty="0">
                <a:solidFill>
                  <a:srgbClr val="3E3F3E"/>
                </a:solidFill>
                <a:effectLst/>
                <a:latin typeface="Crimson Text"/>
              </a:rPr>
              <a:t>Di tali criteri, a ben vedere solo il secondo serve a identificare e a qualificare il rapporto come di natura subordinata, per distinguerlo propriamente dalle prestazioni rese in regime di autonomia, mentre il primo ed il terzo – sia pure in relazione a profili distinti – valgono essenzialmente a individuare l’effettiva natura economica della prestazione resa dal lavoratore.</a:t>
            </a:r>
          </a:p>
          <a:p>
            <a:pPr lvl="1"/>
            <a:r>
              <a:rPr lang="it-IT" sz="2800" b="0" i="0" u="none" strike="noStrike" dirty="0">
                <a:solidFill>
                  <a:srgbClr val="3E3F3E"/>
                </a:solidFill>
                <a:effectLst/>
                <a:latin typeface="Crimson Text"/>
              </a:rPr>
              <a:t>Nell’economia dell’art. 45 TFUE, definendo la nozione di lavoratore subordinato, la Corte finisce per attribuire il peso specifico maggiore – più che al vincolo di subordinazione (in senso largo o evolutivo) – ai criteri del carattere oneroso del rapporto (anche qui alla stregua d’un concetto molto elastico di retribuzione) e, soprattutto, della reale ed effettiva natura economica delle prestazioni svolte dal soggetto. </a:t>
            </a:r>
          </a:p>
          <a:p>
            <a:pPr lvl="1"/>
            <a:r>
              <a:rPr lang="it-IT" sz="2800" b="0" i="0" u="none" strike="noStrike" dirty="0">
                <a:solidFill>
                  <a:srgbClr val="3E3F3E"/>
                </a:solidFill>
                <a:effectLst/>
                <a:latin typeface="Crimson Text"/>
              </a:rPr>
              <a:t>La Corte, pur a fronte delle crescenti incertezze qualificatorie registratesi negli ordinamenti nazionali, non ha faticato ad includere nel raggio applicativo dell’art. 45 TFUE i lavoratori a tempo parziale, a chiamata, occasionali e intermittenti, temporanei o stagionali, impegnati in attività formative o di </a:t>
            </a:r>
            <a:r>
              <a:rPr lang="it-IT" sz="2800" b="0" i="1" u="none" strike="noStrike" dirty="0">
                <a:solidFill>
                  <a:srgbClr val="3E3F3E"/>
                </a:solidFill>
                <a:effectLst/>
                <a:latin typeface="Crimson Text"/>
              </a:rPr>
              <a:t>stage</a:t>
            </a:r>
            <a:r>
              <a:rPr lang="it-IT" sz="2800" b="0" i="0" u="none" strike="noStrike" dirty="0">
                <a:solidFill>
                  <a:srgbClr val="3E3F3E"/>
                </a:solidFill>
                <a:effectLst/>
                <a:latin typeface="Crimson Text"/>
              </a:rPr>
              <a:t> </a:t>
            </a:r>
          </a:p>
          <a:p>
            <a:pPr lvl="1"/>
            <a:r>
              <a:rPr lang="it-IT" sz="2800" dirty="0">
                <a:solidFill>
                  <a:srgbClr val="3E3F3E"/>
                </a:solidFill>
                <a:latin typeface="Crimson Text"/>
              </a:rPr>
              <a:t>Si veda</a:t>
            </a:r>
            <a:r>
              <a:rPr lang="it-IT" sz="2800" b="0" i="0" u="none" strike="noStrike" dirty="0">
                <a:solidFill>
                  <a:srgbClr val="3E3F3E"/>
                </a:solidFill>
                <a:effectLst/>
                <a:latin typeface="Crimson Text"/>
              </a:rPr>
              <a:t> ad esempio le sentenze: C. </a:t>
            </a:r>
            <a:r>
              <a:rPr lang="it-IT" sz="2800" b="0" i="0" u="none" strike="noStrike" dirty="0" err="1">
                <a:solidFill>
                  <a:srgbClr val="3E3F3E"/>
                </a:solidFill>
                <a:effectLst/>
                <a:latin typeface="Crimson Text"/>
              </a:rPr>
              <a:t>giust</a:t>
            </a:r>
            <a:r>
              <a:rPr lang="it-IT" sz="2800" b="0" i="0" u="none" strike="noStrike" dirty="0">
                <a:solidFill>
                  <a:srgbClr val="3E3F3E"/>
                </a:solidFill>
                <a:effectLst/>
                <a:latin typeface="Crimson Text"/>
              </a:rPr>
              <a:t>., 23.3.1982, C-53/81, </a:t>
            </a:r>
            <a:r>
              <a:rPr lang="it-IT" sz="2800" b="0" i="1" u="none" strike="noStrike" dirty="0">
                <a:solidFill>
                  <a:srgbClr val="3E3F3E"/>
                </a:solidFill>
                <a:effectLst/>
                <a:latin typeface="Crimson Text"/>
              </a:rPr>
              <a:t>Levin</a:t>
            </a:r>
            <a:r>
              <a:rPr lang="it-IT" sz="2800" b="0" i="0" u="none" strike="noStrike" dirty="0">
                <a:solidFill>
                  <a:srgbClr val="3E3F3E"/>
                </a:solidFill>
                <a:effectLst/>
                <a:latin typeface="Crimson Text"/>
              </a:rPr>
              <a:t>; C. </a:t>
            </a:r>
            <a:r>
              <a:rPr lang="it-IT" sz="2800" b="0" i="0" u="none" strike="noStrike" dirty="0" err="1">
                <a:solidFill>
                  <a:srgbClr val="3E3F3E"/>
                </a:solidFill>
                <a:effectLst/>
                <a:latin typeface="Crimson Text"/>
              </a:rPr>
              <a:t>giust</a:t>
            </a:r>
            <a:r>
              <a:rPr lang="it-IT" sz="2800" b="0" i="0" u="none" strike="noStrike" dirty="0">
                <a:solidFill>
                  <a:srgbClr val="3E3F3E"/>
                </a:solidFill>
                <a:effectLst/>
                <a:latin typeface="Crimson Text"/>
              </a:rPr>
              <a:t>., 3.6.1986, C-139/85, </a:t>
            </a:r>
            <a:r>
              <a:rPr lang="it-IT" sz="2800" b="0" i="1" u="none" strike="noStrike" dirty="0" err="1">
                <a:solidFill>
                  <a:srgbClr val="3E3F3E"/>
                </a:solidFill>
                <a:effectLst/>
                <a:latin typeface="Crimson Text"/>
              </a:rPr>
              <a:t>Kempf</a:t>
            </a:r>
            <a:r>
              <a:rPr lang="it-IT" sz="2800" b="0" i="0" u="none" strike="noStrike" dirty="0">
                <a:solidFill>
                  <a:srgbClr val="3E3F3E"/>
                </a:solidFill>
                <a:effectLst/>
                <a:latin typeface="Crimson Text"/>
              </a:rPr>
              <a:t>; C. </a:t>
            </a:r>
            <a:r>
              <a:rPr lang="it-IT" sz="2800" b="0" i="0" u="none" strike="noStrike" dirty="0" err="1">
                <a:solidFill>
                  <a:srgbClr val="3E3F3E"/>
                </a:solidFill>
                <a:effectLst/>
                <a:latin typeface="Crimson Text"/>
              </a:rPr>
              <a:t>giust</a:t>
            </a:r>
            <a:r>
              <a:rPr lang="it-IT" sz="2800" b="0" i="0" u="none" strike="noStrike" dirty="0">
                <a:solidFill>
                  <a:srgbClr val="3E3F3E"/>
                </a:solidFill>
                <a:effectLst/>
                <a:latin typeface="Crimson Text"/>
              </a:rPr>
              <a:t>., 26.2.1992, C-357/89, </a:t>
            </a:r>
            <a:r>
              <a:rPr lang="it-IT" sz="2800" b="0" i="1" u="none" strike="noStrike" dirty="0" err="1">
                <a:solidFill>
                  <a:srgbClr val="3E3F3E"/>
                </a:solidFill>
                <a:effectLst/>
                <a:latin typeface="Crimson Text"/>
              </a:rPr>
              <a:t>Raulin</a:t>
            </a:r>
            <a:r>
              <a:rPr lang="it-IT" sz="2800" b="0" i="0" u="none" strike="noStrike" dirty="0">
                <a:solidFill>
                  <a:srgbClr val="3E3F3E"/>
                </a:solidFill>
                <a:effectLst/>
                <a:latin typeface="Crimson Text"/>
              </a:rPr>
              <a:t>; C. </a:t>
            </a:r>
            <a:r>
              <a:rPr lang="it-IT" sz="2800" b="0" i="0" u="none" strike="noStrike" dirty="0" err="1">
                <a:solidFill>
                  <a:srgbClr val="3E3F3E"/>
                </a:solidFill>
                <a:effectLst/>
                <a:latin typeface="Crimson Text"/>
              </a:rPr>
              <a:t>giust</a:t>
            </a:r>
            <a:r>
              <a:rPr lang="it-IT" sz="2800" b="0" i="0" u="none" strike="noStrike" dirty="0">
                <a:solidFill>
                  <a:srgbClr val="3E3F3E"/>
                </a:solidFill>
                <a:effectLst/>
                <a:latin typeface="Crimson Text"/>
              </a:rPr>
              <a:t>., 21.6.1988, C-197/86, </a:t>
            </a:r>
            <a:r>
              <a:rPr lang="it-IT" sz="2800" b="0" i="1" u="none" strike="noStrike" dirty="0">
                <a:solidFill>
                  <a:srgbClr val="3E3F3E"/>
                </a:solidFill>
                <a:effectLst/>
                <a:latin typeface="Crimson Text"/>
              </a:rPr>
              <a:t>Brown</a:t>
            </a:r>
            <a:r>
              <a:rPr lang="it-IT" sz="2800" b="0" i="0" u="none" strike="noStrike" dirty="0">
                <a:solidFill>
                  <a:srgbClr val="3E3F3E"/>
                </a:solidFill>
                <a:effectLst/>
                <a:latin typeface="Crimson Text"/>
              </a:rPr>
              <a:t>).</a:t>
            </a:r>
            <a:endParaRPr lang="it-IT" sz="2800" dirty="0"/>
          </a:p>
        </p:txBody>
      </p:sp>
    </p:spTree>
    <p:extLst>
      <p:ext uri="{BB962C8B-B14F-4D97-AF65-F5344CB8AC3E}">
        <p14:creationId xmlns:p14="http://schemas.microsoft.com/office/powerpoint/2010/main" val="1650172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C356D6-F64F-FF78-1381-A0C509ADDA14}"/>
              </a:ext>
            </a:extLst>
          </p:cNvPr>
          <p:cNvSpPr>
            <a:spLocks noGrp="1"/>
          </p:cNvSpPr>
          <p:nvPr>
            <p:ph type="title"/>
          </p:nvPr>
        </p:nvSpPr>
        <p:spPr/>
        <p:txBody>
          <a:bodyPr/>
          <a:lstStyle/>
          <a:p>
            <a:r>
              <a:rPr lang="it-IT" sz="4400" b="1" dirty="0">
                <a:solidFill>
                  <a:srgbClr val="00B0F0"/>
                </a:solidFill>
              </a:rPr>
              <a:t>Nozione di lavoratore subordinato nell’ordinamento dell’Unione europea</a:t>
            </a:r>
            <a:endParaRPr lang="it-IT" dirty="0">
              <a:solidFill>
                <a:srgbClr val="00B0F0"/>
              </a:solidFill>
            </a:endParaRPr>
          </a:p>
        </p:txBody>
      </p:sp>
      <p:sp>
        <p:nvSpPr>
          <p:cNvPr id="3" name="Segnaposto contenuto 2">
            <a:extLst>
              <a:ext uri="{FF2B5EF4-FFF2-40B4-BE49-F238E27FC236}">
                <a16:creationId xmlns:a16="http://schemas.microsoft.com/office/drawing/2014/main" id="{37AB7BE3-488E-569D-B710-0FE35CCE180E}"/>
              </a:ext>
            </a:extLst>
          </p:cNvPr>
          <p:cNvSpPr>
            <a:spLocks noGrp="1"/>
          </p:cNvSpPr>
          <p:nvPr>
            <p:ph idx="1"/>
          </p:nvPr>
        </p:nvSpPr>
        <p:spPr/>
        <p:txBody>
          <a:bodyPr>
            <a:normAutofit/>
          </a:bodyPr>
          <a:lstStyle/>
          <a:p>
            <a:r>
              <a:rPr lang="it-IT" b="1" dirty="0">
                <a:solidFill>
                  <a:srgbClr val="00B0F0"/>
                </a:solidFill>
              </a:rPr>
              <a:t>In sintesi</a:t>
            </a:r>
            <a:r>
              <a:rPr lang="it-IT" dirty="0"/>
              <a:t>, la nozione di lavoratore subordinato è possibile affermare che:</a:t>
            </a:r>
          </a:p>
          <a:p>
            <a:pPr lvl="1"/>
            <a:r>
              <a:rPr lang="it-IT" b="0" i="0" u="none" strike="noStrike" dirty="0">
                <a:solidFill>
                  <a:schemeClr val="tx1">
                    <a:lumMod val="85000"/>
                    <a:lumOff val="15000"/>
                  </a:schemeClr>
                </a:solidFill>
                <a:effectLst/>
                <a:latin typeface="Crimson Text"/>
              </a:rPr>
              <a:t>Non esiste, a ben vedere, uno </a:t>
            </a:r>
            <a:r>
              <a:rPr lang="it-IT" b="0" i="1" u="none" strike="noStrike" dirty="0">
                <a:solidFill>
                  <a:schemeClr val="tx1">
                    <a:lumMod val="85000"/>
                    <a:lumOff val="15000"/>
                  </a:schemeClr>
                </a:solidFill>
                <a:effectLst/>
                <a:latin typeface="Crimson Text"/>
              </a:rPr>
              <a:t>status </a:t>
            </a:r>
            <a:r>
              <a:rPr lang="it-IT" b="0" i="0" u="none" strike="noStrike" dirty="0">
                <a:solidFill>
                  <a:schemeClr val="tx1">
                    <a:lumMod val="85000"/>
                    <a:lumOff val="15000"/>
                  </a:schemeClr>
                </a:solidFill>
                <a:effectLst/>
                <a:latin typeface="Crimson Text"/>
              </a:rPr>
              <a:t>unitariamente definibile.</a:t>
            </a:r>
          </a:p>
          <a:p>
            <a:pPr lvl="1"/>
            <a:r>
              <a:rPr lang="it-IT" b="0" i="0" u="none" strike="noStrike" dirty="0">
                <a:solidFill>
                  <a:schemeClr val="tx1">
                    <a:lumMod val="85000"/>
                    <a:lumOff val="15000"/>
                  </a:schemeClr>
                </a:solidFill>
                <a:effectLst/>
                <a:latin typeface="Crimson Text"/>
              </a:rPr>
              <a:t> </a:t>
            </a:r>
            <a:r>
              <a:rPr lang="it-IT" dirty="0">
                <a:solidFill>
                  <a:schemeClr val="tx1">
                    <a:lumMod val="85000"/>
                    <a:lumOff val="15000"/>
                  </a:schemeClr>
                </a:solidFill>
                <a:latin typeface="Crimson Text"/>
              </a:rPr>
              <a:t>L</a:t>
            </a:r>
            <a:r>
              <a:rPr lang="it-IT" b="0" i="0" u="none" strike="noStrike" dirty="0">
                <a:solidFill>
                  <a:schemeClr val="tx1">
                    <a:lumMod val="85000"/>
                    <a:lumOff val="15000"/>
                  </a:schemeClr>
                </a:solidFill>
                <a:effectLst/>
                <a:latin typeface="Crimson Text"/>
              </a:rPr>
              <a:t>o stesso statuto protettivo del lavoratore subordinato si declina in direzioni diverse a seconda della diversa proiezione funzionale della regolazione sovranazionale.</a:t>
            </a:r>
          </a:p>
          <a:p>
            <a:pPr lvl="1" algn="just"/>
            <a:r>
              <a:rPr lang="it-IT" dirty="0">
                <a:solidFill>
                  <a:schemeClr val="tx1">
                    <a:lumMod val="85000"/>
                    <a:lumOff val="15000"/>
                  </a:schemeClr>
                </a:solidFill>
                <a:latin typeface="Crimson Text"/>
              </a:rPr>
              <a:t>F</a:t>
            </a:r>
            <a:r>
              <a:rPr lang="it-IT" b="0" i="0" u="none" strike="noStrike" dirty="0">
                <a:solidFill>
                  <a:schemeClr val="tx1">
                    <a:lumMod val="85000"/>
                    <a:lumOff val="15000"/>
                  </a:schemeClr>
                </a:solidFill>
                <a:effectLst/>
                <a:latin typeface="Crimson Text"/>
              </a:rPr>
              <a:t>rammentazione dello </a:t>
            </a:r>
            <a:r>
              <a:rPr lang="it-IT" b="0" i="1" u="none" strike="noStrike" dirty="0">
                <a:solidFill>
                  <a:schemeClr val="tx1">
                    <a:lumMod val="85000"/>
                    <a:lumOff val="15000"/>
                  </a:schemeClr>
                </a:solidFill>
                <a:effectLst/>
                <a:latin typeface="Crimson Text"/>
              </a:rPr>
              <a:t>status</a:t>
            </a:r>
            <a:r>
              <a:rPr lang="it-IT" b="0" i="0" u="none" strike="noStrike" dirty="0">
                <a:solidFill>
                  <a:schemeClr val="tx1">
                    <a:lumMod val="85000"/>
                    <a:lumOff val="15000"/>
                  </a:schemeClr>
                </a:solidFill>
                <a:effectLst/>
                <a:latin typeface="Crimson Text"/>
              </a:rPr>
              <a:t> della persona nel diritto dell’Unione europea.</a:t>
            </a:r>
          </a:p>
          <a:p>
            <a:pPr lvl="1" algn="just"/>
            <a:r>
              <a:rPr lang="it-IT" dirty="0">
                <a:solidFill>
                  <a:schemeClr val="tx1">
                    <a:lumMod val="85000"/>
                    <a:lumOff val="15000"/>
                  </a:schemeClr>
                </a:solidFill>
                <a:latin typeface="Crimson Text"/>
              </a:rPr>
              <a:t>N</a:t>
            </a:r>
            <a:r>
              <a:rPr lang="it-IT" b="0" i="0" u="none" strike="noStrike" dirty="0">
                <a:solidFill>
                  <a:schemeClr val="tx1">
                    <a:lumMod val="85000"/>
                    <a:lumOff val="15000"/>
                  </a:schemeClr>
                </a:solidFill>
                <a:effectLst/>
                <a:latin typeface="Crimson Text"/>
              </a:rPr>
              <a:t>ell’ottica della libertà di circolazione garantita dell’art. 45 del TFUE, il lavoratore è un partecipante alla costruzione dell’ordine del mercato interno.</a:t>
            </a:r>
          </a:p>
          <a:p>
            <a:pPr lvl="1" algn="just"/>
            <a:r>
              <a:rPr lang="it-IT" dirty="0">
                <a:solidFill>
                  <a:schemeClr val="tx1">
                    <a:lumMod val="85000"/>
                    <a:lumOff val="15000"/>
                  </a:schemeClr>
                </a:solidFill>
                <a:latin typeface="Crimson Text"/>
              </a:rPr>
              <a:t>P</a:t>
            </a:r>
            <a:r>
              <a:rPr lang="it-IT" b="0" i="0" u="none" strike="noStrike" dirty="0">
                <a:solidFill>
                  <a:schemeClr val="tx1">
                    <a:lumMod val="85000"/>
                    <a:lumOff val="15000"/>
                  </a:schemeClr>
                </a:solidFill>
                <a:effectLst/>
                <a:latin typeface="Crimson Text"/>
              </a:rPr>
              <a:t>restatore mobile di lavoro, che si sposta, anche solo temporaneamente, all’interno del mercato unico. </a:t>
            </a:r>
          </a:p>
          <a:p>
            <a:pPr lvl="1" algn="just"/>
            <a:endParaRPr lang="it-IT" b="0" i="0" u="none" strike="noStrike" dirty="0">
              <a:solidFill>
                <a:srgbClr val="3E3F3E"/>
              </a:solidFill>
              <a:effectLst/>
              <a:latin typeface="Crimson Text"/>
            </a:endParaRPr>
          </a:p>
          <a:p>
            <a:endParaRPr lang="it-IT" dirty="0"/>
          </a:p>
        </p:txBody>
      </p:sp>
    </p:spTree>
    <p:extLst>
      <p:ext uri="{BB962C8B-B14F-4D97-AF65-F5344CB8AC3E}">
        <p14:creationId xmlns:p14="http://schemas.microsoft.com/office/powerpoint/2010/main" val="3318765635"/>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468</TotalTime>
  <Words>2988</Words>
  <Application>Microsoft Macintosh PowerPoint</Application>
  <PresentationFormat>Widescreen</PresentationFormat>
  <Paragraphs>184</Paragraphs>
  <Slides>26</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26</vt:i4>
      </vt:variant>
    </vt:vector>
  </HeadingPairs>
  <TitlesOfParts>
    <vt:vector size="35" baseType="lpstr">
      <vt:lpstr>Arial</vt:lpstr>
      <vt:lpstr>Bahnschrift</vt:lpstr>
      <vt:lpstr>Calibri</vt:lpstr>
      <vt:lpstr>Calibri Light</vt:lpstr>
      <vt:lpstr>Crimson Text</vt:lpstr>
      <vt:lpstr>Helvetica</vt:lpstr>
      <vt:lpstr>OpenSans-Regular-webfont</vt:lpstr>
      <vt:lpstr>Wingdings</vt:lpstr>
      <vt:lpstr>Tema di Office</vt:lpstr>
      <vt:lpstr>Diritto del lavoro europeo Prof. Dr. Alessandro Nato</vt:lpstr>
      <vt:lpstr>La libera circolazione dei lavoratori subordinati</vt:lpstr>
      <vt:lpstr>La libera circolazione dei lavoratori subordinati</vt:lpstr>
      <vt:lpstr>Nozione di lavoratore subordinato nell’ordinamento dell’Unione europea</vt:lpstr>
      <vt:lpstr>Nozione di lavoratore subordinato nell’ordinamento dell’Unione europea</vt:lpstr>
      <vt:lpstr>Nozione di lavoratore subordinato nell’ordinamento dell’Unione europea</vt:lpstr>
      <vt:lpstr>Nozione di lavoratore subordinato nell’ordinamento dell’Unione europea</vt:lpstr>
      <vt:lpstr>Nozione di lavoratore subordinato nell’ordinamento dell’Unione europea</vt:lpstr>
      <vt:lpstr>Nozione di lavoratore subordinato nell’ordinamento dell’Unione europea</vt:lpstr>
      <vt:lpstr>Lavoratore autonomo nozione</vt:lpstr>
      <vt:lpstr>Attuale regime generale in materia di libera circolazione dei lavoratori</vt:lpstr>
      <vt:lpstr>Attuale regime generale in materia di libera circolazione dei lavoratori</vt:lpstr>
      <vt:lpstr>Limiti alla libera circolazione dei lavoratori</vt:lpstr>
      <vt:lpstr>Limiti alla libera circolazione dei lavoratori</vt:lpstr>
      <vt:lpstr>La libera circolazione dei lavoratori subordinati</vt:lpstr>
      <vt:lpstr>La libera circolazione dei lavoratori subordinati</vt:lpstr>
      <vt:lpstr>La libera circolazione dei lavoratori subordinati</vt:lpstr>
      <vt:lpstr>Diritti dei cittadini europei</vt:lpstr>
      <vt:lpstr>Diritti dei cittadini europei</vt:lpstr>
      <vt:lpstr>Diritti dei cittadini europei</vt:lpstr>
      <vt:lpstr>Diritti dei cittadini europei</vt:lpstr>
      <vt:lpstr>Diritti dei cittadini europei</vt:lpstr>
      <vt:lpstr> Cittadini economicamente inattivi e l’assistenza sociale nello Stato ospite </vt:lpstr>
      <vt:lpstr>Cittadini economicamente inattivi e l’assistenza sociale nello Stato ospite</vt:lpstr>
      <vt:lpstr>Cittadini economicamente inattivi e l’assistenza sociale nello Stato ospite</vt:lpstr>
      <vt:lpstr>Cittadini economicamente inattivi e l’assistenza sociale nello Stato ospite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118</cp:revision>
  <dcterms:created xsi:type="dcterms:W3CDTF">2022-09-09T08:27:37Z</dcterms:created>
  <dcterms:modified xsi:type="dcterms:W3CDTF">2024-02-07T15:39:10Z</dcterms:modified>
</cp:coreProperties>
</file>