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385" r:id="rId2"/>
    <p:sldId id="386" r:id="rId3"/>
    <p:sldId id="387" r:id="rId4"/>
    <p:sldId id="503" r:id="rId5"/>
    <p:sldId id="390" r:id="rId6"/>
    <p:sldId id="394" r:id="rId7"/>
    <p:sldId id="399" r:id="rId8"/>
    <p:sldId id="410" r:id="rId9"/>
    <p:sldId id="412" r:id="rId10"/>
    <p:sldId id="434" r:id="rId11"/>
    <p:sldId id="435" r:id="rId12"/>
    <p:sldId id="413" r:id="rId13"/>
    <p:sldId id="436" r:id="rId14"/>
    <p:sldId id="414" r:id="rId15"/>
    <p:sldId id="439" r:id="rId16"/>
    <p:sldId id="441" r:id="rId17"/>
    <p:sldId id="419" r:id="rId18"/>
    <p:sldId id="429" r:id="rId19"/>
    <p:sldId id="457" r:id="rId20"/>
    <p:sldId id="472" r:id="rId21"/>
    <p:sldId id="471" r:id="rId22"/>
    <p:sldId id="461" r:id="rId23"/>
    <p:sldId id="476" r:id="rId24"/>
    <p:sldId id="475" r:id="rId25"/>
    <p:sldId id="498" r:id="rId26"/>
    <p:sldId id="462" r:id="rId27"/>
    <p:sldId id="484" r:id="rId28"/>
    <p:sldId id="485" r:id="rId29"/>
    <p:sldId id="463" r:id="rId30"/>
    <p:sldId id="487" r:id="rId31"/>
    <p:sldId id="488" r:id="rId32"/>
    <p:sldId id="464" r:id="rId33"/>
    <p:sldId id="497" r:id="rId34"/>
    <p:sldId id="468" r:id="rId35"/>
    <p:sldId id="469" r:id="rId36"/>
    <p:sldId id="495" r:id="rId37"/>
    <p:sldId id="50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8" autoAdjust="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065EB2-43BE-43FE-8760-7BC78CE9006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884A48F-F500-4D19-A938-207358AD02F5}">
      <dgm:prSet/>
      <dgm:spPr/>
      <dgm:t>
        <a:bodyPr/>
        <a:lstStyle/>
        <a:p>
          <a:r>
            <a:rPr lang="en-US"/>
            <a:t>Comunica funzionalità e benefici</a:t>
          </a:r>
        </a:p>
      </dgm:t>
    </dgm:pt>
    <dgm:pt modelId="{47771BC3-0EAA-4DCD-82DB-F94D1A7E7E2E}" type="parTrans" cxnId="{EA501170-4B20-440D-BE18-4BA702FB5FD6}">
      <dgm:prSet/>
      <dgm:spPr/>
      <dgm:t>
        <a:bodyPr/>
        <a:lstStyle/>
        <a:p>
          <a:endParaRPr lang="en-US"/>
        </a:p>
      </dgm:t>
    </dgm:pt>
    <dgm:pt modelId="{333B8E2F-0283-4C36-85A5-475909D2F200}" type="sibTrans" cxnId="{EA501170-4B20-440D-BE18-4BA702FB5FD6}">
      <dgm:prSet/>
      <dgm:spPr/>
      <dgm:t>
        <a:bodyPr/>
        <a:lstStyle/>
        <a:p>
          <a:endParaRPr lang="en-US"/>
        </a:p>
      </dgm:t>
    </dgm:pt>
    <dgm:pt modelId="{217BCC18-4982-4731-9C90-4324419898A4}">
      <dgm:prSet/>
      <dgm:spPr/>
      <dgm:t>
        <a:bodyPr/>
        <a:lstStyle/>
        <a:p>
          <a:r>
            <a:rPr lang="en-US"/>
            <a:t>Riduce il rischio dell’acquisto</a:t>
          </a:r>
        </a:p>
      </dgm:t>
    </dgm:pt>
    <dgm:pt modelId="{ADFB204A-BC44-4FC9-935E-6C45AA775DCB}" type="parTrans" cxnId="{8AACADE4-74A9-46E2-89F8-52B067D8F4AC}">
      <dgm:prSet/>
      <dgm:spPr/>
      <dgm:t>
        <a:bodyPr/>
        <a:lstStyle/>
        <a:p>
          <a:endParaRPr lang="en-US"/>
        </a:p>
      </dgm:t>
    </dgm:pt>
    <dgm:pt modelId="{439BE657-CAFC-4C64-A6B3-E2A9BF406CC0}" type="sibTrans" cxnId="{8AACADE4-74A9-46E2-89F8-52B067D8F4AC}">
      <dgm:prSet/>
      <dgm:spPr/>
      <dgm:t>
        <a:bodyPr/>
        <a:lstStyle/>
        <a:p>
          <a:endParaRPr lang="en-US"/>
        </a:p>
      </dgm:t>
    </dgm:pt>
    <dgm:pt modelId="{F04D0D8B-5C78-4088-B444-8797793CEFDD}">
      <dgm:prSet/>
      <dgm:spPr/>
      <dgm:t>
        <a:bodyPr/>
        <a:lstStyle/>
        <a:p>
          <a:r>
            <a:rPr lang="en-US"/>
            <a:t>Semplifica la decisione di acquisto</a:t>
          </a:r>
        </a:p>
      </dgm:t>
    </dgm:pt>
    <dgm:pt modelId="{EC7B4132-3CEE-4761-AA8C-16D3D3A57CB7}" type="parTrans" cxnId="{67726424-0530-4530-8BF5-05114A65C204}">
      <dgm:prSet/>
      <dgm:spPr/>
      <dgm:t>
        <a:bodyPr/>
        <a:lstStyle/>
        <a:p>
          <a:endParaRPr lang="en-US"/>
        </a:p>
      </dgm:t>
    </dgm:pt>
    <dgm:pt modelId="{F6524B9B-4136-41B8-92ED-A8C0AC1EA709}" type="sibTrans" cxnId="{67726424-0530-4530-8BF5-05114A65C204}">
      <dgm:prSet/>
      <dgm:spPr/>
      <dgm:t>
        <a:bodyPr/>
        <a:lstStyle/>
        <a:p>
          <a:endParaRPr lang="en-US"/>
        </a:p>
      </dgm:t>
    </dgm:pt>
    <dgm:pt modelId="{40D66A64-19AD-401A-9150-5608B8E84282}">
      <dgm:prSet/>
      <dgm:spPr/>
      <dgm:t>
        <a:bodyPr/>
        <a:lstStyle/>
        <a:p>
          <a:r>
            <a:rPr lang="en-US"/>
            <a:t>Valore simbolico</a:t>
          </a:r>
        </a:p>
      </dgm:t>
    </dgm:pt>
    <dgm:pt modelId="{7B01E321-7B05-45DF-8C6C-F28F669E166A}" type="parTrans" cxnId="{58837C51-B829-4862-BE5D-582E7E966BDD}">
      <dgm:prSet/>
      <dgm:spPr/>
      <dgm:t>
        <a:bodyPr/>
        <a:lstStyle/>
        <a:p>
          <a:endParaRPr lang="en-US"/>
        </a:p>
      </dgm:t>
    </dgm:pt>
    <dgm:pt modelId="{729E9FFD-8B94-46D7-AE5C-78BA3F984658}" type="sibTrans" cxnId="{58837C51-B829-4862-BE5D-582E7E966BDD}">
      <dgm:prSet/>
      <dgm:spPr/>
      <dgm:t>
        <a:bodyPr/>
        <a:lstStyle/>
        <a:p>
          <a:endParaRPr lang="en-US"/>
        </a:p>
      </dgm:t>
    </dgm:pt>
    <dgm:pt modelId="{5B637BD5-1CDA-4604-A404-A43F040BB37D}" type="pres">
      <dgm:prSet presAssocID="{ED065EB2-43BE-43FE-8760-7BC78CE9006D}" presName="outerComposite" presStyleCnt="0">
        <dgm:presLayoutVars>
          <dgm:chMax val="5"/>
          <dgm:dir/>
          <dgm:resizeHandles val="exact"/>
        </dgm:presLayoutVars>
      </dgm:prSet>
      <dgm:spPr/>
    </dgm:pt>
    <dgm:pt modelId="{E2FA53AD-ED9A-40BE-9926-EA8730C1B3FA}" type="pres">
      <dgm:prSet presAssocID="{ED065EB2-43BE-43FE-8760-7BC78CE9006D}" presName="dummyMaxCanvas" presStyleCnt="0">
        <dgm:presLayoutVars/>
      </dgm:prSet>
      <dgm:spPr/>
    </dgm:pt>
    <dgm:pt modelId="{A1D28920-2206-4005-A5C4-CB6F2A74EB5F}" type="pres">
      <dgm:prSet presAssocID="{ED065EB2-43BE-43FE-8760-7BC78CE9006D}" presName="FourNodes_1" presStyleLbl="node1" presStyleIdx="0" presStyleCnt="4">
        <dgm:presLayoutVars>
          <dgm:bulletEnabled val="1"/>
        </dgm:presLayoutVars>
      </dgm:prSet>
      <dgm:spPr/>
    </dgm:pt>
    <dgm:pt modelId="{30230B9A-1FA8-4039-B4D9-CC4998CB84F2}" type="pres">
      <dgm:prSet presAssocID="{ED065EB2-43BE-43FE-8760-7BC78CE9006D}" presName="FourNodes_2" presStyleLbl="node1" presStyleIdx="1" presStyleCnt="4">
        <dgm:presLayoutVars>
          <dgm:bulletEnabled val="1"/>
        </dgm:presLayoutVars>
      </dgm:prSet>
      <dgm:spPr/>
    </dgm:pt>
    <dgm:pt modelId="{56A13C05-36CA-47E7-88C3-9FBC8254F97B}" type="pres">
      <dgm:prSet presAssocID="{ED065EB2-43BE-43FE-8760-7BC78CE9006D}" presName="FourNodes_3" presStyleLbl="node1" presStyleIdx="2" presStyleCnt="4">
        <dgm:presLayoutVars>
          <dgm:bulletEnabled val="1"/>
        </dgm:presLayoutVars>
      </dgm:prSet>
      <dgm:spPr/>
    </dgm:pt>
    <dgm:pt modelId="{57A66854-301F-4898-AF86-64978A63EC2E}" type="pres">
      <dgm:prSet presAssocID="{ED065EB2-43BE-43FE-8760-7BC78CE9006D}" presName="FourNodes_4" presStyleLbl="node1" presStyleIdx="3" presStyleCnt="4">
        <dgm:presLayoutVars>
          <dgm:bulletEnabled val="1"/>
        </dgm:presLayoutVars>
      </dgm:prSet>
      <dgm:spPr/>
    </dgm:pt>
    <dgm:pt modelId="{CDC6D3FA-C207-41F0-B731-3ABA73CFADA3}" type="pres">
      <dgm:prSet presAssocID="{ED065EB2-43BE-43FE-8760-7BC78CE9006D}" presName="FourConn_1-2" presStyleLbl="fgAccFollowNode1" presStyleIdx="0" presStyleCnt="3">
        <dgm:presLayoutVars>
          <dgm:bulletEnabled val="1"/>
        </dgm:presLayoutVars>
      </dgm:prSet>
      <dgm:spPr/>
    </dgm:pt>
    <dgm:pt modelId="{6AD1FFD7-8417-40A7-92EB-AFF246570A46}" type="pres">
      <dgm:prSet presAssocID="{ED065EB2-43BE-43FE-8760-7BC78CE9006D}" presName="FourConn_2-3" presStyleLbl="fgAccFollowNode1" presStyleIdx="1" presStyleCnt="3">
        <dgm:presLayoutVars>
          <dgm:bulletEnabled val="1"/>
        </dgm:presLayoutVars>
      </dgm:prSet>
      <dgm:spPr/>
    </dgm:pt>
    <dgm:pt modelId="{7192AD08-D796-41C1-B99C-1D6F6B816C26}" type="pres">
      <dgm:prSet presAssocID="{ED065EB2-43BE-43FE-8760-7BC78CE9006D}" presName="FourConn_3-4" presStyleLbl="fgAccFollowNode1" presStyleIdx="2" presStyleCnt="3">
        <dgm:presLayoutVars>
          <dgm:bulletEnabled val="1"/>
        </dgm:presLayoutVars>
      </dgm:prSet>
      <dgm:spPr/>
    </dgm:pt>
    <dgm:pt modelId="{C9EE8F42-6B4F-4538-8417-C08672B1566C}" type="pres">
      <dgm:prSet presAssocID="{ED065EB2-43BE-43FE-8760-7BC78CE9006D}" presName="FourNodes_1_text" presStyleLbl="node1" presStyleIdx="3" presStyleCnt="4">
        <dgm:presLayoutVars>
          <dgm:bulletEnabled val="1"/>
        </dgm:presLayoutVars>
      </dgm:prSet>
      <dgm:spPr/>
    </dgm:pt>
    <dgm:pt modelId="{6ACA23EF-F5A9-4539-A628-176D6BE04DB9}" type="pres">
      <dgm:prSet presAssocID="{ED065EB2-43BE-43FE-8760-7BC78CE9006D}" presName="FourNodes_2_text" presStyleLbl="node1" presStyleIdx="3" presStyleCnt="4">
        <dgm:presLayoutVars>
          <dgm:bulletEnabled val="1"/>
        </dgm:presLayoutVars>
      </dgm:prSet>
      <dgm:spPr/>
    </dgm:pt>
    <dgm:pt modelId="{C9E9121A-C6CE-40B0-889B-07AFBC246C02}" type="pres">
      <dgm:prSet presAssocID="{ED065EB2-43BE-43FE-8760-7BC78CE9006D}" presName="FourNodes_3_text" presStyleLbl="node1" presStyleIdx="3" presStyleCnt="4">
        <dgm:presLayoutVars>
          <dgm:bulletEnabled val="1"/>
        </dgm:presLayoutVars>
      </dgm:prSet>
      <dgm:spPr/>
    </dgm:pt>
    <dgm:pt modelId="{337DBD1E-4072-4A20-9555-738C97F988C5}" type="pres">
      <dgm:prSet presAssocID="{ED065EB2-43BE-43FE-8760-7BC78CE9006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7726424-0530-4530-8BF5-05114A65C204}" srcId="{ED065EB2-43BE-43FE-8760-7BC78CE9006D}" destId="{F04D0D8B-5C78-4088-B444-8797793CEFDD}" srcOrd="2" destOrd="0" parTransId="{EC7B4132-3CEE-4761-AA8C-16D3D3A57CB7}" sibTransId="{F6524B9B-4136-41B8-92ED-A8C0AC1EA709}"/>
    <dgm:cxn modelId="{B969A63E-E089-4D6C-8692-01B5A7B0244B}" type="presOf" srcId="{C884A48F-F500-4D19-A938-207358AD02F5}" destId="{A1D28920-2206-4005-A5C4-CB6F2A74EB5F}" srcOrd="0" destOrd="0" presId="urn:microsoft.com/office/officeart/2005/8/layout/vProcess5"/>
    <dgm:cxn modelId="{A3D65161-FB2E-4A5A-999B-3919E36540E0}" type="presOf" srcId="{40D66A64-19AD-401A-9150-5608B8E84282}" destId="{57A66854-301F-4898-AF86-64978A63EC2E}" srcOrd="0" destOrd="0" presId="urn:microsoft.com/office/officeart/2005/8/layout/vProcess5"/>
    <dgm:cxn modelId="{65EBFA63-50EF-4D48-A3FF-F6040491DCD9}" type="presOf" srcId="{F6524B9B-4136-41B8-92ED-A8C0AC1EA709}" destId="{7192AD08-D796-41C1-B99C-1D6F6B816C26}" srcOrd="0" destOrd="0" presId="urn:microsoft.com/office/officeart/2005/8/layout/vProcess5"/>
    <dgm:cxn modelId="{E1AFE46D-93EA-4561-8FDB-E9EF296E4F3D}" type="presOf" srcId="{217BCC18-4982-4731-9C90-4324419898A4}" destId="{6ACA23EF-F5A9-4539-A628-176D6BE04DB9}" srcOrd="1" destOrd="0" presId="urn:microsoft.com/office/officeart/2005/8/layout/vProcess5"/>
    <dgm:cxn modelId="{EA501170-4B20-440D-BE18-4BA702FB5FD6}" srcId="{ED065EB2-43BE-43FE-8760-7BC78CE9006D}" destId="{C884A48F-F500-4D19-A938-207358AD02F5}" srcOrd="0" destOrd="0" parTransId="{47771BC3-0EAA-4DCD-82DB-F94D1A7E7E2E}" sibTransId="{333B8E2F-0283-4C36-85A5-475909D2F200}"/>
    <dgm:cxn modelId="{58837C51-B829-4862-BE5D-582E7E966BDD}" srcId="{ED065EB2-43BE-43FE-8760-7BC78CE9006D}" destId="{40D66A64-19AD-401A-9150-5608B8E84282}" srcOrd="3" destOrd="0" parTransId="{7B01E321-7B05-45DF-8C6C-F28F669E166A}" sibTransId="{729E9FFD-8B94-46D7-AE5C-78BA3F984658}"/>
    <dgm:cxn modelId="{F92E1277-612E-405A-B8F2-7D6EFFAE5949}" type="presOf" srcId="{F04D0D8B-5C78-4088-B444-8797793CEFDD}" destId="{56A13C05-36CA-47E7-88C3-9FBC8254F97B}" srcOrd="0" destOrd="0" presId="urn:microsoft.com/office/officeart/2005/8/layout/vProcess5"/>
    <dgm:cxn modelId="{0E0BA9A8-4C1E-4FAF-9466-BE2C6F5A397C}" type="presOf" srcId="{439BE657-CAFC-4C64-A6B3-E2A9BF406CC0}" destId="{6AD1FFD7-8417-40A7-92EB-AFF246570A46}" srcOrd="0" destOrd="0" presId="urn:microsoft.com/office/officeart/2005/8/layout/vProcess5"/>
    <dgm:cxn modelId="{66AA66CD-7607-4058-9171-31BB78E3C18D}" type="presOf" srcId="{F04D0D8B-5C78-4088-B444-8797793CEFDD}" destId="{C9E9121A-C6CE-40B0-889B-07AFBC246C02}" srcOrd="1" destOrd="0" presId="urn:microsoft.com/office/officeart/2005/8/layout/vProcess5"/>
    <dgm:cxn modelId="{EF6655D4-1B95-4438-9F9C-3EB1FBD39C9F}" type="presOf" srcId="{C884A48F-F500-4D19-A938-207358AD02F5}" destId="{C9EE8F42-6B4F-4538-8417-C08672B1566C}" srcOrd="1" destOrd="0" presId="urn:microsoft.com/office/officeart/2005/8/layout/vProcess5"/>
    <dgm:cxn modelId="{220122D7-945E-4249-9202-ABAF378DB3D8}" type="presOf" srcId="{333B8E2F-0283-4C36-85A5-475909D2F200}" destId="{CDC6D3FA-C207-41F0-B731-3ABA73CFADA3}" srcOrd="0" destOrd="0" presId="urn:microsoft.com/office/officeart/2005/8/layout/vProcess5"/>
    <dgm:cxn modelId="{51005FE2-2879-4C04-AD42-34E2E4E4B0EA}" type="presOf" srcId="{40D66A64-19AD-401A-9150-5608B8E84282}" destId="{337DBD1E-4072-4A20-9555-738C97F988C5}" srcOrd="1" destOrd="0" presId="urn:microsoft.com/office/officeart/2005/8/layout/vProcess5"/>
    <dgm:cxn modelId="{2AFBA1E4-6389-481D-BD14-F50A2173B40C}" type="presOf" srcId="{ED065EB2-43BE-43FE-8760-7BC78CE9006D}" destId="{5B637BD5-1CDA-4604-A404-A43F040BB37D}" srcOrd="0" destOrd="0" presId="urn:microsoft.com/office/officeart/2005/8/layout/vProcess5"/>
    <dgm:cxn modelId="{8AACADE4-74A9-46E2-89F8-52B067D8F4AC}" srcId="{ED065EB2-43BE-43FE-8760-7BC78CE9006D}" destId="{217BCC18-4982-4731-9C90-4324419898A4}" srcOrd="1" destOrd="0" parTransId="{ADFB204A-BC44-4FC9-935E-6C45AA775DCB}" sibTransId="{439BE657-CAFC-4C64-A6B3-E2A9BF406CC0}"/>
    <dgm:cxn modelId="{5A0D85FD-B007-464C-958C-F60E22C424A1}" type="presOf" srcId="{217BCC18-4982-4731-9C90-4324419898A4}" destId="{30230B9A-1FA8-4039-B4D9-CC4998CB84F2}" srcOrd="0" destOrd="0" presId="urn:microsoft.com/office/officeart/2005/8/layout/vProcess5"/>
    <dgm:cxn modelId="{FBE17D7F-F2DD-4BB1-9B67-964B77A543FA}" type="presParOf" srcId="{5B637BD5-1CDA-4604-A404-A43F040BB37D}" destId="{E2FA53AD-ED9A-40BE-9926-EA8730C1B3FA}" srcOrd="0" destOrd="0" presId="urn:microsoft.com/office/officeart/2005/8/layout/vProcess5"/>
    <dgm:cxn modelId="{66EB2B10-CE83-413F-8685-E627BB6E8318}" type="presParOf" srcId="{5B637BD5-1CDA-4604-A404-A43F040BB37D}" destId="{A1D28920-2206-4005-A5C4-CB6F2A74EB5F}" srcOrd="1" destOrd="0" presId="urn:microsoft.com/office/officeart/2005/8/layout/vProcess5"/>
    <dgm:cxn modelId="{319E4274-403D-4253-93AC-899E675EF65A}" type="presParOf" srcId="{5B637BD5-1CDA-4604-A404-A43F040BB37D}" destId="{30230B9A-1FA8-4039-B4D9-CC4998CB84F2}" srcOrd="2" destOrd="0" presId="urn:microsoft.com/office/officeart/2005/8/layout/vProcess5"/>
    <dgm:cxn modelId="{DC1F3972-BFA1-4115-A185-264F5E8F2497}" type="presParOf" srcId="{5B637BD5-1CDA-4604-A404-A43F040BB37D}" destId="{56A13C05-36CA-47E7-88C3-9FBC8254F97B}" srcOrd="3" destOrd="0" presId="urn:microsoft.com/office/officeart/2005/8/layout/vProcess5"/>
    <dgm:cxn modelId="{2A518162-1AAB-4EE6-8C4E-A2F4167DE74D}" type="presParOf" srcId="{5B637BD5-1CDA-4604-A404-A43F040BB37D}" destId="{57A66854-301F-4898-AF86-64978A63EC2E}" srcOrd="4" destOrd="0" presId="urn:microsoft.com/office/officeart/2005/8/layout/vProcess5"/>
    <dgm:cxn modelId="{2237E44A-FF3F-495E-BD9A-0D025066A6E1}" type="presParOf" srcId="{5B637BD5-1CDA-4604-A404-A43F040BB37D}" destId="{CDC6D3FA-C207-41F0-B731-3ABA73CFADA3}" srcOrd="5" destOrd="0" presId="urn:microsoft.com/office/officeart/2005/8/layout/vProcess5"/>
    <dgm:cxn modelId="{E843CCD8-6875-4C1F-9AFB-63E23EC0EA46}" type="presParOf" srcId="{5B637BD5-1CDA-4604-A404-A43F040BB37D}" destId="{6AD1FFD7-8417-40A7-92EB-AFF246570A46}" srcOrd="6" destOrd="0" presId="urn:microsoft.com/office/officeart/2005/8/layout/vProcess5"/>
    <dgm:cxn modelId="{9F3681CE-EC35-43EA-8322-E77FE23A3393}" type="presParOf" srcId="{5B637BD5-1CDA-4604-A404-A43F040BB37D}" destId="{7192AD08-D796-41C1-B99C-1D6F6B816C26}" srcOrd="7" destOrd="0" presId="urn:microsoft.com/office/officeart/2005/8/layout/vProcess5"/>
    <dgm:cxn modelId="{6F87B4A5-A0D6-4941-A286-F52ADC86D072}" type="presParOf" srcId="{5B637BD5-1CDA-4604-A404-A43F040BB37D}" destId="{C9EE8F42-6B4F-4538-8417-C08672B1566C}" srcOrd="8" destOrd="0" presId="urn:microsoft.com/office/officeart/2005/8/layout/vProcess5"/>
    <dgm:cxn modelId="{5B9BE0FB-3D96-4334-AF13-279D47B13DBB}" type="presParOf" srcId="{5B637BD5-1CDA-4604-A404-A43F040BB37D}" destId="{6ACA23EF-F5A9-4539-A628-176D6BE04DB9}" srcOrd="9" destOrd="0" presId="urn:microsoft.com/office/officeart/2005/8/layout/vProcess5"/>
    <dgm:cxn modelId="{AD67D9D7-83D8-4FBE-AF45-75F7ED488469}" type="presParOf" srcId="{5B637BD5-1CDA-4604-A404-A43F040BB37D}" destId="{C9E9121A-C6CE-40B0-889B-07AFBC246C02}" srcOrd="10" destOrd="0" presId="urn:microsoft.com/office/officeart/2005/8/layout/vProcess5"/>
    <dgm:cxn modelId="{1220208C-29B9-43DC-9182-07867ABA9D9A}" type="presParOf" srcId="{5B637BD5-1CDA-4604-A404-A43F040BB37D}" destId="{337DBD1E-4072-4A20-9555-738C97F988C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123A37-ADCF-481E-B21A-EA0DCB1ACCA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0295D7-4D38-47AC-B034-E278548022D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Attraverso il co-branding le imprese creano valore e rinforzano la propria brand equity scatenando </a:t>
          </a:r>
          <a:r>
            <a:rPr lang="it-IT" u="sng" dirty="0"/>
            <a:t>nuove associazioni funzionali e simboliche </a:t>
          </a:r>
          <a:r>
            <a:rPr lang="it-IT" dirty="0"/>
            <a:t>nella mente del consumatore, abituato a vedere separatamente i due brand.</a:t>
          </a:r>
          <a:endParaRPr lang="en-US" dirty="0"/>
        </a:p>
      </dgm:t>
    </dgm:pt>
    <dgm:pt modelId="{9D491411-AC0F-4F87-92D2-BD3F998B2ED0}" type="parTrans" cxnId="{B6CCA098-9A41-4964-84FB-7896EBD5AC90}">
      <dgm:prSet/>
      <dgm:spPr/>
      <dgm:t>
        <a:bodyPr/>
        <a:lstStyle/>
        <a:p>
          <a:endParaRPr lang="en-US"/>
        </a:p>
      </dgm:t>
    </dgm:pt>
    <dgm:pt modelId="{571DA2D6-7F5E-42A8-B642-2204C3E81C40}" type="sibTrans" cxnId="{B6CCA098-9A41-4964-84FB-7896EBD5AC90}">
      <dgm:prSet/>
      <dgm:spPr/>
      <dgm:t>
        <a:bodyPr/>
        <a:lstStyle/>
        <a:p>
          <a:endParaRPr lang="en-US"/>
        </a:p>
      </dgm:t>
    </dgm:pt>
    <dgm:pt modelId="{BF9C9353-4772-4449-A396-FA5095935CB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Inoltre, entrambi i brand potranno non solo migliorare il livello di soddisfazione dei clienti tradizionalmente serviti, ma anche conquistare nuovi segmenti di clientela.</a:t>
          </a:r>
          <a:endParaRPr lang="en-US"/>
        </a:p>
      </dgm:t>
    </dgm:pt>
    <dgm:pt modelId="{64CFF909-B3CC-4EFA-8CB8-44AA0193DC35}" type="parTrans" cxnId="{4112A590-5585-4F0F-A2CE-566E11BF2F2A}">
      <dgm:prSet/>
      <dgm:spPr/>
      <dgm:t>
        <a:bodyPr/>
        <a:lstStyle/>
        <a:p>
          <a:endParaRPr lang="en-US"/>
        </a:p>
      </dgm:t>
    </dgm:pt>
    <dgm:pt modelId="{63F0EE0E-DFC5-4D5F-9345-225AF86C0DBB}" type="sibTrans" cxnId="{4112A590-5585-4F0F-A2CE-566E11BF2F2A}">
      <dgm:prSet/>
      <dgm:spPr/>
      <dgm:t>
        <a:bodyPr/>
        <a:lstStyle/>
        <a:p>
          <a:endParaRPr lang="en-US"/>
        </a:p>
      </dgm:t>
    </dgm:pt>
    <dgm:pt modelId="{23432A05-F313-429C-B829-1653E8CB25DF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Il co-branding non è una strategia senza potenziali svantaggi. Infatti può danneggiare l'immagine di uno dei due brand, causando la </a:t>
          </a:r>
          <a:r>
            <a:rPr lang="it-IT" i="1"/>
            <a:t>distruzione delle </a:t>
          </a:r>
          <a:r>
            <a:rPr lang="it-IT" i="1" u="sng"/>
            <a:t>risorse di fiduci</a:t>
          </a:r>
          <a:r>
            <a:rPr lang="it-IT" u="sng"/>
            <a:t>a </a:t>
          </a:r>
          <a:r>
            <a:rPr lang="it-IT"/>
            <a:t>generate dal brand stesso, con conseguente diminuzione della soddisfazione dei consumatori.</a:t>
          </a:r>
          <a:endParaRPr lang="en-US"/>
        </a:p>
      </dgm:t>
    </dgm:pt>
    <dgm:pt modelId="{4FF67F78-C005-4D4A-BC32-58A31D9E349F}" type="parTrans" cxnId="{2E60F38A-4449-4486-8099-0C7D54A94780}">
      <dgm:prSet/>
      <dgm:spPr/>
      <dgm:t>
        <a:bodyPr/>
        <a:lstStyle/>
        <a:p>
          <a:endParaRPr lang="en-US"/>
        </a:p>
      </dgm:t>
    </dgm:pt>
    <dgm:pt modelId="{195D03BD-C8F9-40E4-BF8F-96FAF4B3319A}" type="sibTrans" cxnId="{2E60F38A-4449-4486-8099-0C7D54A94780}">
      <dgm:prSet/>
      <dgm:spPr/>
      <dgm:t>
        <a:bodyPr/>
        <a:lstStyle/>
        <a:p>
          <a:endParaRPr lang="en-US"/>
        </a:p>
      </dgm:t>
    </dgm:pt>
    <dgm:pt modelId="{DB311578-7115-452E-9006-2E682E353544}" type="pres">
      <dgm:prSet presAssocID="{22123A37-ADCF-481E-B21A-EA0DCB1ACCA0}" presName="root" presStyleCnt="0">
        <dgm:presLayoutVars>
          <dgm:dir/>
          <dgm:resizeHandles val="exact"/>
        </dgm:presLayoutVars>
      </dgm:prSet>
      <dgm:spPr/>
    </dgm:pt>
    <dgm:pt modelId="{9B6D4CD1-D446-43B7-A7A0-2A420602F326}" type="pres">
      <dgm:prSet presAssocID="{360295D7-4D38-47AC-B034-E278548022D0}" presName="compNode" presStyleCnt="0"/>
      <dgm:spPr/>
    </dgm:pt>
    <dgm:pt modelId="{8DE7CF7F-3BA5-4241-9FC4-0CE3EA2703F4}" type="pres">
      <dgm:prSet presAssocID="{360295D7-4D38-47AC-B034-E278548022D0}" presName="bgRect" presStyleLbl="bgShp" presStyleIdx="0" presStyleCnt="3"/>
      <dgm:spPr/>
    </dgm:pt>
    <dgm:pt modelId="{58D1AA1D-9AB8-44D4-8492-5A621A5B3D79}" type="pres">
      <dgm:prSet presAssocID="{360295D7-4D38-47AC-B034-E278548022D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4E6C74CB-CE1A-4288-A630-36E1D4C6ED9F}" type="pres">
      <dgm:prSet presAssocID="{360295D7-4D38-47AC-B034-E278548022D0}" presName="spaceRect" presStyleCnt="0"/>
      <dgm:spPr/>
    </dgm:pt>
    <dgm:pt modelId="{4E3C92EC-B496-4694-9AAA-7207C9F17AB8}" type="pres">
      <dgm:prSet presAssocID="{360295D7-4D38-47AC-B034-E278548022D0}" presName="parTx" presStyleLbl="revTx" presStyleIdx="0" presStyleCnt="3">
        <dgm:presLayoutVars>
          <dgm:chMax val="0"/>
          <dgm:chPref val="0"/>
        </dgm:presLayoutVars>
      </dgm:prSet>
      <dgm:spPr/>
    </dgm:pt>
    <dgm:pt modelId="{9758A860-1485-414E-86BA-EC5C57016C2F}" type="pres">
      <dgm:prSet presAssocID="{571DA2D6-7F5E-42A8-B642-2204C3E81C40}" presName="sibTrans" presStyleCnt="0"/>
      <dgm:spPr/>
    </dgm:pt>
    <dgm:pt modelId="{287B9203-C21C-4EE3-BFD3-9F6E3F4BA917}" type="pres">
      <dgm:prSet presAssocID="{BF9C9353-4772-4449-A396-FA5095935CB2}" presName="compNode" presStyleCnt="0"/>
      <dgm:spPr/>
    </dgm:pt>
    <dgm:pt modelId="{78E55576-D75B-4F76-8EC8-2B1CA4858492}" type="pres">
      <dgm:prSet presAssocID="{BF9C9353-4772-4449-A396-FA5095935CB2}" presName="bgRect" presStyleLbl="bgShp" presStyleIdx="1" presStyleCnt="3"/>
      <dgm:spPr/>
    </dgm:pt>
    <dgm:pt modelId="{25AEC0DB-A231-4BA9-81A9-9EFC169B30CF}" type="pres">
      <dgm:prSet presAssocID="{BF9C9353-4772-4449-A396-FA5095935CB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grandisci"/>
        </a:ext>
      </dgm:extLst>
    </dgm:pt>
    <dgm:pt modelId="{04633C5D-736D-4C33-B424-AF00C4E7C4F9}" type="pres">
      <dgm:prSet presAssocID="{BF9C9353-4772-4449-A396-FA5095935CB2}" presName="spaceRect" presStyleCnt="0"/>
      <dgm:spPr/>
    </dgm:pt>
    <dgm:pt modelId="{F4F6E2EE-850B-47E1-B61A-783BDEDC0FF6}" type="pres">
      <dgm:prSet presAssocID="{BF9C9353-4772-4449-A396-FA5095935CB2}" presName="parTx" presStyleLbl="revTx" presStyleIdx="1" presStyleCnt="3">
        <dgm:presLayoutVars>
          <dgm:chMax val="0"/>
          <dgm:chPref val="0"/>
        </dgm:presLayoutVars>
      </dgm:prSet>
      <dgm:spPr/>
    </dgm:pt>
    <dgm:pt modelId="{5F69378E-323E-4389-8C15-4D13BB99FE6B}" type="pres">
      <dgm:prSet presAssocID="{63F0EE0E-DFC5-4D5F-9345-225AF86C0DBB}" presName="sibTrans" presStyleCnt="0"/>
      <dgm:spPr/>
    </dgm:pt>
    <dgm:pt modelId="{01415BFF-4BAE-4F77-846C-884F479D9DF4}" type="pres">
      <dgm:prSet presAssocID="{23432A05-F313-429C-B829-1653E8CB25DF}" presName="compNode" presStyleCnt="0"/>
      <dgm:spPr/>
    </dgm:pt>
    <dgm:pt modelId="{36037CF2-67C7-4058-9242-4209132D2C40}" type="pres">
      <dgm:prSet presAssocID="{23432A05-F313-429C-B829-1653E8CB25DF}" presName="bgRect" presStyleLbl="bgShp" presStyleIdx="2" presStyleCnt="3"/>
      <dgm:spPr/>
    </dgm:pt>
    <dgm:pt modelId="{9B4DD722-E432-4A6D-866A-D453E00AA033}" type="pres">
      <dgm:prSet presAssocID="{23432A05-F313-429C-B829-1653E8CB25D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vviso"/>
        </a:ext>
      </dgm:extLst>
    </dgm:pt>
    <dgm:pt modelId="{56A700BF-8EEA-4CAE-A60D-CA41811411B3}" type="pres">
      <dgm:prSet presAssocID="{23432A05-F313-429C-B829-1653E8CB25DF}" presName="spaceRect" presStyleCnt="0"/>
      <dgm:spPr/>
    </dgm:pt>
    <dgm:pt modelId="{4C9A91AD-D887-449B-8EB7-8963551EBC2D}" type="pres">
      <dgm:prSet presAssocID="{23432A05-F313-429C-B829-1653E8CB25D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C441B18-A859-40D7-9895-F1CCC9466DE4}" type="presOf" srcId="{22123A37-ADCF-481E-B21A-EA0DCB1ACCA0}" destId="{DB311578-7115-452E-9006-2E682E353544}" srcOrd="0" destOrd="0" presId="urn:microsoft.com/office/officeart/2018/2/layout/IconVerticalSolidList"/>
    <dgm:cxn modelId="{B6F3CD30-856A-4428-A91E-2EB6D49F6FF7}" type="presOf" srcId="{BF9C9353-4772-4449-A396-FA5095935CB2}" destId="{F4F6E2EE-850B-47E1-B61A-783BDEDC0FF6}" srcOrd="0" destOrd="0" presId="urn:microsoft.com/office/officeart/2018/2/layout/IconVerticalSolidList"/>
    <dgm:cxn modelId="{58650C54-DA58-462A-9936-98768CC01E1F}" type="presOf" srcId="{360295D7-4D38-47AC-B034-E278548022D0}" destId="{4E3C92EC-B496-4694-9AAA-7207C9F17AB8}" srcOrd="0" destOrd="0" presId="urn:microsoft.com/office/officeart/2018/2/layout/IconVerticalSolidList"/>
    <dgm:cxn modelId="{2E60F38A-4449-4486-8099-0C7D54A94780}" srcId="{22123A37-ADCF-481E-B21A-EA0DCB1ACCA0}" destId="{23432A05-F313-429C-B829-1653E8CB25DF}" srcOrd="2" destOrd="0" parTransId="{4FF67F78-C005-4D4A-BC32-58A31D9E349F}" sibTransId="{195D03BD-C8F9-40E4-BF8F-96FAF4B3319A}"/>
    <dgm:cxn modelId="{4112A590-5585-4F0F-A2CE-566E11BF2F2A}" srcId="{22123A37-ADCF-481E-B21A-EA0DCB1ACCA0}" destId="{BF9C9353-4772-4449-A396-FA5095935CB2}" srcOrd="1" destOrd="0" parTransId="{64CFF909-B3CC-4EFA-8CB8-44AA0193DC35}" sibTransId="{63F0EE0E-DFC5-4D5F-9345-225AF86C0DBB}"/>
    <dgm:cxn modelId="{B6CCA098-9A41-4964-84FB-7896EBD5AC90}" srcId="{22123A37-ADCF-481E-B21A-EA0DCB1ACCA0}" destId="{360295D7-4D38-47AC-B034-E278548022D0}" srcOrd="0" destOrd="0" parTransId="{9D491411-AC0F-4F87-92D2-BD3F998B2ED0}" sibTransId="{571DA2D6-7F5E-42A8-B642-2204C3E81C40}"/>
    <dgm:cxn modelId="{D3E64EE2-7A92-4539-9183-C4687B3446BE}" type="presOf" srcId="{23432A05-F313-429C-B829-1653E8CB25DF}" destId="{4C9A91AD-D887-449B-8EB7-8963551EBC2D}" srcOrd="0" destOrd="0" presId="urn:microsoft.com/office/officeart/2018/2/layout/IconVerticalSolidList"/>
    <dgm:cxn modelId="{6149E656-D61C-47CA-B423-859A178B95C2}" type="presParOf" srcId="{DB311578-7115-452E-9006-2E682E353544}" destId="{9B6D4CD1-D446-43B7-A7A0-2A420602F326}" srcOrd="0" destOrd="0" presId="urn:microsoft.com/office/officeart/2018/2/layout/IconVerticalSolidList"/>
    <dgm:cxn modelId="{DF0B4055-03D8-412A-AE4D-3AF31F4A47DE}" type="presParOf" srcId="{9B6D4CD1-D446-43B7-A7A0-2A420602F326}" destId="{8DE7CF7F-3BA5-4241-9FC4-0CE3EA2703F4}" srcOrd="0" destOrd="0" presId="urn:microsoft.com/office/officeart/2018/2/layout/IconVerticalSolidList"/>
    <dgm:cxn modelId="{80F43737-CDCB-41F1-81A4-2E54C39562A1}" type="presParOf" srcId="{9B6D4CD1-D446-43B7-A7A0-2A420602F326}" destId="{58D1AA1D-9AB8-44D4-8492-5A621A5B3D79}" srcOrd="1" destOrd="0" presId="urn:microsoft.com/office/officeart/2018/2/layout/IconVerticalSolidList"/>
    <dgm:cxn modelId="{238E6694-C80C-48D0-95C3-27D85B22EDE9}" type="presParOf" srcId="{9B6D4CD1-D446-43B7-A7A0-2A420602F326}" destId="{4E6C74CB-CE1A-4288-A630-36E1D4C6ED9F}" srcOrd="2" destOrd="0" presId="urn:microsoft.com/office/officeart/2018/2/layout/IconVerticalSolidList"/>
    <dgm:cxn modelId="{BAF6AA83-F521-4BBF-A36E-AA1019853C0C}" type="presParOf" srcId="{9B6D4CD1-D446-43B7-A7A0-2A420602F326}" destId="{4E3C92EC-B496-4694-9AAA-7207C9F17AB8}" srcOrd="3" destOrd="0" presId="urn:microsoft.com/office/officeart/2018/2/layout/IconVerticalSolidList"/>
    <dgm:cxn modelId="{8CA8818F-EA08-4888-9B30-39F64760E3B8}" type="presParOf" srcId="{DB311578-7115-452E-9006-2E682E353544}" destId="{9758A860-1485-414E-86BA-EC5C57016C2F}" srcOrd="1" destOrd="0" presId="urn:microsoft.com/office/officeart/2018/2/layout/IconVerticalSolidList"/>
    <dgm:cxn modelId="{C79DA0A2-0149-45F9-AA4A-D91422AC4C9C}" type="presParOf" srcId="{DB311578-7115-452E-9006-2E682E353544}" destId="{287B9203-C21C-4EE3-BFD3-9F6E3F4BA917}" srcOrd="2" destOrd="0" presId="urn:microsoft.com/office/officeart/2018/2/layout/IconVerticalSolidList"/>
    <dgm:cxn modelId="{378C4038-CB45-4DEF-8AEC-1C0E87F75F4E}" type="presParOf" srcId="{287B9203-C21C-4EE3-BFD3-9F6E3F4BA917}" destId="{78E55576-D75B-4F76-8EC8-2B1CA4858492}" srcOrd="0" destOrd="0" presId="urn:microsoft.com/office/officeart/2018/2/layout/IconVerticalSolidList"/>
    <dgm:cxn modelId="{B1981762-B601-483A-B265-797FAA01313B}" type="presParOf" srcId="{287B9203-C21C-4EE3-BFD3-9F6E3F4BA917}" destId="{25AEC0DB-A231-4BA9-81A9-9EFC169B30CF}" srcOrd="1" destOrd="0" presId="urn:microsoft.com/office/officeart/2018/2/layout/IconVerticalSolidList"/>
    <dgm:cxn modelId="{26509CC4-1F0E-4F16-8291-EC1AA7DD9F9F}" type="presParOf" srcId="{287B9203-C21C-4EE3-BFD3-9F6E3F4BA917}" destId="{04633C5D-736D-4C33-B424-AF00C4E7C4F9}" srcOrd="2" destOrd="0" presId="urn:microsoft.com/office/officeart/2018/2/layout/IconVerticalSolidList"/>
    <dgm:cxn modelId="{8A711C7E-415B-4C4E-BD67-FEFE73927A44}" type="presParOf" srcId="{287B9203-C21C-4EE3-BFD3-9F6E3F4BA917}" destId="{F4F6E2EE-850B-47E1-B61A-783BDEDC0FF6}" srcOrd="3" destOrd="0" presId="urn:microsoft.com/office/officeart/2018/2/layout/IconVerticalSolidList"/>
    <dgm:cxn modelId="{80B65B6E-07FA-48FB-B242-672107C3650C}" type="presParOf" srcId="{DB311578-7115-452E-9006-2E682E353544}" destId="{5F69378E-323E-4389-8C15-4D13BB99FE6B}" srcOrd="3" destOrd="0" presId="urn:microsoft.com/office/officeart/2018/2/layout/IconVerticalSolidList"/>
    <dgm:cxn modelId="{1BA55A96-00BD-4C0F-879F-5AB6C3C3FBB4}" type="presParOf" srcId="{DB311578-7115-452E-9006-2E682E353544}" destId="{01415BFF-4BAE-4F77-846C-884F479D9DF4}" srcOrd="4" destOrd="0" presId="urn:microsoft.com/office/officeart/2018/2/layout/IconVerticalSolidList"/>
    <dgm:cxn modelId="{8AF175E0-9679-40C0-8B6D-D69750C3410B}" type="presParOf" srcId="{01415BFF-4BAE-4F77-846C-884F479D9DF4}" destId="{36037CF2-67C7-4058-9242-4209132D2C40}" srcOrd="0" destOrd="0" presId="urn:microsoft.com/office/officeart/2018/2/layout/IconVerticalSolidList"/>
    <dgm:cxn modelId="{4466AE1D-27D7-4002-B558-7A9F28CEBCB0}" type="presParOf" srcId="{01415BFF-4BAE-4F77-846C-884F479D9DF4}" destId="{9B4DD722-E432-4A6D-866A-D453E00AA033}" srcOrd="1" destOrd="0" presId="urn:microsoft.com/office/officeart/2018/2/layout/IconVerticalSolidList"/>
    <dgm:cxn modelId="{A812FAB3-EA6C-448C-99BE-066AF64A7142}" type="presParOf" srcId="{01415BFF-4BAE-4F77-846C-884F479D9DF4}" destId="{56A700BF-8EEA-4CAE-A60D-CA41811411B3}" srcOrd="2" destOrd="0" presId="urn:microsoft.com/office/officeart/2018/2/layout/IconVerticalSolidList"/>
    <dgm:cxn modelId="{6A75CAC6-3418-4C0C-88CA-9D71FEC8415E}" type="presParOf" srcId="{01415BFF-4BAE-4F77-846C-884F479D9DF4}" destId="{4C9A91AD-D887-449B-8EB7-8963551EBC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28920-2206-4005-A5C4-CB6F2A74EB5F}">
      <dsp:nvSpPr>
        <dsp:cNvPr id="0" name=""/>
        <dsp:cNvSpPr/>
      </dsp:nvSpPr>
      <dsp:spPr>
        <a:xfrm>
          <a:off x="0" y="0"/>
          <a:ext cx="8046720" cy="8329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Comunica funzionalità e benefici</a:t>
          </a:r>
        </a:p>
      </dsp:txBody>
      <dsp:txXfrm>
        <a:off x="24396" y="24396"/>
        <a:ext cx="7077531" cy="784145"/>
      </dsp:txXfrm>
    </dsp:sp>
    <dsp:sp modelId="{30230B9A-1FA8-4039-B4D9-CC4998CB84F2}">
      <dsp:nvSpPr>
        <dsp:cNvPr id="0" name=""/>
        <dsp:cNvSpPr/>
      </dsp:nvSpPr>
      <dsp:spPr>
        <a:xfrm>
          <a:off x="673912" y="984380"/>
          <a:ext cx="8046720" cy="832937"/>
        </a:xfrm>
        <a:prstGeom prst="roundRect">
          <a:avLst>
            <a:gd name="adj" fmla="val 10000"/>
          </a:avLst>
        </a:prstGeom>
        <a:solidFill>
          <a:schemeClr val="accent2">
            <a:hueOff val="-482067"/>
            <a:satOff val="-3308"/>
            <a:lumOff val="16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Riduce il rischio dell’acquisto</a:t>
          </a:r>
        </a:p>
      </dsp:txBody>
      <dsp:txXfrm>
        <a:off x="698308" y="1008776"/>
        <a:ext cx="6782605" cy="784145"/>
      </dsp:txXfrm>
    </dsp:sp>
    <dsp:sp modelId="{56A13C05-36CA-47E7-88C3-9FBC8254F97B}">
      <dsp:nvSpPr>
        <dsp:cNvPr id="0" name=""/>
        <dsp:cNvSpPr/>
      </dsp:nvSpPr>
      <dsp:spPr>
        <a:xfrm>
          <a:off x="1337767" y="1968761"/>
          <a:ext cx="8046720" cy="832937"/>
        </a:xfrm>
        <a:prstGeom prst="roundRect">
          <a:avLst>
            <a:gd name="adj" fmla="val 10000"/>
          </a:avLst>
        </a:prstGeom>
        <a:solidFill>
          <a:schemeClr val="accent2">
            <a:hueOff val="-964133"/>
            <a:satOff val="-6616"/>
            <a:lumOff val="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Semplifica la decisione di acquisto</a:t>
          </a:r>
        </a:p>
      </dsp:txBody>
      <dsp:txXfrm>
        <a:off x="1362163" y="1993157"/>
        <a:ext cx="6792664" cy="784145"/>
      </dsp:txXfrm>
    </dsp:sp>
    <dsp:sp modelId="{57A66854-301F-4898-AF86-64978A63EC2E}">
      <dsp:nvSpPr>
        <dsp:cNvPr id="0" name=""/>
        <dsp:cNvSpPr/>
      </dsp:nvSpPr>
      <dsp:spPr>
        <a:xfrm>
          <a:off x="2011680" y="2953142"/>
          <a:ext cx="8046720" cy="832937"/>
        </a:xfrm>
        <a:prstGeom prst="roundRect">
          <a:avLst>
            <a:gd name="adj" fmla="val 10000"/>
          </a:avLst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Valore simbolico</a:t>
          </a:r>
        </a:p>
      </dsp:txBody>
      <dsp:txXfrm>
        <a:off x="2036076" y="2977538"/>
        <a:ext cx="6782605" cy="784145"/>
      </dsp:txXfrm>
    </dsp:sp>
    <dsp:sp modelId="{CDC6D3FA-C207-41F0-B731-3ABA73CFADA3}">
      <dsp:nvSpPr>
        <dsp:cNvPr id="0" name=""/>
        <dsp:cNvSpPr/>
      </dsp:nvSpPr>
      <dsp:spPr>
        <a:xfrm>
          <a:off x="7505310" y="637954"/>
          <a:ext cx="541409" cy="54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627127" y="637954"/>
        <a:ext cx="297775" cy="407410"/>
      </dsp:txXfrm>
    </dsp:sp>
    <dsp:sp modelId="{6AD1FFD7-8417-40A7-92EB-AFF246570A46}">
      <dsp:nvSpPr>
        <dsp:cNvPr id="0" name=""/>
        <dsp:cNvSpPr/>
      </dsp:nvSpPr>
      <dsp:spPr>
        <a:xfrm>
          <a:off x="8179223" y="1622335"/>
          <a:ext cx="541409" cy="54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78705"/>
            <a:satOff val="-3312"/>
            <a:lumOff val="36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878705"/>
              <a:satOff val="-3312"/>
              <a:lumOff val="3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301040" y="1622335"/>
        <a:ext cx="297775" cy="407410"/>
      </dsp:txXfrm>
    </dsp:sp>
    <dsp:sp modelId="{7192AD08-D796-41C1-B99C-1D6F6B816C26}">
      <dsp:nvSpPr>
        <dsp:cNvPr id="0" name=""/>
        <dsp:cNvSpPr/>
      </dsp:nvSpPr>
      <dsp:spPr>
        <a:xfrm>
          <a:off x="8843077" y="2606716"/>
          <a:ext cx="541409" cy="54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757410"/>
            <a:satOff val="-6624"/>
            <a:lumOff val="72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757410"/>
              <a:satOff val="-6624"/>
              <a:lumOff val="7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964894" y="2606716"/>
        <a:ext cx="297775" cy="407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7CF7F-3BA5-4241-9FC4-0CE3EA2703F4}">
      <dsp:nvSpPr>
        <dsp:cNvPr id="0" name=""/>
        <dsp:cNvSpPr/>
      </dsp:nvSpPr>
      <dsp:spPr>
        <a:xfrm>
          <a:off x="0" y="670"/>
          <a:ext cx="11304396" cy="15700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1AA1D-9AB8-44D4-8492-5A621A5B3D79}">
      <dsp:nvSpPr>
        <dsp:cNvPr id="0" name=""/>
        <dsp:cNvSpPr/>
      </dsp:nvSpPr>
      <dsp:spPr>
        <a:xfrm>
          <a:off x="474934" y="353927"/>
          <a:ext cx="863516" cy="8635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C92EC-B496-4694-9AAA-7207C9F17AB8}">
      <dsp:nvSpPr>
        <dsp:cNvPr id="0" name=""/>
        <dsp:cNvSpPr/>
      </dsp:nvSpPr>
      <dsp:spPr>
        <a:xfrm>
          <a:off x="1813385" y="670"/>
          <a:ext cx="9491010" cy="157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162" tIns="166162" rIns="166162" bIns="16616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Attraverso il co-branding le imprese creano valore e rinforzano la propria brand equity scatenando </a:t>
          </a:r>
          <a:r>
            <a:rPr lang="it-IT" sz="2000" u="sng" kern="1200" dirty="0"/>
            <a:t>nuove associazioni funzionali e simboliche </a:t>
          </a:r>
          <a:r>
            <a:rPr lang="it-IT" sz="2000" kern="1200" dirty="0"/>
            <a:t>nella mente del consumatore, abituato a vedere separatamente i due brand.</a:t>
          </a:r>
          <a:endParaRPr lang="en-US" sz="2000" kern="1200" dirty="0"/>
        </a:p>
      </dsp:txBody>
      <dsp:txXfrm>
        <a:off x="1813385" y="670"/>
        <a:ext cx="9491010" cy="1570030"/>
      </dsp:txXfrm>
    </dsp:sp>
    <dsp:sp modelId="{78E55576-D75B-4F76-8EC8-2B1CA4858492}">
      <dsp:nvSpPr>
        <dsp:cNvPr id="0" name=""/>
        <dsp:cNvSpPr/>
      </dsp:nvSpPr>
      <dsp:spPr>
        <a:xfrm>
          <a:off x="0" y="1963208"/>
          <a:ext cx="11304396" cy="15700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EC0DB-A231-4BA9-81A9-9EFC169B30CF}">
      <dsp:nvSpPr>
        <dsp:cNvPr id="0" name=""/>
        <dsp:cNvSpPr/>
      </dsp:nvSpPr>
      <dsp:spPr>
        <a:xfrm>
          <a:off x="474934" y="2316465"/>
          <a:ext cx="863516" cy="8635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6E2EE-850B-47E1-B61A-783BDEDC0FF6}">
      <dsp:nvSpPr>
        <dsp:cNvPr id="0" name=""/>
        <dsp:cNvSpPr/>
      </dsp:nvSpPr>
      <dsp:spPr>
        <a:xfrm>
          <a:off x="1813385" y="1963208"/>
          <a:ext cx="9491010" cy="157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162" tIns="166162" rIns="166162" bIns="16616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Inoltre, entrambi i brand potranno non solo migliorare il livello di soddisfazione dei clienti tradizionalmente serviti, ma anche conquistare nuovi segmenti di clientela.</a:t>
          </a:r>
          <a:endParaRPr lang="en-US" sz="2000" kern="1200"/>
        </a:p>
      </dsp:txBody>
      <dsp:txXfrm>
        <a:off x="1813385" y="1963208"/>
        <a:ext cx="9491010" cy="1570030"/>
      </dsp:txXfrm>
    </dsp:sp>
    <dsp:sp modelId="{36037CF2-67C7-4058-9242-4209132D2C40}">
      <dsp:nvSpPr>
        <dsp:cNvPr id="0" name=""/>
        <dsp:cNvSpPr/>
      </dsp:nvSpPr>
      <dsp:spPr>
        <a:xfrm>
          <a:off x="0" y="3925746"/>
          <a:ext cx="11304396" cy="15700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DD722-E432-4A6D-866A-D453E00AA033}">
      <dsp:nvSpPr>
        <dsp:cNvPr id="0" name=""/>
        <dsp:cNvSpPr/>
      </dsp:nvSpPr>
      <dsp:spPr>
        <a:xfrm>
          <a:off x="474934" y="4279003"/>
          <a:ext cx="863516" cy="8635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A91AD-D887-449B-8EB7-8963551EBC2D}">
      <dsp:nvSpPr>
        <dsp:cNvPr id="0" name=""/>
        <dsp:cNvSpPr/>
      </dsp:nvSpPr>
      <dsp:spPr>
        <a:xfrm>
          <a:off x="1813385" y="3925746"/>
          <a:ext cx="9491010" cy="157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162" tIns="166162" rIns="166162" bIns="16616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Il co-branding non è una strategia senza potenziali svantaggi. Infatti può danneggiare l'immagine di uno dei due brand, causando la </a:t>
          </a:r>
          <a:r>
            <a:rPr lang="it-IT" sz="2000" i="1" kern="1200"/>
            <a:t>distruzione delle </a:t>
          </a:r>
          <a:r>
            <a:rPr lang="it-IT" sz="2000" i="1" u="sng" kern="1200"/>
            <a:t>risorse di fiduci</a:t>
          </a:r>
          <a:r>
            <a:rPr lang="it-IT" sz="2000" u="sng" kern="1200"/>
            <a:t>a </a:t>
          </a:r>
          <a:r>
            <a:rPr lang="it-IT" sz="2000" kern="1200"/>
            <a:t>generate dal brand stesso, con conseguente diminuzione della soddisfazione dei consumatori.</a:t>
          </a:r>
          <a:endParaRPr lang="en-US" sz="2000" kern="1200"/>
        </a:p>
      </dsp:txBody>
      <dsp:txXfrm>
        <a:off x="1813385" y="3925746"/>
        <a:ext cx="9491010" cy="1570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11/03/2025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32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11/03/2025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26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11/03/2025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2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11/03/2025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31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11/03/2025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05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11/03/2025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37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11/03/2025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26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11/03/2025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25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11/03/2025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61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51A84E2-7657-49D2-AE80-4159801CBC30}" type="datetimeFigureOut">
              <a:rPr lang="it-IT" smtClean="0"/>
              <a:t>11/03/2025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81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11/03/2025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92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1A84E2-7657-49D2-AE80-4159801CBC30}" type="datetimeFigureOut">
              <a:rPr lang="it-IT" smtClean="0"/>
              <a:t>11/03/2025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97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216A60-169A-7BD7-0186-BED1228612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6000" b="1" noProof="0" dirty="0">
                <a:solidFill>
                  <a:srgbClr val="FF0000"/>
                </a:solidFill>
                <a:effectLst/>
              </a:rPr>
              <a:t>Capitolo 6</a:t>
            </a:r>
            <a:br>
              <a:rPr lang="it-IT" sz="6000" b="1" noProof="0" dirty="0">
                <a:solidFill>
                  <a:srgbClr val="FF0000"/>
                </a:solidFill>
                <a:effectLst/>
              </a:rPr>
            </a:br>
            <a:br>
              <a:rPr lang="it-IT" sz="6000" b="1" noProof="0" dirty="0">
                <a:solidFill>
                  <a:srgbClr val="FF0000"/>
                </a:solidFill>
                <a:effectLst/>
              </a:rPr>
            </a:br>
            <a:r>
              <a:rPr lang="it-IT" sz="6000" b="1" noProof="0" dirty="0">
                <a:solidFill>
                  <a:srgbClr val="FF0000"/>
                </a:solidFill>
                <a:effectLst/>
              </a:rPr>
              <a:t>Il valore attraverso il brand</a:t>
            </a:r>
            <a:endParaRPr lang="it-IT" sz="6000" b="1" dirty="0">
              <a:solidFill>
                <a:srgbClr val="FF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9DBFD2-DEC1-0B2C-29B2-91E2F1F3E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magine che contiene testo, schermata, grafica, Policromia&#10;&#10;Descrizione generata automaticamente">
            <a:extLst>
              <a:ext uri="{FF2B5EF4-FFF2-40B4-BE49-F238E27FC236}">
                <a16:creationId xmlns:a16="http://schemas.microsoft.com/office/drawing/2014/main" id="{5C054707-4641-2003-C2EC-B0F47AC233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8784"/>
          <a:stretch/>
        </p:blipFill>
        <p:spPr>
          <a:xfrm>
            <a:off x="10838596" y="0"/>
            <a:ext cx="1385124" cy="177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9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D2E672-4B75-64C2-511C-2B22A1D960FB}"/>
              </a:ext>
            </a:extLst>
          </p:cNvPr>
          <p:cNvSpPr txBox="1"/>
          <p:nvPr/>
        </p:nvSpPr>
        <p:spPr>
          <a:xfrm>
            <a:off x="736600" y="1003727"/>
            <a:ext cx="107188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La brand </a:t>
            </a:r>
            <a:r>
              <a:rPr lang="it-IT" dirty="0" err="1"/>
              <a:t>identity</a:t>
            </a:r>
            <a:r>
              <a:rPr lang="it-IT" dirty="0"/>
              <a:t> include diversi elementi costitutivi interni all'impresa: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la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cultura aziendale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personalità del brand (brand </a:t>
            </a:r>
            <a:r>
              <a:rPr lang="it-IT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personality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marL="342900" indent="-342900" algn="ctr">
              <a:buFont typeface="+mj-lt"/>
              <a:buAutoNum type="arabicPeriod"/>
            </a:pPr>
            <a:r>
              <a:rPr lang="it-IT" dirty="0"/>
              <a:t>L'identità del brand innanzitutto deriva da una chiara </a:t>
            </a:r>
            <a:r>
              <a:rPr lang="it-IT" b="1" dirty="0">
                <a:solidFill>
                  <a:schemeClr val="accent1"/>
                </a:solidFill>
              </a:rPr>
              <a:t>vision</a:t>
            </a:r>
            <a:r>
              <a:rPr lang="it-IT" dirty="0"/>
              <a:t> dell'impresa, che rappresenterà le linee guida per muoversi nel campo competitivo attuale e futuro.</a:t>
            </a:r>
          </a:p>
          <a:p>
            <a:pPr marL="342900" indent="-342900" algn="ctr">
              <a:buFont typeface="+mj-lt"/>
              <a:buAutoNum type="arabicPeriod"/>
            </a:pPr>
            <a:endParaRPr lang="it-IT" dirty="0"/>
          </a:p>
          <a:p>
            <a:pPr marL="342900" indent="-342900" algn="ctr">
              <a:buFont typeface="+mj-lt"/>
              <a:buAutoNum type="arabicPeriod"/>
            </a:pPr>
            <a:endParaRPr lang="it-IT" dirty="0"/>
          </a:p>
          <a:p>
            <a:pPr marL="342900" indent="-342900" algn="ctr">
              <a:buFont typeface="+mj-lt"/>
              <a:buAutoNum type="arabicPeriod"/>
            </a:pPr>
            <a:r>
              <a:rPr lang="it-IT" dirty="0"/>
              <a:t> La </a:t>
            </a:r>
            <a:r>
              <a:rPr lang="it-IT" b="1" dirty="0">
                <a:solidFill>
                  <a:schemeClr val="accent1"/>
                </a:solidFill>
              </a:rPr>
              <a:t>cultura</a:t>
            </a:r>
            <a:r>
              <a:rPr lang="it-IT" dirty="0"/>
              <a:t> è invece legata ai valori core che rappresentano l'azienda e l'aiutano a prendere decisioni all'interno della stessa. Ultimamente, sta emergendo l'importanza di una cultura "</a:t>
            </a:r>
            <a:r>
              <a:rPr lang="it-IT" i="1" dirty="0"/>
              <a:t>people </a:t>
            </a:r>
            <a:r>
              <a:rPr lang="it-IT" i="1" dirty="0" err="1"/>
              <a:t>centric</a:t>
            </a:r>
            <a:r>
              <a:rPr lang="it-IT" i="1" dirty="0"/>
              <a:t> </a:t>
            </a:r>
            <a:r>
              <a:rPr lang="it-IT" dirty="0"/>
              <a:t>e "</a:t>
            </a:r>
            <a:r>
              <a:rPr lang="it-IT" i="1" dirty="0"/>
              <a:t>customer </a:t>
            </a:r>
            <a:r>
              <a:rPr lang="it-IT" i="1" dirty="0" err="1"/>
              <a:t>centric</a:t>
            </a:r>
            <a:r>
              <a:rPr lang="it-IT" dirty="0"/>
              <a:t>, che quindi consideri gli stakeholder interni (impiegati, manager, top manager) e i consumatori al centro della brand strategy.</a:t>
            </a:r>
          </a:p>
          <a:p>
            <a:pPr marL="342900" indent="-342900" algn="ctr">
              <a:buFont typeface="+mj-lt"/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8592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C03967-110E-2D6A-DCD8-17814E3B9DEC}"/>
              </a:ext>
            </a:extLst>
          </p:cNvPr>
          <p:cNvSpPr txBox="1"/>
          <p:nvPr/>
        </p:nvSpPr>
        <p:spPr>
          <a:xfrm>
            <a:off x="1112520" y="349240"/>
            <a:ext cx="996696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AutoNum type="arabicPeriod" startAt="3"/>
            </a:pPr>
            <a:r>
              <a:rPr lang="it-IT" dirty="0"/>
              <a:t>La </a:t>
            </a:r>
            <a:r>
              <a:rPr lang="it-IT" b="1" dirty="0">
                <a:solidFill>
                  <a:schemeClr val="accent1"/>
                </a:solidFill>
              </a:rPr>
              <a:t>brand </a:t>
            </a:r>
            <a:r>
              <a:rPr lang="it-IT" b="1" dirty="0" err="1">
                <a:solidFill>
                  <a:schemeClr val="accent1"/>
                </a:solidFill>
              </a:rPr>
              <a:t>personality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dirty="0"/>
              <a:t>si esprime attraverso gli attributi di personalità, ossia un </a:t>
            </a:r>
            <a:r>
              <a:rPr lang="it-IT" i="1" dirty="0"/>
              <a:t>insieme di caratteristiche e di associazioni aventi connotazioni simili a quelle del carattere umano che sono applicabili e rilevanti per la marca</a:t>
            </a:r>
            <a:r>
              <a:rPr lang="it-IT" dirty="0"/>
              <a:t>. </a:t>
            </a:r>
          </a:p>
          <a:p>
            <a:pPr marL="342900" indent="-342900" algn="ctr">
              <a:buAutoNum type="arabicPeriod" startAt="3"/>
            </a:pPr>
            <a:endParaRPr lang="it-IT" dirty="0"/>
          </a:p>
          <a:p>
            <a:pPr algn="ctr"/>
            <a:r>
              <a:rPr lang="it-IT" dirty="0"/>
              <a:t>In questa sede, ricordiamo i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cinque tratti di personalità di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Aaker</a:t>
            </a:r>
            <a:r>
              <a:rPr lang="it-IT" dirty="0"/>
              <a:t>:</a:t>
            </a:r>
          </a:p>
          <a:p>
            <a:pPr algn="ctr"/>
            <a:r>
              <a:rPr lang="it-IT" dirty="0"/>
              <a:t>sincerità (</a:t>
            </a:r>
            <a:r>
              <a:rPr lang="it-IT" dirty="0" err="1"/>
              <a:t>sincerity</a:t>
            </a:r>
            <a:r>
              <a:rPr lang="it-IT" dirty="0"/>
              <a:t>);</a:t>
            </a:r>
          </a:p>
          <a:p>
            <a:pPr algn="ctr"/>
            <a:r>
              <a:rPr lang="it-IT" dirty="0"/>
              <a:t>eccitamento (</a:t>
            </a:r>
            <a:r>
              <a:rPr lang="it-IT" dirty="0" err="1"/>
              <a:t>excitement</a:t>
            </a:r>
            <a:r>
              <a:rPr lang="it-IT" dirty="0"/>
              <a:t>);</a:t>
            </a:r>
          </a:p>
          <a:p>
            <a:pPr algn="ctr"/>
            <a:r>
              <a:rPr lang="it-IT" dirty="0"/>
              <a:t>competenza (competence);</a:t>
            </a:r>
          </a:p>
          <a:p>
            <a:pPr algn="ctr"/>
            <a:r>
              <a:rPr lang="it-IT" dirty="0"/>
              <a:t> sofisticatezza (</a:t>
            </a:r>
            <a:r>
              <a:rPr lang="it-IT" dirty="0" err="1"/>
              <a:t>sophistication</a:t>
            </a:r>
            <a:r>
              <a:rPr lang="it-IT" dirty="0"/>
              <a:t>);</a:t>
            </a:r>
          </a:p>
          <a:p>
            <a:pPr algn="ctr"/>
            <a:r>
              <a:rPr lang="it-IT" dirty="0"/>
              <a:t>natura rude (</a:t>
            </a:r>
            <a:r>
              <a:rPr lang="it-IT" dirty="0" err="1"/>
              <a:t>ruggedness</a:t>
            </a:r>
            <a:r>
              <a:rPr lang="it-IT" dirty="0"/>
              <a:t>).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Pertanto, a titolo esemplificativo, un brand di lusso </a:t>
            </a:r>
          </a:p>
          <a:p>
            <a:pPr algn="ctr"/>
            <a:r>
              <a:rPr lang="it-IT" dirty="0"/>
              <a:t>come Bottega Veneta avrà una personalità sofisticata, </a:t>
            </a:r>
          </a:p>
          <a:p>
            <a:pPr algn="ctr"/>
            <a:r>
              <a:rPr lang="it-IT" dirty="0"/>
              <a:t> mentre un brand come </a:t>
            </a:r>
            <a:r>
              <a:rPr lang="it-IT" dirty="0" err="1"/>
              <a:t>RedBull</a:t>
            </a:r>
            <a:r>
              <a:rPr lang="it-IT" dirty="0"/>
              <a:t> </a:t>
            </a:r>
          </a:p>
          <a:p>
            <a:pPr algn="ctr"/>
            <a:r>
              <a:rPr lang="it-IT" dirty="0"/>
              <a:t>mostrerà</a:t>
            </a:r>
          </a:p>
          <a:p>
            <a:pPr algn="ctr"/>
            <a:r>
              <a:rPr lang="it-IT" dirty="0"/>
              <a:t> una personalità maggiormente "eccitante".</a:t>
            </a:r>
          </a:p>
        </p:txBody>
      </p:sp>
      <p:pic>
        <p:nvPicPr>
          <p:cNvPr id="7170" name="Picture 2" descr="VFF - Trang chủ">
            <a:extLst>
              <a:ext uri="{FF2B5EF4-FFF2-40B4-BE49-F238E27FC236}">
                <a16:creationId xmlns:a16="http://schemas.microsoft.com/office/drawing/2014/main" id="{526A7679-E8F1-DBAE-5C71-4FE7CAC47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3870960"/>
            <a:ext cx="2855871" cy="200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ottega Veneta Brand - An innovative Italian designer brand - Life in Italy">
            <a:extLst>
              <a:ext uri="{FF2B5EF4-FFF2-40B4-BE49-F238E27FC236}">
                <a16:creationId xmlns:a16="http://schemas.microsoft.com/office/drawing/2014/main" id="{08BECC61-6D9E-B44B-87A0-293C4FF5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040" y="3114039"/>
            <a:ext cx="2992120" cy="299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1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6C877C-0BA6-A486-22CF-FFD1541BC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Notorietà del brand (brand </a:t>
            </a:r>
            <a:r>
              <a:rPr lang="it-IT" b="1" dirty="0" err="1"/>
              <a:t>awareness</a:t>
            </a:r>
            <a:r>
              <a:rPr lang="it-IT" b="1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0D047A-4E8F-09BA-106F-C42C6E6E2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La </a:t>
            </a:r>
            <a:r>
              <a:rPr lang="it-IT" b="1" dirty="0">
                <a:solidFill>
                  <a:schemeClr val="accent1"/>
                </a:solidFill>
              </a:rPr>
              <a:t>brand </a:t>
            </a:r>
            <a:r>
              <a:rPr lang="it-IT" b="1" dirty="0" err="1">
                <a:solidFill>
                  <a:schemeClr val="accent1"/>
                </a:solidFill>
              </a:rPr>
              <a:t>awareness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dirty="0"/>
              <a:t>è il primo elemento necessario affinché si </a:t>
            </a:r>
            <a:r>
              <a:rPr lang="it-IT" dirty="0" err="1"/>
              <a:t>possaottenere</a:t>
            </a:r>
            <a:r>
              <a:rPr lang="it-IT" dirty="0"/>
              <a:t> una </a:t>
            </a:r>
            <a:r>
              <a:rPr lang="it-IT" dirty="0" err="1"/>
              <a:t>forteCBBE</a:t>
            </a:r>
            <a:r>
              <a:rPr lang="it-IT" dirty="0"/>
              <a:t>. Infatti, la notorietà del brand può aiutare i consumatori nel prendere decisioni, anche in modo euristico. Essa, inoltre, permette una </a:t>
            </a:r>
            <a:r>
              <a:rPr lang="it-IT" i="1" dirty="0"/>
              <a:t>discreta fedeltà </a:t>
            </a:r>
            <a:r>
              <a:rPr lang="it-IT" dirty="0"/>
              <a:t>da parte di alcuni consumatori che, conoscendo il brand, ripeteranno l'acquisto dello stesso anche </a:t>
            </a:r>
            <a:r>
              <a:rPr lang="it-IT" u="sng" dirty="0"/>
              <a:t>in modo orizzontale </a:t>
            </a:r>
            <a:r>
              <a:rPr lang="it-IT" dirty="0"/>
              <a:t>(stesso brand, diversi prodotti). </a:t>
            </a:r>
          </a:p>
        </p:txBody>
      </p:sp>
      <p:pic>
        <p:nvPicPr>
          <p:cNvPr id="4" name="Picture 2" descr="How to Build Brand Awareness? - Creatives">
            <a:extLst>
              <a:ext uri="{FF2B5EF4-FFF2-40B4-BE49-F238E27FC236}">
                <a16:creationId xmlns:a16="http://schemas.microsoft.com/office/drawing/2014/main" id="{16038141-8DD7-9F78-689C-986422789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315" y="3509738"/>
            <a:ext cx="3849370" cy="256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05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7FC0BF-891B-1833-F9AF-CBB323AAE8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61440" y="1612583"/>
            <a:ext cx="9469120" cy="4022725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 la </a:t>
            </a:r>
            <a:r>
              <a:rPr lang="it-IT" dirty="0">
                <a:solidFill>
                  <a:schemeClr val="accent1"/>
                </a:solidFill>
              </a:rPr>
              <a:t>brand </a:t>
            </a:r>
            <a:r>
              <a:rPr lang="it-IT" dirty="0" err="1">
                <a:solidFill>
                  <a:schemeClr val="accent1"/>
                </a:solidFill>
              </a:rPr>
              <a:t>recognition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/>
              <a:t>rappresenta la misura del grado di riconoscimento della marca presso il pubblico obiettivo ed esprime la percentuale di consumatori appartenenti a un dato target group che riconosce la marca dopo essere stata sottoposta a uno stimolo verbale o visivo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la </a:t>
            </a:r>
            <a:r>
              <a:rPr lang="it-IT" dirty="0">
                <a:solidFill>
                  <a:schemeClr val="accent1"/>
                </a:solidFill>
              </a:rPr>
              <a:t>brand recall </a:t>
            </a:r>
            <a:r>
              <a:rPr lang="it-IT" dirty="0"/>
              <a:t>esprime la percentuale di consumatori appartenenti a un dato target group che ricorda la marca disponendo di un indizio rilevante: la </a:t>
            </a:r>
            <a:r>
              <a:rPr lang="it-IT" i="1" dirty="0"/>
              <a:t>categoria di appartenenza </a:t>
            </a:r>
            <a:r>
              <a:rPr lang="it-IT" dirty="0"/>
              <a:t>o i </a:t>
            </a:r>
            <a:r>
              <a:rPr lang="it-IT" i="1" dirty="0"/>
              <a:t>bisogni che quella categoria di prodotti soddisfa</a:t>
            </a:r>
            <a:r>
              <a:rPr lang="it-IT" dirty="0"/>
              <a:t> o una </a:t>
            </a:r>
            <a:r>
              <a:rPr lang="it-IT" i="1" dirty="0"/>
              <a:t>particolare situazione di acquisto</a:t>
            </a:r>
            <a:r>
              <a:rPr lang="it-IT" dirty="0"/>
              <a:t> o </a:t>
            </a:r>
            <a:r>
              <a:rPr lang="it-IT" i="1" dirty="0"/>
              <a:t>di utilizzo del prodotto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15715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A29560-45A6-3AAE-F293-7147D07D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Immagine del brand (brand image)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468F69-BA1B-E659-945F-67DA71762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La </a:t>
            </a:r>
            <a:r>
              <a:rPr lang="it-IT" b="1" dirty="0">
                <a:solidFill>
                  <a:schemeClr val="accent1"/>
                </a:solidFill>
              </a:rPr>
              <a:t>brand image</a:t>
            </a:r>
            <a:r>
              <a:rPr lang="it-IT" dirty="0"/>
              <a:t> può essere definita come una sintesi delle opinioni che il pubblico ha di un'impresa e dei suoi brand o prodotti.</a:t>
            </a:r>
          </a:p>
          <a:p>
            <a:pPr algn="ctr"/>
            <a:r>
              <a:rPr lang="it-IT" dirty="0"/>
              <a:t> Keller definisce la brand image come una </a:t>
            </a:r>
            <a:r>
              <a:rPr lang="it-IT" i="1" u="sng" dirty="0"/>
              <a:t>sintesi delle percezioni sul brand presenti nella memoria dei consumatori e che si riflette in associazioni di varia natura sul brand stesso </a:t>
            </a:r>
            <a:r>
              <a:rPr lang="it-IT" dirty="0"/>
              <a:t>.</a:t>
            </a:r>
          </a:p>
        </p:txBody>
      </p:sp>
      <p:pic>
        <p:nvPicPr>
          <p:cNvPr id="6" name="Picture 2" descr="Brand image: come creare l’immagine del brand - Remo Luzi Coach">
            <a:extLst>
              <a:ext uri="{FF2B5EF4-FFF2-40B4-BE49-F238E27FC236}">
                <a16:creationId xmlns:a16="http://schemas.microsoft.com/office/drawing/2014/main" id="{C7CB2F88-5BEF-83D5-443C-61F7DD805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554313"/>
            <a:ext cx="4213860" cy="219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330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8EE73C-5539-86D1-E193-867DD6E8C1AE}"/>
              </a:ext>
            </a:extLst>
          </p:cNvPr>
          <p:cNvSpPr txBox="1"/>
          <p:nvPr/>
        </p:nvSpPr>
        <p:spPr>
          <a:xfrm>
            <a:off x="599440" y="1556663"/>
            <a:ext cx="109931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Grazie a questa definizione, emerge il ruolo delle </a:t>
            </a:r>
            <a:r>
              <a:rPr lang="it-IT" b="1" dirty="0"/>
              <a:t>associazioni al brand</a:t>
            </a:r>
            <a:r>
              <a:rPr lang="it-IT" dirty="0"/>
              <a:t>, che sono legate al s-</a:t>
            </a:r>
            <a:r>
              <a:rPr lang="it-IT" dirty="0" err="1"/>
              <a:t>gnificatI</a:t>
            </a:r>
            <a:r>
              <a:rPr lang="it-IT" dirty="0"/>
              <a:t> che i consumatori associano al brand in questione. </a:t>
            </a:r>
          </a:p>
          <a:p>
            <a:pPr algn="ctr"/>
            <a:r>
              <a:rPr lang="it-IT" dirty="0"/>
              <a:t>È  importante sottolineare come vi siano tre tipologie di associazioni legate al brand, che riflettono: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u="sng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u="sng" dirty="0"/>
              <a:t>gli attributi del brand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u="sng" dirty="0"/>
              <a:t>i benefici del brand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u="sng" dirty="0"/>
              <a:t> le attitudini dei consumatori.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Gli attributi (</a:t>
            </a:r>
            <a:r>
              <a:rPr lang="it-IT" dirty="0">
                <a:solidFill>
                  <a:schemeClr val="accent1"/>
                </a:solidFill>
              </a:rPr>
              <a:t>brand </a:t>
            </a:r>
            <a:r>
              <a:rPr lang="it-IT" dirty="0" err="1">
                <a:solidFill>
                  <a:schemeClr val="accent1"/>
                </a:solidFill>
              </a:rPr>
              <a:t>attribute</a:t>
            </a:r>
            <a:r>
              <a:rPr lang="it-IT" dirty="0"/>
              <a:t>) rappresentano le caratteristiche di un bene o servizio e possono essere legati ad </a:t>
            </a:r>
            <a:r>
              <a:rPr lang="it-IT" i="1" dirty="0"/>
              <a:t>aspetti intriseci del prodotto </a:t>
            </a:r>
            <a:r>
              <a:rPr lang="it-IT" dirty="0"/>
              <a:t>e ad </a:t>
            </a:r>
            <a:r>
              <a:rPr lang="it-IT" i="1" dirty="0"/>
              <a:t>aspetti esterni </a:t>
            </a:r>
            <a:r>
              <a:rPr lang="it-IT" dirty="0"/>
              <a:t>che definiscono il prodotto stesso, come il prezzo, ma anche l'immaginario del consumatore, che può derivare da elementi come la personalità e l'identità del brand.</a:t>
            </a:r>
          </a:p>
        </p:txBody>
      </p:sp>
    </p:spTree>
    <p:extLst>
      <p:ext uri="{BB962C8B-B14F-4D97-AF65-F5344CB8AC3E}">
        <p14:creationId xmlns:p14="http://schemas.microsoft.com/office/powerpoint/2010/main" val="19868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6D2A92-8BEC-D653-40C5-2F557D1D9DAD}"/>
              </a:ext>
            </a:extLst>
          </p:cNvPr>
          <p:cNvSpPr txBox="1"/>
          <p:nvPr/>
        </p:nvSpPr>
        <p:spPr>
          <a:xfrm>
            <a:off x="1066800" y="751344"/>
            <a:ext cx="97637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 In ultimo, quando le associazioni legate al brand sono uniche, rappresentano un vantaggio competitivo difficilmente raggiungibile dalle altre aziende.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 L'unicità delle associazioni legate al brand determina dunque un forte punto di differenza tra il brand stesso e quello di aziende concorrenti, divenendo dunque chiave nel processo strategico di posizionamento del brand (</a:t>
            </a:r>
            <a:r>
              <a:rPr lang="it-IT" dirty="0" err="1">
                <a:solidFill>
                  <a:schemeClr val="accent1"/>
                </a:solidFill>
              </a:rPr>
              <a:t>strategic</a:t>
            </a:r>
            <a:r>
              <a:rPr lang="it-IT" dirty="0">
                <a:solidFill>
                  <a:schemeClr val="accent1"/>
                </a:solidFill>
              </a:rPr>
              <a:t> brand positioning</a:t>
            </a:r>
            <a:r>
              <a:rPr lang="it-IT" dirty="0"/>
              <a:t>). 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Seguendo questo ragionamento, ad </a:t>
            </a:r>
            <a:r>
              <a:rPr lang="it-IT" i="1" dirty="0"/>
              <a:t>esempio</a:t>
            </a:r>
            <a:r>
              <a:rPr lang="it-IT" dirty="0"/>
              <a:t>, Algida si posiziona in modo unico come un gelato confezionato italiano, icona e simbolo di estate, felicità e amore.</a:t>
            </a:r>
          </a:p>
        </p:txBody>
      </p:sp>
      <p:pic>
        <p:nvPicPr>
          <p:cNvPr id="15362" name="Picture 2" descr="Brand Positioning: Definition, Statement and Strategy | Marketing91">
            <a:extLst>
              <a:ext uri="{FF2B5EF4-FFF2-40B4-BE49-F238E27FC236}">
                <a16:creationId xmlns:a16="http://schemas.microsoft.com/office/drawing/2014/main" id="{A51CB40E-6099-6C1F-5864-55B75841D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437" y="3520936"/>
            <a:ext cx="4523126" cy="258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48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EEAED8-B4AB-818C-FEA4-AE292E48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pPr algn="ctr"/>
            <a:r>
              <a:rPr lang="it-IT" sz="4400" b="1" dirty="0">
                <a:solidFill>
                  <a:srgbClr val="685452"/>
                </a:solidFill>
              </a:rPr>
              <a:t>Il posizionamento strategico</a:t>
            </a:r>
          </a:p>
        </p:txBody>
      </p:sp>
      <p:pic>
        <p:nvPicPr>
          <p:cNvPr id="5" name="Picture 4" descr="Muro dipinto con una freccia e un bersaglio">
            <a:extLst>
              <a:ext uri="{FF2B5EF4-FFF2-40B4-BE49-F238E27FC236}">
                <a16:creationId xmlns:a16="http://schemas.microsoft.com/office/drawing/2014/main" id="{59B4896F-6546-EC15-61B1-80C012B06D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562" r="-2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2CA2D9-9FA1-73C6-FDBD-94EE13514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algn="ctr"/>
            <a:r>
              <a:rPr lang="it-IT"/>
              <a:t>La creazione e gestione del processo strategico di posizionamento del brand (strategic brand positioning) rappresenta l'ultimo stadio del </a:t>
            </a:r>
            <a:r>
              <a: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 STP </a:t>
            </a:r>
            <a:r>
              <a:rPr lang="it-IT"/>
              <a:t>(</a:t>
            </a:r>
            <a:r>
              <a:rPr lang="it-IT">
                <a:solidFill>
                  <a:schemeClr val="accent1"/>
                </a:solidFill>
              </a:rPr>
              <a:t>Segmentation, Targeting, Positioning</a:t>
            </a:r>
            <a:r>
              <a:rPr lang="it-IT"/>
              <a:t>). Non appena l'azienda ricerca dei potenziali segmenti con cui relazionarsi e dunque decide il </a:t>
            </a:r>
            <a:r>
              <a:rPr lang="it-IT" b="1"/>
              <a:t>target</a:t>
            </a:r>
            <a:r>
              <a:rPr lang="it-IT"/>
              <a:t> a cui dedicare la propria offerta, dovrà creare e gestire il proprio posizionamento straregico di brand, il quale sarà legato al </a:t>
            </a:r>
            <a:r>
              <a:rPr lang="it-IT" u="sng"/>
              <a:t>valore del brand</a:t>
            </a:r>
            <a:r>
              <a:rPr lang="it-IT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8467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2E4EEA-B7B3-5996-1D5C-3C2387E1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Definizione del brand mantra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C487AB-D81E-0D92-F0E8-8817E24E8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61811"/>
            <a:ext cx="10058400" cy="4023360"/>
          </a:xfrm>
        </p:spPr>
        <p:txBody>
          <a:bodyPr/>
          <a:lstStyle/>
          <a:p>
            <a:pPr algn="ctr"/>
            <a:r>
              <a:rPr lang="it-IT" dirty="0"/>
              <a:t>È ora che i marketer dovranno creare un brand mantra, principalmente per scopi interni.</a:t>
            </a:r>
          </a:p>
          <a:p>
            <a:pPr algn="ctr"/>
            <a:r>
              <a:rPr lang="it-IT" dirty="0"/>
              <a:t> Il </a:t>
            </a:r>
            <a:r>
              <a:rPr lang="it-IT" dirty="0">
                <a:solidFill>
                  <a:schemeClr val="accent1"/>
                </a:solidFill>
              </a:rPr>
              <a:t>brand mantra </a:t>
            </a:r>
            <a:r>
              <a:rPr lang="it-IT" dirty="0"/>
              <a:t>è:</a:t>
            </a:r>
          </a:p>
          <a:p>
            <a:pPr algn="ctr"/>
            <a:r>
              <a:rPr lang="it-IT" dirty="0"/>
              <a:t> "</a:t>
            </a:r>
            <a:r>
              <a:rPr lang="it-IT" i="1" u="sng" dirty="0"/>
              <a:t>un’articolazione di 3-5 parole che rappresentano il cuore e l'anima del brand, e sono strettamente legate a concetti come l’identità del brand e la sua promessa chiave".</a:t>
            </a:r>
          </a:p>
          <a:p>
            <a:pPr algn="ctr"/>
            <a:r>
              <a:rPr lang="it-IT" dirty="0"/>
              <a:t>Questo assicura che tutti gli impiegati e i manager aziendali siano correttamente guidati nel proprio lavoro quotidiano nel rispetto di quella che è la promessa del brand. </a:t>
            </a:r>
          </a:p>
        </p:txBody>
      </p:sp>
    </p:spTree>
    <p:extLst>
      <p:ext uri="{BB962C8B-B14F-4D97-AF65-F5344CB8AC3E}">
        <p14:creationId xmlns:p14="http://schemas.microsoft.com/office/powerpoint/2010/main" val="3216983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8847C3-5C8B-9796-0A59-4CFBAD9F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Riposizionamento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50081B-C7AA-B9A4-F044-5FF32F9A0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65166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Spesso, a causa del </a:t>
            </a:r>
            <a:r>
              <a:rPr lang="it-IT" u="sng" dirty="0"/>
              <a:t>cambiamento dei gusti dei clienti </a:t>
            </a:r>
            <a:r>
              <a:rPr lang="it-IT" dirty="0"/>
              <a:t>o </a:t>
            </a:r>
            <a:r>
              <a:rPr lang="it-IT" u="sng" dirty="0"/>
              <a:t>delle scarse prestazioni di vendita</a:t>
            </a:r>
            <a:r>
              <a:rPr lang="it-IT" dirty="0"/>
              <a:t>, è necessario </a:t>
            </a:r>
            <a:r>
              <a:rPr lang="it-IT" b="1" dirty="0">
                <a:solidFill>
                  <a:schemeClr val="accent1"/>
                </a:solidFill>
              </a:rPr>
              <a:t>riposizionare un prodotto </a:t>
            </a:r>
            <a:r>
              <a:rPr lang="it-IT" dirty="0"/>
              <a:t>o un servizio. </a:t>
            </a:r>
          </a:p>
          <a:p>
            <a:pPr algn="ctr"/>
            <a:r>
              <a:rPr lang="it-IT" dirty="0"/>
              <a:t>Il riposizionamento comporta la modifica: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/>
              <a:t> del mercato di destinazione,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/>
              <a:t> del vantaggio differenziale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/>
              <a:t> di entrambi</a:t>
            </a:r>
          </a:p>
        </p:txBody>
      </p:sp>
    </p:spTree>
    <p:extLst>
      <p:ext uri="{BB962C8B-B14F-4D97-AF65-F5344CB8AC3E}">
        <p14:creationId xmlns:p14="http://schemas.microsoft.com/office/powerpoint/2010/main" val="337327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544710-E357-7AC4-FA12-7E1A4128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Che cosa è un brand?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26FA54-26A4-F375-6A4A-4C4D14CA4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58689"/>
            <a:ext cx="10058400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>
                <a:solidFill>
                  <a:srgbClr val="353535"/>
                </a:solidFill>
              </a:rPr>
              <a:t> È la </a:t>
            </a:r>
            <a:r>
              <a:rPr lang="it-IT" b="0" i="1" dirty="0">
                <a:solidFill>
                  <a:srgbClr val="353535"/>
                </a:solidFill>
                <a:effectLst/>
              </a:rPr>
              <a:t>combinazione di elementi </a:t>
            </a:r>
            <a:r>
              <a:rPr lang="it-IT" b="0" i="0" dirty="0">
                <a:solidFill>
                  <a:srgbClr val="353535"/>
                </a:solidFill>
                <a:effectLst/>
              </a:rPr>
              <a:t>(quali nome, slogan, logo, comunicazione, storia e reputazione) </a:t>
            </a:r>
            <a:r>
              <a:rPr lang="it-IT" b="0" i="1" dirty="0">
                <a:solidFill>
                  <a:srgbClr val="353535"/>
                </a:solidFill>
                <a:effectLst/>
              </a:rPr>
              <a:t>che funzionano come segno distintivo e identificativo di una impresa </a:t>
            </a:r>
            <a:r>
              <a:rPr lang="it-IT" b="0" i="0" dirty="0">
                <a:solidFill>
                  <a:srgbClr val="353535"/>
                </a:solidFill>
                <a:effectLst/>
              </a:rPr>
              <a:t>(e non solo).</a:t>
            </a:r>
          </a:p>
          <a:p>
            <a:pPr algn="ctr"/>
            <a:r>
              <a:rPr lang="it-IT" dirty="0"/>
              <a:t> I </a:t>
            </a:r>
            <a:r>
              <a:rPr lang="it-IT" b="1" dirty="0">
                <a:solidFill>
                  <a:schemeClr val="accent1"/>
                </a:solidFill>
              </a:rPr>
              <a:t>brand </a:t>
            </a:r>
            <a:r>
              <a:rPr lang="it-IT" dirty="0"/>
              <a:t>sono ovunque:</a:t>
            </a:r>
          </a:p>
          <a:p>
            <a:pPr algn="ctr"/>
            <a:r>
              <a:rPr lang="it-IT" dirty="0"/>
              <a:t> coinvolgono ogni aspetto della nostra vita e sono stati analizzati in diverse discipline, come la </a:t>
            </a:r>
            <a:r>
              <a:rPr lang="it-IT" dirty="0">
                <a:solidFill>
                  <a:schemeClr val="accent1"/>
                </a:solidFill>
              </a:rPr>
              <a:t>sociologia</a:t>
            </a:r>
            <a:r>
              <a:rPr lang="it-IT" dirty="0"/>
              <a:t>, la </a:t>
            </a:r>
            <a:r>
              <a:rPr lang="it-IT" dirty="0">
                <a:solidFill>
                  <a:schemeClr val="accent1"/>
                </a:solidFill>
              </a:rPr>
              <a:t>psicologia</a:t>
            </a:r>
            <a:r>
              <a:rPr lang="it-IT" dirty="0"/>
              <a:t>, la </a:t>
            </a:r>
            <a:r>
              <a:rPr lang="it-IT" dirty="0">
                <a:solidFill>
                  <a:schemeClr val="accent1"/>
                </a:solidFill>
              </a:rPr>
              <a:t>microeconomia</a:t>
            </a:r>
            <a:r>
              <a:rPr lang="it-IT" dirty="0"/>
              <a:t> e la </a:t>
            </a:r>
            <a:r>
              <a:rPr lang="it-IT" dirty="0">
                <a:solidFill>
                  <a:schemeClr val="accent1"/>
                </a:solidFill>
              </a:rPr>
              <a:t>filosofia</a:t>
            </a:r>
            <a:r>
              <a:rPr lang="it-IT" dirty="0"/>
              <a:t>. </a:t>
            </a:r>
          </a:p>
          <a:p>
            <a:pPr algn="ctr"/>
            <a:r>
              <a:rPr lang="it-IT" dirty="0"/>
              <a:t>Le civiltà mesopotamiche che lo usavano per </a:t>
            </a:r>
            <a:r>
              <a:rPr lang="it-IT" u="sng" dirty="0"/>
              <a:t>classificare le proprie offerte</a:t>
            </a:r>
            <a:r>
              <a:rPr lang="it-IT" dirty="0"/>
              <a:t>, al brand come strumento legale, fino ad arrivare al brand come portatore di valore che viene co-creato insieme ai consumatori. </a:t>
            </a:r>
          </a:p>
        </p:txBody>
      </p:sp>
    </p:spTree>
    <p:extLst>
      <p:ext uri="{BB962C8B-B14F-4D97-AF65-F5344CB8AC3E}">
        <p14:creationId xmlns:p14="http://schemas.microsoft.com/office/powerpoint/2010/main" val="3287258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A5B0043-4ECA-D04D-9866-24517ED48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294" y="905933"/>
            <a:ext cx="7225416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2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24F93C-B3FD-9AA6-4FB7-A9F833FEF36C}"/>
              </a:ext>
            </a:extLst>
          </p:cNvPr>
          <p:cNvSpPr txBox="1"/>
          <p:nvPr/>
        </p:nvSpPr>
        <p:spPr>
          <a:xfrm>
            <a:off x="1474840" y="1041689"/>
            <a:ext cx="90260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La prima opzione consiste nel mantenere invariati il prodotto e il mercato di destinazione, ma nel </a:t>
            </a:r>
            <a:r>
              <a:rPr lang="it-IT" u="sng" dirty="0"/>
              <a:t>cambiare </a:t>
            </a:r>
            <a:r>
              <a:rPr lang="it-IT" u="sng" dirty="0">
                <a:solidFill>
                  <a:schemeClr val="accent1"/>
                </a:solidFill>
              </a:rPr>
              <a:t>l'immagine</a:t>
            </a:r>
            <a:r>
              <a:rPr lang="it-IT" u="sng" dirty="0"/>
              <a:t> del prodotto</a:t>
            </a:r>
            <a:r>
              <a:rPr lang="it-IT" dirty="0"/>
              <a:t>. 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Per esempio, molte aziende che commercializzano prodotti per </a:t>
            </a:r>
            <a:r>
              <a:rPr lang="it-IT" b="1" dirty="0"/>
              <a:t>clienti anziani </a:t>
            </a:r>
            <a:r>
              <a:rPr lang="it-IT" dirty="0"/>
              <a:t>si stanno rendendo conto che devono fare molta attenzione a non dipingere questo gruppo come un'anima gentile e un </a:t>
            </a:r>
            <a:r>
              <a:rPr lang="it-IT" dirty="0" err="1"/>
              <a:t>pò</a:t>
            </a:r>
            <a:r>
              <a:rPr lang="it-IT" dirty="0"/>
              <a:t> smarrita, in quanto molti rimangono ragionevolmente sani e attivi anche in età avanzata. 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Per questo motivo, il marchio </a:t>
            </a:r>
            <a:r>
              <a:rPr lang="it-IT" dirty="0" err="1">
                <a:solidFill>
                  <a:schemeClr val="accent1"/>
                </a:solidFill>
              </a:rPr>
              <a:t>Complan</a:t>
            </a:r>
            <a:r>
              <a:rPr lang="it-IT" dirty="0"/>
              <a:t> di bevande energetiche in polvere ha cambiato la sua immagine da quella di una bevanda premurosa e da letto, a quella di un marchio proattivo con senso dell'umorismo, utilizzando sulla confezione personaggi dei cartoni animati ironici, impegnati in attività vivaci come lo skateboard. </a:t>
            </a:r>
          </a:p>
        </p:txBody>
      </p:sp>
    </p:spTree>
    <p:extLst>
      <p:ext uri="{BB962C8B-B14F-4D97-AF65-F5344CB8AC3E}">
        <p14:creationId xmlns:p14="http://schemas.microsoft.com/office/powerpoint/2010/main" val="3269918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3B4FDF-56BB-BF3F-ED7E-A3F37FA5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Creazione di un brand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9F228C-1BCB-A949-0DE2-183B2182E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57012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it-IT" sz="2400" dirty="0" err="1"/>
              <a:t>Kotler</a:t>
            </a:r>
            <a:r>
              <a:rPr lang="it-IT" sz="2400" dirty="0"/>
              <a:t> e Keller° mostrano come siano necessari tre principali step </a:t>
            </a:r>
            <a:r>
              <a:rPr lang="it-IT" sz="2400" dirty="0" err="1"/>
              <a:t>perna</a:t>
            </a:r>
            <a:r>
              <a:rPr lang="it-IT" sz="2400" dirty="0"/>
              <a:t> creazione di un brand. Innanzitutto, devono essere identificati gli </a:t>
            </a:r>
            <a:r>
              <a:rPr lang="it-IT" sz="2400" b="1" dirty="0">
                <a:solidFill>
                  <a:schemeClr val="accent1"/>
                </a:solidFill>
              </a:rPr>
              <a:t>elementi "hard" del brand</a:t>
            </a:r>
            <a:r>
              <a:rPr lang="it-IT" sz="2400" dirty="0"/>
              <a:t>; si fa riferimento a tutte quelle scelte iniziali che devono rispecchiare nel concreto l'identità del brand e, possibilmente n suo posizionamento. </a:t>
            </a:r>
          </a:p>
          <a:p>
            <a:pPr algn="ctr"/>
            <a:r>
              <a:rPr lang="it-IT" sz="2400" dirty="0"/>
              <a:t>Gli elementi che si dovranno considerare sono molteplici, per esempio, il </a:t>
            </a:r>
            <a:r>
              <a:rPr lang="it-IT" sz="2400" dirty="0">
                <a:solidFill>
                  <a:schemeClr val="accent1"/>
                </a:solidFill>
              </a:rPr>
              <a:t>brand name</a:t>
            </a:r>
            <a:r>
              <a:rPr lang="it-IT" sz="2400" dirty="0"/>
              <a:t>, il </a:t>
            </a:r>
            <a:r>
              <a:rPr lang="it-IT" sz="2400" dirty="0">
                <a:solidFill>
                  <a:schemeClr val="accent1"/>
                </a:solidFill>
              </a:rPr>
              <a:t>logo,</a:t>
            </a:r>
            <a:r>
              <a:rPr lang="it-IT" sz="2400" dirty="0"/>
              <a:t> i simboli, gli </a:t>
            </a:r>
            <a:r>
              <a:rPr lang="it-IT" sz="2400" dirty="0">
                <a:solidFill>
                  <a:schemeClr val="accent1"/>
                </a:solidFill>
              </a:rPr>
              <a:t>slogan, </a:t>
            </a:r>
            <a:r>
              <a:rPr lang="it-IT" sz="2400" dirty="0"/>
              <a:t>ecc. </a:t>
            </a:r>
          </a:p>
        </p:txBody>
      </p:sp>
    </p:spTree>
    <p:extLst>
      <p:ext uri="{BB962C8B-B14F-4D97-AF65-F5344CB8AC3E}">
        <p14:creationId xmlns:p14="http://schemas.microsoft.com/office/powerpoint/2010/main" val="3208590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8C3FA3-4D6D-C908-7905-3910280314D6}"/>
              </a:ext>
            </a:extLst>
          </p:cNvPr>
          <p:cNvSpPr txBox="1"/>
          <p:nvPr/>
        </p:nvSpPr>
        <p:spPr>
          <a:xfrm>
            <a:off x="1681316" y="909678"/>
            <a:ext cx="88293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Per essere efficaci, gli elementi del brand dovranno rispecchiare:</a:t>
            </a:r>
          </a:p>
          <a:p>
            <a:pPr algn="ctr"/>
            <a:endParaRPr lang="it-IT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>
                <a:solidFill>
                  <a:schemeClr val="accent1"/>
                </a:solidFill>
              </a:rPr>
              <a:t>memorabilità</a:t>
            </a:r>
            <a:r>
              <a:rPr lang="it-IT" sz="2400" dirty="0"/>
              <a:t>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>
                <a:solidFill>
                  <a:schemeClr val="accent1"/>
                </a:solidFill>
              </a:rPr>
              <a:t>significatività</a:t>
            </a:r>
            <a:r>
              <a:rPr lang="it-IT" sz="24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/>
                </a:solidFill>
              </a:rPr>
              <a:t>piacevolezza</a:t>
            </a:r>
            <a:r>
              <a:rPr lang="it-IT" sz="2400" dirty="0"/>
              <a:t>. 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Inoltre, per poter sviluppare il brand nel futuro </a:t>
            </a:r>
            <a:r>
              <a:rPr lang="it-IT" sz="2400" i="1" dirty="0"/>
              <a:t>e preservarlo nel tempo</a:t>
            </a:r>
            <a:r>
              <a:rPr lang="it-IT" sz="2400" dirty="0"/>
              <a:t>, anche le caratteristiche di:</a:t>
            </a:r>
          </a:p>
          <a:p>
            <a:pPr algn="ctr"/>
            <a:endParaRPr lang="it-IT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>
                <a:solidFill>
                  <a:schemeClr val="accent1"/>
                </a:solidFill>
              </a:rPr>
              <a:t>trasferibilità</a:t>
            </a:r>
            <a:r>
              <a:rPr lang="it-IT" sz="2400" dirty="0"/>
              <a:t> (attraverso le brand extension)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>
                <a:solidFill>
                  <a:schemeClr val="accent1"/>
                </a:solidFill>
              </a:rPr>
              <a:t>adattabilità</a:t>
            </a:r>
            <a:r>
              <a:rPr lang="it-IT" sz="2400" dirty="0"/>
              <a:t> (nel tempo, come IBM)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>
                <a:solidFill>
                  <a:schemeClr val="accent1"/>
                </a:solidFill>
              </a:rPr>
              <a:t>protezione</a:t>
            </a:r>
            <a:r>
              <a:rPr lang="it-IT" sz="2400" dirty="0"/>
              <a:t> (proprietà intellettuale, marchi e brevetti)</a:t>
            </a:r>
          </a:p>
        </p:txBody>
      </p:sp>
    </p:spTree>
    <p:extLst>
      <p:ext uri="{BB962C8B-B14F-4D97-AF65-F5344CB8AC3E}">
        <p14:creationId xmlns:p14="http://schemas.microsoft.com/office/powerpoint/2010/main" val="4051366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95C133-6CC9-D2C2-9F45-19813F9EBEE5}"/>
              </a:ext>
            </a:extLst>
          </p:cNvPr>
          <p:cNvSpPr txBox="1"/>
          <p:nvPr/>
        </p:nvSpPr>
        <p:spPr>
          <a:xfrm>
            <a:off x="1848463" y="1654557"/>
            <a:ext cx="849507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Come secondo step, i marketer devono pianificare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un'attività di comunicazione integrata di marketing, </a:t>
            </a:r>
            <a:r>
              <a:rPr lang="it-IT" dirty="0"/>
              <a:t>includendo tutti i potenziali </a:t>
            </a:r>
            <a:r>
              <a:rPr lang="it-IT" dirty="0">
                <a:solidFill>
                  <a:schemeClr val="accent1"/>
                </a:solidFill>
              </a:rPr>
              <a:t>touch point brand-consumatore </a:t>
            </a:r>
            <a:r>
              <a:rPr lang="it-IT" dirty="0"/>
              <a:t>(ovvero tutti </a:t>
            </a:r>
            <a:r>
              <a:rPr lang="it-IT" u="sng" dirty="0"/>
              <a:t>i canali di contatto</a:t>
            </a:r>
            <a:r>
              <a:rPr lang="it-IT" dirty="0"/>
              <a:t>).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Infine, al di là delle </a:t>
            </a:r>
            <a:r>
              <a:rPr lang="it-IT" i="1" dirty="0"/>
              <a:t>associazioni primarie </a:t>
            </a:r>
            <a:r>
              <a:rPr lang="it-IT" dirty="0"/>
              <a:t>che il brand intende comunicare (</a:t>
            </a:r>
            <a:r>
              <a:rPr lang="it-IT" u="sng" dirty="0"/>
              <a:t>promessa di brand, identità, valori core</a:t>
            </a:r>
            <a:r>
              <a:rPr lang="it-IT" dirty="0"/>
              <a:t>),  il brand potrà anche implementare un sistema di </a:t>
            </a:r>
            <a:r>
              <a:rPr lang="it-IT" i="1" dirty="0"/>
              <a:t>associazioni secondarie</a:t>
            </a:r>
            <a:r>
              <a:rPr lang="it-IT" dirty="0"/>
              <a:t>, che quindi possa includere anche:</a:t>
            </a:r>
          </a:p>
          <a:p>
            <a:pPr algn="ctr"/>
            <a:endParaRPr lang="it-IT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/>
              <a:t> </a:t>
            </a:r>
            <a:r>
              <a:rPr lang="it-IT" dirty="0">
                <a:solidFill>
                  <a:schemeClr val="accent1"/>
                </a:solidFill>
              </a:rPr>
              <a:t>persone</a:t>
            </a:r>
            <a:r>
              <a:rPr lang="it-IT" dirty="0"/>
              <a:t> (tramite l'endorsment)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/>
              <a:t> </a:t>
            </a:r>
            <a:r>
              <a:rPr lang="it-IT" dirty="0">
                <a:solidFill>
                  <a:schemeClr val="accent1"/>
                </a:solidFill>
              </a:rPr>
              <a:t>eventi</a:t>
            </a:r>
            <a:r>
              <a:rPr lang="it-IT" dirty="0"/>
              <a:t> (tramite le sponsorship)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/>
              <a:t> </a:t>
            </a:r>
            <a:r>
              <a:rPr lang="it-IT" dirty="0">
                <a:solidFill>
                  <a:schemeClr val="accent1"/>
                </a:solidFill>
              </a:rPr>
              <a:t>altri brand</a:t>
            </a:r>
            <a:r>
              <a:rPr lang="it-IT" dirty="0"/>
              <a:t>, come nel caso delle strategie di co-branding.</a:t>
            </a:r>
          </a:p>
        </p:txBody>
      </p:sp>
    </p:spTree>
    <p:extLst>
      <p:ext uri="{BB962C8B-B14F-4D97-AF65-F5344CB8AC3E}">
        <p14:creationId xmlns:p14="http://schemas.microsoft.com/office/powerpoint/2010/main" val="948550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F53136-E50F-D3BE-8C07-56767945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600" dirty="0" err="1"/>
              <a:t>Questioni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fondamentali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nella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gestione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dei</a:t>
            </a:r>
            <a:r>
              <a:rPr lang="en-US" altLang="en-US" sz="3600" dirty="0"/>
              <a:t> brand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0F67EB-1DA9-023C-07B1-154E4701C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err="1"/>
              <a:t>Estendere</a:t>
            </a:r>
            <a:r>
              <a:rPr lang="en-US" altLang="en-US" sz="2400" dirty="0"/>
              <a:t> o </a:t>
            </a:r>
            <a:r>
              <a:rPr lang="en-US" altLang="en-US" sz="2400" dirty="0" err="1"/>
              <a:t>allungare</a:t>
            </a:r>
            <a:r>
              <a:rPr lang="en-US" altLang="en-US" sz="2400" dirty="0"/>
              <a:t> un </a:t>
            </a:r>
            <a:r>
              <a:rPr lang="en-US" altLang="en-US" sz="2400" dirty="0" err="1"/>
              <a:t>marchio</a:t>
            </a:r>
            <a:endParaRPr lang="en-US" altLang="en-US" sz="2400" dirty="0"/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/>
              <a:t>Branding </a:t>
            </a:r>
            <a:r>
              <a:rPr lang="en-US" altLang="en-US" sz="2400" dirty="0" err="1"/>
              <a:t>globale</a:t>
            </a:r>
            <a:endParaRPr lang="en-US" altLang="en-US" sz="2400" dirty="0"/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/>
              <a:t>Co-branding</a:t>
            </a:r>
          </a:p>
          <a:p>
            <a:pPr lvl="1" algn="ctr" eaLnBrk="1" hangingPunct="1"/>
            <a:r>
              <a:rPr lang="en-US" altLang="en-US" sz="2200" dirty="0" err="1"/>
              <a:t>Basato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sul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prodotto</a:t>
            </a:r>
            <a:r>
              <a:rPr lang="en-US" altLang="en-US" sz="2200" dirty="0"/>
              <a:t>/</a:t>
            </a:r>
            <a:r>
              <a:rPr lang="en-US" altLang="en-US" sz="2200" dirty="0" err="1"/>
              <a:t>basato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sulle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comunicazioni</a:t>
            </a:r>
            <a:endParaRPr lang="en-US" altLang="en-US" sz="2200" dirty="0"/>
          </a:p>
          <a:p>
            <a:pPr lvl="2" algn="ctr" eaLnBrk="1" hangingPunct="1"/>
            <a:r>
              <a:rPr lang="en-US" altLang="en-US" sz="2200" dirty="0" err="1"/>
              <a:t>Parallelo</a:t>
            </a:r>
            <a:endParaRPr lang="en-US" altLang="en-US" sz="2200" dirty="0"/>
          </a:p>
          <a:p>
            <a:pPr lvl="2" algn="ctr" eaLnBrk="1" hangingPunct="1"/>
            <a:r>
              <a:rPr lang="en-US" altLang="en-US" sz="2200" dirty="0" err="1"/>
              <a:t>Ingredienti</a:t>
            </a:r>
            <a:endParaRPr lang="en-US" altLang="en-US" sz="22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9229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7ACB25-CF6C-E484-0F30-BF5B8A86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Gestione di un brand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EAA483-FB2F-639C-3ED9-3C82ED9E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48037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Lo strumento principale di creazione e gestione del brand è rappresentato dal posizionamento strategico. Oltre al quale, vi sono diversi modelli gestionali.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Il primo è il modello di </a:t>
            </a:r>
            <a:r>
              <a:rPr lang="it-IT" b="1" dirty="0"/>
              <a:t>Brand </a:t>
            </a:r>
            <a:r>
              <a:rPr lang="it-IT" b="1" dirty="0" err="1"/>
              <a:t>Resonance</a:t>
            </a:r>
            <a:r>
              <a:rPr lang="it-IT" b="1" dirty="0"/>
              <a:t> </a:t>
            </a:r>
            <a:r>
              <a:rPr lang="it-IT" b="1" dirty="0" err="1"/>
              <a:t>Pyramid</a:t>
            </a:r>
            <a:r>
              <a:rPr lang="it-IT" dirty="0"/>
              <a:t>,® che vede la gestione del brand come una </a:t>
            </a:r>
            <a:r>
              <a:rPr lang="it-IT" i="1" u="sng" dirty="0"/>
              <a:t>serie di step ascendenti</a:t>
            </a:r>
            <a:r>
              <a:rPr lang="it-IT" dirty="0"/>
              <a:t>, che vanno dalla base di una piramide al vertice della stessa. Per prima cosa, i brand dovranno assicurarsi una profonda brand </a:t>
            </a:r>
            <a:r>
              <a:rPr lang="it-IT" dirty="0" err="1"/>
              <a:t>awareness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0858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2E5F0F6-C9D0-0752-D8B6-4F53B2A4B408}"/>
              </a:ext>
            </a:extLst>
          </p:cNvPr>
          <p:cNvSpPr txBox="1"/>
          <p:nvPr/>
        </p:nvSpPr>
        <p:spPr>
          <a:xfrm>
            <a:off x="1450258" y="1229646"/>
            <a:ext cx="929148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Dopo aver comunicato al mercato "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it-IT" sz="2000" dirty="0"/>
              <a:t>" (</a:t>
            </a:r>
            <a:r>
              <a:rPr lang="it-IT" sz="2000" dirty="0">
                <a:solidFill>
                  <a:schemeClr val="accent1"/>
                </a:solidFill>
              </a:rPr>
              <a:t>notorietà del brand</a:t>
            </a:r>
            <a:r>
              <a:rPr lang="it-IT" sz="2000" dirty="0"/>
              <a:t>), i marketer dovranno assicurarsi che anche il significato del brand (</a:t>
            </a:r>
            <a:r>
              <a:rPr lang="it-IT" sz="2000" dirty="0">
                <a:solidFill>
                  <a:schemeClr val="accent1"/>
                </a:solidFill>
              </a:rPr>
              <a:t>brand </a:t>
            </a:r>
            <a:r>
              <a:rPr lang="it-IT" sz="2000" dirty="0" err="1">
                <a:solidFill>
                  <a:schemeClr val="accent1"/>
                </a:solidFill>
              </a:rPr>
              <a:t>meaning</a:t>
            </a:r>
            <a:r>
              <a:rPr lang="it-IT" sz="2000" dirty="0"/>
              <a:t>) e le sue associazioni siano comprese dai consumatori. </a:t>
            </a:r>
          </a:p>
          <a:p>
            <a:pPr algn="ctr"/>
            <a:r>
              <a:rPr lang="it-IT" sz="2000" dirty="0"/>
              <a:t>Lo stadio successivo considera la risposta dei consumatori, che dovrà essere positiva alla domanda «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it-IT" sz="2000" dirty="0"/>
              <a:t>?»</a:t>
            </a:r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 In questo stadio, i consumatori hanno comprato il brand, che verrà giudicato in base a </a:t>
            </a:r>
            <a:r>
              <a:rPr lang="it-IT" sz="2000" i="1" u="sng" dirty="0"/>
              <a:t>elementi razionali </a:t>
            </a:r>
            <a:r>
              <a:rPr lang="it-IT" sz="2000" dirty="0"/>
              <a:t>(</a:t>
            </a:r>
            <a:r>
              <a:rPr lang="it-IT" sz="2000" dirty="0" err="1">
                <a:solidFill>
                  <a:schemeClr val="accent1"/>
                </a:solidFill>
              </a:rPr>
              <a:t>judgments</a:t>
            </a:r>
            <a:r>
              <a:rPr lang="it-IT" sz="2000" dirty="0"/>
              <a:t>) ed </a:t>
            </a:r>
            <a:r>
              <a:rPr lang="it-IT" sz="2000" i="1" u="sng" dirty="0"/>
              <a:t>emozionali</a:t>
            </a:r>
            <a:r>
              <a:rPr lang="it-IT" sz="2000" dirty="0"/>
              <a:t> (feelings). Infine, la punta della piramide considera la relazione che il brand e riuscito a instaurare con i suoi consumatori, e la domanda da porsi è "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me</a:t>
            </a:r>
            <a:r>
              <a:rPr lang="it-IT" sz="2000" dirty="0"/>
              <a:t>?". Qualora la relazione soddisfi il consumatore, l'apice della piramide porterà il brand al raggiungimento di una intensa e attiva </a:t>
            </a:r>
            <a:r>
              <a:rPr lang="it-IT" sz="2000" dirty="0">
                <a:solidFill>
                  <a:schemeClr val="accent1"/>
                </a:solidFill>
              </a:rPr>
              <a:t>fedeltà</a:t>
            </a:r>
            <a:r>
              <a:rPr lang="it-IT" sz="2000" dirty="0"/>
              <a:t> da parte dei consumatori.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2068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03258A-52C6-4288-AA56-C3262A0D2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853D8-226A-25A3-BBEE-4534C73F0A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118"/>
          <a:stretch/>
        </p:blipFill>
        <p:spPr>
          <a:xfrm>
            <a:off x="642258" y="999057"/>
            <a:ext cx="5966530" cy="458892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DBA517A-11AD-BE20-E8F8-73B7C0A79E62}"/>
              </a:ext>
            </a:extLst>
          </p:cNvPr>
          <p:cNvSpPr txBox="1"/>
          <p:nvPr/>
        </p:nvSpPr>
        <p:spPr>
          <a:xfrm>
            <a:off x="7177549" y="2198914"/>
            <a:ext cx="4372194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Hatch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Schultz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propongono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modello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prende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considerazione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variabili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due interne 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esterna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u="sng" dirty="0" err="1">
                <a:solidFill>
                  <a:schemeClr val="accent1"/>
                </a:solidFill>
              </a:rPr>
              <a:t>visione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u="sng" dirty="0" err="1">
                <a:solidFill>
                  <a:schemeClr val="accent1"/>
                </a:solidFill>
              </a:rPr>
              <a:t>cultura</a:t>
            </a:r>
            <a:r>
              <a:rPr lang="en-US" u="sng" dirty="0">
                <a:solidFill>
                  <a:schemeClr val="accent1"/>
                </a:solidFill>
              </a:rPr>
              <a:t> </a:t>
            </a:r>
            <a:r>
              <a:rPr lang="en-US" u="sng" dirty="0" err="1">
                <a:solidFill>
                  <a:schemeClr val="accent1"/>
                </a:solidFill>
              </a:rPr>
              <a:t>aziendale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 </a:t>
            </a:r>
            <a:r>
              <a:rPr lang="en-US" u="sng" dirty="0" err="1">
                <a:solidFill>
                  <a:schemeClr val="accent1"/>
                </a:solidFill>
              </a:rPr>
              <a:t>immagine</a:t>
            </a:r>
            <a:r>
              <a:rPr lang="en-US" u="sng" dirty="0">
                <a:solidFill>
                  <a:schemeClr val="accent1"/>
                </a:solidFill>
              </a:rPr>
              <a:t> </a:t>
            </a:r>
            <a:r>
              <a:rPr lang="en-US" u="sng" dirty="0" err="1">
                <a:solidFill>
                  <a:schemeClr val="accent1"/>
                </a:solidFill>
              </a:rPr>
              <a:t>esterna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Il dilemma verte sempre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raggiungimento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coerenza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variabili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interne ed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esterne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Nel loro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lavoro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gli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autori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identificano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potenziali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gap,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potranno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essere"chiusi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grazie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profonda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analisi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interna ed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esterna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417315-0A35-4882-ABD2-ABE3C89E5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957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78E274-32E1-37A1-1DE2-73FC3863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Sviluppare i brand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8971F9-2C74-EBF3-8C40-6C4E4CF7B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47179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La creazione di </a:t>
            </a:r>
            <a:r>
              <a:rPr lang="it-IT" i="1" dirty="0"/>
              <a:t>marchi di successo</a:t>
            </a:r>
            <a:r>
              <a:rPr lang="it-IT" dirty="0"/>
              <a:t> è un compito di marketing estremamente impegnativo. Una ricerca condotta negli anni Novanta ha dimostrato che, dei 50 marchi più importanti della Gran Bretagna, solo il 18% è stato sviluppato a partire dal 1975. Questo implica anche che, quando un marchio si afferma, tende a durare per molto tempo.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 La Tabella elenca i marchi leader a livello mondiale in termini  di brand equity, alcuni dei quali hanno più di 100 anni, per cui risulta evidente che la costruzione di un marchio è </a:t>
            </a:r>
            <a:r>
              <a:rPr lang="it-IT" dirty="0">
                <a:solidFill>
                  <a:schemeClr val="accent1"/>
                </a:solidFill>
              </a:rPr>
              <a:t>un'attività a lungo termine. </a:t>
            </a:r>
          </a:p>
        </p:txBody>
      </p:sp>
    </p:spTree>
    <p:extLst>
      <p:ext uri="{BB962C8B-B14F-4D97-AF65-F5344CB8AC3E}">
        <p14:creationId xmlns:p14="http://schemas.microsoft.com/office/powerpoint/2010/main" val="108348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A03258A-52C6-4288-AA56-C3262A0D2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4F2A80-E943-D85E-64BE-96334D4E09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93532" y="2376202"/>
            <a:ext cx="6454987" cy="4023360"/>
          </a:xfrm>
        </p:spPr>
        <p:txBody>
          <a:bodyPr vert="horz" lIns="0" tIns="45720" rIns="0" bIns="45720" rtlCol="0">
            <a:normAutofit/>
          </a:bodyPr>
          <a:lstStyle/>
          <a:p>
            <a:pPr algn="ctr"/>
            <a:r>
              <a:rPr lang="en-US" sz="1700" dirty="0"/>
              <a:t>La </a:t>
            </a:r>
            <a:r>
              <a:rPr lang="en-US" sz="1700" dirty="0" err="1"/>
              <a:t>definizione</a:t>
            </a:r>
            <a:r>
              <a:rPr lang="en-US" sz="1700" dirty="0"/>
              <a:t> </a:t>
            </a:r>
            <a:r>
              <a:rPr lang="en-US" sz="1700" dirty="0" err="1"/>
              <a:t>maggiormente</a:t>
            </a:r>
            <a:r>
              <a:rPr lang="en-US" sz="1700" dirty="0"/>
              <a:t> </a:t>
            </a:r>
            <a:r>
              <a:rPr lang="en-US" sz="1700" dirty="0" err="1"/>
              <a:t>utilizzata</a:t>
            </a:r>
            <a:r>
              <a:rPr lang="en-US" sz="1700" dirty="0"/>
              <a:t> e </a:t>
            </a:r>
            <a:r>
              <a:rPr lang="en-US" sz="1700" dirty="0" err="1"/>
              <a:t>quella</a:t>
            </a:r>
            <a:r>
              <a:rPr lang="en-US" sz="1700" dirty="0"/>
              <a:t> </a:t>
            </a:r>
            <a:r>
              <a:rPr lang="en-US" sz="1700" dirty="0" err="1"/>
              <a:t>dell'American</a:t>
            </a:r>
            <a:r>
              <a:rPr lang="en-US" sz="1700" dirty="0"/>
              <a:t> </a:t>
            </a:r>
            <a:r>
              <a:rPr lang="en-US" sz="1700" dirty="0" err="1"/>
              <a:t>MarketingAssociation</a:t>
            </a:r>
            <a:r>
              <a:rPr lang="en-US" sz="1700" dirty="0"/>
              <a:t> (</a:t>
            </a:r>
            <a:r>
              <a:rPr lang="en-US" sz="1700" b="1" dirty="0">
                <a:solidFill>
                  <a:schemeClr val="accent1"/>
                </a:solidFill>
              </a:rPr>
              <a:t>AMA</a:t>
            </a:r>
            <a:r>
              <a:rPr lang="en-US" sz="1700" dirty="0"/>
              <a:t>), la </a:t>
            </a:r>
            <a:r>
              <a:rPr lang="en-US" sz="1700" dirty="0" err="1"/>
              <a:t>più</a:t>
            </a:r>
            <a:r>
              <a:rPr lang="en-US" sz="1700" dirty="0"/>
              <a:t> </a:t>
            </a:r>
            <a:r>
              <a:rPr lang="en-US" sz="1700" dirty="0" err="1"/>
              <a:t>grande</a:t>
            </a:r>
            <a:r>
              <a:rPr lang="en-US" sz="1700" dirty="0"/>
              <a:t> </a:t>
            </a:r>
            <a:r>
              <a:rPr lang="en-US" sz="1700" dirty="0" err="1"/>
              <a:t>associazione</a:t>
            </a:r>
            <a:r>
              <a:rPr lang="en-US" sz="1700" dirty="0"/>
              <a:t> americana di marketing. L’AMA </a:t>
            </a:r>
            <a:r>
              <a:rPr lang="en-US" sz="1700" dirty="0" err="1"/>
              <a:t>definisce</a:t>
            </a:r>
            <a:r>
              <a:rPr lang="en-US" sz="1700" dirty="0"/>
              <a:t> il </a:t>
            </a:r>
            <a:r>
              <a:rPr lang="en-US" sz="17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</a:t>
            </a:r>
            <a:r>
              <a:rPr lang="en-US" sz="1700" dirty="0"/>
              <a:t> come </a:t>
            </a:r>
          </a:p>
          <a:p>
            <a:pPr algn="ctr"/>
            <a:r>
              <a:rPr lang="en-US" sz="1700" dirty="0"/>
              <a:t>"</a:t>
            </a:r>
            <a:r>
              <a:rPr lang="en-US" sz="17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name, term, design, symbol or any other feature that identifies one seller's good or service as distinct from those of other sellers</a:t>
            </a:r>
            <a:r>
              <a:rPr lang="en-US" sz="1700" dirty="0"/>
              <a:t>".</a:t>
            </a:r>
          </a:p>
          <a:p>
            <a:pPr algn="ctr"/>
            <a:r>
              <a:rPr lang="en-US" sz="1700" dirty="0"/>
              <a:t>il brand </a:t>
            </a:r>
            <a:r>
              <a:rPr lang="en-US" sz="1700" dirty="0" err="1"/>
              <a:t>dunque</a:t>
            </a:r>
            <a:r>
              <a:rPr lang="en-US" sz="1700" dirty="0"/>
              <a:t> è un </a:t>
            </a:r>
            <a:r>
              <a:rPr lang="en-US" sz="1700" dirty="0" err="1">
                <a:solidFill>
                  <a:schemeClr val="accent1"/>
                </a:solidFill>
              </a:rPr>
              <a:t>nome</a:t>
            </a:r>
            <a:r>
              <a:rPr lang="en-US" sz="1700" dirty="0"/>
              <a:t>, un </a:t>
            </a:r>
            <a:r>
              <a:rPr lang="en-US" sz="1700" dirty="0" err="1">
                <a:solidFill>
                  <a:schemeClr val="accent1"/>
                </a:solidFill>
              </a:rPr>
              <a:t>termine</a:t>
            </a:r>
            <a:r>
              <a:rPr lang="en-US" sz="1700" dirty="0"/>
              <a:t>, un </a:t>
            </a:r>
            <a:r>
              <a:rPr lang="en-US" sz="1700" dirty="0">
                <a:solidFill>
                  <a:schemeClr val="accent1"/>
                </a:solidFill>
              </a:rPr>
              <a:t>design</a:t>
            </a:r>
            <a:r>
              <a:rPr lang="en-US" sz="1700" dirty="0"/>
              <a:t>, un </a:t>
            </a:r>
            <a:r>
              <a:rPr lang="en-US" sz="1700" dirty="0" err="1"/>
              <a:t>simbolo</a:t>
            </a:r>
            <a:r>
              <a:rPr lang="en-US" sz="1700" dirty="0"/>
              <a:t> </a:t>
            </a:r>
            <a:r>
              <a:rPr lang="en-US" sz="1700" dirty="0" err="1"/>
              <a:t>che</a:t>
            </a:r>
            <a:r>
              <a:rPr lang="en-US" sz="1700" dirty="0"/>
              <a:t> ha due </a:t>
            </a:r>
            <a:r>
              <a:rPr lang="en-US" sz="1700" dirty="0" err="1"/>
              <a:t>principali</a:t>
            </a:r>
            <a:r>
              <a:rPr lang="en-US" sz="1700" dirty="0"/>
              <a:t> </a:t>
            </a:r>
            <a:r>
              <a:rPr lang="en-US" sz="1700" dirty="0" err="1"/>
              <a:t>funzioni</a:t>
            </a:r>
            <a:r>
              <a:rPr lang="en-US" sz="1700" dirty="0"/>
              <a:t>:</a:t>
            </a:r>
          </a:p>
          <a:p>
            <a:pPr algn="ctr"/>
            <a:r>
              <a:rPr lang="en-US" sz="1700" i="1" u="sng" dirty="0" err="1"/>
              <a:t>identificare</a:t>
            </a:r>
            <a:r>
              <a:rPr lang="en-US" sz="1700" i="1" u="sng" dirty="0"/>
              <a:t> </a:t>
            </a:r>
            <a:r>
              <a:rPr lang="en-US" sz="1700" i="1" u="sng" dirty="0" err="1"/>
              <a:t>i</a:t>
            </a:r>
            <a:r>
              <a:rPr lang="en-US" sz="1700" i="1" u="sng" dirty="0"/>
              <a:t> </a:t>
            </a:r>
            <a:r>
              <a:rPr lang="en-US" sz="1700" i="1" u="sng" dirty="0" err="1"/>
              <a:t>prodotti</a:t>
            </a:r>
            <a:r>
              <a:rPr lang="en-US" sz="1700" dirty="0"/>
              <a:t> e </a:t>
            </a:r>
            <a:r>
              <a:rPr lang="en-US" sz="1700" i="1" u="sng" dirty="0" err="1"/>
              <a:t>distinguerli</a:t>
            </a:r>
            <a:r>
              <a:rPr lang="en-US" sz="1700" i="1" u="sng" dirty="0"/>
              <a:t> da </a:t>
            </a:r>
            <a:r>
              <a:rPr lang="en-US" sz="1700" i="1" u="sng" dirty="0" err="1"/>
              <a:t>quelli</a:t>
            </a:r>
            <a:r>
              <a:rPr lang="en-US" sz="1700" i="1" u="sng" dirty="0"/>
              <a:t> </a:t>
            </a:r>
            <a:r>
              <a:rPr lang="en-US" sz="1700" i="1" u="sng" dirty="0" err="1"/>
              <a:t>della</a:t>
            </a:r>
            <a:r>
              <a:rPr lang="en-US" sz="1700" i="1" u="sng" dirty="0"/>
              <a:t> </a:t>
            </a:r>
            <a:r>
              <a:rPr lang="en-US" sz="1700" i="1" u="sng" dirty="0" err="1"/>
              <a:t>concorrenza</a:t>
            </a:r>
            <a:r>
              <a:rPr lang="en-US" sz="1700" dirty="0"/>
              <a:t>. </a:t>
            </a:r>
          </a:p>
        </p:txBody>
      </p:sp>
      <p:pic>
        <p:nvPicPr>
          <p:cNvPr id="1026" name="Picture 2" descr="Organizations | College of Business Council | Student Government | A.S ...">
            <a:extLst>
              <a:ext uri="{FF2B5EF4-FFF2-40B4-BE49-F238E27FC236}">
                <a16:creationId xmlns:a16="http://schemas.microsoft.com/office/drawing/2014/main" id="{1B970A33-A79D-45EB-FC74-95F90B27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6" b="-2"/>
          <a:stretch/>
        </p:blipFill>
        <p:spPr bwMode="auto">
          <a:xfrm>
            <a:off x="8020570" y="1916318"/>
            <a:ext cx="3135109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00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87A3C13A-06A5-6A31-A7BB-B29602C31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56" y="931926"/>
            <a:ext cx="10337292" cy="498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64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3E019A-F9B4-32CA-F194-E69DD8224FC0}"/>
              </a:ext>
            </a:extLst>
          </p:cNvPr>
          <p:cNvSpPr txBox="1"/>
          <p:nvPr/>
        </p:nvSpPr>
        <p:spPr>
          <a:xfrm>
            <a:off x="4640826" y="150648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Creare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marchio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36A63FF-771A-FCB5-802B-D1FCFFE7C706}"/>
              </a:ext>
            </a:extLst>
          </p:cNvPr>
          <p:cNvSpPr txBox="1"/>
          <p:nvPr/>
        </p:nvSpPr>
        <p:spPr>
          <a:xfrm>
            <a:off x="3048000" y="2462645"/>
            <a:ext cx="6096000" cy="2440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it-IT" sz="2400" dirty="0"/>
              <a:t>Creare un brand implica prendere decisioni su</a:t>
            </a:r>
            <a:r>
              <a:rPr lang="en-US" altLang="en-US" sz="2400" dirty="0"/>
              <a:t>:</a:t>
            </a:r>
          </a:p>
          <a:p>
            <a:pPr marL="800100" lvl="1" indent="-342900" algn="ctr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/>
              <a:t>Il </a:t>
            </a:r>
            <a:r>
              <a:rPr lang="en-US" altLang="en-US" sz="2200" b="1" dirty="0" err="1">
                <a:solidFill>
                  <a:schemeClr val="accent1"/>
                </a:solidFill>
              </a:rPr>
              <a:t>nome</a:t>
            </a:r>
            <a:r>
              <a:rPr lang="en-US" altLang="en-US" sz="2200" dirty="0"/>
              <a:t> del </a:t>
            </a:r>
            <a:r>
              <a:rPr lang="en-US" altLang="en-US" sz="2200" dirty="0" err="1"/>
              <a:t>marchio</a:t>
            </a:r>
            <a:endParaRPr lang="en-US" altLang="en-US" sz="2200" dirty="0"/>
          </a:p>
          <a:p>
            <a:pPr marL="800100" lvl="1" indent="-342900" algn="ctr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chemeClr val="accent1"/>
                </a:solidFill>
              </a:rPr>
              <a:t>Come</a:t>
            </a:r>
            <a:r>
              <a:rPr lang="en-US" altLang="en-US" sz="2200" dirty="0"/>
              <a:t> il </a:t>
            </a:r>
            <a:r>
              <a:rPr lang="en-US" altLang="en-US" sz="2200" dirty="0" err="1"/>
              <a:t>marchio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viene</a:t>
            </a:r>
            <a:r>
              <a:rPr lang="en-US" altLang="en-US" sz="2200" dirty="0"/>
              <a:t> </a:t>
            </a:r>
            <a:r>
              <a:rPr lang="en-US" altLang="en-US" sz="2200" b="1" dirty="0" err="1">
                <a:solidFill>
                  <a:schemeClr val="accent1"/>
                </a:solidFill>
              </a:rPr>
              <a:t>sviluppato</a:t>
            </a:r>
            <a:endParaRPr lang="en-US" altLang="en-US" sz="2200" b="1" dirty="0">
              <a:solidFill>
                <a:schemeClr val="accent1"/>
              </a:solidFill>
            </a:endParaRPr>
          </a:p>
          <a:p>
            <a:pPr marL="800100" lvl="1" indent="-342900" algn="ctr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chemeClr val="accent1"/>
                </a:solidFill>
              </a:rPr>
              <a:t>Come</a:t>
            </a:r>
            <a:r>
              <a:rPr lang="en-US" altLang="en-US" sz="2200" dirty="0"/>
              <a:t> il </a:t>
            </a:r>
            <a:r>
              <a:rPr lang="en-US" altLang="en-US" sz="2200" dirty="0" err="1"/>
              <a:t>marchio</a:t>
            </a:r>
            <a:r>
              <a:rPr lang="en-US" altLang="en-US" sz="2200" dirty="0"/>
              <a:t> </a:t>
            </a:r>
            <a:r>
              <a:rPr lang="en-US" altLang="en-US" sz="2200" b="1" dirty="0" err="1">
                <a:solidFill>
                  <a:schemeClr val="accent1"/>
                </a:solidFill>
              </a:rPr>
              <a:t>viene</a:t>
            </a:r>
            <a:r>
              <a:rPr lang="en-US" altLang="en-US" sz="2200" b="1" dirty="0">
                <a:solidFill>
                  <a:schemeClr val="accent1"/>
                </a:solidFill>
              </a:rPr>
              <a:t> </a:t>
            </a:r>
            <a:r>
              <a:rPr lang="en-US" altLang="en-US" sz="2200" b="1" dirty="0" err="1">
                <a:solidFill>
                  <a:schemeClr val="accent1"/>
                </a:solidFill>
              </a:rPr>
              <a:t>posizionato</a:t>
            </a:r>
            <a:r>
              <a:rPr lang="en-US" altLang="en-US" sz="2200" b="1" dirty="0">
                <a:solidFill>
                  <a:schemeClr val="accent1"/>
                </a:solidFill>
              </a:rPr>
              <a:t> </a:t>
            </a:r>
            <a:r>
              <a:rPr lang="en-US" altLang="en-US" sz="2200" dirty="0" err="1"/>
              <a:t>sul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mercato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536449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1A03258A-52C6-4288-AA56-C3262A0D2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24" name="Straight Connector 1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5E669A7-4867-A261-1FAC-377C8D9B3664}"/>
              </a:ext>
            </a:extLst>
          </p:cNvPr>
          <p:cNvSpPr txBox="1"/>
          <p:nvPr/>
        </p:nvSpPr>
        <p:spPr>
          <a:xfrm>
            <a:off x="8022772" y="2322869"/>
            <a:ext cx="3690257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primo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passo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consiste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raggiungere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cosiddetta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salienza</a:t>
            </a:r>
            <a:r>
              <a:rPr lang="en-US" dirty="0">
                <a:solidFill>
                  <a:schemeClr val="accent1"/>
                </a:solidFill>
              </a:rPr>
              <a:t> del </a:t>
            </a:r>
            <a:r>
              <a:rPr lang="en-US" dirty="0" err="1">
                <a:solidFill>
                  <a:schemeClr val="accent1"/>
                </a:solidFill>
              </a:rPr>
              <a:t>marchio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misura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</a:t>
            </a:r>
            <a:r>
              <a:rPr lang="en-US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facilità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la </a:t>
            </a:r>
            <a:r>
              <a:rPr lang="en-US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frequenza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 cui </a:t>
            </a:r>
            <a:r>
              <a:rPr lang="en-US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clienti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pensano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 </a:t>
            </a:r>
            <a:r>
              <a:rPr lang="en-US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marchio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varie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situazioni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acquisto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consumo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7D417315-0A35-4882-ABD2-ABE3C89E5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23A417-9642-FBFE-CFB4-43A3FCED053B}"/>
              </a:ext>
            </a:extLst>
          </p:cNvPr>
          <p:cNvSpPr txBox="1"/>
          <p:nvPr/>
        </p:nvSpPr>
        <p:spPr>
          <a:xfrm>
            <a:off x="7859485" y="1058272"/>
            <a:ext cx="39883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Figura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fornisce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quadro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riferimento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comprendere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vengono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costruiti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it-IT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3510CC0A-2B11-E991-3AF8-79AFAC409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53" y="955956"/>
            <a:ext cx="7235187" cy="47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65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C13F10-8AA5-118E-10E6-758E2357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I </a:t>
            </a:r>
            <a:r>
              <a:rPr lang="en-US" altLang="en-US" dirty="0" err="1"/>
              <a:t>marchi</a:t>
            </a:r>
            <a:r>
              <a:rPr lang="en-US" altLang="en-US" dirty="0"/>
              <a:t> </a:t>
            </a:r>
            <a:r>
              <a:rPr lang="en-US" altLang="en-US" dirty="0" err="1"/>
              <a:t>registrati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AE5A62-4D00-CBDF-D7FD-9F8679357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750301"/>
            <a:ext cx="10058400" cy="402336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Char char="q"/>
            </a:pPr>
            <a:r>
              <a:rPr lang="it-IT" sz="2000" dirty="0"/>
              <a:t>La </a:t>
            </a:r>
            <a:r>
              <a:rPr lang="it-IT" sz="2000" b="1" dirty="0">
                <a:solidFill>
                  <a:schemeClr val="accent1"/>
                </a:solidFill>
              </a:rPr>
              <a:t>registrazione</a:t>
            </a:r>
            <a:r>
              <a:rPr lang="it-IT" sz="2000" dirty="0"/>
              <a:t> dei marchi</a:t>
            </a:r>
            <a:r>
              <a:rPr lang="fr-FR" sz="2000" dirty="0"/>
              <a:t> permette di </a:t>
            </a:r>
            <a:r>
              <a:rPr lang="it-IT" sz="2000" i="1" dirty="0"/>
              <a:t>proteggere a livello legale il nome di un brand, un </a:t>
            </a:r>
            <a:r>
              <a:rPr lang="it-IT" sz="2000" dirty="0"/>
              <a:t>marchio o un carattere commerciale </a:t>
            </a:r>
          </a:p>
          <a:p>
            <a:pPr algn="ctr" eaLnBrk="1" hangingPunct="1">
              <a:buFont typeface="Wingdings" panose="05000000000000000000" pitchFamily="2" charset="2"/>
              <a:buChar char="q"/>
            </a:pPr>
            <a:r>
              <a:rPr lang="it-IT" sz="2000" dirty="0"/>
              <a:t>Più è importante il brand, più è importante proteggerlo a livello legale</a:t>
            </a:r>
            <a:r>
              <a:rPr lang="fr-FR" sz="2000" dirty="0"/>
              <a:t> </a:t>
            </a:r>
          </a:p>
          <a:p>
            <a:pPr algn="ctr" eaLnBrk="1" hangingPunct="1">
              <a:buFont typeface="Wingdings" panose="05000000000000000000" pitchFamily="2" charset="2"/>
              <a:buChar char="q"/>
            </a:pPr>
            <a:r>
              <a:rPr lang="en-US" altLang="en-US" sz="2000" dirty="0"/>
              <a:t>Lo swoosh </a:t>
            </a:r>
            <a:r>
              <a:rPr lang="en-US" altLang="en-US" sz="2000" dirty="0" err="1"/>
              <a:t>della</a:t>
            </a:r>
            <a:r>
              <a:rPr lang="en-US" altLang="en-US" sz="2000" dirty="0"/>
              <a:t> Nike, </a:t>
            </a:r>
            <a:r>
              <a:rPr lang="it-IT" sz="2000" dirty="0"/>
              <a:t>la sirena di Starbucks e l'icona Apple sono tutti di grande valore </a:t>
            </a:r>
            <a:r>
              <a:rPr lang="en-US" altLang="en-US" sz="2000" dirty="0"/>
              <a:t>e </a:t>
            </a:r>
            <a:r>
              <a:rPr lang="en-US" altLang="en-US" sz="2000" dirty="0" err="1"/>
              <a:t>sono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protetti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dai</a:t>
            </a:r>
            <a:r>
              <a:rPr lang="en-US" altLang="en-US" sz="2000" dirty="0"/>
              <a:t> loro </a:t>
            </a:r>
            <a:r>
              <a:rPr lang="en-US" altLang="en-US" sz="2000" dirty="0" err="1"/>
              <a:t>proprietari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grazie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alla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registrazione</a:t>
            </a:r>
            <a:r>
              <a:rPr lang="en-US" altLang="en-US" sz="2000" dirty="0"/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0816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28DE0A-6662-5EB1-4037-59FEDCC9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 L'estensione del brand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77B34A-686A-6580-ADAF-7400116FE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548037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La </a:t>
            </a:r>
            <a:r>
              <a:rPr lang="it-IT" sz="2400" b="1" dirty="0">
                <a:solidFill>
                  <a:schemeClr val="accent1"/>
                </a:solidFill>
              </a:rPr>
              <a:t>brand extension </a:t>
            </a:r>
            <a:r>
              <a:rPr lang="it-IT" sz="2400" dirty="0"/>
              <a:t>(estensione di marchio) rappresenta una decisione strategica fondamentale di branding. </a:t>
            </a:r>
            <a:r>
              <a:rPr lang="it-IT" sz="2400" dirty="0" err="1"/>
              <a:t>Aaker</a:t>
            </a:r>
            <a:r>
              <a:rPr lang="it-IT" sz="2400" dirty="0"/>
              <a:t> e Keller la definiscono come l'</a:t>
            </a:r>
            <a:r>
              <a:rPr lang="it-IT" sz="2400" i="1" u="sng" dirty="0"/>
              <a:t>uso del corporate brand name per introdurre nuovi product brand</a:t>
            </a:r>
            <a:r>
              <a:rPr lang="it-IT" sz="2400" dirty="0"/>
              <a:t>. </a:t>
            </a:r>
          </a:p>
          <a:p>
            <a:pPr algn="ctr"/>
            <a:r>
              <a:rPr lang="it-IT" sz="2400" dirty="0"/>
              <a:t>Le brand extension riducono il rischio e i costi impliciti nel lancio di un nuovo product brand. I vantaggi sono molteplici e molti grandi brand utilizzano questa strategia, come Apple, FedEx, Coca-Cola, McDonald’s.</a:t>
            </a:r>
          </a:p>
        </p:txBody>
      </p:sp>
    </p:spTree>
    <p:extLst>
      <p:ext uri="{BB962C8B-B14F-4D97-AF65-F5344CB8AC3E}">
        <p14:creationId xmlns:p14="http://schemas.microsoft.com/office/powerpoint/2010/main" val="2915581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930F20-316C-7A35-63F7-6E51856D4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 </a:t>
            </a:r>
            <a:r>
              <a:rPr lang="it-IT" b="1" dirty="0"/>
              <a:t>Il co-branding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873A91-FBD2-8555-9811-2B9BFD67D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66843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Il co-branding rappresenta una delle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a disposizione per estendere il proprio brand. </a:t>
            </a:r>
            <a:r>
              <a:rPr lang="it-IT" dirty="0"/>
              <a:t>Prevede la </a:t>
            </a:r>
            <a:r>
              <a:rPr lang="it-IT" i="1" dirty="0"/>
              <a:t>combinazione in un unico prodotto di due o più brand</a:t>
            </a:r>
            <a:r>
              <a:rPr lang="it-IT" dirty="0"/>
              <a:t>, spesso entrambi con un'alta brand knowledge. In una prospettiva più ampia, si ha co-branding quando due o più brand name vengono presentati congiuntamente al consumatore. </a:t>
            </a:r>
          </a:p>
          <a:p>
            <a:pPr algn="ctr"/>
            <a:r>
              <a:rPr lang="it-IT" dirty="0"/>
              <a:t>Gli </a:t>
            </a:r>
            <a:r>
              <a:rPr lang="it-IT" b="1" dirty="0"/>
              <a:t>obiettivi</a:t>
            </a:r>
            <a:r>
              <a:rPr lang="it-IT" dirty="0"/>
              <a:t> possono essere </a:t>
            </a:r>
            <a:r>
              <a:rPr lang="it-IT" dirty="0">
                <a:solidFill>
                  <a:schemeClr val="accent1"/>
                </a:solidFill>
              </a:rPr>
              <a:t>funzionali</a:t>
            </a:r>
            <a:r>
              <a:rPr lang="it-IT" dirty="0"/>
              <a:t> o </a:t>
            </a:r>
            <a:r>
              <a:rPr lang="it-IT" dirty="0">
                <a:solidFill>
                  <a:schemeClr val="accent1"/>
                </a:solidFill>
              </a:rPr>
              <a:t>simbolici</a:t>
            </a:r>
            <a:r>
              <a:rPr lang="it-IT" dirty="0"/>
              <a:t>;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/>
              <a:t>nel primo caso avremo due brand che creano congiuntamente un prodotto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/>
              <a:t>nel secondo caso, invece, avremo uno scambio valoriale determinato dall'accostamento dei due brand name</a:t>
            </a:r>
          </a:p>
        </p:txBody>
      </p:sp>
    </p:spTree>
    <p:extLst>
      <p:ext uri="{BB962C8B-B14F-4D97-AF65-F5344CB8AC3E}">
        <p14:creationId xmlns:p14="http://schemas.microsoft.com/office/powerpoint/2010/main" val="2238412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asellaDiTesto 2">
            <a:extLst>
              <a:ext uri="{FF2B5EF4-FFF2-40B4-BE49-F238E27FC236}">
                <a16:creationId xmlns:a16="http://schemas.microsoft.com/office/drawing/2014/main" id="{AC37E606-321E-5FDC-5C48-FEFD1DC89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411540"/>
              </p:ext>
            </p:extLst>
          </p:nvPr>
        </p:nvGraphicFramePr>
        <p:xfrm>
          <a:off x="492369" y="532563"/>
          <a:ext cx="11304396" cy="549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567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313B6D-E991-7054-45BA-1ED21B8881C4}"/>
              </a:ext>
            </a:extLst>
          </p:cNvPr>
          <p:cNvSpPr txBox="1"/>
          <p:nvPr/>
        </p:nvSpPr>
        <p:spPr>
          <a:xfrm>
            <a:off x="1711960" y="1958687"/>
            <a:ext cx="876808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Un </a:t>
            </a:r>
            <a:r>
              <a:rPr lang="en-US" sz="2000" dirty="0" err="1"/>
              <a:t>prodotto</a:t>
            </a:r>
            <a:r>
              <a:rPr lang="en-US" sz="2000" dirty="0"/>
              <a:t> è </a:t>
            </a:r>
            <a:r>
              <a:rPr lang="en-US" sz="2000" dirty="0" err="1"/>
              <a:t>tutto</a:t>
            </a:r>
            <a:r>
              <a:rPr lang="en-US" sz="2000" dirty="0"/>
              <a:t> </a:t>
            </a:r>
            <a:r>
              <a:rPr lang="en-US" sz="2000" dirty="0" err="1"/>
              <a:t>ciò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offre</a:t>
            </a:r>
            <a:r>
              <a:rPr lang="en-US" sz="2000" dirty="0"/>
              <a:t> </a:t>
            </a:r>
            <a:r>
              <a:rPr lang="en-US" sz="2000" dirty="0" err="1"/>
              <a:t>benefici</a:t>
            </a:r>
            <a:r>
              <a:rPr lang="en-US" sz="2000" dirty="0"/>
              <a:t> e </a:t>
            </a:r>
            <a:r>
              <a:rPr lang="en-US" sz="2000" dirty="0" err="1"/>
              <a:t>valore</a:t>
            </a:r>
            <a:r>
              <a:rPr lang="en-US" sz="2000" dirty="0"/>
              <a:t> a un </a:t>
            </a:r>
            <a:r>
              <a:rPr lang="en-US" sz="2000" dirty="0" err="1"/>
              <a:t>consumatore</a:t>
            </a:r>
            <a:r>
              <a:rPr lang="en-GB" sz="2000" dirty="0"/>
              <a:t>.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GB" sz="2000" dirty="0"/>
          </a:p>
          <a:p>
            <a:pPr marL="514350" indent="-514350" algn="ctr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Un </a:t>
            </a:r>
            <a:r>
              <a:rPr lang="en-US" sz="2000" dirty="0" err="1"/>
              <a:t>prodotto</a:t>
            </a:r>
            <a:r>
              <a:rPr lang="en-US" sz="2000" dirty="0"/>
              <a:t> è </a:t>
            </a:r>
            <a:r>
              <a:rPr lang="en-US" sz="2000" dirty="0" err="1"/>
              <a:t>tutto</a:t>
            </a:r>
            <a:r>
              <a:rPr lang="en-US" sz="2000" dirty="0"/>
              <a:t> </a:t>
            </a:r>
            <a:r>
              <a:rPr lang="en-US" sz="2000" dirty="0" err="1"/>
              <a:t>ciò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è in </a:t>
            </a:r>
            <a:r>
              <a:rPr lang="en-US" sz="2000" dirty="0" err="1"/>
              <a:t>grado</a:t>
            </a:r>
            <a:r>
              <a:rPr lang="en-US" sz="2000" dirty="0"/>
              <a:t> di </a:t>
            </a:r>
            <a:r>
              <a:rPr lang="en-US" sz="2000" dirty="0" err="1"/>
              <a:t>soddisfare</a:t>
            </a:r>
            <a:r>
              <a:rPr lang="en-US" sz="2000" dirty="0"/>
              <a:t> le </a:t>
            </a:r>
            <a:r>
              <a:rPr lang="en-US" sz="2000" dirty="0" err="1"/>
              <a:t>esigenze</a:t>
            </a:r>
            <a:r>
              <a:rPr lang="en-US" sz="2000" dirty="0"/>
              <a:t> del </a:t>
            </a:r>
            <a:r>
              <a:rPr lang="en-US" sz="2000" dirty="0" err="1"/>
              <a:t>cliente</a:t>
            </a:r>
            <a:r>
              <a:rPr lang="en-US" sz="2000" dirty="0"/>
              <a:t>. I </a:t>
            </a:r>
            <a:r>
              <a:rPr lang="en-US" sz="2000" dirty="0" err="1"/>
              <a:t>marchi</a:t>
            </a:r>
            <a:r>
              <a:rPr lang="en-US" sz="2000" dirty="0"/>
              <a:t> </a:t>
            </a:r>
            <a:r>
              <a:rPr lang="en-US" sz="2000" dirty="0" err="1"/>
              <a:t>sono</a:t>
            </a:r>
            <a:r>
              <a:rPr lang="en-US" sz="2000" dirty="0"/>
              <a:t> il mezzo con cui le </a:t>
            </a:r>
            <a:r>
              <a:rPr lang="en-US" sz="2000" dirty="0" err="1"/>
              <a:t>aziende</a:t>
            </a:r>
            <a:r>
              <a:rPr lang="en-US" sz="2000" dirty="0"/>
              <a:t> </a:t>
            </a:r>
            <a:r>
              <a:rPr lang="en-US" sz="2000" dirty="0" err="1"/>
              <a:t>differenziano</a:t>
            </a:r>
            <a:r>
              <a:rPr lang="en-US" sz="2000" dirty="0"/>
              <a:t> le loro </a:t>
            </a:r>
            <a:r>
              <a:rPr lang="en-US" sz="2000" dirty="0" err="1"/>
              <a:t>offerte</a:t>
            </a:r>
            <a:r>
              <a:rPr lang="en-US" sz="2000" dirty="0"/>
              <a:t> da quelle </a:t>
            </a:r>
            <a:r>
              <a:rPr lang="en-US" sz="2000" dirty="0" err="1"/>
              <a:t>dei</a:t>
            </a:r>
            <a:r>
              <a:rPr lang="en-US" sz="2000" dirty="0"/>
              <a:t> loro </a:t>
            </a:r>
            <a:r>
              <a:rPr lang="en-US" sz="2000" dirty="0" err="1"/>
              <a:t>concorrenti</a:t>
            </a:r>
            <a:r>
              <a:rPr lang="en-GB" sz="2000" dirty="0"/>
              <a:t>.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GB" sz="2000" dirty="0"/>
          </a:p>
          <a:p>
            <a:pPr marL="514350" indent="-514350" algn="ctr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Ci </a:t>
            </a:r>
            <a:r>
              <a:rPr lang="en-US" sz="2000" dirty="0" err="1"/>
              <a:t>sono</a:t>
            </a:r>
            <a:r>
              <a:rPr lang="en-US" sz="2000" dirty="0"/>
              <a:t> </a:t>
            </a:r>
            <a:r>
              <a:rPr lang="en-US" sz="2000" dirty="0" err="1"/>
              <a:t>tre</a:t>
            </a:r>
            <a:r>
              <a:rPr lang="en-US" sz="2000" dirty="0"/>
              <a:t> </a:t>
            </a:r>
            <a:r>
              <a:rPr lang="en-US" sz="2000" dirty="0" err="1"/>
              <a:t>diversi</a:t>
            </a:r>
            <a:r>
              <a:rPr lang="en-US" sz="2000" dirty="0"/>
              <a:t> </a:t>
            </a:r>
            <a:r>
              <a:rPr lang="en-US" sz="2000" dirty="0" err="1"/>
              <a:t>livelli</a:t>
            </a:r>
            <a:r>
              <a:rPr lang="en-US" sz="2000" dirty="0"/>
              <a:t> di </a:t>
            </a:r>
            <a:r>
              <a:rPr lang="en-US" sz="2000" dirty="0" err="1"/>
              <a:t>prodotto</a:t>
            </a:r>
            <a:r>
              <a:rPr lang="en-US" sz="2000" dirty="0"/>
              <a:t>: il </a:t>
            </a:r>
            <a:r>
              <a:rPr lang="en-US" sz="2000" dirty="0" err="1"/>
              <a:t>principale</a:t>
            </a:r>
            <a:r>
              <a:rPr lang="en-US" sz="2000" dirty="0"/>
              <a:t>, il </a:t>
            </a:r>
            <a:r>
              <a:rPr lang="en-US" sz="2000" dirty="0" err="1"/>
              <a:t>reale</a:t>
            </a:r>
            <a:r>
              <a:rPr lang="en-US" sz="2000" dirty="0"/>
              <a:t> e il </a:t>
            </a:r>
            <a:r>
              <a:rPr lang="en-US" sz="2000" dirty="0" err="1"/>
              <a:t>prodotto</a:t>
            </a:r>
            <a:r>
              <a:rPr lang="en-US" sz="2000" dirty="0"/>
              <a:t> </a:t>
            </a:r>
            <a:r>
              <a:rPr lang="en-US" sz="2000" dirty="0" err="1"/>
              <a:t>aumentato</a:t>
            </a:r>
            <a:r>
              <a:rPr lang="en-US" sz="2000" dirty="0"/>
              <a:t>. La </a:t>
            </a:r>
            <a:r>
              <a:rPr lang="en-US" sz="2000" dirty="0" err="1"/>
              <a:t>differenziazione</a:t>
            </a:r>
            <a:r>
              <a:rPr lang="en-US" sz="2000" dirty="0"/>
              <a:t> </a:t>
            </a:r>
            <a:r>
              <a:rPr lang="en-US" sz="2000" dirty="0" err="1"/>
              <a:t>può</a:t>
            </a:r>
            <a:r>
              <a:rPr lang="en-US" sz="2000" dirty="0"/>
              <a:t> </a:t>
            </a:r>
            <a:r>
              <a:rPr lang="en-US" sz="2000" dirty="0" err="1"/>
              <a:t>avvenire</a:t>
            </a:r>
            <a:r>
              <a:rPr lang="en-US" sz="2000" dirty="0"/>
              <a:t> in uno </a:t>
            </a:r>
            <a:r>
              <a:rPr lang="en-US" sz="2000" dirty="0" err="1"/>
              <a:t>qualsiasi</a:t>
            </a:r>
            <a:r>
              <a:rPr lang="en-US" sz="2000" dirty="0"/>
              <a:t> di </a:t>
            </a:r>
            <a:r>
              <a:rPr lang="en-US" sz="2000" dirty="0" err="1"/>
              <a:t>questi</a:t>
            </a:r>
            <a:r>
              <a:rPr lang="en-US" sz="2000" dirty="0"/>
              <a:t> </a:t>
            </a:r>
            <a:r>
              <a:rPr lang="en-US" sz="2000" dirty="0" err="1"/>
              <a:t>livelli</a:t>
            </a:r>
            <a:r>
              <a:rPr lang="en-GB" sz="2000" dirty="0"/>
              <a:t>.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GB" sz="2000" dirty="0"/>
          </a:p>
          <a:p>
            <a:pPr marL="514350" indent="-514350" algn="ctr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 err="1"/>
              <a:t>Gli</a:t>
            </a:r>
            <a:r>
              <a:rPr lang="en-GB" sz="2000" dirty="0"/>
              <a:t> </a:t>
            </a:r>
            <a:r>
              <a:rPr lang="en-GB" sz="2000" dirty="0" err="1"/>
              <a:t>elementi</a:t>
            </a:r>
            <a:r>
              <a:rPr lang="en-GB" sz="2000" dirty="0"/>
              <a:t> </a:t>
            </a:r>
            <a:r>
              <a:rPr lang="en-GB" sz="2000" dirty="0" err="1"/>
              <a:t>chiave</a:t>
            </a:r>
            <a:r>
              <a:rPr lang="en-GB" sz="2000" dirty="0"/>
              <a:t> per </a:t>
            </a:r>
            <a:r>
              <a:rPr lang="en-GB" sz="2000" dirty="0" err="1"/>
              <a:t>sviluppare</a:t>
            </a:r>
            <a:r>
              <a:rPr lang="en-GB" sz="2000" dirty="0"/>
              <a:t> un </a:t>
            </a:r>
            <a:r>
              <a:rPr lang="en-GB" sz="2000" dirty="0" err="1"/>
              <a:t>prodotto</a:t>
            </a:r>
            <a:r>
              <a:rPr lang="en-GB" sz="2000" dirty="0"/>
              <a:t> </a:t>
            </a:r>
            <a:r>
              <a:rPr lang="en-GB" sz="2000" dirty="0" err="1"/>
              <a:t>sono</a:t>
            </a:r>
            <a:r>
              <a:rPr lang="en-GB" sz="2000" dirty="0"/>
              <a:t> il </a:t>
            </a:r>
            <a:r>
              <a:rPr lang="en-GB" sz="2000" dirty="0" err="1"/>
              <a:t>nome</a:t>
            </a:r>
            <a:r>
              <a:rPr lang="en-GB" sz="2000" dirty="0"/>
              <a:t> del brand e il </a:t>
            </a:r>
            <a:r>
              <a:rPr lang="en-GB" sz="2000" dirty="0" err="1"/>
              <a:t>suo</a:t>
            </a:r>
            <a:r>
              <a:rPr lang="en-GB" sz="2000" dirty="0"/>
              <a:t> </a:t>
            </a:r>
            <a:r>
              <a:rPr lang="en-GB" sz="2000" dirty="0" err="1"/>
              <a:t>posizionamento</a:t>
            </a:r>
            <a:r>
              <a:rPr lang="en-GB" sz="2000" dirty="0"/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2049E0-3FE5-E070-D92F-8AB146D213D5}"/>
              </a:ext>
            </a:extLst>
          </p:cNvPr>
          <p:cNvSpPr txBox="1"/>
          <p:nvPr/>
        </p:nvSpPr>
        <p:spPr>
          <a:xfrm>
            <a:off x="5090160" y="89737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3200" dirty="0" err="1"/>
              <a:t>Riepilogo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771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9FE246-4D01-6C39-BB05-11B83E55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Il branding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70E640-69ED-7B57-3D39-E2ADCC7DB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14694"/>
            <a:ext cx="10058400" cy="40233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Il </a:t>
            </a:r>
            <a:r>
              <a:rPr lang="en-US" sz="2400" dirty="0">
                <a:solidFill>
                  <a:schemeClr val="accent1"/>
                </a:solidFill>
              </a:rPr>
              <a:t>branding</a:t>
            </a:r>
            <a:r>
              <a:rPr lang="en-US" sz="2400" dirty="0"/>
              <a:t> è il </a:t>
            </a:r>
            <a:r>
              <a:rPr lang="en-US" sz="2400" dirty="0" err="1"/>
              <a:t>processo</a:t>
            </a:r>
            <a:r>
              <a:rPr lang="en-US" sz="2400" dirty="0"/>
              <a:t> </a:t>
            </a:r>
            <a:r>
              <a:rPr lang="en-US" sz="2400" dirty="0" err="1"/>
              <a:t>attraverso</a:t>
            </a:r>
            <a:r>
              <a:rPr lang="en-US" sz="2400" dirty="0"/>
              <a:t> cui </a:t>
            </a:r>
            <a:r>
              <a:rPr lang="en-US" sz="2400" i="1" u="sng" dirty="0"/>
              <a:t>le </a:t>
            </a:r>
            <a:r>
              <a:rPr lang="en-US" sz="2400" i="1" u="sng" dirty="0" err="1"/>
              <a:t>aziende</a:t>
            </a:r>
            <a:r>
              <a:rPr lang="en-US" sz="2400" i="1" u="sng" dirty="0"/>
              <a:t> </a:t>
            </a:r>
            <a:r>
              <a:rPr lang="en-US" sz="2400" i="1" u="sng" dirty="0" err="1"/>
              <a:t>distinguono</a:t>
            </a:r>
            <a:r>
              <a:rPr lang="en-US" sz="2400" i="1" u="sng" dirty="0"/>
              <a:t> le loro </a:t>
            </a:r>
            <a:r>
              <a:rPr lang="en-US" sz="2400" i="1" u="sng" dirty="0" err="1"/>
              <a:t>offerte</a:t>
            </a:r>
            <a:r>
              <a:rPr lang="en-US" sz="2400" i="1" u="sng" dirty="0"/>
              <a:t> di </a:t>
            </a:r>
            <a:r>
              <a:rPr lang="en-US" sz="2400" i="1" u="sng" dirty="0" err="1"/>
              <a:t>prodotto</a:t>
            </a:r>
            <a:r>
              <a:rPr lang="en-US" sz="2400" i="1" u="sng" dirty="0"/>
              <a:t> da quelle </a:t>
            </a:r>
            <a:r>
              <a:rPr lang="en-US" sz="2400" i="1" u="sng" dirty="0" err="1"/>
              <a:t>della</a:t>
            </a:r>
            <a:r>
              <a:rPr lang="en-US" sz="2400" i="1" u="sng" dirty="0"/>
              <a:t> </a:t>
            </a:r>
            <a:r>
              <a:rPr lang="en-US" sz="2400" i="1" u="sng" dirty="0" err="1"/>
              <a:t>competizione</a:t>
            </a:r>
            <a:endParaRPr lang="en-US" sz="2400" i="1" u="sng" dirty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Il branding </a:t>
            </a:r>
            <a:r>
              <a:rPr lang="en-US" sz="2400" dirty="0" err="1"/>
              <a:t>permette</a:t>
            </a:r>
            <a:r>
              <a:rPr lang="en-US" sz="2400" dirty="0"/>
              <a:t> ai </a:t>
            </a:r>
            <a:r>
              <a:rPr lang="en-US" sz="2400" dirty="0" err="1"/>
              <a:t>clienti</a:t>
            </a:r>
            <a:r>
              <a:rPr lang="en-US" sz="2400" dirty="0"/>
              <a:t> di </a:t>
            </a:r>
            <a:r>
              <a:rPr lang="en-US" sz="2400" i="1" dirty="0" err="1"/>
              <a:t>sviluppare</a:t>
            </a:r>
            <a:r>
              <a:rPr lang="en-US" sz="2400" i="1" dirty="0"/>
              <a:t> </a:t>
            </a:r>
            <a:r>
              <a:rPr lang="en-US" sz="2400" i="1" dirty="0" err="1"/>
              <a:t>delle</a:t>
            </a:r>
            <a:r>
              <a:rPr lang="en-US" sz="2400" i="1" dirty="0"/>
              <a:t> </a:t>
            </a:r>
            <a:r>
              <a:rPr lang="en-US" sz="2400" i="1" dirty="0" err="1"/>
              <a:t>associazioni</a:t>
            </a:r>
            <a:r>
              <a:rPr lang="en-US" sz="2400" i="1" dirty="0"/>
              <a:t> con </a:t>
            </a:r>
            <a:r>
              <a:rPr lang="en-US" sz="2400" i="1" dirty="0" err="1"/>
              <a:t>dei</a:t>
            </a:r>
            <a:r>
              <a:rPr lang="en-US" sz="2400" i="1" dirty="0"/>
              <a:t> </a:t>
            </a:r>
            <a:r>
              <a:rPr lang="en-US" sz="2400" i="1" dirty="0" err="1"/>
              <a:t>prodotti</a:t>
            </a:r>
            <a:r>
              <a:rPr lang="en-US" sz="2400" dirty="0"/>
              <a:t>, </a:t>
            </a:r>
            <a:r>
              <a:rPr lang="en-US" sz="2400" dirty="0" err="1"/>
              <a:t>cosa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facilita</a:t>
            </a:r>
            <a:r>
              <a:rPr lang="en-US" sz="2400" dirty="0"/>
              <a:t> la </a:t>
            </a:r>
            <a:r>
              <a:rPr lang="en-US" sz="2400" dirty="0" err="1"/>
              <a:t>decisione</a:t>
            </a:r>
            <a:r>
              <a:rPr lang="en-US" sz="2400" dirty="0"/>
              <a:t> di </a:t>
            </a:r>
            <a:r>
              <a:rPr lang="en-US" sz="2400" dirty="0" err="1"/>
              <a:t>acquistare</a:t>
            </a:r>
            <a:endParaRPr lang="en-US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314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7B6F3C-F3AB-2B28-B832-49E1539D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Fondamenti di architettura del brand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A9DC52-00B3-1778-4ED4-83561B97C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48037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È fondamentale conoscere la differenza tra </a:t>
            </a:r>
            <a:r>
              <a:rPr lang="it-IT" b="1" dirty="0">
                <a:solidFill>
                  <a:schemeClr val="accent1"/>
                </a:solidFill>
              </a:rPr>
              <a:t>product brand </a:t>
            </a:r>
            <a:r>
              <a:rPr lang="it-IT" dirty="0"/>
              <a:t>e </a:t>
            </a:r>
            <a:r>
              <a:rPr lang="it-IT" b="1" dirty="0">
                <a:solidFill>
                  <a:schemeClr val="accent1"/>
                </a:solidFill>
              </a:rPr>
              <a:t>corporate brand</a:t>
            </a:r>
            <a:r>
              <a:rPr lang="it-IT" dirty="0"/>
              <a:t>. Infatti, è comprensibile che i due concetti si possano confondere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it-IT" dirty="0"/>
              <a:t>i product brand hanno obiettivi che sono delimitati al </a:t>
            </a:r>
            <a:r>
              <a:rPr lang="it-IT" u="sng" dirty="0"/>
              <a:t>prodotto stesso</a:t>
            </a:r>
            <a:r>
              <a:rPr lang="it-IT" dirty="0"/>
              <a:t> ed hanno come target </a:t>
            </a:r>
            <a:r>
              <a:rPr lang="it-IT" u="sng" dirty="0"/>
              <a:t>solo i consumatori. L</a:t>
            </a:r>
            <a:r>
              <a:rPr lang="it-IT" dirty="0"/>
              <a:t>e responsabilità relative al primo sono demandate ai brand e advertising manager e al loro staff</a:t>
            </a:r>
            <a:endParaRPr lang="it-IT" u="sng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it-IT" dirty="0"/>
              <a:t>i corporate brand presentano uno scopo più ampio, che include </a:t>
            </a:r>
            <a:r>
              <a:rPr lang="it-IT" u="sng" dirty="0"/>
              <a:t>l'intera corporation </a:t>
            </a:r>
            <a:r>
              <a:rPr lang="it-IT" dirty="0"/>
              <a:t>e si relaziona con una molteplicità di stakeholder. Il corporate brand è nelle mani del CEO e i top executive.</a:t>
            </a:r>
          </a:p>
        </p:txBody>
      </p:sp>
    </p:spTree>
    <p:extLst>
      <p:ext uri="{BB962C8B-B14F-4D97-AF65-F5344CB8AC3E}">
        <p14:creationId xmlns:p14="http://schemas.microsoft.com/office/powerpoint/2010/main" val="78702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C3F6AB-D284-B411-4DFC-575C70F3675D}"/>
              </a:ext>
            </a:extLst>
          </p:cNvPr>
          <p:cNvSpPr txBox="1"/>
          <p:nvPr/>
        </p:nvSpPr>
        <p:spPr>
          <a:xfrm>
            <a:off x="2936240" y="32199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Le differenze fra </a:t>
            </a:r>
            <a:r>
              <a:rPr lang="it-IT" b="1" dirty="0">
                <a:solidFill>
                  <a:schemeClr val="accent1"/>
                </a:solidFill>
              </a:rPr>
              <a:t>product brand </a:t>
            </a:r>
            <a:r>
              <a:rPr lang="it-IT" dirty="0"/>
              <a:t>e </a:t>
            </a:r>
            <a:r>
              <a:rPr lang="it-IT" b="1" dirty="0">
                <a:solidFill>
                  <a:schemeClr val="accent1"/>
                </a:solidFill>
              </a:rPr>
              <a:t>corporate brand </a:t>
            </a:r>
            <a:r>
              <a:rPr lang="it-IT" dirty="0"/>
              <a:t>sono identificate nella Tabella.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98CA8E-96F2-5B20-5B76-78713D661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40" y="1207577"/>
            <a:ext cx="10265030" cy="44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3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E0317-66DD-FC3B-01D5-A8819FCF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it-IT" b="1" dirty="0"/>
              <a:t>I benefici dei brand per le imprese</a:t>
            </a:r>
            <a:endParaRPr lang="it-IT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A4D625DA-E013-B0BD-5E2E-4616AAD52F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38558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86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470796-4855-ABC3-44CC-9D28D086A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Gli elementi costitutivi del valore del brand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307841-D653-424D-4091-DC9E4B33E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Il brand è costituito da diversi elementi (interni ed esterni), che andranno a determinare il suo valore per l'azienda stessa, i consumatori e tutti gli stakeholder che entrano in relazione con il brand. </a:t>
            </a:r>
          </a:p>
          <a:p>
            <a:pPr algn="ctr"/>
            <a:r>
              <a:rPr lang="it-IT" dirty="0"/>
              <a:t>In generale, il </a:t>
            </a:r>
            <a:r>
              <a:rPr lang="it-IT" u="sng" dirty="0"/>
              <a:t>valore del brand </a:t>
            </a:r>
            <a:r>
              <a:rPr lang="it-IT" dirty="0"/>
              <a:t>è determinato da tre elementi costitutivi: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/>
              <a:t> l'identità del brand (</a:t>
            </a:r>
            <a:r>
              <a:rPr lang="it-IT" dirty="0">
                <a:solidFill>
                  <a:schemeClr val="accent1"/>
                </a:solidFill>
              </a:rPr>
              <a:t>brand </a:t>
            </a:r>
            <a:r>
              <a:rPr lang="it-IT" dirty="0" err="1">
                <a:solidFill>
                  <a:schemeClr val="accent1"/>
                </a:solidFill>
              </a:rPr>
              <a:t>identity</a:t>
            </a:r>
            <a:r>
              <a:rPr lang="it-IT" dirty="0"/>
              <a:t>)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/>
              <a:t>la notorietà del brand (</a:t>
            </a:r>
            <a:r>
              <a:rPr lang="it-IT" dirty="0">
                <a:solidFill>
                  <a:schemeClr val="accent1"/>
                </a:solidFill>
              </a:rPr>
              <a:t>brand </a:t>
            </a:r>
            <a:r>
              <a:rPr lang="it-IT" dirty="0" err="1">
                <a:solidFill>
                  <a:schemeClr val="accent1"/>
                </a:solidFill>
              </a:rPr>
              <a:t>awareness</a:t>
            </a:r>
            <a:r>
              <a:rPr lang="it-IT" dirty="0">
                <a:solidFill>
                  <a:schemeClr val="accent1"/>
                </a:solidFill>
              </a:rPr>
              <a:t>)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l'immagine del brand </a:t>
            </a:r>
            <a:r>
              <a:rPr lang="it-IT" dirty="0">
                <a:solidFill>
                  <a:schemeClr val="accent1"/>
                </a:solidFill>
              </a:rPr>
              <a:t>(brand image). </a:t>
            </a:r>
          </a:p>
        </p:txBody>
      </p:sp>
    </p:spTree>
    <p:extLst>
      <p:ext uri="{BB962C8B-B14F-4D97-AF65-F5344CB8AC3E}">
        <p14:creationId xmlns:p14="http://schemas.microsoft.com/office/powerpoint/2010/main" val="190530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846342-7663-7019-B6FD-F6837C38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Identità del brand (brand </a:t>
            </a:r>
            <a:r>
              <a:rPr lang="it-IT" b="1" dirty="0" err="1"/>
              <a:t>identity</a:t>
            </a:r>
            <a:r>
              <a:rPr lang="it-IT" b="1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7FC2F9-2623-7D7B-E408-187CE405F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La </a:t>
            </a:r>
            <a:r>
              <a:rPr lang="it-IT" b="1" dirty="0">
                <a:solidFill>
                  <a:schemeClr val="accent1"/>
                </a:solidFill>
              </a:rPr>
              <a:t>brand </a:t>
            </a:r>
            <a:r>
              <a:rPr lang="it-IT" b="1" dirty="0" err="1">
                <a:solidFill>
                  <a:schemeClr val="accent1"/>
                </a:solidFill>
              </a:rPr>
              <a:t>identity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dirty="0"/>
              <a:t>definisce quella che è l'identità del brand, rispondendo quindi alla domanda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"Chi sono io" </a:t>
            </a:r>
            <a:r>
              <a:rPr lang="it-IT" dirty="0"/>
              <a:t>Rappresenta la </a:t>
            </a:r>
            <a:r>
              <a:rPr lang="it-IT" i="1" u="sng" dirty="0"/>
              <a:t>"brand promise", </a:t>
            </a:r>
            <a:r>
              <a:rPr lang="it-IT" dirty="0"/>
              <a:t>cioè la </a:t>
            </a:r>
            <a:r>
              <a:rPr lang="it-IT" dirty="0">
                <a:solidFill>
                  <a:schemeClr val="accent1"/>
                </a:solidFill>
              </a:rPr>
              <a:t>promessa che il brand fa ai propri consumatori</a:t>
            </a:r>
            <a:r>
              <a:rPr lang="it-IT" dirty="0"/>
              <a:t>. </a:t>
            </a:r>
          </a:p>
          <a:p>
            <a:pPr algn="ctr"/>
            <a:r>
              <a:rPr lang="it-IT" dirty="0"/>
              <a:t>Specificamente, l'identità del brand definisce la «</a:t>
            </a:r>
            <a:r>
              <a:rPr lang="it-IT" b="1" dirty="0"/>
              <a:t>brand </a:t>
            </a:r>
            <a:r>
              <a:rPr lang="it-IT" b="1" dirty="0" err="1"/>
              <a:t>value</a:t>
            </a:r>
            <a:r>
              <a:rPr lang="it-IT" b="1" dirty="0"/>
              <a:t> </a:t>
            </a:r>
            <a:r>
              <a:rPr lang="it-IT" b="1" dirty="0" err="1"/>
              <a:t>proposition</a:t>
            </a:r>
            <a:r>
              <a:rPr lang="it-IT" dirty="0"/>
              <a:t>», cioè la proposta di valore del brand, insieme ai suoi benefici funzionali e simbolici. I brand si impegnano in una promessa di valore nei confronti dei propri consumatori che, qualora non venga rispettata, potrebbe portare a devastanti conseguenze per l'immagine e la reputazione del brand. </a:t>
            </a:r>
          </a:p>
        </p:txBody>
      </p:sp>
      <p:pic>
        <p:nvPicPr>
          <p:cNvPr id="4" name="Picture 2" descr="Brand Identity: What is it and Why is it important? • IM London">
            <a:extLst>
              <a:ext uri="{FF2B5EF4-FFF2-40B4-BE49-F238E27FC236}">
                <a16:creationId xmlns:a16="http://schemas.microsoft.com/office/drawing/2014/main" id="{1A888DF7-4CB0-6BD3-426B-E4E91245E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68" y="4028440"/>
            <a:ext cx="3380423" cy="22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0348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47416</TotalTime>
  <Words>2704</Words>
  <Application>Microsoft Office PowerPoint</Application>
  <PresentationFormat>Widescreen</PresentationFormat>
  <Paragraphs>176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Retrospettivo</vt:lpstr>
      <vt:lpstr>Capitolo 6  Il valore attraverso il brand</vt:lpstr>
      <vt:lpstr>Che cosa è un brand?</vt:lpstr>
      <vt:lpstr>Presentazione standard di PowerPoint</vt:lpstr>
      <vt:lpstr>Il branding</vt:lpstr>
      <vt:lpstr> Fondamenti di architettura del brand</vt:lpstr>
      <vt:lpstr>Presentazione standard di PowerPoint</vt:lpstr>
      <vt:lpstr>I benefici dei brand per le imprese</vt:lpstr>
      <vt:lpstr>Gli elementi costitutivi del valore del brand</vt:lpstr>
      <vt:lpstr>Identità del brand (brand identity)</vt:lpstr>
      <vt:lpstr>Presentazione standard di PowerPoint</vt:lpstr>
      <vt:lpstr>Presentazione standard di PowerPoint</vt:lpstr>
      <vt:lpstr>Notorietà del brand (brand awareness)</vt:lpstr>
      <vt:lpstr>Presentazione standard di PowerPoint</vt:lpstr>
      <vt:lpstr>Immagine del brand (brand image)</vt:lpstr>
      <vt:lpstr>Presentazione standard di PowerPoint</vt:lpstr>
      <vt:lpstr>Presentazione standard di PowerPoint</vt:lpstr>
      <vt:lpstr>Il posizionamento strategico</vt:lpstr>
      <vt:lpstr>Definizione del brand mantra</vt:lpstr>
      <vt:lpstr>Riposizionamento</vt:lpstr>
      <vt:lpstr>Presentazione standard di PowerPoint</vt:lpstr>
      <vt:lpstr>Presentazione standard di PowerPoint</vt:lpstr>
      <vt:lpstr>Creazione di un brand</vt:lpstr>
      <vt:lpstr>Presentazione standard di PowerPoint</vt:lpstr>
      <vt:lpstr>Presentazione standard di PowerPoint</vt:lpstr>
      <vt:lpstr>Questioni fondamentali nella gestione dei brand</vt:lpstr>
      <vt:lpstr>Gestione di un brand</vt:lpstr>
      <vt:lpstr>Presentazione standard di PowerPoint</vt:lpstr>
      <vt:lpstr>Presentazione standard di PowerPoint</vt:lpstr>
      <vt:lpstr>Sviluppare i brand</vt:lpstr>
      <vt:lpstr>Presentazione standard di PowerPoint</vt:lpstr>
      <vt:lpstr>Presentazione standard di PowerPoint</vt:lpstr>
      <vt:lpstr>Presentazione standard di PowerPoint</vt:lpstr>
      <vt:lpstr>I marchi registrati</vt:lpstr>
      <vt:lpstr> L'estensione del brand</vt:lpstr>
      <vt:lpstr> Il co-branding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Capitolo 6  Il valore attraverso il brand</dc:title>
  <dc:creator>Alice Barone</dc:creator>
  <cp:lastModifiedBy>Rossana Piccolo</cp:lastModifiedBy>
  <cp:revision>41</cp:revision>
  <dcterms:created xsi:type="dcterms:W3CDTF">2024-09-19T10:40:34Z</dcterms:created>
  <dcterms:modified xsi:type="dcterms:W3CDTF">2025-03-11T11:32:18Z</dcterms:modified>
</cp:coreProperties>
</file>