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sldIdLst>
    <p:sldId id="257" r:id="rId2"/>
    <p:sldId id="259" r:id="rId3"/>
    <p:sldId id="260" r:id="rId4"/>
    <p:sldId id="258" r:id="rId5"/>
    <p:sldId id="299" r:id="rId6"/>
    <p:sldId id="302" r:id="rId7"/>
    <p:sldId id="301" r:id="rId8"/>
    <p:sldId id="262" r:id="rId9"/>
    <p:sldId id="263" r:id="rId10"/>
    <p:sldId id="264" r:id="rId11"/>
    <p:sldId id="265" r:id="rId12"/>
    <p:sldId id="266" r:id="rId13"/>
    <p:sldId id="303" r:id="rId14"/>
    <p:sldId id="304" r:id="rId15"/>
    <p:sldId id="305" r:id="rId16"/>
    <p:sldId id="306" r:id="rId17"/>
    <p:sldId id="307" r:id="rId18"/>
    <p:sldId id="308" r:id="rId19"/>
    <p:sldId id="309" r:id="rId20"/>
    <p:sldId id="310" r:id="rId21"/>
    <p:sldId id="261" r:id="rId22"/>
    <p:sldId id="311" r:id="rId23"/>
    <p:sldId id="318" r:id="rId24"/>
    <p:sldId id="319" r:id="rId25"/>
    <p:sldId id="320" r:id="rId26"/>
    <p:sldId id="321" r:id="rId27"/>
    <p:sldId id="322" r:id="rId28"/>
    <p:sldId id="323" r:id="rId29"/>
    <p:sldId id="292" r:id="rId30"/>
    <p:sldId id="324" r:id="rId31"/>
    <p:sldId id="325" r:id="rId32"/>
    <p:sldId id="326" r:id="rId33"/>
    <p:sldId id="313" r:id="rId34"/>
    <p:sldId id="268" r:id="rId35"/>
    <p:sldId id="269" r:id="rId36"/>
    <p:sldId id="327" r:id="rId37"/>
    <p:sldId id="277" r:id="rId38"/>
    <p:sldId id="328" r:id="rId39"/>
    <p:sldId id="278" r:id="rId40"/>
    <p:sldId id="279" r:id="rId41"/>
    <p:sldId id="329" r:id="rId42"/>
    <p:sldId id="330" r:id="rId43"/>
    <p:sldId id="331" r:id="rId44"/>
    <p:sldId id="332" r:id="rId45"/>
    <p:sldId id="333" r:id="rId46"/>
    <p:sldId id="334" r:id="rId47"/>
    <p:sldId id="335" r:id="rId48"/>
    <p:sldId id="336"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352" r:id="rId64"/>
    <p:sldId id="353" r:id="rId65"/>
    <p:sldId id="354" r:id="rId66"/>
    <p:sldId id="355" r:id="rId67"/>
    <p:sldId id="356" r:id="rId68"/>
    <p:sldId id="357" r:id="rId6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5"/>
  </p:normalViewPr>
  <p:slideViewPr>
    <p:cSldViewPr snapToGrid="0">
      <p:cViewPr varScale="1">
        <p:scale>
          <a:sx n="99" d="100"/>
          <a:sy n="99" d="100"/>
        </p:scale>
        <p:origin x="9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3E2A69-4FD2-4FE5-B8D3-35D1B5177C0E}" type="doc">
      <dgm:prSet loTypeId="urn:microsoft.com/office/officeart/2016/7/layout/AccentHomeChevronProcess" loCatId="process" qsTypeId="urn:microsoft.com/office/officeart/2005/8/quickstyle/simple1" qsCatId="simple" csTypeId="urn:microsoft.com/office/officeart/2005/8/colors/colorful1" csCatId="colorful" phldr="1"/>
      <dgm:spPr/>
      <dgm:t>
        <a:bodyPr/>
        <a:lstStyle/>
        <a:p>
          <a:endParaRPr lang="en-US"/>
        </a:p>
      </dgm:t>
    </dgm:pt>
    <dgm:pt modelId="{D2426030-3ECF-40A5-BC5D-9D01F8F08B2D}">
      <dgm:prSet/>
      <dgm:spPr/>
      <dgm:t>
        <a:bodyPr/>
        <a:lstStyle/>
        <a:p>
          <a:r>
            <a:rPr lang="en-US"/>
            <a:t>1948</a:t>
          </a:r>
        </a:p>
      </dgm:t>
    </dgm:pt>
    <dgm:pt modelId="{4ADDC0A5-11A4-4D8E-A48E-C4A34EE77F44}" type="parTrans" cxnId="{FE09AAD1-B84A-4A17-A0FF-BA97AF8CED35}">
      <dgm:prSet/>
      <dgm:spPr/>
      <dgm:t>
        <a:bodyPr/>
        <a:lstStyle/>
        <a:p>
          <a:endParaRPr lang="en-US"/>
        </a:p>
      </dgm:t>
    </dgm:pt>
    <dgm:pt modelId="{818147D8-0DE9-4E9D-A062-92687D09429D}" type="sibTrans" cxnId="{FE09AAD1-B84A-4A17-A0FF-BA97AF8CED35}">
      <dgm:prSet/>
      <dgm:spPr/>
      <dgm:t>
        <a:bodyPr/>
        <a:lstStyle/>
        <a:p>
          <a:endParaRPr lang="en-US"/>
        </a:p>
      </dgm:t>
    </dgm:pt>
    <dgm:pt modelId="{1C57C095-97CE-4653-A488-B74C1E5A40DE}">
      <dgm:prSet custT="1"/>
      <dgm:spPr/>
      <dgm:t>
        <a:bodyPr/>
        <a:lstStyle/>
        <a:p>
          <a:r>
            <a:rPr lang="en-US" sz="1600" dirty="0">
              <a:solidFill>
                <a:srgbClr val="0070C0"/>
              </a:solidFill>
            </a:rPr>
            <a:t>Organization for European Economic Cooperation (now OECD). Governance </a:t>
          </a:r>
          <a:r>
            <a:rPr lang="en-US" sz="1600" dirty="0" err="1">
              <a:solidFill>
                <a:srgbClr val="0070C0"/>
              </a:solidFill>
            </a:rPr>
            <a:t>fondi</a:t>
          </a:r>
          <a:r>
            <a:rPr lang="en-US" sz="1600" dirty="0">
              <a:solidFill>
                <a:srgbClr val="0070C0"/>
              </a:solidFill>
            </a:rPr>
            <a:t> piano </a:t>
          </a:r>
          <a:r>
            <a:rPr lang="en-US" sz="1600" dirty="0" err="1">
              <a:solidFill>
                <a:srgbClr val="0070C0"/>
              </a:solidFill>
            </a:rPr>
            <a:t>Masrhall</a:t>
          </a:r>
          <a:endParaRPr lang="en-US" sz="1600" dirty="0">
            <a:solidFill>
              <a:srgbClr val="0070C0"/>
            </a:solidFill>
          </a:endParaRPr>
        </a:p>
      </dgm:t>
    </dgm:pt>
    <dgm:pt modelId="{6C257007-4785-4370-8DDD-3EBDA5B44908}" type="parTrans" cxnId="{858EE224-5B7A-4920-B145-F8FC11561071}">
      <dgm:prSet/>
      <dgm:spPr/>
      <dgm:t>
        <a:bodyPr/>
        <a:lstStyle/>
        <a:p>
          <a:endParaRPr lang="en-US"/>
        </a:p>
      </dgm:t>
    </dgm:pt>
    <dgm:pt modelId="{50CA6F29-2428-46E8-87C5-06E6113D0A0C}" type="sibTrans" cxnId="{858EE224-5B7A-4920-B145-F8FC11561071}">
      <dgm:prSet/>
      <dgm:spPr/>
      <dgm:t>
        <a:bodyPr/>
        <a:lstStyle/>
        <a:p>
          <a:endParaRPr lang="en-US"/>
        </a:p>
      </dgm:t>
    </dgm:pt>
    <dgm:pt modelId="{B73CC159-CE01-4982-B233-14A760A673FC}">
      <dgm:prSet custT="1"/>
      <dgm:spPr/>
      <dgm:t>
        <a:bodyPr/>
        <a:lstStyle/>
        <a:p>
          <a:r>
            <a:rPr lang="en-US" sz="1200" b="1" dirty="0" err="1">
              <a:solidFill>
                <a:srgbClr val="0070C0"/>
              </a:solidFill>
            </a:rPr>
            <a:t>Trattato</a:t>
          </a:r>
          <a:r>
            <a:rPr lang="en-US" sz="1200" b="1" dirty="0">
              <a:solidFill>
                <a:srgbClr val="0070C0"/>
              </a:solidFill>
            </a:rPr>
            <a:t> di </a:t>
          </a:r>
          <a:r>
            <a:rPr lang="en-US" sz="1200" b="1" dirty="0" err="1">
              <a:solidFill>
                <a:srgbClr val="0070C0"/>
              </a:solidFill>
            </a:rPr>
            <a:t>Bruxelle</a:t>
          </a:r>
          <a:r>
            <a:rPr lang="en-US" sz="1200" b="1" dirty="0">
              <a:solidFill>
                <a:srgbClr val="0070C0"/>
              </a:solidFill>
            </a:rPr>
            <a:t>: </a:t>
          </a:r>
          <a:r>
            <a:rPr lang="en-US" sz="1200" b="1" dirty="0" err="1">
              <a:solidFill>
                <a:srgbClr val="0070C0"/>
              </a:solidFill>
            </a:rPr>
            <a:t>alleanza</a:t>
          </a:r>
          <a:r>
            <a:rPr lang="en-US" sz="1200" b="1" dirty="0">
              <a:solidFill>
                <a:srgbClr val="0070C0"/>
              </a:solidFill>
            </a:rPr>
            <a:t> </a:t>
          </a:r>
          <a:r>
            <a:rPr lang="en-US" sz="1200" b="1" dirty="0" err="1">
              <a:solidFill>
                <a:srgbClr val="0070C0"/>
              </a:solidFill>
            </a:rPr>
            <a:t>europea</a:t>
          </a:r>
          <a:r>
            <a:rPr lang="en-US" sz="1200" b="1" dirty="0">
              <a:solidFill>
                <a:srgbClr val="0070C0"/>
              </a:solidFill>
            </a:rPr>
            <a:t> </a:t>
          </a:r>
          <a:r>
            <a:rPr lang="en-US" sz="1200" b="1" dirty="0" err="1">
              <a:solidFill>
                <a:srgbClr val="0070C0"/>
              </a:solidFill>
            </a:rPr>
            <a:t>contro</a:t>
          </a:r>
          <a:r>
            <a:rPr lang="en-US" sz="1200" b="1" dirty="0">
              <a:solidFill>
                <a:srgbClr val="0070C0"/>
              </a:solidFill>
            </a:rPr>
            <a:t> URSSS. </a:t>
          </a:r>
          <a:r>
            <a:rPr lang="it-IT" sz="1200" b="1" dirty="0">
              <a:solidFill>
                <a:srgbClr val="0070C0"/>
              </a:solidFill>
            </a:rPr>
            <a:t>Il Patto di Bruxelles è stato il trattato di fondazione dell'Unione Occidentale che ha fornito una base di cooperazione tra gli Stati membri (Belgio, Francia, Lussemburgo, Regno Unito e Paesi Bassi).</a:t>
          </a:r>
          <a:endParaRPr lang="en-US" sz="1200" dirty="0">
            <a:solidFill>
              <a:srgbClr val="0070C0"/>
            </a:solidFill>
          </a:endParaRPr>
        </a:p>
      </dgm:t>
    </dgm:pt>
    <dgm:pt modelId="{E5882FF1-01DB-40BE-BD28-0655AB28C69F}" type="parTrans" cxnId="{22A4F588-8A40-4B8B-B614-BB95C9B941F2}">
      <dgm:prSet/>
      <dgm:spPr/>
      <dgm:t>
        <a:bodyPr/>
        <a:lstStyle/>
        <a:p>
          <a:endParaRPr lang="en-US"/>
        </a:p>
      </dgm:t>
    </dgm:pt>
    <dgm:pt modelId="{3A23B348-85A8-4D78-9C41-95B0D093E381}" type="sibTrans" cxnId="{22A4F588-8A40-4B8B-B614-BB95C9B941F2}">
      <dgm:prSet/>
      <dgm:spPr/>
      <dgm:t>
        <a:bodyPr/>
        <a:lstStyle/>
        <a:p>
          <a:endParaRPr lang="en-US"/>
        </a:p>
      </dgm:t>
    </dgm:pt>
    <dgm:pt modelId="{07387638-B590-4A00-A6A5-2AFA530FB3B8}">
      <dgm:prSet/>
      <dgm:spPr/>
      <dgm:t>
        <a:bodyPr/>
        <a:lstStyle/>
        <a:p>
          <a:r>
            <a:rPr lang="en-US" dirty="0"/>
            <a:t>1949</a:t>
          </a:r>
        </a:p>
      </dgm:t>
    </dgm:pt>
    <dgm:pt modelId="{83155BA4-F3F1-4302-8D7C-C4C11DDE7640}" type="parTrans" cxnId="{655F9243-9A2B-4883-B37B-BC97B274452F}">
      <dgm:prSet/>
      <dgm:spPr/>
      <dgm:t>
        <a:bodyPr/>
        <a:lstStyle/>
        <a:p>
          <a:endParaRPr lang="en-US"/>
        </a:p>
      </dgm:t>
    </dgm:pt>
    <dgm:pt modelId="{92CE4C85-BD5F-42DC-A927-FEB75105D644}" type="sibTrans" cxnId="{655F9243-9A2B-4883-B37B-BC97B274452F}">
      <dgm:prSet/>
      <dgm:spPr/>
      <dgm:t>
        <a:bodyPr/>
        <a:lstStyle/>
        <a:p>
          <a:endParaRPr lang="en-US"/>
        </a:p>
      </dgm:t>
    </dgm:pt>
    <dgm:pt modelId="{6EB3FD4E-0B23-4996-A448-1ACE49252BB8}">
      <dgm:prSet custT="1"/>
      <dgm:spPr/>
      <dgm:t>
        <a:bodyPr/>
        <a:lstStyle/>
        <a:p>
          <a:r>
            <a:rPr lang="it-IT" sz="1600" dirty="0">
              <a:solidFill>
                <a:srgbClr val="0070C0"/>
              </a:solidFill>
            </a:rPr>
            <a:t>Trattato di Londra: Consiglio d'Europa per promuovere la protezione dei diritti umani, la democrazia parlamentare e lo stato di diritto.</a:t>
          </a:r>
          <a:endParaRPr lang="en-US" sz="1600" dirty="0">
            <a:solidFill>
              <a:srgbClr val="0070C0"/>
            </a:solidFill>
          </a:endParaRPr>
        </a:p>
      </dgm:t>
    </dgm:pt>
    <dgm:pt modelId="{BC773143-8D07-4A23-99AF-8D7264997CD6}" type="parTrans" cxnId="{9E0E359A-F486-438E-8785-E150906B0BAF}">
      <dgm:prSet/>
      <dgm:spPr/>
      <dgm:t>
        <a:bodyPr/>
        <a:lstStyle/>
        <a:p>
          <a:endParaRPr lang="en-US"/>
        </a:p>
      </dgm:t>
    </dgm:pt>
    <dgm:pt modelId="{2D878DED-5CAE-4550-8904-48234D9BF91D}" type="sibTrans" cxnId="{9E0E359A-F486-438E-8785-E150906B0BAF}">
      <dgm:prSet/>
      <dgm:spPr/>
      <dgm:t>
        <a:bodyPr/>
        <a:lstStyle/>
        <a:p>
          <a:endParaRPr lang="en-US"/>
        </a:p>
      </dgm:t>
    </dgm:pt>
    <dgm:pt modelId="{1481C9C0-2928-4A95-A73A-F6FE316367C7}">
      <dgm:prSet/>
      <dgm:spPr/>
      <dgm:t>
        <a:bodyPr/>
        <a:lstStyle/>
        <a:p>
          <a:r>
            <a:rPr lang="en-US" dirty="0"/>
            <a:t>1948</a:t>
          </a:r>
        </a:p>
      </dgm:t>
    </dgm:pt>
    <dgm:pt modelId="{06B8B73A-9AE4-4B4F-9EDA-FA304C234ADB}" type="sibTrans" cxnId="{B0B51E15-F838-44DA-81FB-36A329DEF703}">
      <dgm:prSet/>
      <dgm:spPr/>
      <dgm:t>
        <a:bodyPr/>
        <a:lstStyle/>
        <a:p>
          <a:endParaRPr lang="en-US"/>
        </a:p>
      </dgm:t>
    </dgm:pt>
    <dgm:pt modelId="{5F9680DE-5C05-4B34-B694-AB012A5CE52C}" type="parTrans" cxnId="{B0B51E15-F838-44DA-81FB-36A329DEF703}">
      <dgm:prSet/>
      <dgm:spPr/>
      <dgm:t>
        <a:bodyPr/>
        <a:lstStyle/>
        <a:p>
          <a:endParaRPr lang="en-US"/>
        </a:p>
      </dgm:t>
    </dgm:pt>
    <dgm:pt modelId="{B675F0C0-2AB2-5F4E-80F8-8A7E0E7271F9}" type="pres">
      <dgm:prSet presAssocID="{6F3E2A69-4FD2-4FE5-B8D3-35D1B5177C0E}" presName="Name0" presStyleCnt="0">
        <dgm:presLayoutVars>
          <dgm:animLvl val="lvl"/>
          <dgm:resizeHandles val="exact"/>
        </dgm:presLayoutVars>
      </dgm:prSet>
      <dgm:spPr/>
    </dgm:pt>
    <dgm:pt modelId="{759C95AF-8E62-944F-8FD6-1C13421591DE}" type="pres">
      <dgm:prSet presAssocID="{D2426030-3ECF-40A5-BC5D-9D01F8F08B2D}" presName="composite" presStyleCnt="0"/>
      <dgm:spPr/>
    </dgm:pt>
    <dgm:pt modelId="{D71A5ADE-42FC-4440-BD18-50AB2B741C0E}" type="pres">
      <dgm:prSet presAssocID="{D2426030-3ECF-40A5-BC5D-9D01F8F08B2D}" presName="L" presStyleLbl="solidFgAcc1" presStyleIdx="0" presStyleCnt="3">
        <dgm:presLayoutVars>
          <dgm:chMax val="0"/>
          <dgm:chPref val="0"/>
        </dgm:presLayoutVars>
      </dgm:prSet>
      <dgm:spPr/>
    </dgm:pt>
    <dgm:pt modelId="{80F1D99C-6293-F34D-8C62-3EF46B65A0E6}" type="pres">
      <dgm:prSet presAssocID="{D2426030-3ECF-40A5-BC5D-9D01F8F08B2D}" presName="parTx" presStyleLbl="alignNode1" presStyleIdx="0" presStyleCnt="3">
        <dgm:presLayoutVars>
          <dgm:chMax val="0"/>
          <dgm:chPref val="0"/>
          <dgm:bulletEnabled val="1"/>
        </dgm:presLayoutVars>
      </dgm:prSet>
      <dgm:spPr/>
    </dgm:pt>
    <dgm:pt modelId="{27454B53-643E-6D41-A195-40F6E6D042B2}" type="pres">
      <dgm:prSet presAssocID="{D2426030-3ECF-40A5-BC5D-9D01F8F08B2D}" presName="desTx" presStyleLbl="revTx" presStyleIdx="0" presStyleCnt="3">
        <dgm:presLayoutVars>
          <dgm:chMax val="0"/>
          <dgm:chPref val="0"/>
          <dgm:bulletEnabled val="1"/>
        </dgm:presLayoutVars>
      </dgm:prSet>
      <dgm:spPr/>
    </dgm:pt>
    <dgm:pt modelId="{AB81CB45-DA91-7941-9B2C-8319C7DE3A4A}" type="pres">
      <dgm:prSet presAssocID="{D2426030-3ECF-40A5-BC5D-9D01F8F08B2D}" presName="EmptyPlaceHolder" presStyleCnt="0"/>
      <dgm:spPr/>
    </dgm:pt>
    <dgm:pt modelId="{E352ED86-DF7F-DC42-B409-D709E9F014BA}" type="pres">
      <dgm:prSet presAssocID="{818147D8-0DE9-4E9D-A062-92687D09429D}" presName="space" presStyleCnt="0"/>
      <dgm:spPr/>
    </dgm:pt>
    <dgm:pt modelId="{A431B049-F40F-0E4F-BB49-F5083BAE204E}" type="pres">
      <dgm:prSet presAssocID="{1481C9C0-2928-4A95-A73A-F6FE316367C7}" presName="composite" presStyleCnt="0"/>
      <dgm:spPr/>
    </dgm:pt>
    <dgm:pt modelId="{1243E987-B17E-864C-B758-412260D85712}" type="pres">
      <dgm:prSet presAssocID="{1481C9C0-2928-4A95-A73A-F6FE316367C7}" presName="L" presStyleLbl="solidFgAcc1" presStyleIdx="1" presStyleCnt="3">
        <dgm:presLayoutVars>
          <dgm:chMax val="0"/>
          <dgm:chPref val="0"/>
        </dgm:presLayoutVars>
      </dgm:prSet>
      <dgm:spPr/>
    </dgm:pt>
    <dgm:pt modelId="{D6A9AD4C-799C-3C4D-A355-13C982F566B6}" type="pres">
      <dgm:prSet presAssocID="{1481C9C0-2928-4A95-A73A-F6FE316367C7}" presName="parTx" presStyleLbl="alignNode1" presStyleIdx="1" presStyleCnt="3" custScaleY="121155">
        <dgm:presLayoutVars>
          <dgm:chMax val="0"/>
          <dgm:chPref val="0"/>
          <dgm:bulletEnabled val="1"/>
        </dgm:presLayoutVars>
      </dgm:prSet>
      <dgm:spPr/>
    </dgm:pt>
    <dgm:pt modelId="{D3E487EA-7D41-9F4B-B882-26AB6255046D}" type="pres">
      <dgm:prSet presAssocID="{1481C9C0-2928-4A95-A73A-F6FE316367C7}" presName="desTx" presStyleLbl="revTx" presStyleIdx="1" presStyleCnt="3">
        <dgm:presLayoutVars>
          <dgm:chMax val="0"/>
          <dgm:chPref val="0"/>
          <dgm:bulletEnabled val="1"/>
        </dgm:presLayoutVars>
      </dgm:prSet>
      <dgm:spPr/>
    </dgm:pt>
    <dgm:pt modelId="{85ADDDD3-AE33-C84F-9141-B25463D5BDE3}" type="pres">
      <dgm:prSet presAssocID="{1481C9C0-2928-4A95-A73A-F6FE316367C7}" presName="EmptyPlaceHolder" presStyleCnt="0"/>
      <dgm:spPr/>
    </dgm:pt>
    <dgm:pt modelId="{37110265-D482-524B-8B0A-03B4C26B6A7C}" type="pres">
      <dgm:prSet presAssocID="{06B8B73A-9AE4-4B4F-9EDA-FA304C234ADB}" presName="space" presStyleCnt="0"/>
      <dgm:spPr/>
    </dgm:pt>
    <dgm:pt modelId="{A1DE829F-E7DE-8042-97B5-63034E204BB8}" type="pres">
      <dgm:prSet presAssocID="{07387638-B590-4A00-A6A5-2AFA530FB3B8}" presName="composite" presStyleCnt="0"/>
      <dgm:spPr/>
    </dgm:pt>
    <dgm:pt modelId="{0616B2E2-38F1-D54E-BBF1-4551EC21E291}" type="pres">
      <dgm:prSet presAssocID="{07387638-B590-4A00-A6A5-2AFA530FB3B8}" presName="L" presStyleLbl="solidFgAcc1" presStyleIdx="2" presStyleCnt="3">
        <dgm:presLayoutVars>
          <dgm:chMax val="0"/>
          <dgm:chPref val="0"/>
        </dgm:presLayoutVars>
      </dgm:prSet>
      <dgm:spPr/>
    </dgm:pt>
    <dgm:pt modelId="{83070C50-3755-384B-9BB2-5A74A94B7D68}" type="pres">
      <dgm:prSet presAssocID="{07387638-B590-4A00-A6A5-2AFA530FB3B8}" presName="parTx" presStyleLbl="alignNode1" presStyleIdx="2" presStyleCnt="3">
        <dgm:presLayoutVars>
          <dgm:chMax val="0"/>
          <dgm:chPref val="0"/>
          <dgm:bulletEnabled val="1"/>
        </dgm:presLayoutVars>
      </dgm:prSet>
      <dgm:spPr/>
    </dgm:pt>
    <dgm:pt modelId="{1F36DD73-8B0D-A047-9B12-3A02FFF4C960}" type="pres">
      <dgm:prSet presAssocID="{07387638-B590-4A00-A6A5-2AFA530FB3B8}" presName="desTx" presStyleLbl="revTx" presStyleIdx="2" presStyleCnt="3">
        <dgm:presLayoutVars>
          <dgm:chMax val="0"/>
          <dgm:chPref val="0"/>
          <dgm:bulletEnabled val="1"/>
        </dgm:presLayoutVars>
      </dgm:prSet>
      <dgm:spPr/>
    </dgm:pt>
    <dgm:pt modelId="{6017F884-0AC8-3946-9D8B-3666D020734D}" type="pres">
      <dgm:prSet presAssocID="{07387638-B590-4A00-A6A5-2AFA530FB3B8}" presName="EmptyPlaceHolder" presStyleCnt="0"/>
      <dgm:spPr/>
    </dgm:pt>
  </dgm:ptLst>
  <dgm:cxnLst>
    <dgm:cxn modelId="{B0B51E15-F838-44DA-81FB-36A329DEF703}" srcId="{6F3E2A69-4FD2-4FE5-B8D3-35D1B5177C0E}" destId="{1481C9C0-2928-4A95-A73A-F6FE316367C7}" srcOrd="1" destOrd="0" parTransId="{5F9680DE-5C05-4B34-B694-AB012A5CE52C}" sibTransId="{06B8B73A-9AE4-4B4F-9EDA-FA304C234ADB}"/>
    <dgm:cxn modelId="{858EE224-5B7A-4920-B145-F8FC11561071}" srcId="{D2426030-3ECF-40A5-BC5D-9D01F8F08B2D}" destId="{1C57C095-97CE-4653-A488-B74C1E5A40DE}" srcOrd="0" destOrd="0" parTransId="{6C257007-4785-4370-8DDD-3EBDA5B44908}" sibTransId="{50CA6F29-2428-46E8-87C5-06E6113D0A0C}"/>
    <dgm:cxn modelId="{655F9243-9A2B-4883-B37B-BC97B274452F}" srcId="{6F3E2A69-4FD2-4FE5-B8D3-35D1B5177C0E}" destId="{07387638-B590-4A00-A6A5-2AFA530FB3B8}" srcOrd="2" destOrd="0" parTransId="{83155BA4-F3F1-4302-8D7C-C4C11DDE7640}" sibTransId="{92CE4C85-BD5F-42DC-A927-FEB75105D644}"/>
    <dgm:cxn modelId="{BE17BB56-7D2C-A24F-9322-30C532AC4DD5}" type="presOf" srcId="{D2426030-3ECF-40A5-BC5D-9D01F8F08B2D}" destId="{80F1D99C-6293-F34D-8C62-3EF46B65A0E6}" srcOrd="0" destOrd="0" presId="urn:microsoft.com/office/officeart/2016/7/layout/AccentHomeChevronProcess"/>
    <dgm:cxn modelId="{301F425E-78A4-A748-B79D-7E42BCB109E8}" type="presOf" srcId="{B73CC159-CE01-4982-B233-14A760A673FC}" destId="{D3E487EA-7D41-9F4B-B882-26AB6255046D}" srcOrd="0" destOrd="0" presId="urn:microsoft.com/office/officeart/2016/7/layout/AccentHomeChevronProcess"/>
    <dgm:cxn modelId="{22A4F588-8A40-4B8B-B614-BB95C9B941F2}" srcId="{1481C9C0-2928-4A95-A73A-F6FE316367C7}" destId="{B73CC159-CE01-4982-B233-14A760A673FC}" srcOrd="0" destOrd="0" parTransId="{E5882FF1-01DB-40BE-BD28-0655AB28C69F}" sibTransId="{3A23B348-85A8-4D78-9C41-95B0D093E381}"/>
    <dgm:cxn modelId="{9E0E359A-F486-438E-8785-E150906B0BAF}" srcId="{07387638-B590-4A00-A6A5-2AFA530FB3B8}" destId="{6EB3FD4E-0B23-4996-A448-1ACE49252BB8}" srcOrd="0" destOrd="0" parTransId="{BC773143-8D07-4A23-99AF-8D7264997CD6}" sibTransId="{2D878DED-5CAE-4550-8904-48234D9BF91D}"/>
    <dgm:cxn modelId="{075494CC-3D0B-5F4C-BDA6-789E50366EED}" type="presOf" srcId="{1481C9C0-2928-4A95-A73A-F6FE316367C7}" destId="{D6A9AD4C-799C-3C4D-A355-13C982F566B6}" srcOrd="0" destOrd="0" presId="urn:microsoft.com/office/officeart/2016/7/layout/AccentHomeChevronProcess"/>
    <dgm:cxn modelId="{DDD338D1-D15D-AF45-97EB-376C6F4633C0}" type="presOf" srcId="{6F3E2A69-4FD2-4FE5-B8D3-35D1B5177C0E}" destId="{B675F0C0-2AB2-5F4E-80F8-8A7E0E7271F9}" srcOrd="0" destOrd="0" presId="urn:microsoft.com/office/officeart/2016/7/layout/AccentHomeChevronProcess"/>
    <dgm:cxn modelId="{FE09AAD1-B84A-4A17-A0FF-BA97AF8CED35}" srcId="{6F3E2A69-4FD2-4FE5-B8D3-35D1B5177C0E}" destId="{D2426030-3ECF-40A5-BC5D-9D01F8F08B2D}" srcOrd="0" destOrd="0" parTransId="{4ADDC0A5-11A4-4D8E-A48E-C4A34EE77F44}" sibTransId="{818147D8-0DE9-4E9D-A062-92687D09429D}"/>
    <dgm:cxn modelId="{895693EA-0214-0B43-B936-5D3F26DD8656}" type="presOf" srcId="{1C57C095-97CE-4653-A488-B74C1E5A40DE}" destId="{27454B53-643E-6D41-A195-40F6E6D042B2}" srcOrd="0" destOrd="0" presId="urn:microsoft.com/office/officeart/2016/7/layout/AccentHomeChevronProcess"/>
    <dgm:cxn modelId="{23C772F5-30F6-B545-A626-0BD58538EE47}" type="presOf" srcId="{07387638-B590-4A00-A6A5-2AFA530FB3B8}" destId="{83070C50-3755-384B-9BB2-5A74A94B7D68}" srcOrd="0" destOrd="0" presId="urn:microsoft.com/office/officeart/2016/7/layout/AccentHomeChevronProcess"/>
    <dgm:cxn modelId="{1BC30AFD-0755-C94B-827D-9729BA5F89F4}" type="presOf" srcId="{6EB3FD4E-0B23-4996-A448-1ACE49252BB8}" destId="{1F36DD73-8B0D-A047-9B12-3A02FFF4C960}" srcOrd="0" destOrd="0" presId="urn:microsoft.com/office/officeart/2016/7/layout/AccentHomeChevronProcess"/>
    <dgm:cxn modelId="{34A6554D-FC01-D24B-ACC3-6F2175CEF135}" type="presParOf" srcId="{B675F0C0-2AB2-5F4E-80F8-8A7E0E7271F9}" destId="{759C95AF-8E62-944F-8FD6-1C13421591DE}" srcOrd="0" destOrd="0" presId="urn:microsoft.com/office/officeart/2016/7/layout/AccentHomeChevronProcess"/>
    <dgm:cxn modelId="{7D9A245E-F609-8C41-871E-B3E69DF82032}" type="presParOf" srcId="{759C95AF-8E62-944F-8FD6-1C13421591DE}" destId="{D71A5ADE-42FC-4440-BD18-50AB2B741C0E}" srcOrd="0" destOrd="0" presId="urn:microsoft.com/office/officeart/2016/7/layout/AccentHomeChevronProcess"/>
    <dgm:cxn modelId="{CACEF0F2-A74E-6A4E-ACE9-088FB1341C4D}" type="presParOf" srcId="{759C95AF-8E62-944F-8FD6-1C13421591DE}" destId="{80F1D99C-6293-F34D-8C62-3EF46B65A0E6}" srcOrd="1" destOrd="0" presId="urn:microsoft.com/office/officeart/2016/7/layout/AccentHomeChevronProcess"/>
    <dgm:cxn modelId="{D3D0A4E0-C6DE-2F46-BFE2-97AE93D39453}" type="presParOf" srcId="{759C95AF-8E62-944F-8FD6-1C13421591DE}" destId="{27454B53-643E-6D41-A195-40F6E6D042B2}" srcOrd="2" destOrd="0" presId="urn:microsoft.com/office/officeart/2016/7/layout/AccentHomeChevronProcess"/>
    <dgm:cxn modelId="{24B5524E-1769-A640-B114-9820F55B81CC}" type="presParOf" srcId="{759C95AF-8E62-944F-8FD6-1C13421591DE}" destId="{AB81CB45-DA91-7941-9B2C-8319C7DE3A4A}" srcOrd="3" destOrd="0" presId="urn:microsoft.com/office/officeart/2016/7/layout/AccentHomeChevronProcess"/>
    <dgm:cxn modelId="{B0E2E3E2-4FEA-354E-A396-19F2A44A0BDD}" type="presParOf" srcId="{B675F0C0-2AB2-5F4E-80F8-8A7E0E7271F9}" destId="{E352ED86-DF7F-DC42-B409-D709E9F014BA}" srcOrd="1" destOrd="0" presId="urn:microsoft.com/office/officeart/2016/7/layout/AccentHomeChevronProcess"/>
    <dgm:cxn modelId="{F94381CA-1EDB-574A-B53D-09D5816FADC7}" type="presParOf" srcId="{B675F0C0-2AB2-5F4E-80F8-8A7E0E7271F9}" destId="{A431B049-F40F-0E4F-BB49-F5083BAE204E}" srcOrd="2" destOrd="0" presId="urn:microsoft.com/office/officeart/2016/7/layout/AccentHomeChevronProcess"/>
    <dgm:cxn modelId="{3E2EBF1F-FC0E-234E-A28B-4437D6CD6977}" type="presParOf" srcId="{A431B049-F40F-0E4F-BB49-F5083BAE204E}" destId="{1243E987-B17E-864C-B758-412260D85712}" srcOrd="0" destOrd="0" presId="urn:microsoft.com/office/officeart/2016/7/layout/AccentHomeChevronProcess"/>
    <dgm:cxn modelId="{E14B25DD-F16E-1B4E-9A02-427EAC6790EA}" type="presParOf" srcId="{A431B049-F40F-0E4F-BB49-F5083BAE204E}" destId="{D6A9AD4C-799C-3C4D-A355-13C982F566B6}" srcOrd="1" destOrd="0" presId="urn:microsoft.com/office/officeart/2016/7/layout/AccentHomeChevronProcess"/>
    <dgm:cxn modelId="{C4DFD463-666A-1845-B248-390C2ECEBE20}" type="presParOf" srcId="{A431B049-F40F-0E4F-BB49-F5083BAE204E}" destId="{D3E487EA-7D41-9F4B-B882-26AB6255046D}" srcOrd="2" destOrd="0" presId="urn:microsoft.com/office/officeart/2016/7/layout/AccentHomeChevronProcess"/>
    <dgm:cxn modelId="{AF2DCCB2-A7C1-F24C-8B97-846E9DD339C0}" type="presParOf" srcId="{A431B049-F40F-0E4F-BB49-F5083BAE204E}" destId="{85ADDDD3-AE33-C84F-9141-B25463D5BDE3}" srcOrd="3" destOrd="0" presId="urn:microsoft.com/office/officeart/2016/7/layout/AccentHomeChevronProcess"/>
    <dgm:cxn modelId="{D56192FF-C32C-5141-BFC2-E342E34DBE99}" type="presParOf" srcId="{B675F0C0-2AB2-5F4E-80F8-8A7E0E7271F9}" destId="{37110265-D482-524B-8B0A-03B4C26B6A7C}" srcOrd="3" destOrd="0" presId="urn:microsoft.com/office/officeart/2016/7/layout/AccentHomeChevronProcess"/>
    <dgm:cxn modelId="{B276E793-3AA7-9F43-BA1A-1E051181D01F}" type="presParOf" srcId="{B675F0C0-2AB2-5F4E-80F8-8A7E0E7271F9}" destId="{A1DE829F-E7DE-8042-97B5-63034E204BB8}" srcOrd="4" destOrd="0" presId="urn:microsoft.com/office/officeart/2016/7/layout/AccentHomeChevronProcess"/>
    <dgm:cxn modelId="{839B3D4E-1C71-E147-826B-BF07A57CB994}" type="presParOf" srcId="{A1DE829F-E7DE-8042-97B5-63034E204BB8}" destId="{0616B2E2-38F1-D54E-BBF1-4551EC21E291}" srcOrd="0" destOrd="0" presId="urn:microsoft.com/office/officeart/2016/7/layout/AccentHomeChevronProcess"/>
    <dgm:cxn modelId="{877273D1-DD80-3945-9FDB-87A8F321F0D3}" type="presParOf" srcId="{A1DE829F-E7DE-8042-97B5-63034E204BB8}" destId="{83070C50-3755-384B-9BB2-5A74A94B7D68}" srcOrd="1" destOrd="0" presId="urn:microsoft.com/office/officeart/2016/7/layout/AccentHomeChevronProcess"/>
    <dgm:cxn modelId="{CB79A9F0-0EEF-954E-8C4F-5B546B11E9A9}" type="presParOf" srcId="{A1DE829F-E7DE-8042-97B5-63034E204BB8}" destId="{1F36DD73-8B0D-A047-9B12-3A02FFF4C960}" srcOrd="2" destOrd="0" presId="urn:microsoft.com/office/officeart/2016/7/layout/AccentHomeChevronProcess"/>
    <dgm:cxn modelId="{F028EB37-8354-F54C-A025-863965B4CFAC}" type="presParOf" srcId="{A1DE829F-E7DE-8042-97B5-63034E204BB8}" destId="{6017F884-0AC8-3946-9D8B-3666D020734D}" srcOrd="3" destOrd="0" presId="urn:microsoft.com/office/officeart/2016/7/layout/AccentHomeChevro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A5ADE-42FC-4440-BD18-50AB2B741C0E}">
      <dsp:nvSpPr>
        <dsp:cNvPr id="0" name=""/>
        <dsp:cNvSpPr/>
      </dsp:nvSpPr>
      <dsp:spPr>
        <a:xfrm rot="5400000">
          <a:off x="-1156136" y="2295502"/>
          <a:ext cx="2555198" cy="235481"/>
        </a:xfrm>
        <a:prstGeom prst="corner">
          <a:avLst>
            <a:gd name="adj1" fmla="val 1000"/>
            <a:gd name="adj2" fmla="val 1000"/>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F1D99C-6293-F34D-8C62-3EF46B65A0E6}">
      <dsp:nvSpPr>
        <dsp:cNvPr id="0" name=""/>
        <dsp:cNvSpPr/>
      </dsp:nvSpPr>
      <dsp:spPr>
        <a:xfrm>
          <a:off x="3721" y="3690842"/>
          <a:ext cx="2943522" cy="851732"/>
        </a:xfrm>
        <a:prstGeom prst="homePlate">
          <a:avLst>
            <a:gd name="adj" fmla="val 2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a:t>1948</a:t>
          </a:r>
        </a:p>
      </dsp:txBody>
      <dsp:txXfrm>
        <a:off x="3721" y="3690842"/>
        <a:ext cx="2837056" cy="851732"/>
      </dsp:txXfrm>
    </dsp:sp>
    <dsp:sp modelId="{27454B53-643E-6D41-A195-40F6E6D042B2}">
      <dsp:nvSpPr>
        <dsp:cNvPr id="0" name=""/>
        <dsp:cNvSpPr/>
      </dsp:nvSpPr>
      <dsp:spPr>
        <a:xfrm>
          <a:off x="239203" y="1276932"/>
          <a:ext cx="2390140" cy="199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solidFill>
                <a:srgbClr val="0070C0"/>
              </a:solidFill>
            </a:rPr>
            <a:t>Organization for European Economic Cooperation (now OECD). Governance </a:t>
          </a:r>
          <a:r>
            <a:rPr lang="en-US" sz="1600" kern="1200" dirty="0" err="1">
              <a:solidFill>
                <a:srgbClr val="0070C0"/>
              </a:solidFill>
            </a:rPr>
            <a:t>fondi</a:t>
          </a:r>
          <a:r>
            <a:rPr lang="en-US" sz="1600" kern="1200" dirty="0">
              <a:solidFill>
                <a:srgbClr val="0070C0"/>
              </a:solidFill>
            </a:rPr>
            <a:t> piano </a:t>
          </a:r>
          <a:r>
            <a:rPr lang="en-US" sz="1600" kern="1200" dirty="0" err="1">
              <a:solidFill>
                <a:srgbClr val="0070C0"/>
              </a:solidFill>
            </a:rPr>
            <a:t>Masrhall</a:t>
          </a:r>
          <a:endParaRPr lang="en-US" sz="1600" kern="1200" dirty="0">
            <a:solidFill>
              <a:srgbClr val="0070C0"/>
            </a:solidFill>
          </a:endParaRPr>
        </a:p>
      </dsp:txBody>
      <dsp:txXfrm>
        <a:off x="239203" y="1276932"/>
        <a:ext cx="2390140" cy="1998162"/>
      </dsp:txXfrm>
    </dsp:sp>
    <dsp:sp modelId="{1243E987-B17E-864C-B758-412260D85712}">
      <dsp:nvSpPr>
        <dsp:cNvPr id="0" name=""/>
        <dsp:cNvSpPr/>
      </dsp:nvSpPr>
      <dsp:spPr>
        <a:xfrm rot="5400000">
          <a:off x="1428804" y="2385594"/>
          <a:ext cx="3095750" cy="235481"/>
        </a:xfrm>
        <a:prstGeom prst="corner">
          <a:avLst>
            <a:gd name="adj1" fmla="val 1000"/>
            <a:gd name="adj2" fmla="val 1000"/>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A9AD4C-799C-3C4D-A355-13C982F566B6}">
      <dsp:nvSpPr>
        <dsp:cNvPr id="0" name=""/>
        <dsp:cNvSpPr/>
      </dsp:nvSpPr>
      <dsp:spPr>
        <a:xfrm>
          <a:off x="2858938" y="3690842"/>
          <a:ext cx="2943522" cy="1031916"/>
        </a:xfrm>
        <a:prstGeom prst="chevron">
          <a:avLst>
            <a:gd name="adj" fmla="val 2500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dirty="0"/>
            <a:t>1948</a:t>
          </a:r>
        </a:p>
      </dsp:txBody>
      <dsp:txXfrm>
        <a:off x="3116917" y="3690842"/>
        <a:ext cx="2427564" cy="1031916"/>
      </dsp:txXfrm>
    </dsp:sp>
    <dsp:sp modelId="{D3E487EA-7D41-9F4B-B882-26AB6255046D}">
      <dsp:nvSpPr>
        <dsp:cNvPr id="0" name=""/>
        <dsp:cNvSpPr/>
      </dsp:nvSpPr>
      <dsp:spPr>
        <a:xfrm>
          <a:off x="3094420" y="1155669"/>
          <a:ext cx="2390140" cy="2420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1" kern="1200" dirty="0" err="1">
              <a:solidFill>
                <a:srgbClr val="0070C0"/>
              </a:solidFill>
            </a:rPr>
            <a:t>Trattato</a:t>
          </a:r>
          <a:r>
            <a:rPr lang="en-US" sz="1200" b="1" kern="1200" dirty="0">
              <a:solidFill>
                <a:srgbClr val="0070C0"/>
              </a:solidFill>
            </a:rPr>
            <a:t> di </a:t>
          </a:r>
          <a:r>
            <a:rPr lang="en-US" sz="1200" b="1" kern="1200" dirty="0" err="1">
              <a:solidFill>
                <a:srgbClr val="0070C0"/>
              </a:solidFill>
            </a:rPr>
            <a:t>Bruxelle</a:t>
          </a:r>
          <a:r>
            <a:rPr lang="en-US" sz="1200" b="1" kern="1200" dirty="0">
              <a:solidFill>
                <a:srgbClr val="0070C0"/>
              </a:solidFill>
            </a:rPr>
            <a:t>: </a:t>
          </a:r>
          <a:r>
            <a:rPr lang="en-US" sz="1200" b="1" kern="1200" dirty="0" err="1">
              <a:solidFill>
                <a:srgbClr val="0070C0"/>
              </a:solidFill>
            </a:rPr>
            <a:t>alleanza</a:t>
          </a:r>
          <a:r>
            <a:rPr lang="en-US" sz="1200" b="1" kern="1200" dirty="0">
              <a:solidFill>
                <a:srgbClr val="0070C0"/>
              </a:solidFill>
            </a:rPr>
            <a:t> </a:t>
          </a:r>
          <a:r>
            <a:rPr lang="en-US" sz="1200" b="1" kern="1200" dirty="0" err="1">
              <a:solidFill>
                <a:srgbClr val="0070C0"/>
              </a:solidFill>
            </a:rPr>
            <a:t>europea</a:t>
          </a:r>
          <a:r>
            <a:rPr lang="en-US" sz="1200" b="1" kern="1200" dirty="0">
              <a:solidFill>
                <a:srgbClr val="0070C0"/>
              </a:solidFill>
            </a:rPr>
            <a:t> </a:t>
          </a:r>
          <a:r>
            <a:rPr lang="en-US" sz="1200" b="1" kern="1200" dirty="0" err="1">
              <a:solidFill>
                <a:srgbClr val="0070C0"/>
              </a:solidFill>
            </a:rPr>
            <a:t>contro</a:t>
          </a:r>
          <a:r>
            <a:rPr lang="en-US" sz="1200" b="1" kern="1200" dirty="0">
              <a:solidFill>
                <a:srgbClr val="0070C0"/>
              </a:solidFill>
            </a:rPr>
            <a:t> URSSS. </a:t>
          </a:r>
          <a:r>
            <a:rPr lang="it-IT" sz="1200" b="1" kern="1200" dirty="0">
              <a:solidFill>
                <a:srgbClr val="0070C0"/>
              </a:solidFill>
            </a:rPr>
            <a:t>Il Patto di Bruxelles è stato il trattato di fondazione dell'Unione Occidentale che ha fornito una base di cooperazione tra gli Stati membri (Belgio, Francia, Lussemburgo, Regno Unito e Paesi Bassi).</a:t>
          </a:r>
          <a:endParaRPr lang="en-US" sz="1200" kern="1200" dirty="0">
            <a:solidFill>
              <a:srgbClr val="0070C0"/>
            </a:solidFill>
          </a:endParaRPr>
        </a:p>
      </dsp:txBody>
      <dsp:txXfrm>
        <a:off x="3094420" y="1155669"/>
        <a:ext cx="2390140" cy="2420873"/>
      </dsp:txXfrm>
    </dsp:sp>
    <dsp:sp modelId="{0616B2E2-38F1-D54E-BBF1-4551EC21E291}">
      <dsp:nvSpPr>
        <dsp:cNvPr id="0" name=""/>
        <dsp:cNvSpPr/>
      </dsp:nvSpPr>
      <dsp:spPr>
        <a:xfrm rot="5400000">
          <a:off x="4554297" y="2295502"/>
          <a:ext cx="2555198" cy="235481"/>
        </a:xfrm>
        <a:prstGeom prst="corner">
          <a:avLst>
            <a:gd name="adj1" fmla="val 1000"/>
            <a:gd name="adj2" fmla="val 1000"/>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070C50-3755-384B-9BB2-5A74A94B7D68}">
      <dsp:nvSpPr>
        <dsp:cNvPr id="0" name=""/>
        <dsp:cNvSpPr/>
      </dsp:nvSpPr>
      <dsp:spPr>
        <a:xfrm>
          <a:off x="5714155" y="3690842"/>
          <a:ext cx="2943522" cy="851732"/>
        </a:xfrm>
        <a:prstGeom prst="chevron">
          <a:avLst>
            <a:gd name="adj" fmla="val 25000"/>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dirty="0"/>
            <a:t>1949</a:t>
          </a:r>
        </a:p>
      </dsp:txBody>
      <dsp:txXfrm>
        <a:off x="5927088" y="3690842"/>
        <a:ext cx="2517656" cy="851732"/>
      </dsp:txXfrm>
    </dsp:sp>
    <dsp:sp modelId="{1F36DD73-8B0D-A047-9B12-3A02FFF4C960}">
      <dsp:nvSpPr>
        <dsp:cNvPr id="0" name=""/>
        <dsp:cNvSpPr/>
      </dsp:nvSpPr>
      <dsp:spPr>
        <a:xfrm>
          <a:off x="5949637" y="1276932"/>
          <a:ext cx="2390140" cy="199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it-IT" sz="1600" kern="1200" dirty="0">
              <a:solidFill>
                <a:srgbClr val="0070C0"/>
              </a:solidFill>
            </a:rPr>
            <a:t>Trattato di Londra: Consiglio d'Europa per promuovere la protezione dei diritti umani, la democrazia parlamentare e lo stato di diritto.</a:t>
          </a:r>
          <a:endParaRPr lang="en-US" sz="1600" kern="1200" dirty="0">
            <a:solidFill>
              <a:srgbClr val="0070C0"/>
            </a:solidFill>
          </a:endParaRPr>
        </a:p>
      </dsp:txBody>
      <dsp:txXfrm>
        <a:off x="5949637" y="1276932"/>
        <a:ext cx="2390140" cy="1998162"/>
      </dsp:txXfrm>
    </dsp:sp>
  </dsp:spTree>
</dsp:drawing>
</file>

<file path=ppt/diagrams/layout1.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3273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06114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241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9324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contenuto">
  <p:cSld name="1_Titolo e contenuto">
    <p:spTree>
      <p:nvGrpSpPr>
        <p:cNvPr id="1" name="Shape 80"/>
        <p:cNvGrpSpPr/>
        <p:nvPr/>
      </p:nvGrpSpPr>
      <p:grpSpPr>
        <a:xfrm>
          <a:off x="0" y="0"/>
          <a:ext cx="0" cy="0"/>
          <a:chOff x="0" y="0"/>
          <a:chExt cx="0" cy="0"/>
        </a:xfrm>
      </p:grpSpPr>
      <p:sp>
        <p:nvSpPr>
          <p:cNvPr id="81" name="Google Shape;81;p38"/>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A70"/>
              </a:buClr>
              <a:buSzPts val="26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8"/>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lvl1pPr marL="457200" lvl="0" indent="-431800" algn="l">
              <a:lnSpc>
                <a:spcPct val="110000"/>
              </a:lnSpc>
              <a:spcBef>
                <a:spcPts val="1800"/>
              </a:spcBef>
              <a:spcAft>
                <a:spcPts val="0"/>
              </a:spcAft>
              <a:buClr>
                <a:srgbClr val="595959"/>
              </a:buClr>
              <a:buSzPts val="3200"/>
              <a:buChar char="•"/>
              <a:defRPr sz="3200">
                <a:solidFill>
                  <a:srgbClr val="595959"/>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38"/>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8"/>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8"/>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pic>
        <p:nvPicPr>
          <p:cNvPr id="86" name="Google Shape;86;p38"/>
          <p:cNvPicPr preferRelativeResize="0"/>
          <p:nvPr/>
        </p:nvPicPr>
        <p:blipFill rotWithShape="1">
          <a:blip r:embed="rId2">
            <a:alphaModFix/>
          </a:blip>
          <a:srcRect/>
          <a:stretch/>
        </p:blipFill>
        <p:spPr>
          <a:xfrm>
            <a:off x="515508" y="6250912"/>
            <a:ext cx="1714284" cy="288000"/>
          </a:xfrm>
          <a:prstGeom prst="rect">
            <a:avLst/>
          </a:prstGeom>
          <a:noFill/>
          <a:ln>
            <a:noFill/>
          </a:ln>
        </p:spPr>
      </p:pic>
    </p:spTree>
    <p:extLst>
      <p:ext uri="{BB962C8B-B14F-4D97-AF65-F5344CB8AC3E}">
        <p14:creationId xmlns:p14="http://schemas.microsoft.com/office/powerpoint/2010/main" val="3345230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hyperlink" Target="https://commission.europa.eu/strategy-and-policy/relations-non-eu-countries/relations-united-kingdom/eu-uk-withdrawal-agreement/citizens-rights_it" TargetMode="External"/><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 Lavoro europeo</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1</a:t>
            </a:r>
          </a:p>
          <a:p>
            <a:r>
              <a:rPr lang="it-IT" b="1" i="1" dirty="0">
                <a:solidFill>
                  <a:srgbClr val="00B0F0"/>
                </a:solidFill>
                <a:effectLst/>
                <a:ea typeface="Arial" panose="020B0604020202020204" pitchFamily="34" charset="0"/>
              </a:rPr>
              <a:t>L'Unione europea dalle origini al presente </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438897"/>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1"/>
          <p:cNvSpPr txBox="1">
            <a:spLocks noGrp="1"/>
          </p:cNvSpPr>
          <p:nvPr>
            <p:ph type="title"/>
          </p:nvPr>
        </p:nvSpPr>
        <p:spPr>
          <a:xfrm>
            <a:off x="419100" y="365126"/>
            <a:ext cx="11222038" cy="7997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sz="3200">
              <a:solidFill>
                <a:srgbClr val="0077C8"/>
              </a:solidFill>
            </a:endParaRPr>
          </a:p>
        </p:txBody>
      </p:sp>
      <p:sp>
        <p:nvSpPr>
          <p:cNvPr id="350" name="Google Shape;350;p11"/>
          <p:cNvSpPr txBox="1">
            <a:spLocks noGrp="1"/>
          </p:cNvSpPr>
          <p:nvPr>
            <p:ph type="body" idx="1"/>
          </p:nvPr>
        </p:nvSpPr>
        <p:spPr>
          <a:xfrm>
            <a:off x="419100" y="1315234"/>
            <a:ext cx="11222038" cy="4561692"/>
          </a:xfrm>
          <a:prstGeom prst="rect">
            <a:avLst/>
          </a:prstGeom>
          <a:noFill/>
          <a:ln>
            <a:noFill/>
          </a:ln>
        </p:spPr>
        <p:txBody>
          <a:bodyPr spcFirstLastPara="1" wrap="square" lIns="91425" tIns="45700" rIns="91425" bIns="45700" anchor="ctr" anchorCtr="0">
            <a:normAutofit lnSpcReduction="10000"/>
          </a:bodyPr>
          <a:lstStyle/>
          <a:p>
            <a:pPr marL="228600" lvl="0" indent="-50800" algn="l" rtl="0">
              <a:lnSpc>
                <a:spcPct val="110000"/>
              </a:lnSpc>
              <a:spcBef>
                <a:spcPts val="0"/>
              </a:spcBef>
              <a:spcAft>
                <a:spcPts val="0"/>
              </a:spcAft>
              <a:buClr>
                <a:srgbClr val="595959"/>
              </a:buClr>
              <a:buSzPts val="2800"/>
              <a:buNone/>
            </a:pPr>
            <a:endParaRPr sz="2800" b="1">
              <a:solidFill>
                <a:srgbClr val="00B0F0"/>
              </a:solidFill>
            </a:endParaRPr>
          </a:p>
          <a:p>
            <a:pPr marL="228600" lvl="0" indent="-228600" algn="l" rtl="0">
              <a:lnSpc>
                <a:spcPct val="110000"/>
              </a:lnSpc>
              <a:spcBef>
                <a:spcPts val="1800"/>
              </a:spcBef>
              <a:spcAft>
                <a:spcPts val="0"/>
              </a:spcAft>
              <a:buClr>
                <a:srgbClr val="00B0F0"/>
              </a:buClr>
              <a:buSzPts val="2800"/>
              <a:buChar char="•"/>
            </a:pPr>
            <a:r>
              <a:rPr lang="it-IT" sz="2800" b="1">
                <a:solidFill>
                  <a:srgbClr val="00B0F0"/>
                </a:solidFill>
              </a:rPr>
              <a:t>Inter-governamentalismo:</a:t>
            </a:r>
            <a:endParaRPr/>
          </a:p>
          <a:p>
            <a:pPr marL="685800" lvl="1" indent="-228600" algn="l" rtl="0">
              <a:lnSpc>
                <a:spcPct val="90000"/>
              </a:lnSpc>
              <a:spcBef>
                <a:spcPts val="500"/>
              </a:spcBef>
              <a:spcAft>
                <a:spcPts val="0"/>
              </a:spcAft>
              <a:buClr>
                <a:schemeClr val="dk1"/>
              </a:buClr>
              <a:buSzPts val="2400"/>
              <a:buChar char="•"/>
            </a:pPr>
            <a:r>
              <a:rPr lang="it-IT"/>
              <a:t>L’integrazione è una sequenza di contrattazioni tra Stati che avviene entro un contesto istituzionalizzato</a:t>
            </a:r>
            <a:endParaRPr/>
          </a:p>
          <a:p>
            <a:pPr marL="685800" lvl="1" indent="-228600" algn="l" rtl="0">
              <a:lnSpc>
                <a:spcPct val="90000"/>
              </a:lnSpc>
              <a:spcBef>
                <a:spcPts val="500"/>
              </a:spcBef>
              <a:spcAft>
                <a:spcPts val="0"/>
              </a:spcAft>
              <a:buClr>
                <a:schemeClr val="dk1"/>
              </a:buClr>
              <a:buSzPts val="2400"/>
              <a:buChar char="•"/>
            </a:pPr>
            <a:r>
              <a:rPr lang="it-IT"/>
              <a:t>Le contrattazioni interstatali vengono sulla base degli interessi nazionali che rimangono alla base delle contrattazioni portate avanti seguendo dinamiche determinate dalla distribuzione del potere relativo ai  diversi attori statali</a:t>
            </a:r>
            <a:endParaRPr/>
          </a:p>
          <a:p>
            <a:pPr marL="685800" lvl="1" indent="-228600" algn="l" rtl="0">
              <a:lnSpc>
                <a:spcPct val="90000"/>
              </a:lnSpc>
              <a:spcBef>
                <a:spcPts val="500"/>
              </a:spcBef>
              <a:spcAft>
                <a:spcPts val="0"/>
              </a:spcAft>
              <a:buClr>
                <a:schemeClr val="dk1"/>
              </a:buClr>
              <a:buSzPts val="2400"/>
              <a:buChar char="•"/>
            </a:pPr>
            <a:r>
              <a:rPr lang="it-IT"/>
              <a:t>Il processo è di contrattazione razionale, cioè gli Stati interagiscono in base al calcolo dei costi e dei benefici derivanti dalla definizione dei diversi interessi nazionali e non ’è spazio per l’ideologia</a:t>
            </a:r>
            <a:endParaRPr/>
          </a:p>
          <a:p>
            <a:pPr marL="685800" lvl="1" indent="-228600" algn="l" rtl="0">
              <a:lnSpc>
                <a:spcPct val="90000"/>
              </a:lnSpc>
              <a:spcBef>
                <a:spcPts val="500"/>
              </a:spcBef>
              <a:spcAft>
                <a:spcPts val="0"/>
              </a:spcAft>
              <a:buClr>
                <a:schemeClr val="dk1"/>
              </a:buClr>
              <a:buSzPts val="2400"/>
              <a:buChar char="•"/>
            </a:pPr>
            <a:r>
              <a:rPr lang="it-IT"/>
              <a:t>Sovranità come qualità esclusiva degli Stati</a:t>
            </a:r>
            <a:endParaRPr/>
          </a:p>
          <a:p>
            <a:pPr marL="685800" lvl="1" indent="-228600" algn="l" rtl="0">
              <a:lnSpc>
                <a:spcPct val="90000"/>
              </a:lnSpc>
              <a:spcBef>
                <a:spcPts val="500"/>
              </a:spcBef>
              <a:spcAft>
                <a:spcPts val="0"/>
              </a:spcAft>
              <a:buClr>
                <a:schemeClr val="dk1"/>
              </a:buClr>
              <a:buSzPts val="2400"/>
              <a:buChar char="•"/>
            </a:pPr>
            <a:r>
              <a:rPr lang="it-IT"/>
              <a:t>Integrazione come momento di coordinamento e di cooperazione tra Stati </a:t>
            </a:r>
            <a:endParaRPr/>
          </a:p>
          <a:p>
            <a:pPr marL="228600" lvl="0" indent="-25400" algn="l" rtl="0">
              <a:lnSpc>
                <a:spcPct val="110000"/>
              </a:lnSpc>
              <a:spcBef>
                <a:spcPts val="1800"/>
              </a:spcBef>
              <a:spcAft>
                <a:spcPts val="0"/>
              </a:spcAft>
              <a:buClr>
                <a:srgbClr val="595959"/>
              </a:buClr>
              <a:buSzPts val="3200"/>
              <a:buNone/>
            </a:pPr>
            <a:endParaRPr/>
          </a:p>
        </p:txBody>
      </p:sp>
    </p:spTree>
    <p:extLst>
      <p:ext uri="{BB962C8B-B14F-4D97-AF65-F5344CB8AC3E}">
        <p14:creationId xmlns:p14="http://schemas.microsoft.com/office/powerpoint/2010/main" val="1346727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2"/>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sz="3200">
              <a:solidFill>
                <a:srgbClr val="0077C8"/>
              </a:solidFill>
            </a:endParaRPr>
          </a:p>
        </p:txBody>
      </p:sp>
      <p:sp>
        <p:nvSpPr>
          <p:cNvPr id="356" name="Google Shape;356;p12"/>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lnSpcReduction="10000"/>
          </a:bodyPr>
          <a:lstStyle/>
          <a:p>
            <a:pPr marL="228600" lvl="0" indent="-50800" algn="just" rtl="0">
              <a:lnSpc>
                <a:spcPct val="110000"/>
              </a:lnSpc>
              <a:spcBef>
                <a:spcPts val="0"/>
              </a:spcBef>
              <a:spcAft>
                <a:spcPts val="0"/>
              </a:spcAft>
              <a:buClr>
                <a:srgbClr val="595959"/>
              </a:buClr>
              <a:buSzPts val="2800"/>
              <a:buNone/>
            </a:pPr>
            <a:endParaRPr sz="2800" b="1">
              <a:solidFill>
                <a:srgbClr val="00B0F0"/>
              </a:solidFill>
            </a:endParaRPr>
          </a:p>
          <a:p>
            <a:pPr marL="228600" lvl="0" indent="-228600" algn="just" rtl="0">
              <a:lnSpc>
                <a:spcPct val="110000"/>
              </a:lnSpc>
              <a:spcBef>
                <a:spcPts val="1800"/>
              </a:spcBef>
              <a:spcAft>
                <a:spcPts val="0"/>
              </a:spcAft>
              <a:buClr>
                <a:srgbClr val="00B0F0"/>
              </a:buClr>
              <a:buSzPts val="2800"/>
              <a:buChar char="•"/>
            </a:pPr>
            <a:r>
              <a:rPr lang="it-IT" sz="2800" b="1">
                <a:solidFill>
                  <a:srgbClr val="00B0F0"/>
                </a:solidFill>
              </a:rPr>
              <a:t>Funzionalismo</a:t>
            </a:r>
            <a:r>
              <a:rPr lang="it-IT" sz="2800"/>
              <a:t>: </a:t>
            </a:r>
            <a:endParaRPr/>
          </a:p>
          <a:p>
            <a:pPr marL="685800" lvl="1" indent="-228600" algn="just" rtl="0">
              <a:lnSpc>
                <a:spcPct val="90000"/>
              </a:lnSpc>
              <a:spcBef>
                <a:spcPts val="500"/>
              </a:spcBef>
              <a:spcAft>
                <a:spcPts val="0"/>
              </a:spcAft>
              <a:buClr>
                <a:schemeClr val="dk1"/>
              </a:buClr>
              <a:buSzPts val="2400"/>
              <a:buChar char="•"/>
            </a:pPr>
            <a:r>
              <a:rPr lang="it-IT"/>
              <a:t>Il metodo funzionalista aveva una natura tecnico-amministrativa e si configurava come una sorta di compromesso tra le due altre soluzioni. </a:t>
            </a:r>
            <a:endParaRPr/>
          </a:p>
          <a:p>
            <a:pPr marL="685800" lvl="1" indent="-228600" algn="just" rtl="0">
              <a:lnSpc>
                <a:spcPct val="90000"/>
              </a:lnSpc>
              <a:spcBef>
                <a:spcPts val="500"/>
              </a:spcBef>
              <a:spcAft>
                <a:spcPts val="0"/>
              </a:spcAft>
              <a:buClr>
                <a:schemeClr val="dk1"/>
              </a:buClr>
              <a:buSzPts val="2400"/>
              <a:buChar char="•"/>
            </a:pPr>
            <a:r>
              <a:rPr lang="it-IT"/>
              <a:t>L’idea alla base era quella di mettere sul piano della comunità, gradualmente, l’amministrazione di alcuni servizi o funzioni di importanza strategica mediante l’uso di trattati. </a:t>
            </a:r>
            <a:endParaRPr/>
          </a:p>
          <a:p>
            <a:pPr marL="685800" lvl="1" indent="-228600" algn="just" rtl="0">
              <a:lnSpc>
                <a:spcPct val="90000"/>
              </a:lnSpc>
              <a:spcBef>
                <a:spcPts val="500"/>
              </a:spcBef>
              <a:spcAft>
                <a:spcPts val="0"/>
              </a:spcAft>
              <a:buClr>
                <a:schemeClr val="dk1"/>
              </a:buClr>
              <a:buSzPts val="2400"/>
              <a:buChar char="•"/>
            </a:pPr>
            <a:r>
              <a:rPr lang="it-IT"/>
              <a:t>Il pregio di questo metodo era che da una parte rassicurava gli Stati, i quali mantenevano quanto meno formalmente una loro sovranità, dall’altra per- metteva la nascita di una serie di istituzioni europee che, a loro volta favori- vano la creazione di potenti interessi comuni che avrebbero gradualmente eroso le sovranità nazionali. </a:t>
            </a:r>
            <a:endParaRPr/>
          </a:p>
          <a:p>
            <a:pPr marL="228600" lvl="0" indent="-25400" algn="l" rtl="0">
              <a:lnSpc>
                <a:spcPct val="110000"/>
              </a:lnSpc>
              <a:spcBef>
                <a:spcPts val="1800"/>
              </a:spcBef>
              <a:spcAft>
                <a:spcPts val="0"/>
              </a:spcAft>
              <a:buClr>
                <a:srgbClr val="595959"/>
              </a:buClr>
              <a:buSzPts val="3200"/>
              <a:buNone/>
            </a:pPr>
            <a:endParaRPr/>
          </a:p>
        </p:txBody>
      </p:sp>
    </p:spTree>
    <p:extLst>
      <p:ext uri="{BB962C8B-B14F-4D97-AF65-F5344CB8AC3E}">
        <p14:creationId xmlns:p14="http://schemas.microsoft.com/office/powerpoint/2010/main" val="1864818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3"/>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sz="3200">
              <a:solidFill>
                <a:srgbClr val="0077C8"/>
              </a:solidFill>
            </a:endParaRPr>
          </a:p>
        </p:txBody>
      </p:sp>
      <p:sp>
        <p:nvSpPr>
          <p:cNvPr id="362" name="Google Shape;362;p13"/>
          <p:cNvSpPr txBox="1">
            <a:spLocks noGrp="1"/>
          </p:cNvSpPr>
          <p:nvPr>
            <p:ph type="body" idx="1"/>
          </p:nvPr>
        </p:nvSpPr>
        <p:spPr>
          <a:xfrm>
            <a:off x="419099" y="1528003"/>
            <a:ext cx="5359131" cy="4351338"/>
          </a:xfrm>
          <a:prstGeom prst="rect">
            <a:avLst/>
          </a:prstGeom>
          <a:noFill/>
          <a:ln>
            <a:noFill/>
          </a:ln>
        </p:spPr>
        <p:txBody>
          <a:bodyPr spcFirstLastPara="1" wrap="square" lIns="91425" tIns="45700" rIns="91425" bIns="45700" anchor="ctr" anchorCtr="0">
            <a:normAutofit fontScale="70000" lnSpcReduction="20000"/>
          </a:bodyPr>
          <a:lstStyle/>
          <a:p>
            <a:pPr marL="0" lvl="0" indent="0" algn="ctr" rtl="0">
              <a:lnSpc>
                <a:spcPct val="110000"/>
              </a:lnSpc>
              <a:spcBef>
                <a:spcPts val="0"/>
              </a:spcBef>
              <a:spcAft>
                <a:spcPts val="0"/>
              </a:spcAft>
              <a:buClr>
                <a:srgbClr val="595959"/>
              </a:buClr>
              <a:buSzPct val="100000"/>
              <a:buNone/>
            </a:pPr>
            <a:endParaRPr sz="2400" dirty="0">
              <a:solidFill>
                <a:srgbClr val="0C0C0C"/>
              </a:solidFill>
              <a:latin typeface="Calibri"/>
              <a:ea typeface="Calibri"/>
              <a:cs typeface="Calibri"/>
              <a:sym typeface="Calibri"/>
            </a:endParaRPr>
          </a:p>
          <a:p>
            <a:pPr marL="0" lvl="0" indent="0" algn="ctr" rtl="0">
              <a:lnSpc>
                <a:spcPct val="110000"/>
              </a:lnSpc>
              <a:spcBef>
                <a:spcPts val="1800"/>
              </a:spcBef>
              <a:spcAft>
                <a:spcPts val="0"/>
              </a:spcAft>
              <a:buClr>
                <a:srgbClr val="0C0C0C"/>
              </a:buClr>
              <a:buSzPct val="100000"/>
              <a:buNone/>
            </a:pPr>
            <a:r>
              <a:rPr lang="it-IT" sz="2400" dirty="0">
                <a:solidFill>
                  <a:srgbClr val="0C0C0C"/>
                </a:solidFill>
                <a:latin typeface="Calibri"/>
                <a:ea typeface="Calibri"/>
                <a:cs typeface="Calibri"/>
                <a:sym typeface="Calibri"/>
              </a:rPr>
              <a:t>«Il problema che in primo luogo va risolto, e fallendo il quale qualsiasi altro progresso non è che apparenza, è la definitiva abolizione della divisione dell'Europa in stati nazionali sovrani» (Spinelli e Rossi, Il manifesto di Ventotene) </a:t>
            </a:r>
            <a:endParaRPr sz="3800" dirty="0">
              <a:solidFill>
                <a:srgbClr val="0C0C0C"/>
              </a:solidFill>
              <a:latin typeface="Calibri"/>
              <a:ea typeface="Calibri"/>
              <a:cs typeface="Calibri"/>
              <a:sym typeface="Calibri"/>
            </a:endParaRPr>
          </a:p>
          <a:p>
            <a:pPr marL="0" lvl="0" indent="0" algn="ctr" rtl="0">
              <a:lnSpc>
                <a:spcPct val="110000"/>
              </a:lnSpc>
              <a:spcBef>
                <a:spcPts val="1800"/>
              </a:spcBef>
              <a:spcAft>
                <a:spcPts val="0"/>
              </a:spcAft>
              <a:buClr>
                <a:srgbClr val="00B0F0"/>
              </a:buClr>
              <a:buSzPct val="100000"/>
              <a:buNone/>
            </a:pPr>
            <a:r>
              <a:rPr lang="it-IT" sz="2400" b="1" dirty="0">
                <a:solidFill>
                  <a:srgbClr val="00B0F0"/>
                </a:solidFill>
                <a:latin typeface="Calibri"/>
                <a:ea typeface="Calibri"/>
                <a:cs typeface="Calibri"/>
                <a:sym typeface="Calibri"/>
              </a:rPr>
              <a:t>FEDERALISMO </a:t>
            </a:r>
            <a:endParaRPr sz="3800" b="1" dirty="0">
              <a:solidFill>
                <a:srgbClr val="00B0F0"/>
              </a:solidFill>
              <a:latin typeface="Calibri"/>
              <a:ea typeface="Calibri"/>
              <a:cs typeface="Calibri"/>
              <a:sym typeface="Calibri"/>
            </a:endParaRPr>
          </a:p>
          <a:p>
            <a:pPr marL="228600" lvl="0" indent="-228600" algn="l" rtl="0">
              <a:lnSpc>
                <a:spcPct val="110000"/>
              </a:lnSpc>
              <a:spcBef>
                <a:spcPts val="1800"/>
              </a:spcBef>
              <a:spcAft>
                <a:spcPts val="0"/>
              </a:spcAft>
              <a:buClr>
                <a:srgbClr val="0C0C0C"/>
              </a:buClr>
              <a:buSzPct val="100000"/>
              <a:buFont typeface="Arial"/>
              <a:buChar char="•"/>
            </a:pPr>
            <a:r>
              <a:rPr lang="it-IT" sz="2400" dirty="0">
                <a:solidFill>
                  <a:srgbClr val="0C0C0C"/>
                </a:solidFill>
                <a:latin typeface="Calibri"/>
                <a:ea typeface="Calibri"/>
                <a:cs typeface="Calibri"/>
                <a:sym typeface="Calibri"/>
              </a:rPr>
              <a:t>Posto centrale al patto costituzionale </a:t>
            </a:r>
            <a:endParaRPr dirty="0"/>
          </a:p>
          <a:p>
            <a:pPr marL="228600" lvl="0" indent="-228600" algn="l" rtl="0">
              <a:lnSpc>
                <a:spcPct val="110000"/>
              </a:lnSpc>
              <a:spcBef>
                <a:spcPts val="1800"/>
              </a:spcBef>
              <a:spcAft>
                <a:spcPts val="0"/>
              </a:spcAft>
              <a:buClr>
                <a:srgbClr val="0C0C0C"/>
              </a:buClr>
              <a:buSzPct val="100000"/>
              <a:buFont typeface="Arial"/>
              <a:buChar char="•"/>
            </a:pPr>
            <a:r>
              <a:rPr lang="it-IT" sz="2400" dirty="0">
                <a:solidFill>
                  <a:srgbClr val="0C0C0C"/>
                </a:solidFill>
                <a:latin typeface="Calibri"/>
                <a:ea typeface="Calibri"/>
                <a:cs typeface="Calibri"/>
                <a:sym typeface="Calibri"/>
              </a:rPr>
              <a:t>Competenze ripartite tra governo </a:t>
            </a:r>
            <a:endParaRPr dirty="0"/>
          </a:p>
          <a:p>
            <a:pPr marL="228600" lvl="0" indent="-228600" algn="l" rtl="0">
              <a:lnSpc>
                <a:spcPct val="110000"/>
              </a:lnSpc>
              <a:spcBef>
                <a:spcPts val="1800"/>
              </a:spcBef>
              <a:spcAft>
                <a:spcPts val="0"/>
              </a:spcAft>
              <a:buClr>
                <a:srgbClr val="0C0C0C"/>
              </a:buClr>
              <a:buSzPct val="100000"/>
              <a:buFont typeface="Arial"/>
              <a:buChar char="•"/>
            </a:pPr>
            <a:r>
              <a:rPr lang="it-IT" sz="2400" dirty="0">
                <a:solidFill>
                  <a:srgbClr val="0C0C0C"/>
                </a:solidFill>
                <a:latin typeface="Calibri"/>
                <a:ea typeface="Calibri"/>
                <a:cs typeface="Calibri"/>
                <a:sym typeface="Calibri"/>
              </a:rPr>
              <a:t>centrale e governi nazionali </a:t>
            </a:r>
            <a:endParaRPr dirty="0"/>
          </a:p>
          <a:p>
            <a:pPr marL="228600" lvl="0" indent="-228600" algn="l" rtl="0">
              <a:lnSpc>
                <a:spcPct val="110000"/>
              </a:lnSpc>
              <a:spcBef>
                <a:spcPts val="1800"/>
              </a:spcBef>
              <a:spcAft>
                <a:spcPts val="0"/>
              </a:spcAft>
              <a:buClr>
                <a:srgbClr val="0C0C0C"/>
              </a:buClr>
              <a:buSzPct val="100000"/>
              <a:buFont typeface="Arial"/>
              <a:buChar char="•"/>
            </a:pPr>
            <a:r>
              <a:rPr lang="it-IT" sz="2400" dirty="0">
                <a:solidFill>
                  <a:srgbClr val="0C0C0C"/>
                </a:solidFill>
                <a:latin typeface="Calibri"/>
                <a:ea typeface="Calibri"/>
                <a:cs typeface="Calibri"/>
                <a:sym typeface="Calibri"/>
              </a:rPr>
              <a:t>Figure di spicco Altiero Spinelli e Ernesto Rossi (II Manifesto di Ventotene,1941) </a:t>
            </a:r>
            <a:endParaRPr dirty="0"/>
          </a:p>
          <a:p>
            <a:pPr marL="228600" lvl="0" indent="-86360" algn="l" rtl="0">
              <a:lnSpc>
                <a:spcPct val="110000"/>
              </a:lnSpc>
              <a:spcBef>
                <a:spcPts val="1800"/>
              </a:spcBef>
              <a:spcAft>
                <a:spcPts val="0"/>
              </a:spcAft>
              <a:buClr>
                <a:srgbClr val="595959"/>
              </a:buClr>
              <a:buSzPct val="100000"/>
              <a:buNone/>
            </a:pPr>
            <a:endParaRPr dirty="0"/>
          </a:p>
        </p:txBody>
      </p:sp>
      <p:sp>
        <p:nvSpPr>
          <p:cNvPr id="363" name="Google Shape;363;p13"/>
          <p:cNvSpPr txBox="1">
            <a:spLocks noGrp="1"/>
          </p:cNvSpPr>
          <p:nvPr>
            <p:ph type="body" idx="2"/>
          </p:nvPr>
        </p:nvSpPr>
        <p:spPr>
          <a:xfrm>
            <a:off x="6030118" y="1534556"/>
            <a:ext cx="5611019" cy="4351338"/>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10000"/>
              </a:lnSpc>
              <a:spcBef>
                <a:spcPts val="0"/>
              </a:spcBef>
              <a:spcAft>
                <a:spcPts val="0"/>
              </a:spcAft>
              <a:buClr>
                <a:srgbClr val="0C0C0C"/>
              </a:buClr>
              <a:buSzPct val="100000"/>
              <a:buNone/>
            </a:pPr>
            <a:r>
              <a:rPr lang="it-IT" sz="2400">
                <a:solidFill>
                  <a:srgbClr val="0C0C0C"/>
                </a:solidFill>
                <a:latin typeface="Calibri"/>
                <a:ea typeface="Calibri"/>
                <a:cs typeface="Calibri"/>
                <a:sym typeface="Calibri"/>
              </a:rPr>
              <a:t>«Non ci sarà mai pace in Europa se gli stati si ricostituiranno su una base di sovranità nazionale... [ciò̀] presuppone che gli stati d'Europa formino una federazione o una entità̀ europea che ne faccia una comune unità economica» (Monnet, 1943) </a:t>
            </a:r>
            <a:endParaRPr sz="3800">
              <a:solidFill>
                <a:srgbClr val="0C0C0C"/>
              </a:solidFill>
              <a:latin typeface="Calibri"/>
              <a:ea typeface="Calibri"/>
              <a:cs typeface="Calibri"/>
              <a:sym typeface="Calibri"/>
            </a:endParaRPr>
          </a:p>
          <a:p>
            <a:pPr marL="0" lvl="0" indent="0" algn="ctr" rtl="0">
              <a:lnSpc>
                <a:spcPct val="110000"/>
              </a:lnSpc>
              <a:spcBef>
                <a:spcPts val="1800"/>
              </a:spcBef>
              <a:spcAft>
                <a:spcPts val="0"/>
              </a:spcAft>
              <a:buClr>
                <a:srgbClr val="00B0F0"/>
              </a:buClr>
              <a:buSzPct val="100000"/>
              <a:buNone/>
            </a:pPr>
            <a:r>
              <a:rPr lang="it-IT" sz="2400" b="1">
                <a:solidFill>
                  <a:srgbClr val="00B0F0"/>
                </a:solidFill>
                <a:latin typeface="Calibri"/>
                <a:ea typeface="Calibri"/>
                <a:cs typeface="Calibri"/>
                <a:sym typeface="Calibri"/>
              </a:rPr>
              <a:t>FUNZIONALISMO </a:t>
            </a:r>
            <a:endParaRPr sz="3800" b="1">
              <a:solidFill>
                <a:srgbClr val="00B0F0"/>
              </a:solidFill>
              <a:latin typeface="Calibri"/>
              <a:ea typeface="Calibri"/>
              <a:cs typeface="Calibri"/>
              <a:sym typeface="Calibri"/>
            </a:endParaRPr>
          </a:p>
          <a:p>
            <a:pPr marL="228600" lvl="0" indent="-228600" algn="l" rtl="0">
              <a:lnSpc>
                <a:spcPct val="110000"/>
              </a:lnSpc>
              <a:spcBef>
                <a:spcPts val="1800"/>
              </a:spcBef>
              <a:spcAft>
                <a:spcPts val="0"/>
              </a:spcAft>
              <a:buClr>
                <a:srgbClr val="0C0C0C"/>
              </a:buClr>
              <a:buSzPct val="100000"/>
              <a:buFont typeface="Arial"/>
              <a:buChar char="•"/>
            </a:pPr>
            <a:r>
              <a:rPr lang="it-IT" sz="2400">
                <a:solidFill>
                  <a:srgbClr val="0C0C0C"/>
                </a:solidFill>
                <a:latin typeface="Calibri"/>
                <a:ea typeface="Calibri"/>
                <a:cs typeface="Calibri"/>
                <a:sym typeface="Calibri"/>
              </a:rPr>
              <a:t>Enfasi sulle funzioni </a:t>
            </a:r>
            <a:endParaRPr/>
          </a:p>
          <a:p>
            <a:pPr marL="228600" lvl="0" indent="-228600" algn="l" rtl="0">
              <a:lnSpc>
                <a:spcPct val="110000"/>
              </a:lnSpc>
              <a:spcBef>
                <a:spcPts val="1800"/>
              </a:spcBef>
              <a:spcAft>
                <a:spcPts val="0"/>
              </a:spcAft>
              <a:buClr>
                <a:srgbClr val="0C0C0C"/>
              </a:buClr>
              <a:buSzPct val="100000"/>
              <a:buFont typeface="Arial"/>
              <a:buChar char="•"/>
            </a:pPr>
            <a:r>
              <a:rPr lang="it-IT" sz="2400">
                <a:solidFill>
                  <a:srgbClr val="0C0C0C"/>
                </a:solidFill>
                <a:latin typeface="Calibri"/>
                <a:ea typeface="Calibri"/>
                <a:cs typeface="Calibri"/>
                <a:sym typeface="Calibri"/>
              </a:rPr>
              <a:t>Processo graduale basato su progressive deleghe dei governi nazionali ad agenzie funzionali </a:t>
            </a:r>
            <a:endParaRPr/>
          </a:p>
          <a:p>
            <a:pPr marL="228600" lvl="0" indent="-228600" algn="l" rtl="0">
              <a:lnSpc>
                <a:spcPct val="110000"/>
              </a:lnSpc>
              <a:spcBef>
                <a:spcPts val="1800"/>
              </a:spcBef>
              <a:spcAft>
                <a:spcPts val="0"/>
              </a:spcAft>
              <a:buClr>
                <a:srgbClr val="0C0C0C"/>
              </a:buClr>
              <a:buSzPct val="100000"/>
              <a:buFont typeface="Arial"/>
              <a:buChar char="•"/>
            </a:pPr>
            <a:r>
              <a:rPr lang="it-IT" sz="2400">
                <a:solidFill>
                  <a:srgbClr val="0C0C0C"/>
                </a:solidFill>
                <a:latin typeface="Calibri"/>
                <a:ea typeface="Calibri"/>
                <a:cs typeface="Calibri"/>
                <a:sym typeface="Calibri"/>
              </a:rPr>
              <a:t>Figure di spicco: David Mitrany (A working peace system, 1943</a:t>
            </a:r>
            <a:r>
              <a:rPr lang="it-IT" sz="2100">
                <a:solidFill>
                  <a:srgbClr val="0C0C0C"/>
                </a:solidFill>
                <a:latin typeface="Century Gothic"/>
                <a:ea typeface="Century Gothic"/>
                <a:cs typeface="Century Gothic"/>
                <a:sym typeface="Century Gothic"/>
              </a:rPr>
              <a:t>) </a:t>
            </a:r>
            <a:endParaRPr sz="2100">
              <a:solidFill>
                <a:srgbClr val="0C0C0C"/>
              </a:solidFill>
              <a:latin typeface="Arial"/>
              <a:ea typeface="Arial"/>
              <a:cs typeface="Arial"/>
              <a:sym typeface="Arial"/>
            </a:endParaRPr>
          </a:p>
          <a:p>
            <a:pPr marL="228600" lvl="0" indent="-86360" algn="l" rtl="0">
              <a:lnSpc>
                <a:spcPct val="110000"/>
              </a:lnSpc>
              <a:spcBef>
                <a:spcPts val="1800"/>
              </a:spcBef>
              <a:spcAft>
                <a:spcPts val="0"/>
              </a:spcAft>
              <a:buClr>
                <a:srgbClr val="595959"/>
              </a:buClr>
              <a:buSzPct val="100000"/>
              <a:buNone/>
            </a:pPr>
            <a:endParaRPr/>
          </a:p>
        </p:txBody>
      </p:sp>
    </p:spTree>
    <p:extLst>
      <p:ext uri="{BB962C8B-B14F-4D97-AF65-F5344CB8AC3E}">
        <p14:creationId xmlns:p14="http://schemas.microsoft.com/office/powerpoint/2010/main" val="1544715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A7E940-B70D-2C4D-AA98-EE509A5AD560}"/>
              </a:ext>
            </a:extLst>
          </p:cNvPr>
          <p:cNvSpPr>
            <a:spLocks noGrp="1"/>
          </p:cNvSpPr>
          <p:nvPr>
            <p:ph type="title"/>
          </p:nvPr>
        </p:nvSpPr>
        <p:spPr>
          <a:xfrm>
            <a:off x="640080" y="185738"/>
            <a:ext cx="3789045" cy="2100261"/>
          </a:xfrm>
        </p:spPr>
        <p:txBody>
          <a:bodyPr anchor="b">
            <a:noAutofit/>
          </a:bodyPr>
          <a:lstStyle/>
          <a:p>
            <a:r>
              <a:rPr lang="it-IT" sz="2800" dirty="0">
                <a:latin typeface="Calibri" panose="020F0502020204030204" pitchFamily="34" charset="0"/>
                <a:cs typeface="Calibri" panose="020F0502020204030204" pitchFamily="34" charset="0"/>
              </a:rPr>
              <a:t>Le tappe dell’integrazione europea dopo la seconda guerra mondiale</a:t>
            </a:r>
          </a:p>
        </p:txBody>
      </p:sp>
      <p:sp>
        <p:nvSpPr>
          <p:cNvPr id="3" name="Segnaposto contenuto 2">
            <a:extLst>
              <a:ext uri="{FF2B5EF4-FFF2-40B4-BE49-F238E27FC236}">
                <a16:creationId xmlns:a16="http://schemas.microsoft.com/office/drawing/2014/main" id="{65BFA887-4FAE-2E48-AE80-9123D727D63A}"/>
              </a:ext>
            </a:extLst>
          </p:cNvPr>
          <p:cNvSpPr>
            <a:spLocks noGrp="1"/>
          </p:cNvSpPr>
          <p:nvPr>
            <p:ph idx="1"/>
          </p:nvPr>
        </p:nvSpPr>
        <p:spPr>
          <a:xfrm>
            <a:off x="640080" y="2471738"/>
            <a:ext cx="4203383" cy="3721829"/>
          </a:xfrm>
        </p:spPr>
        <p:txBody>
          <a:bodyPr>
            <a:normAutofit/>
          </a:bodyPr>
          <a:lstStyle/>
          <a:p>
            <a:r>
              <a:rPr lang="it-IT" sz="2200" dirty="0">
                <a:latin typeface="Calibri" panose="020F0502020204030204" pitchFamily="34" charset="0"/>
                <a:cs typeface="Calibri" panose="020F0502020204030204" pitchFamily="34" charset="0"/>
              </a:rPr>
              <a:t>Comunità europee</a:t>
            </a:r>
          </a:p>
          <a:p>
            <a:r>
              <a:rPr lang="it-IT" sz="2200" dirty="0">
                <a:latin typeface="Calibri" panose="020F0502020204030204" pitchFamily="34" charset="0"/>
                <a:cs typeface="Calibri" panose="020F0502020204030204" pitchFamily="34" charset="0"/>
              </a:rPr>
              <a:t>Jean Monnet: </a:t>
            </a:r>
            <a:r>
              <a:rPr lang="it-IT" sz="2200" dirty="0" err="1">
                <a:latin typeface="Calibri" panose="020F0502020204030204" pitchFamily="34" charset="0"/>
                <a:cs typeface="Calibri" panose="020F0502020204030204" pitchFamily="34" charset="0"/>
              </a:rPr>
              <a:t>Functionalism</a:t>
            </a:r>
            <a:endParaRPr lang="it-IT" sz="2200" dirty="0">
              <a:latin typeface="Calibri" panose="020F0502020204030204" pitchFamily="34" charset="0"/>
              <a:cs typeface="Calibri" panose="020F0502020204030204" pitchFamily="34" charset="0"/>
            </a:endParaRPr>
          </a:p>
          <a:p>
            <a:r>
              <a:rPr lang="it-IT" sz="2200" dirty="0">
                <a:latin typeface="Calibri" panose="020F0502020204030204" pitchFamily="34" charset="0"/>
                <a:cs typeface="Calibri" panose="020F0502020204030204" pitchFamily="34" charset="0"/>
              </a:rPr>
              <a:t>L'integrazione europea deve procedere per gradi, al fine di creare “un'unione sempre più stretta tra i popoli europei”.</a:t>
            </a:r>
          </a:p>
          <a:p>
            <a:r>
              <a:rPr lang="it-IT" sz="2200" dirty="0">
                <a:latin typeface="Calibri" panose="020F0502020204030204" pitchFamily="34" charset="0"/>
                <a:cs typeface="Calibri" panose="020F0502020204030204" pitchFamily="34" charset="0"/>
              </a:rPr>
              <a:t>Limitazione della sovranità e conferimento di poteri dagli Stati membri a un'organizzazione sovranazionale.</a:t>
            </a:r>
          </a:p>
        </p:txBody>
      </p:sp>
      <p:pic>
        <p:nvPicPr>
          <p:cNvPr id="4098" name="Picture 2" descr="Conosciamo i federalisti europei: Jean Monnet (1888-1979) – MFE Verona">
            <a:extLst>
              <a:ext uri="{FF2B5EF4-FFF2-40B4-BE49-F238E27FC236}">
                <a16:creationId xmlns:a16="http://schemas.microsoft.com/office/drawing/2014/main" id="{4BB780FA-25B9-CC48-8AD6-8F813F489F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19" r="34960"/>
          <a:stretch/>
        </p:blipFill>
        <p:spPr bwMode="auto">
          <a:xfrm>
            <a:off x="5171214"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6" name="Segnaposto numero diapositiva 5">
            <a:extLst>
              <a:ext uri="{FF2B5EF4-FFF2-40B4-BE49-F238E27FC236}">
                <a16:creationId xmlns:a16="http://schemas.microsoft.com/office/drawing/2014/main" id="{6339A8DD-3953-684E-9FD2-3F7F7F5CFB89}"/>
              </a:ext>
            </a:extLst>
          </p:cNvPr>
          <p:cNvSpPr>
            <a:spLocks noGrp="1"/>
          </p:cNvSpPr>
          <p:nvPr>
            <p:ph type="sldNum" sz="quarter" idx="12"/>
          </p:nvPr>
        </p:nvSpPr>
        <p:spPr>
          <a:xfrm>
            <a:off x="10439400" y="6356350"/>
            <a:ext cx="914400" cy="365125"/>
          </a:xfrm>
        </p:spPr>
        <p:txBody>
          <a:bodyPr>
            <a:normAutofit/>
          </a:bodyPr>
          <a:lstStyle/>
          <a:p>
            <a:pPr>
              <a:spcAft>
                <a:spcPts val="600"/>
              </a:spcAft>
            </a:pPr>
            <a:fld id="{DD589A36-170F-7348-BCDB-23CF9D860473}" type="slidenum">
              <a:rPr lang="it-IT" smtClean="0">
                <a:solidFill>
                  <a:srgbClr val="FFFFFF"/>
                </a:solidFill>
              </a:rPr>
              <a:pPr>
                <a:spcAft>
                  <a:spcPts val="600"/>
                </a:spcAft>
              </a:pPr>
              <a:t>13</a:t>
            </a:fld>
            <a:endParaRPr lang="it-IT">
              <a:solidFill>
                <a:srgbClr val="FFFFFF"/>
              </a:solidFill>
            </a:endParaRPr>
          </a:p>
        </p:txBody>
      </p:sp>
    </p:spTree>
    <p:extLst>
      <p:ext uri="{BB962C8B-B14F-4D97-AF65-F5344CB8AC3E}">
        <p14:creationId xmlns:p14="http://schemas.microsoft.com/office/powerpoint/2010/main" val="1867053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4C8472-4F96-EB9F-FA65-F1C8EE57C68E}"/>
              </a:ext>
            </a:extLst>
          </p:cNvPr>
          <p:cNvSpPr>
            <a:spLocks noGrp="1"/>
          </p:cNvSpPr>
          <p:nvPr>
            <p:ph type="title"/>
          </p:nvPr>
        </p:nvSpPr>
        <p:spPr>
          <a:xfrm>
            <a:off x="419100" y="365125"/>
            <a:ext cx="2266950" cy="2106613"/>
          </a:xfrm>
        </p:spPr>
        <p:txBody>
          <a:bodyPr/>
          <a:lstStyle/>
          <a:p>
            <a:r>
              <a:rPr lang="it-IT" dirty="0"/>
              <a:t>L’Unione europea oggi</a:t>
            </a:r>
          </a:p>
        </p:txBody>
      </p:sp>
      <p:sp>
        <p:nvSpPr>
          <p:cNvPr id="4" name="Segnaposto numero diapositiva 3">
            <a:extLst>
              <a:ext uri="{FF2B5EF4-FFF2-40B4-BE49-F238E27FC236}">
                <a16:creationId xmlns:a16="http://schemas.microsoft.com/office/drawing/2014/main" id="{568948B8-ADF3-E10D-8DBD-B2CB202C61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14</a:t>
            </a:fld>
            <a:endParaRPr lang="it-IT"/>
          </a:p>
        </p:txBody>
      </p:sp>
      <p:pic>
        <p:nvPicPr>
          <p:cNvPr id="3074" name="Picture 2">
            <a:extLst>
              <a:ext uri="{FF2B5EF4-FFF2-40B4-BE49-F238E27FC236}">
                <a16:creationId xmlns:a16="http://schemas.microsoft.com/office/drawing/2014/main" id="{76A529CF-0ACF-8AB1-EC70-E4D08BA4A7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3353" y="525555"/>
            <a:ext cx="7176559" cy="5699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187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Definizione di Unione europea</a:t>
            </a:r>
            <a:endParaRPr sz="3200" b="0">
              <a:solidFill>
                <a:srgbClr val="0077C8"/>
              </a:solidFill>
              <a:latin typeface="Arial"/>
              <a:ea typeface="Arial"/>
              <a:cs typeface="Arial"/>
              <a:sym typeface="Arial"/>
            </a:endParaRPr>
          </a:p>
        </p:txBody>
      </p:sp>
      <p:sp>
        <p:nvSpPr>
          <p:cNvPr id="289" name="Google Shape;289;p4"/>
          <p:cNvSpPr txBox="1">
            <a:spLocks noGrp="1"/>
          </p:cNvSpPr>
          <p:nvPr>
            <p:ph type="body" idx="1"/>
          </p:nvPr>
        </p:nvSpPr>
        <p:spPr>
          <a:xfrm>
            <a:off x="740228" y="1536970"/>
            <a:ext cx="10900909"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595959"/>
              </a:buClr>
              <a:buSzPts val="3200"/>
              <a:buChar char="•"/>
            </a:pPr>
            <a:r>
              <a:rPr lang="it-IT"/>
              <a:t>Definizione di UE:</a:t>
            </a:r>
            <a:endParaRPr/>
          </a:p>
          <a:p>
            <a:pPr marL="228600" lvl="0" indent="-228600" algn="l" rtl="0">
              <a:lnSpc>
                <a:spcPct val="110000"/>
              </a:lnSpc>
              <a:spcBef>
                <a:spcPts val="1800"/>
              </a:spcBef>
              <a:spcAft>
                <a:spcPts val="0"/>
              </a:spcAft>
              <a:buClr>
                <a:srgbClr val="595959"/>
              </a:buClr>
              <a:buSzPts val="3200"/>
              <a:buChar char="•"/>
            </a:pPr>
            <a:r>
              <a:rPr lang="it-IT"/>
              <a:t>Art. 1 TUE</a:t>
            </a:r>
            <a:endParaRPr/>
          </a:p>
          <a:p>
            <a:pPr marL="228600" lvl="0" indent="-228600" algn="l" rtl="0">
              <a:lnSpc>
                <a:spcPct val="110000"/>
              </a:lnSpc>
              <a:spcBef>
                <a:spcPts val="1800"/>
              </a:spcBef>
              <a:spcAft>
                <a:spcPts val="0"/>
              </a:spcAft>
              <a:buClr>
                <a:srgbClr val="595959"/>
              </a:buClr>
              <a:buSzPts val="3200"/>
              <a:buChar char="•"/>
            </a:pPr>
            <a:r>
              <a:rPr lang="it-IT"/>
              <a:t>Riconducibilità al concetto di </a:t>
            </a:r>
            <a:r>
              <a:rPr lang="it-IT" b="1"/>
              <a:t>organizzazione internazionale</a:t>
            </a:r>
            <a:endParaRPr/>
          </a:p>
          <a:p>
            <a:pPr marL="228600" lvl="0" indent="-228600" algn="l" rtl="0">
              <a:lnSpc>
                <a:spcPct val="110000"/>
              </a:lnSpc>
              <a:spcBef>
                <a:spcPts val="1800"/>
              </a:spcBef>
              <a:spcAft>
                <a:spcPts val="0"/>
              </a:spcAft>
              <a:buClr>
                <a:srgbClr val="595959"/>
              </a:buClr>
              <a:buSzPts val="3200"/>
              <a:buChar char="•"/>
            </a:pPr>
            <a:r>
              <a:rPr lang="it-IT"/>
              <a:t>Organizzazione a carattere </a:t>
            </a:r>
            <a:r>
              <a:rPr lang="it-IT" b="1"/>
              <a:t>regionale</a:t>
            </a:r>
            <a:r>
              <a:rPr lang="it-IT"/>
              <a:t>.</a:t>
            </a:r>
            <a:endParaRPr/>
          </a:p>
          <a:p>
            <a:pPr marL="228600" lvl="0" indent="-228600" algn="l" rtl="0">
              <a:lnSpc>
                <a:spcPct val="110000"/>
              </a:lnSpc>
              <a:spcBef>
                <a:spcPts val="1800"/>
              </a:spcBef>
              <a:spcAft>
                <a:spcPts val="0"/>
              </a:spcAft>
              <a:buClr>
                <a:srgbClr val="595959"/>
              </a:buClr>
              <a:buSzPts val="3200"/>
              <a:buChar char="•"/>
            </a:pPr>
            <a:r>
              <a:rPr lang="it-IT"/>
              <a:t>Presenza di altre organizzazioni regionali distinte da UE</a:t>
            </a:r>
            <a:endParaRPr/>
          </a:p>
          <a:p>
            <a:pPr marL="228600" lvl="0" indent="-25400" algn="l" rtl="0">
              <a:lnSpc>
                <a:spcPct val="110000"/>
              </a:lnSpc>
              <a:spcBef>
                <a:spcPts val="1800"/>
              </a:spcBef>
              <a:spcAft>
                <a:spcPts val="0"/>
              </a:spcAft>
              <a:buClr>
                <a:srgbClr val="595959"/>
              </a:buClr>
              <a:buSzPts val="3200"/>
              <a:buNone/>
            </a:pPr>
            <a:endParaRPr/>
          </a:p>
        </p:txBody>
      </p:sp>
      <p:sp>
        <p:nvSpPr>
          <p:cNvPr id="290" name="Google Shape;290;p4"/>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291" name="Google Shape;291;p4"/>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292" name="Google Shape;292;p4"/>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15</a:t>
            </a:fld>
            <a:endParaRPr/>
          </a:p>
        </p:txBody>
      </p:sp>
      <p:sp>
        <p:nvSpPr>
          <p:cNvPr id="293" name="Google Shape;293;p4"/>
          <p:cNvSpPr txBox="1"/>
          <p:nvPr/>
        </p:nvSpPr>
        <p:spPr>
          <a:xfrm>
            <a:off x="8554915" y="-736038"/>
            <a:ext cx="3637085" cy="46166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con testo, max. 250 battute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Caratteristiche generali dell’UE</a:t>
            </a:r>
            <a:endParaRPr sz="3200" b="0">
              <a:solidFill>
                <a:srgbClr val="0077C8"/>
              </a:solidFill>
              <a:latin typeface="Arial"/>
              <a:ea typeface="Arial"/>
              <a:cs typeface="Arial"/>
              <a:sym typeface="Arial"/>
            </a:endParaRPr>
          </a:p>
        </p:txBody>
      </p:sp>
      <p:sp>
        <p:nvSpPr>
          <p:cNvPr id="300" name="Google Shape;300;p5"/>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110000"/>
              </a:lnSpc>
              <a:spcBef>
                <a:spcPts val="0"/>
              </a:spcBef>
              <a:spcAft>
                <a:spcPts val="0"/>
              </a:spcAft>
              <a:buClr>
                <a:srgbClr val="595959"/>
              </a:buClr>
              <a:buSzPct val="100000"/>
              <a:buFont typeface="Arial"/>
              <a:buNone/>
            </a:pPr>
            <a:endParaRPr sz="3200" b="1"/>
          </a:p>
          <a:p>
            <a:pPr marL="0" lvl="0" indent="0" algn="l" rtl="0">
              <a:lnSpc>
                <a:spcPct val="110000"/>
              </a:lnSpc>
              <a:spcBef>
                <a:spcPts val="1800"/>
              </a:spcBef>
              <a:spcAft>
                <a:spcPts val="0"/>
              </a:spcAft>
              <a:buClr>
                <a:srgbClr val="595959"/>
              </a:buClr>
              <a:buSzPct val="100000"/>
              <a:buFont typeface="Arial"/>
              <a:buNone/>
            </a:pPr>
            <a:r>
              <a:rPr lang="it-IT" sz="3200" b="1"/>
              <a:t>1) </a:t>
            </a:r>
            <a:r>
              <a:rPr lang="it-IT" sz="3200"/>
              <a:t>Esistenza di obiettivi comuni agli Stati membri: funzionalismo;</a:t>
            </a:r>
            <a:endParaRPr/>
          </a:p>
          <a:p>
            <a:pPr marL="0" lvl="0" indent="0" algn="l" rtl="0">
              <a:lnSpc>
                <a:spcPct val="110000"/>
              </a:lnSpc>
              <a:spcBef>
                <a:spcPts val="1800"/>
              </a:spcBef>
              <a:spcAft>
                <a:spcPts val="0"/>
              </a:spcAft>
              <a:buClr>
                <a:srgbClr val="595959"/>
              </a:buClr>
              <a:buSzPct val="100000"/>
              <a:buFont typeface="Arial"/>
              <a:buNone/>
            </a:pPr>
            <a:r>
              <a:rPr lang="it-IT" sz="3200" b="1"/>
              <a:t>2) </a:t>
            </a:r>
            <a:r>
              <a:rPr lang="it-IT" sz="3200"/>
              <a:t>Carattere politico dell’organizzazione: pluralità di obiettivi;</a:t>
            </a:r>
            <a:endParaRPr sz="3200" b="1"/>
          </a:p>
          <a:p>
            <a:pPr marL="0" lvl="0" indent="0" algn="l" rtl="0">
              <a:lnSpc>
                <a:spcPct val="110000"/>
              </a:lnSpc>
              <a:spcBef>
                <a:spcPts val="1800"/>
              </a:spcBef>
              <a:spcAft>
                <a:spcPts val="0"/>
              </a:spcAft>
              <a:buClr>
                <a:srgbClr val="595959"/>
              </a:buClr>
              <a:buSzPct val="100000"/>
              <a:buFont typeface="Arial"/>
              <a:buNone/>
            </a:pPr>
            <a:r>
              <a:rPr lang="it-IT" sz="3200" b="1"/>
              <a:t>3) </a:t>
            </a:r>
            <a:r>
              <a:rPr lang="it-IT" sz="3200"/>
              <a:t>Centralità dei Trattati: natura costituzionale di tali testi e rilevanza dei valori ivi fissati (diritti umani, democrazia, ecc.)</a:t>
            </a:r>
            <a:endParaRPr/>
          </a:p>
          <a:p>
            <a:pPr marL="0" lvl="0" indent="0" algn="l" rtl="0">
              <a:lnSpc>
                <a:spcPct val="110000"/>
              </a:lnSpc>
              <a:spcBef>
                <a:spcPts val="1800"/>
              </a:spcBef>
              <a:spcAft>
                <a:spcPts val="0"/>
              </a:spcAft>
              <a:buClr>
                <a:srgbClr val="595959"/>
              </a:buClr>
              <a:buSzPct val="100000"/>
              <a:buFont typeface="Arial"/>
              <a:buNone/>
            </a:pPr>
            <a:r>
              <a:rPr lang="it-IT" sz="3200" b="1"/>
              <a:t>4)</a:t>
            </a:r>
            <a:r>
              <a:rPr lang="it-IT" sz="3200"/>
              <a:t> Quadro giuridico articolato: capacità del diritto UE di creare diritti e obblighi per gli individui;</a:t>
            </a:r>
            <a:endParaRPr/>
          </a:p>
          <a:p>
            <a:pPr marL="0" lvl="0" indent="0" algn="l" rtl="0">
              <a:lnSpc>
                <a:spcPct val="110000"/>
              </a:lnSpc>
              <a:spcBef>
                <a:spcPts val="1800"/>
              </a:spcBef>
              <a:spcAft>
                <a:spcPts val="0"/>
              </a:spcAft>
              <a:buClr>
                <a:srgbClr val="595959"/>
              </a:buClr>
              <a:buSzPct val="100000"/>
              <a:buFont typeface="Arial"/>
              <a:buNone/>
            </a:pPr>
            <a:r>
              <a:rPr lang="it-IT" sz="3200" b="1"/>
              <a:t>5) </a:t>
            </a:r>
            <a:r>
              <a:rPr lang="it-IT" sz="3200"/>
              <a:t>Autonomia del sistema istituzionale e giuridico UE dagli ordinamenti nazionali;</a:t>
            </a:r>
            <a:endParaRPr/>
          </a:p>
          <a:p>
            <a:pPr marL="0" lvl="0" indent="0" algn="l" rtl="0">
              <a:lnSpc>
                <a:spcPct val="110000"/>
              </a:lnSpc>
              <a:spcBef>
                <a:spcPts val="1800"/>
              </a:spcBef>
              <a:spcAft>
                <a:spcPts val="0"/>
              </a:spcAft>
              <a:buClr>
                <a:srgbClr val="595959"/>
              </a:buClr>
              <a:buSzPct val="100000"/>
              <a:buFont typeface="Arial"/>
              <a:buNone/>
            </a:pPr>
            <a:r>
              <a:rPr lang="it-IT" sz="3200" b="1"/>
              <a:t>6) </a:t>
            </a:r>
            <a:r>
              <a:rPr lang="it-IT" sz="3200"/>
              <a:t>Articolato sistema giurisdizionale.</a:t>
            </a:r>
            <a:endParaRPr sz="3200" b="1"/>
          </a:p>
          <a:p>
            <a:pPr marL="0" lvl="0" indent="0" algn="l" rtl="0">
              <a:lnSpc>
                <a:spcPct val="110000"/>
              </a:lnSpc>
              <a:spcBef>
                <a:spcPts val="1800"/>
              </a:spcBef>
              <a:spcAft>
                <a:spcPts val="0"/>
              </a:spcAft>
              <a:buClr>
                <a:srgbClr val="595959"/>
              </a:buClr>
              <a:buSzPct val="100000"/>
              <a:buNone/>
            </a:pPr>
            <a:endParaRPr/>
          </a:p>
        </p:txBody>
      </p:sp>
      <p:sp>
        <p:nvSpPr>
          <p:cNvPr id="301" name="Google Shape;301;p5"/>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302" name="Google Shape;302;p5"/>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03" name="Google Shape;303;p5"/>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16</a:t>
            </a:fld>
            <a:endParaRPr/>
          </a:p>
        </p:txBody>
      </p:sp>
      <p:sp>
        <p:nvSpPr>
          <p:cNvPr id="304" name="Google Shape;304;p5"/>
          <p:cNvSpPr txBox="1"/>
          <p:nvPr/>
        </p:nvSpPr>
        <p:spPr>
          <a:xfrm>
            <a:off x="8554915" y="-736038"/>
            <a:ext cx="3637085" cy="46166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con testo, max. 250 battute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6"/>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Caratteristiche generali dell’UE</a:t>
            </a:r>
            <a:endParaRPr sz="3200" b="0">
              <a:solidFill>
                <a:srgbClr val="0077C8"/>
              </a:solidFill>
              <a:latin typeface="Arial"/>
              <a:ea typeface="Arial"/>
              <a:cs typeface="Arial"/>
              <a:sym typeface="Arial"/>
            </a:endParaRPr>
          </a:p>
        </p:txBody>
      </p:sp>
      <p:sp>
        <p:nvSpPr>
          <p:cNvPr id="311" name="Google Shape;311;p6"/>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110000"/>
              </a:lnSpc>
              <a:spcBef>
                <a:spcPts val="0"/>
              </a:spcBef>
              <a:spcAft>
                <a:spcPts val="0"/>
              </a:spcAft>
              <a:buClr>
                <a:srgbClr val="595959"/>
              </a:buClr>
              <a:buSzPct val="100000"/>
              <a:buFont typeface="Arial"/>
              <a:buNone/>
            </a:pPr>
            <a:endParaRPr sz="3200" b="1"/>
          </a:p>
          <a:p>
            <a:pPr marL="0" lvl="0" indent="0" algn="l" rtl="0">
              <a:lnSpc>
                <a:spcPct val="110000"/>
              </a:lnSpc>
              <a:spcBef>
                <a:spcPts val="1800"/>
              </a:spcBef>
              <a:spcAft>
                <a:spcPts val="0"/>
              </a:spcAft>
              <a:buClr>
                <a:srgbClr val="595959"/>
              </a:buClr>
              <a:buSzPct val="100000"/>
              <a:buFont typeface="Arial"/>
              <a:buNone/>
            </a:pPr>
            <a:r>
              <a:rPr lang="it-IT" sz="3200"/>
              <a:t>Ricorrenza di diversi profili di integrazione nel fenomeno UE:</a:t>
            </a:r>
            <a:endParaRPr/>
          </a:p>
          <a:p>
            <a:pPr marL="0" lvl="0" indent="0" algn="l" rtl="0">
              <a:lnSpc>
                <a:spcPct val="110000"/>
              </a:lnSpc>
              <a:spcBef>
                <a:spcPts val="1800"/>
              </a:spcBef>
              <a:spcAft>
                <a:spcPts val="0"/>
              </a:spcAft>
              <a:buClr>
                <a:srgbClr val="595959"/>
              </a:buClr>
              <a:buSzPct val="100000"/>
              <a:buFont typeface="Arial"/>
              <a:buNone/>
            </a:pPr>
            <a:endParaRPr sz="3200"/>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economica</a:t>
            </a:r>
            <a:r>
              <a:rPr lang="it-IT" sz="3200"/>
              <a:t>, relativa ai sistemi produttivi ed economici;</a:t>
            </a:r>
            <a:endParaRPr/>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socio-culturale</a:t>
            </a:r>
            <a:r>
              <a:rPr lang="it-IT" sz="3200"/>
              <a:t>, che ruota intorno alla cittadinanza UE;</a:t>
            </a:r>
            <a:endParaRPr/>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politica</a:t>
            </a:r>
            <a:r>
              <a:rPr lang="it-IT" sz="3200"/>
              <a:t> tra gli SM.</a:t>
            </a:r>
            <a:endParaRPr sz="3200" b="1"/>
          </a:p>
          <a:p>
            <a:pPr marL="0" lvl="0" indent="0" algn="l" rtl="0">
              <a:lnSpc>
                <a:spcPct val="110000"/>
              </a:lnSpc>
              <a:spcBef>
                <a:spcPts val="1800"/>
              </a:spcBef>
              <a:spcAft>
                <a:spcPts val="0"/>
              </a:spcAft>
              <a:buClr>
                <a:srgbClr val="595959"/>
              </a:buClr>
              <a:buSzPct val="100000"/>
              <a:buNone/>
            </a:pPr>
            <a:endParaRPr/>
          </a:p>
        </p:txBody>
      </p:sp>
      <p:sp>
        <p:nvSpPr>
          <p:cNvPr id="312" name="Google Shape;312;p6"/>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313" name="Google Shape;313;p6"/>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14" name="Google Shape;314;p6"/>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17</a:t>
            </a:fld>
            <a:endParaRPr/>
          </a:p>
        </p:txBody>
      </p:sp>
      <p:sp>
        <p:nvSpPr>
          <p:cNvPr id="315" name="Google Shape;315;p6"/>
          <p:cNvSpPr txBox="1"/>
          <p:nvPr/>
        </p:nvSpPr>
        <p:spPr>
          <a:xfrm>
            <a:off x="8554915" y="-736038"/>
            <a:ext cx="3637085" cy="46166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con testo, max. 250 battute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7"/>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Caratteristiche generali dell’UE</a:t>
            </a:r>
            <a:endParaRPr sz="3200" b="0">
              <a:solidFill>
                <a:srgbClr val="0077C8"/>
              </a:solidFill>
              <a:latin typeface="Arial"/>
              <a:ea typeface="Arial"/>
              <a:cs typeface="Arial"/>
              <a:sym typeface="Arial"/>
            </a:endParaRPr>
          </a:p>
        </p:txBody>
      </p:sp>
      <p:sp>
        <p:nvSpPr>
          <p:cNvPr id="322" name="Google Shape;322;p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110000"/>
              </a:lnSpc>
              <a:spcBef>
                <a:spcPts val="0"/>
              </a:spcBef>
              <a:spcAft>
                <a:spcPts val="0"/>
              </a:spcAft>
              <a:buClr>
                <a:srgbClr val="595959"/>
              </a:buClr>
              <a:buSzPct val="100000"/>
              <a:buFont typeface="Arial"/>
              <a:buNone/>
            </a:pPr>
            <a:endParaRPr sz="3200" b="1"/>
          </a:p>
          <a:p>
            <a:pPr marL="0" lvl="0" indent="0" algn="l" rtl="0">
              <a:lnSpc>
                <a:spcPct val="110000"/>
              </a:lnSpc>
              <a:spcBef>
                <a:spcPts val="1800"/>
              </a:spcBef>
              <a:spcAft>
                <a:spcPts val="0"/>
              </a:spcAft>
              <a:buClr>
                <a:srgbClr val="595959"/>
              </a:buClr>
              <a:buSzPct val="100000"/>
              <a:buFont typeface="Arial"/>
              <a:buNone/>
            </a:pPr>
            <a:r>
              <a:rPr lang="it-IT" sz="3200"/>
              <a:t>Ricorrenza di diversi profili di integrazione nel fenomeno UE:</a:t>
            </a:r>
            <a:endParaRPr/>
          </a:p>
          <a:p>
            <a:pPr marL="0" lvl="0" indent="0" algn="l" rtl="0">
              <a:lnSpc>
                <a:spcPct val="110000"/>
              </a:lnSpc>
              <a:spcBef>
                <a:spcPts val="1800"/>
              </a:spcBef>
              <a:spcAft>
                <a:spcPts val="0"/>
              </a:spcAft>
              <a:buClr>
                <a:srgbClr val="595959"/>
              </a:buClr>
              <a:buSzPct val="100000"/>
              <a:buFont typeface="Arial"/>
              <a:buNone/>
            </a:pPr>
            <a:endParaRPr sz="3200"/>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economica</a:t>
            </a:r>
            <a:r>
              <a:rPr lang="it-IT" sz="3200"/>
              <a:t>, relativa ai sistemi produttivi ed economici;</a:t>
            </a:r>
            <a:endParaRPr/>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socio-culturale</a:t>
            </a:r>
            <a:r>
              <a:rPr lang="it-IT" sz="3200"/>
              <a:t>, che ruota intorno alla cittadinanza UE;</a:t>
            </a:r>
            <a:endParaRPr/>
          </a:p>
          <a:p>
            <a:pPr marL="742950" lvl="0" indent="-742950" algn="l" rtl="0">
              <a:lnSpc>
                <a:spcPct val="110000"/>
              </a:lnSpc>
              <a:spcBef>
                <a:spcPts val="1800"/>
              </a:spcBef>
              <a:spcAft>
                <a:spcPts val="0"/>
              </a:spcAft>
              <a:buClr>
                <a:srgbClr val="595959"/>
              </a:buClr>
              <a:buSzPct val="100000"/>
              <a:buFont typeface="Arial"/>
              <a:buAutoNum type="arabicParenR"/>
            </a:pPr>
            <a:r>
              <a:rPr lang="it-IT" sz="3200" b="1"/>
              <a:t>integrazione politica</a:t>
            </a:r>
            <a:r>
              <a:rPr lang="it-IT" sz="3200"/>
              <a:t> tra gli SM.</a:t>
            </a:r>
            <a:endParaRPr sz="3200" b="1"/>
          </a:p>
          <a:p>
            <a:pPr marL="0" lvl="0" indent="0" algn="l" rtl="0">
              <a:lnSpc>
                <a:spcPct val="110000"/>
              </a:lnSpc>
              <a:spcBef>
                <a:spcPts val="1800"/>
              </a:spcBef>
              <a:spcAft>
                <a:spcPts val="0"/>
              </a:spcAft>
              <a:buClr>
                <a:srgbClr val="595959"/>
              </a:buClr>
              <a:buSzPct val="100000"/>
              <a:buNone/>
            </a:pPr>
            <a:endParaRPr/>
          </a:p>
        </p:txBody>
      </p:sp>
      <p:sp>
        <p:nvSpPr>
          <p:cNvPr id="323" name="Google Shape;323;p7"/>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324" name="Google Shape;324;p7"/>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25" name="Google Shape;325;p7"/>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18</a:t>
            </a:fld>
            <a:endParaRPr/>
          </a:p>
        </p:txBody>
      </p:sp>
      <p:sp>
        <p:nvSpPr>
          <p:cNvPr id="326" name="Google Shape;326;p7"/>
          <p:cNvSpPr txBox="1"/>
          <p:nvPr/>
        </p:nvSpPr>
        <p:spPr>
          <a:xfrm>
            <a:off x="8554915" y="-736038"/>
            <a:ext cx="3637085" cy="46166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con testo, max. 250 battute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8"/>
          <p:cNvSpPr txBox="1">
            <a:spLocks noGrp="1"/>
          </p:cNvSpPr>
          <p:nvPr>
            <p:ph type="title"/>
          </p:nvPr>
        </p:nvSpPr>
        <p:spPr>
          <a:xfrm>
            <a:off x="838200" y="365126"/>
            <a:ext cx="10515600" cy="10127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Carattere evolutivo dell’Unione europea</a:t>
            </a:r>
            <a:endParaRPr sz="3200" b="1">
              <a:solidFill>
                <a:srgbClr val="0077C8"/>
              </a:solidFill>
            </a:endParaRPr>
          </a:p>
        </p:txBody>
      </p:sp>
      <p:sp>
        <p:nvSpPr>
          <p:cNvPr id="332" name="Google Shape;332;p8"/>
          <p:cNvSpPr txBox="1">
            <a:spLocks noGrp="1"/>
          </p:cNvSpPr>
          <p:nvPr>
            <p:ph type="body" idx="1"/>
          </p:nvPr>
        </p:nvSpPr>
        <p:spPr>
          <a:xfrm>
            <a:off x="838200" y="1478071"/>
            <a:ext cx="10515600" cy="4698892"/>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110000"/>
              </a:lnSpc>
              <a:spcBef>
                <a:spcPts val="0"/>
              </a:spcBef>
              <a:spcAft>
                <a:spcPts val="0"/>
              </a:spcAft>
              <a:buClr>
                <a:srgbClr val="595959"/>
              </a:buClr>
              <a:buSzPct val="100000"/>
              <a:buFont typeface="Arial"/>
              <a:buNone/>
            </a:pPr>
            <a:endParaRPr sz="2800"/>
          </a:p>
          <a:p>
            <a:pPr marL="0" lvl="0" indent="0" algn="l" rtl="0">
              <a:lnSpc>
                <a:spcPct val="110000"/>
              </a:lnSpc>
              <a:spcBef>
                <a:spcPts val="1800"/>
              </a:spcBef>
              <a:spcAft>
                <a:spcPts val="0"/>
              </a:spcAft>
              <a:buClr>
                <a:srgbClr val="595959"/>
              </a:buClr>
              <a:buSzPct val="100000"/>
              <a:buFont typeface="Arial"/>
              <a:buNone/>
            </a:pPr>
            <a:r>
              <a:rPr lang="it-IT" sz="2800"/>
              <a:t>Principio dell’</a:t>
            </a:r>
            <a:r>
              <a:rPr lang="it-IT" sz="2800" b="1"/>
              <a:t>Unione sempre più stretta</a:t>
            </a:r>
            <a:r>
              <a:rPr lang="it-IT" sz="2800"/>
              <a:t>.</a:t>
            </a:r>
            <a:endParaRPr/>
          </a:p>
          <a:p>
            <a:pPr marL="0" lvl="0" indent="0" algn="l" rtl="0">
              <a:lnSpc>
                <a:spcPct val="110000"/>
              </a:lnSpc>
              <a:spcBef>
                <a:spcPts val="1800"/>
              </a:spcBef>
              <a:spcAft>
                <a:spcPts val="0"/>
              </a:spcAft>
              <a:buClr>
                <a:srgbClr val="595959"/>
              </a:buClr>
              <a:buSzPct val="100000"/>
              <a:buFont typeface="Arial"/>
              <a:buNone/>
            </a:pPr>
            <a:r>
              <a:rPr lang="it-IT" sz="2800"/>
              <a:t>Art. 1, par. 2, TUE:</a:t>
            </a:r>
            <a:endParaRPr/>
          </a:p>
          <a:p>
            <a:pPr marL="0" lvl="0" indent="0" algn="l" rtl="0">
              <a:lnSpc>
                <a:spcPct val="110000"/>
              </a:lnSpc>
              <a:spcBef>
                <a:spcPts val="1800"/>
              </a:spcBef>
              <a:spcAft>
                <a:spcPts val="0"/>
              </a:spcAft>
              <a:buClr>
                <a:srgbClr val="595959"/>
              </a:buClr>
              <a:buSzPct val="100000"/>
              <a:buFont typeface="Arial"/>
              <a:buNone/>
            </a:pPr>
            <a:r>
              <a:rPr lang="it-IT" sz="2800"/>
              <a:t>«Il  presente  trattato  segna  una  nuova  tappa  nel  processo  di  creazione  di  un'unione  sempre  più  stretta  tra  i  popoli  dell'Europa…». </a:t>
            </a:r>
            <a:endParaRPr/>
          </a:p>
          <a:p>
            <a:pPr marL="228600" lvl="0" indent="-228600" algn="l" rtl="0">
              <a:lnSpc>
                <a:spcPct val="110000"/>
              </a:lnSpc>
              <a:spcBef>
                <a:spcPts val="1800"/>
              </a:spcBef>
              <a:spcAft>
                <a:spcPts val="0"/>
              </a:spcAft>
              <a:buClr>
                <a:srgbClr val="595959"/>
              </a:buClr>
              <a:buSzPct val="100000"/>
              <a:buChar char="•"/>
            </a:pPr>
            <a:r>
              <a:rPr lang="it-IT"/>
              <a:t>L’Unione europea come sistema non statico sul piano istituzionale ≠ altre organizzazioni internazionali (es. ONU).</a:t>
            </a:r>
            <a:endParaRPr/>
          </a:p>
          <a:p>
            <a:pPr marL="228600" lvl="0" indent="-228600" algn="l" rtl="0">
              <a:lnSpc>
                <a:spcPct val="110000"/>
              </a:lnSpc>
              <a:spcBef>
                <a:spcPts val="1800"/>
              </a:spcBef>
              <a:spcAft>
                <a:spcPts val="0"/>
              </a:spcAft>
              <a:buClr>
                <a:srgbClr val="595959"/>
              </a:buClr>
              <a:buSzPct val="100000"/>
              <a:buChar char="•"/>
            </a:pPr>
            <a:r>
              <a:rPr lang="it-IT"/>
              <a:t>Carattere progressivo dell’integrazione europea quale principio ispiratore dei Trattati.</a:t>
            </a:r>
            <a:endParaRPr/>
          </a:p>
          <a:p>
            <a:pPr marL="228600" lvl="0" indent="-228600" algn="l" rtl="0">
              <a:lnSpc>
                <a:spcPct val="110000"/>
              </a:lnSpc>
              <a:spcBef>
                <a:spcPts val="1800"/>
              </a:spcBef>
              <a:spcAft>
                <a:spcPts val="0"/>
              </a:spcAft>
              <a:buClr>
                <a:srgbClr val="595959"/>
              </a:buClr>
              <a:buSzPct val="100000"/>
              <a:buChar char="•"/>
            </a:pPr>
            <a:r>
              <a:rPr lang="it-IT"/>
              <a:t>Formazione di uno Stato federale quale esito necessario?</a:t>
            </a:r>
            <a:endParaRPr/>
          </a:p>
          <a:p>
            <a:pPr marL="228600" lvl="0" indent="-711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 </a:t>
            </a:r>
          </a:p>
          <a:p>
            <a:r>
              <a:rPr lang="it-IT" dirty="0">
                <a:solidFill>
                  <a:srgbClr val="00B0F0"/>
                </a:solidFill>
              </a:rPr>
              <a:t>Le origini dell’integrazione europea (Parte A)</a:t>
            </a:r>
          </a:p>
          <a:p>
            <a:pPr marL="0" indent="0">
              <a:buNone/>
            </a:pPr>
            <a:endParaRPr lang="it-IT" dirty="0"/>
          </a:p>
          <a:p>
            <a:r>
              <a:rPr lang="it-IT" dirty="0">
                <a:solidFill>
                  <a:srgbClr val="0070C0"/>
                </a:solidFill>
              </a:rPr>
              <a:t>Lezione 2</a:t>
            </a:r>
          </a:p>
          <a:p>
            <a:r>
              <a:rPr lang="it-IT" dirty="0">
                <a:solidFill>
                  <a:srgbClr val="00B0F0"/>
                </a:solidFill>
              </a:rPr>
              <a:t>Le origini dell’integrazione europea (Parte B)</a:t>
            </a:r>
          </a:p>
          <a:p>
            <a:pPr marL="0" indent="0">
              <a:buNone/>
            </a:pPr>
            <a:endParaRPr lang="it-IT" dirty="0"/>
          </a:p>
          <a:p>
            <a:r>
              <a:rPr lang="it-IT" dirty="0">
                <a:solidFill>
                  <a:srgbClr val="0070C0"/>
                </a:solidFill>
              </a:rPr>
              <a:t>Lezione 3</a:t>
            </a:r>
          </a:p>
          <a:p>
            <a:r>
              <a:rPr lang="it-IT" dirty="0">
                <a:solidFill>
                  <a:srgbClr val="00B0F0"/>
                </a:solidFill>
              </a:rPr>
              <a:t>Membership: adesione, recesso, valori</a:t>
            </a:r>
          </a:p>
          <a:p>
            <a:endParaRPr lang="it-IT" dirty="0"/>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F73B2E-9165-D838-1706-C807AE965E13}"/>
              </a:ext>
            </a:extLst>
          </p:cNvPr>
          <p:cNvSpPr>
            <a:spLocks noGrp="1"/>
          </p:cNvSpPr>
          <p:nvPr>
            <p:ph type="ctrTitle"/>
          </p:nvPr>
        </p:nvSpPr>
        <p:spPr/>
        <p:txBody>
          <a:bodyPr>
            <a:normAutofit fontScale="90000"/>
          </a:bodyPr>
          <a:lstStyle/>
          <a:p>
            <a:r>
              <a:rPr lang="it-IT" dirty="0">
                <a:solidFill>
                  <a:srgbClr val="00B0F0"/>
                </a:solidFill>
              </a:rPr>
              <a:t>Le origini dell’integrazione europea (Parte B)</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C7586710-2C65-7619-40F4-4D130BF632E6}"/>
              </a:ext>
            </a:extLst>
          </p:cNvPr>
          <p:cNvSpPr>
            <a:spLocks noGrp="1"/>
          </p:cNvSpPr>
          <p:nvPr>
            <p:ph type="subTitle" idx="1"/>
          </p:nvPr>
        </p:nvSpPr>
        <p:spPr/>
        <p:txBody>
          <a:bodyPr/>
          <a:lstStyle/>
          <a:p>
            <a:r>
              <a:rPr lang="it-IT" dirty="0">
                <a:solidFill>
                  <a:srgbClr val="0070C0"/>
                </a:solidFill>
              </a:rPr>
              <a:t>Lezione 2</a:t>
            </a:r>
          </a:p>
          <a:p>
            <a:endParaRPr lang="it-IT" dirty="0"/>
          </a:p>
        </p:txBody>
      </p:sp>
    </p:spTree>
    <p:extLst>
      <p:ext uri="{BB962C8B-B14F-4D97-AF65-F5344CB8AC3E}">
        <p14:creationId xmlns:p14="http://schemas.microsoft.com/office/powerpoint/2010/main" val="2544764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29E5C8-D85A-9A2D-C787-F50E1ED73EE2}"/>
              </a:ext>
            </a:extLst>
          </p:cNvPr>
          <p:cNvSpPr>
            <a:spLocks noGrp="1"/>
          </p:cNvSpPr>
          <p:nvPr>
            <p:ph type="title"/>
          </p:nvPr>
        </p:nvSpPr>
        <p:spPr/>
        <p:txBody>
          <a:bodyPr/>
          <a:lstStyle/>
          <a:p>
            <a:r>
              <a:rPr lang="it-IT" dirty="0">
                <a:solidFill>
                  <a:srgbClr val="0070C0"/>
                </a:solidFill>
              </a:rPr>
              <a:t>Lezione 2</a:t>
            </a:r>
          </a:p>
        </p:txBody>
      </p:sp>
      <p:sp>
        <p:nvSpPr>
          <p:cNvPr id="3" name="Segnaposto contenuto 2">
            <a:extLst>
              <a:ext uri="{FF2B5EF4-FFF2-40B4-BE49-F238E27FC236}">
                <a16:creationId xmlns:a16="http://schemas.microsoft.com/office/drawing/2014/main" id="{AEB25F45-3FA3-BD46-CA58-D0E295C076D4}"/>
              </a:ext>
            </a:extLst>
          </p:cNvPr>
          <p:cNvSpPr>
            <a:spLocks noGrp="1"/>
          </p:cNvSpPr>
          <p:nvPr>
            <p:ph idx="1"/>
          </p:nvPr>
        </p:nvSpPr>
        <p:spPr/>
        <p:txBody>
          <a:bodyPr/>
          <a:lstStyle/>
          <a:p>
            <a:pPr algn="just"/>
            <a:r>
              <a:rPr lang="it-IT" dirty="0" err="1"/>
              <a:t>b.i</a:t>
            </a:r>
            <a:r>
              <a:rPr lang="it-IT" dirty="0"/>
              <a:t>. Le Comunità europee; </a:t>
            </a:r>
          </a:p>
          <a:p>
            <a:pPr algn="just"/>
            <a:r>
              <a:rPr lang="it-IT" dirty="0" err="1"/>
              <a:t>b.ii</a:t>
            </a:r>
            <a:r>
              <a:rPr lang="it-IT" dirty="0"/>
              <a:t> Atto Unico europeo Trattato di Maastricht e Cittadinanza europea; </a:t>
            </a:r>
          </a:p>
          <a:p>
            <a:pPr algn="just"/>
            <a:r>
              <a:rPr lang="it-IT" dirty="0" err="1"/>
              <a:t>b.iii</a:t>
            </a:r>
            <a:r>
              <a:rPr lang="it-IT" dirty="0"/>
              <a:t>. Trattati di Amsterdam e Nizza; </a:t>
            </a:r>
          </a:p>
          <a:p>
            <a:pPr algn="just"/>
            <a:r>
              <a:rPr lang="it-IT" dirty="0" err="1"/>
              <a:t>b.iv</a:t>
            </a:r>
            <a:r>
              <a:rPr lang="it-IT" dirty="0"/>
              <a:t>. Trattato di Lisbona;</a:t>
            </a:r>
          </a:p>
          <a:p>
            <a:endParaRPr lang="it-IT" dirty="0"/>
          </a:p>
        </p:txBody>
      </p:sp>
    </p:spTree>
    <p:extLst>
      <p:ext uri="{BB962C8B-B14F-4D97-AF65-F5344CB8AC3E}">
        <p14:creationId xmlns:p14="http://schemas.microsoft.com/office/powerpoint/2010/main" val="1585526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90A99B-CE5F-1DD9-4A38-46BCEC52CF1C}"/>
              </a:ext>
            </a:extLst>
          </p:cNvPr>
          <p:cNvSpPr>
            <a:spLocks noGrp="1"/>
          </p:cNvSpPr>
          <p:nvPr>
            <p:ph type="title"/>
          </p:nvPr>
        </p:nvSpPr>
        <p:spPr/>
        <p:txBody>
          <a:bodyPr/>
          <a:lstStyle/>
          <a:p>
            <a:r>
              <a:rPr lang="it-IT" altLang="it-IT" sz="3200" b="1" dirty="0">
                <a:solidFill>
                  <a:srgbClr val="0077C8"/>
                </a:solidFill>
              </a:rPr>
              <a:t>Creazione delle tre Comunità europee</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8D6A516F-8145-15EC-0997-3C779142740B}"/>
              </a:ext>
            </a:extLst>
          </p:cNvPr>
          <p:cNvSpPr>
            <a:spLocks noGrp="1"/>
          </p:cNvSpPr>
          <p:nvPr>
            <p:ph idx="1"/>
          </p:nvPr>
        </p:nvSpPr>
        <p:spPr>
          <a:xfrm>
            <a:off x="783770" y="1536970"/>
            <a:ext cx="10857367" cy="4457430"/>
          </a:xfrm>
        </p:spPr>
        <p:txBody>
          <a:bodyPr>
            <a:normAutofit/>
          </a:bodyPr>
          <a:lstStyle/>
          <a:p>
            <a:pPr marL="0" indent="0">
              <a:buFontTx/>
              <a:buNone/>
            </a:pPr>
            <a:endParaRPr lang="it-IT" altLang="it-IT" sz="2800" b="1" dirty="0"/>
          </a:p>
          <a:p>
            <a:r>
              <a:rPr lang="it-IT" altLang="it-IT" sz="2800" b="1" dirty="0"/>
              <a:t>Cronologia:</a:t>
            </a:r>
          </a:p>
          <a:p>
            <a:r>
              <a:rPr lang="it-IT" altLang="it-IT" sz="2800" b="1" dirty="0"/>
              <a:t>1951:</a:t>
            </a:r>
            <a:r>
              <a:rPr lang="it-IT" altLang="it-IT" sz="2800" dirty="0"/>
              <a:t> Trattato di Parigi istitutivo della Comunità europea del carbone e dell’acciaio (CECA, non più esistente), </a:t>
            </a:r>
          </a:p>
          <a:p>
            <a:r>
              <a:rPr lang="it-IT" altLang="it-IT" sz="2800" b="1" dirty="0"/>
              <a:t>Paesi Fondatori</a:t>
            </a:r>
            <a:r>
              <a:rPr lang="it-IT" altLang="it-IT" sz="2800" dirty="0"/>
              <a:t>: Francia, Germania, Italia, Belgio, Olanda e Lussemburgo</a:t>
            </a:r>
          </a:p>
          <a:p>
            <a:r>
              <a:rPr lang="it-IT" altLang="it-IT" sz="2800" b="1" dirty="0"/>
              <a:t>1957:</a:t>
            </a:r>
            <a:r>
              <a:rPr lang="it-IT" altLang="it-IT" sz="2800" dirty="0"/>
              <a:t> Trattati di Roma istitutivi della Comunità Economica Europea (CEE) e della Comunità Europea dell’Energia Atomica (EURATOM).</a:t>
            </a:r>
          </a:p>
          <a:p>
            <a:r>
              <a:rPr lang="it-IT" altLang="it-IT" sz="2800" b="1" dirty="0"/>
              <a:t>1965: </a:t>
            </a:r>
            <a:r>
              <a:rPr lang="it-IT" altLang="it-IT" sz="2800" dirty="0"/>
              <a:t>Trattato di fusione.</a:t>
            </a:r>
            <a:endParaRPr lang="it-IT" altLang="it-IT" sz="2800" b="1" dirty="0"/>
          </a:p>
          <a:p>
            <a:endParaRPr lang="it-IT" dirty="0"/>
          </a:p>
        </p:txBody>
      </p:sp>
    </p:spTree>
    <p:extLst>
      <p:ext uri="{BB962C8B-B14F-4D97-AF65-F5344CB8AC3E}">
        <p14:creationId xmlns:p14="http://schemas.microsoft.com/office/powerpoint/2010/main" val="327961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40239-5934-B87C-AA23-FC3020F8C92E}"/>
              </a:ext>
            </a:extLst>
          </p:cNvPr>
          <p:cNvSpPr>
            <a:spLocks noGrp="1"/>
          </p:cNvSpPr>
          <p:nvPr>
            <p:ph type="title"/>
          </p:nvPr>
        </p:nvSpPr>
        <p:spPr/>
        <p:txBody>
          <a:bodyPr/>
          <a:lstStyle/>
          <a:p>
            <a:r>
              <a:rPr lang="it-IT" dirty="0"/>
              <a:t>Comunità del Carbone e dell’Acciaio (CECA), 1951</a:t>
            </a:r>
          </a:p>
        </p:txBody>
      </p:sp>
      <p:sp>
        <p:nvSpPr>
          <p:cNvPr id="4" name="Segnaposto data 3">
            <a:extLst>
              <a:ext uri="{FF2B5EF4-FFF2-40B4-BE49-F238E27FC236}">
                <a16:creationId xmlns:a16="http://schemas.microsoft.com/office/drawing/2014/main" id="{C157F5B5-2D6B-E71F-EB94-90B9F159CD52}"/>
              </a:ext>
            </a:extLst>
          </p:cNvPr>
          <p:cNvSpPr>
            <a:spLocks noGrp="1"/>
          </p:cNvSpPr>
          <p:nvPr>
            <p:ph type="dt" sz="half" idx="10"/>
          </p:nvPr>
        </p:nvSpPr>
        <p:spPr/>
        <p:txBody>
          <a:bodyPr/>
          <a:lstStyle/>
          <a:p>
            <a:fld id="{2721728E-09D1-294C-815A-88BEBB89DB06}" type="datetime4">
              <a:rPr lang="it-IT" smtClean="0"/>
              <a:t>7 luglio 2026</a:t>
            </a:fld>
            <a:endParaRPr lang="it-IT"/>
          </a:p>
        </p:txBody>
      </p:sp>
      <p:sp>
        <p:nvSpPr>
          <p:cNvPr id="5" name="Segnaposto piè di pagina 4">
            <a:extLst>
              <a:ext uri="{FF2B5EF4-FFF2-40B4-BE49-F238E27FC236}">
                <a16:creationId xmlns:a16="http://schemas.microsoft.com/office/drawing/2014/main" id="{12E229FD-711B-4F7C-7837-573161F9ED31}"/>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B46D3DB-E44A-40D1-47DE-39B8149C88AB}"/>
              </a:ext>
            </a:extLst>
          </p:cNvPr>
          <p:cNvSpPr>
            <a:spLocks noGrp="1"/>
          </p:cNvSpPr>
          <p:nvPr>
            <p:ph type="sldNum" sz="quarter" idx="12"/>
          </p:nvPr>
        </p:nvSpPr>
        <p:spPr/>
        <p:txBody>
          <a:bodyPr/>
          <a:lstStyle/>
          <a:p>
            <a:fld id="{DD589A36-170F-7348-BCDB-23CF9D860473}" type="slidenum">
              <a:rPr lang="it-IT" smtClean="0"/>
              <a:t>23</a:t>
            </a:fld>
            <a:endParaRPr lang="it-IT"/>
          </a:p>
        </p:txBody>
      </p:sp>
      <p:pic>
        <p:nvPicPr>
          <p:cNvPr id="1026" name="Picture 2" descr="Ceca [comunità europea del carbone e dell'acciaio] - Enciclopedia - Treccani">
            <a:extLst>
              <a:ext uri="{FF2B5EF4-FFF2-40B4-BE49-F238E27FC236}">
                <a16:creationId xmlns:a16="http://schemas.microsoft.com/office/drawing/2014/main" id="{A06CD535-3A47-02B6-8B39-1A91F94EB4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73691" y="1536700"/>
            <a:ext cx="3312855" cy="434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574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1F8584-9D6D-A1B2-83BE-A30BD0F91683}"/>
              </a:ext>
            </a:extLst>
          </p:cNvPr>
          <p:cNvSpPr>
            <a:spLocks noGrp="1"/>
          </p:cNvSpPr>
          <p:nvPr>
            <p:ph type="title"/>
          </p:nvPr>
        </p:nvSpPr>
        <p:spPr>
          <a:xfrm>
            <a:off x="838200" y="365126"/>
            <a:ext cx="10515600" cy="1037790"/>
          </a:xfrm>
        </p:spPr>
        <p:txBody>
          <a:bodyPr/>
          <a:lstStyle/>
          <a:p>
            <a:r>
              <a:rPr lang="it-IT" altLang="it-IT" sz="3200" b="1" dirty="0">
                <a:solidFill>
                  <a:srgbClr val="0077C8"/>
                </a:solidFill>
              </a:rPr>
              <a:t>Creazione delle tre Comunità europee</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07487E17-39B7-E4A3-0A6A-3439A9510F81}"/>
              </a:ext>
            </a:extLst>
          </p:cNvPr>
          <p:cNvSpPr>
            <a:spLocks noGrp="1"/>
          </p:cNvSpPr>
          <p:nvPr>
            <p:ph idx="1"/>
          </p:nvPr>
        </p:nvSpPr>
        <p:spPr>
          <a:xfrm>
            <a:off x="838200" y="1637734"/>
            <a:ext cx="10515600" cy="4487493"/>
          </a:xfrm>
        </p:spPr>
        <p:txBody>
          <a:bodyPr>
            <a:normAutofit/>
          </a:bodyPr>
          <a:lstStyle/>
          <a:p>
            <a:pPr marL="0" indent="0">
              <a:buFontTx/>
              <a:buNone/>
              <a:defRPr/>
            </a:pPr>
            <a:endParaRPr lang="it-IT" altLang="it-IT" dirty="0"/>
          </a:p>
          <a:p>
            <a:pPr>
              <a:defRPr/>
            </a:pPr>
            <a:r>
              <a:rPr lang="it-IT" altLang="it-IT" dirty="0"/>
              <a:t>Obiettivi della CEE (art. 2 Trattato di Roma): </a:t>
            </a:r>
          </a:p>
          <a:p>
            <a:pPr>
              <a:buFontTx/>
              <a:buChar char="-"/>
              <a:defRPr/>
            </a:pPr>
            <a:r>
              <a:rPr lang="it-IT" altLang="it-IT" dirty="0"/>
              <a:t>instaurazione di un mercato comune (MEC) legato alle 4 libertà di circolazione; </a:t>
            </a:r>
          </a:p>
          <a:p>
            <a:pPr>
              <a:buFontTx/>
              <a:buChar char="-"/>
              <a:defRPr/>
            </a:pPr>
            <a:r>
              <a:rPr lang="it-IT" altLang="it-IT" dirty="0"/>
              <a:t>graduale ravvicinamento delle politiche economiche degli Stati membri.</a:t>
            </a:r>
          </a:p>
          <a:p>
            <a:pPr>
              <a:defRPr/>
            </a:pPr>
            <a:r>
              <a:rPr lang="it-IT" altLang="it-IT" dirty="0"/>
              <a:t>Necessità di un periodo transitorio di 12 anni sino al 31 dicembre 1969.</a:t>
            </a:r>
          </a:p>
          <a:p>
            <a:endParaRPr lang="it-IT" dirty="0"/>
          </a:p>
        </p:txBody>
      </p:sp>
    </p:spTree>
    <p:extLst>
      <p:ext uri="{BB962C8B-B14F-4D97-AF65-F5344CB8AC3E}">
        <p14:creationId xmlns:p14="http://schemas.microsoft.com/office/powerpoint/2010/main" val="2913643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8B750D-FE9D-5AE7-FAAA-BAEBF189BE37}"/>
              </a:ext>
            </a:extLst>
          </p:cNvPr>
          <p:cNvSpPr>
            <a:spLocks noGrp="1"/>
          </p:cNvSpPr>
          <p:nvPr>
            <p:ph type="title"/>
          </p:nvPr>
        </p:nvSpPr>
        <p:spPr>
          <a:xfrm>
            <a:off x="876693" y="741391"/>
            <a:ext cx="3455821" cy="1616203"/>
          </a:xfrm>
        </p:spPr>
        <p:txBody>
          <a:bodyPr anchor="b">
            <a:normAutofit/>
          </a:bodyPr>
          <a:lstStyle/>
          <a:p>
            <a:r>
              <a:rPr lang="it-IT" sz="3200" dirty="0"/>
              <a:t>Comunità economica europea, 1957</a:t>
            </a:r>
          </a:p>
        </p:txBody>
      </p:sp>
      <p:sp>
        <p:nvSpPr>
          <p:cNvPr id="2067" name="Content Placeholder 2053">
            <a:extLst>
              <a:ext uri="{FF2B5EF4-FFF2-40B4-BE49-F238E27FC236}">
                <a16:creationId xmlns:a16="http://schemas.microsoft.com/office/drawing/2014/main" id="{F3952078-BF55-8B9A-BD9D-51237400D560}"/>
              </a:ext>
            </a:extLst>
          </p:cNvPr>
          <p:cNvSpPr>
            <a:spLocks noGrp="1"/>
          </p:cNvSpPr>
          <p:nvPr>
            <p:ph idx="1"/>
          </p:nvPr>
        </p:nvSpPr>
        <p:spPr>
          <a:xfrm>
            <a:off x="876693" y="2956142"/>
            <a:ext cx="3455821" cy="3025166"/>
          </a:xfrm>
        </p:spPr>
        <p:txBody>
          <a:bodyPr anchor="t">
            <a:normAutofit/>
          </a:bodyPr>
          <a:lstStyle/>
          <a:p>
            <a:pPr marL="0" indent="0">
              <a:lnSpc>
                <a:spcPct val="90000"/>
              </a:lnSpc>
              <a:spcBef>
                <a:spcPct val="0"/>
              </a:spcBef>
              <a:buNone/>
            </a:pPr>
            <a:r>
              <a:rPr lang="it-IT" altLang="it-IT" dirty="0">
                <a:solidFill>
                  <a:srgbClr val="003A70"/>
                </a:solidFill>
              </a:rPr>
              <a:t>Comunità Europea dell’Energia Atomica, 1957</a:t>
            </a:r>
            <a:endParaRPr lang="en-US" dirty="0">
              <a:solidFill>
                <a:srgbClr val="003A70"/>
              </a:solidFill>
            </a:endParaRPr>
          </a:p>
        </p:txBody>
      </p:sp>
      <p:pic>
        <p:nvPicPr>
          <p:cNvPr id="2050" name="Picture 2" descr="Immagine che contiene mappa, testo&#10;&#10;Il contenuto generato dall'IA potrebbe non essere corretto.">
            <a:extLst>
              <a:ext uri="{FF2B5EF4-FFF2-40B4-BE49-F238E27FC236}">
                <a16:creationId xmlns:a16="http://schemas.microsoft.com/office/drawing/2014/main" id="{A58FD480-9ECB-659F-917E-B07E517B38D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87672" y="747225"/>
            <a:ext cx="6389346" cy="5372859"/>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324CE0E6-33AA-DDF8-EE61-2A9E8B08D543}"/>
              </a:ext>
            </a:extLst>
          </p:cNvPr>
          <p:cNvSpPr>
            <a:spLocks noGrp="1"/>
          </p:cNvSpPr>
          <p:nvPr>
            <p:ph type="dt" sz="half" idx="10"/>
          </p:nvPr>
        </p:nvSpPr>
        <p:spPr>
          <a:xfrm>
            <a:off x="838200" y="6356350"/>
            <a:ext cx="2743200" cy="365125"/>
          </a:xfrm>
        </p:spPr>
        <p:txBody>
          <a:bodyPr>
            <a:normAutofit/>
          </a:bodyPr>
          <a:lstStyle/>
          <a:p>
            <a:pPr>
              <a:spcAft>
                <a:spcPts val="600"/>
              </a:spcAft>
            </a:pPr>
            <a:fld id="{2721728E-09D1-294C-815A-88BEBB89DB06}" type="datetime4">
              <a:rPr lang="it-IT" smtClean="0"/>
              <a:pPr>
                <a:spcAft>
                  <a:spcPts val="600"/>
                </a:spcAft>
              </a:pPr>
              <a:t>7 luglio 2026</a:t>
            </a:fld>
            <a:endParaRPr lang="it-IT"/>
          </a:p>
        </p:txBody>
      </p:sp>
      <p:sp>
        <p:nvSpPr>
          <p:cNvPr id="5" name="Segnaposto piè di pagina 4">
            <a:extLst>
              <a:ext uri="{FF2B5EF4-FFF2-40B4-BE49-F238E27FC236}">
                <a16:creationId xmlns:a16="http://schemas.microsoft.com/office/drawing/2014/main" id="{D7C6E2EA-CD0F-7EA3-EB00-5580FFB3CB81}"/>
              </a:ext>
            </a:extLst>
          </p:cNvPr>
          <p:cNvSpPr>
            <a:spLocks noGrp="1"/>
          </p:cNvSpPr>
          <p:nvPr>
            <p:ph type="ftr" sz="quarter" idx="11"/>
          </p:nvPr>
        </p:nvSpPr>
        <p:spPr>
          <a:xfrm>
            <a:off x="5514569" y="6356350"/>
            <a:ext cx="3096030" cy="365125"/>
          </a:xfrm>
        </p:spPr>
        <p:txBody>
          <a:bodyPr>
            <a:normAutofit/>
          </a:bodyPr>
          <a:lstStyle/>
          <a:p>
            <a:pPr>
              <a:spcAft>
                <a:spcPts val="600"/>
              </a:spcAft>
            </a:pPr>
            <a:r>
              <a:rPr lang="it-IT">
                <a:solidFill>
                  <a:schemeClr val="tx1">
                    <a:lumMod val="50000"/>
                    <a:lumOff val="50000"/>
                  </a:schemeClr>
                </a:solidFill>
              </a:rPr>
              <a:t>Titolo della Presentazione/Sezione</a:t>
            </a:r>
          </a:p>
        </p:txBody>
      </p:sp>
      <p:sp>
        <p:nvSpPr>
          <p:cNvPr id="6" name="Segnaposto numero diapositiva 5">
            <a:extLst>
              <a:ext uri="{FF2B5EF4-FFF2-40B4-BE49-F238E27FC236}">
                <a16:creationId xmlns:a16="http://schemas.microsoft.com/office/drawing/2014/main" id="{5E207770-559B-E9D4-D06B-8C273EFADF3B}"/>
              </a:ext>
            </a:extLst>
          </p:cNvPr>
          <p:cNvSpPr>
            <a:spLocks noGrp="1"/>
          </p:cNvSpPr>
          <p:nvPr>
            <p:ph type="sldNum" sz="quarter" idx="12"/>
          </p:nvPr>
        </p:nvSpPr>
        <p:spPr>
          <a:xfrm>
            <a:off x="8610600" y="6356350"/>
            <a:ext cx="2743200" cy="365125"/>
          </a:xfrm>
        </p:spPr>
        <p:txBody>
          <a:bodyPr>
            <a:normAutofit/>
          </a:bodyPr>
          <a:lstStyle/>
          <a:p>
            <a:pPr>
              <a:spcAft>
                <a:spcPts val="600"/>
              </a:spcAft>
            </a:pPr>
            <a:fld id="{DD589A36-170F-7348-BCDB-23CF9D860473}" type="slidenum">
              <a:rPr lang="it-IT">
                <a:solidFill>
                  <a:schemeClr val="tx1">
                    <a:lumMod val="50000"/>
                    <a:lumOff val="50000"/>
                  </a:schemeClr>
                </a:solidFill>
              </a:rPr>
              <a:pPr>
                <a:spcAft>
                  <a:spcPts val="600"/>
                </a:spcAft>
              </a:pPr>
              <a:t>25</a:t>
            </a:fld>
            <a:endParaRPr lang="it-IT">
              <a:solidFill>
                <a:schemeClr val="tx1">
                  <a:lumMod val="50000"/>
                  <a:lumOff val="50000"/>
                </a:schemeClr>
              </a:solidFill>
            </a:endParaRPr>
          </a:p>
        </p:txBody>
      </p:sp>
    </p:spTree>
    <p:extLst>
      <p:ext uri="{BB962C8B-B14F-4D97-AF65-F5344CB8AC3E}">
        <p14:creationId xmlns:p14="http://schemas.microsoft.com/office/powerpoint/2010/main" val="3428265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00AA71-6256-9EB4-5CD8-E1C25578A188}"/>
              </a:ext>
            </a:extLst>
          </p:cNvPr>
          <p:cNvSpPr>
            <a:spLocks noGrp="1"/>
          </p:cNvSpPr>
          <p:nvPr>
            <p:ph type="title"/>
          </p:nvPr>
        </p:nvSpPr>
        <p:spPr/>
        <p:txBody>
          <a:bodyPr/>
          <a:lstStyle/>
          <a:p>
            <a:r>
              <a:rPr lang="it-IT" sz="3200" b="1" dirty="0">
                <a:solidFill>
                  <a:srgbClr val="0070C0"/>
                </a:solidFill>
              </a:rPr>
              <a:t>Nozione di mercato e Trattati</a:t>
            </a:r>
          </a:p>
        </p:txBody>
      </p:sp>
      <p:sp>
        <p:nvSpPr>
          <p:cNvPr id="3" name="Segnaposto contenuto 2">
            <a:extLst>
              <a:ext uri="{FF2B5EF4-FFF2-40B4-BE49-F238E27FC236}">
                <a16:creationId xmlns:a16="http://schemas.microsoft.com/office/drawing/2014/main" id="{F39B03EF-95E3-316C-8054-D447041C0E40}"/>
              </a:ext>
            </a:extLst>
          </p:cNvPr>
          <p:cNvSpPr>
            <a:spLocks noGrp="1"/>
          </p:cNvSpPr>
          <p:nvPr>
            <p:ph idx="1"/>
          </p:nvPr>
        </p:nvSpPr>
        <p:spPr>
          <a:xfrm>
            <a:off x="419100" y="1358900"/>
            <a:ext cx="11222038" cy="4795157"/>
          </a:xfrm>
        </p:spPr>
        <p:txBody>
          <a:bodyPr>
            <a:normAutofit lnSpcReduction="10000"/>
          </a:bodyPr>
          <a:lstStyle/>
          <a:p>
            <a:endParaRPr lang="it-IT" sz="2700" dirty="0"/>
          </a:p>
          <a:p>
            <a:r>
              <a:rPr lang="it-IT" sz="2700" dirty="0"/>
              <a:t>Mercato al centro del processo di integrazione europea tramite il metodo funzionalista</a:t>
            </a:r>
          </a:p>
          <a:p>
            <a:pPr marL="0" indent="0">
              <a:buNone/>
            </a:pPr>
            <a:endParaRPr lang="it-IT" sz="2700" dirty="0"/>
          </a:p>
          <a:p>
            <a:pPr lvl="1"/>
            <a:r>
              <a:rPr lang="it-IT" sz="2700" dirty="0">
                <a:solidFill>
                  <a:schemeClr val="tx1">
                    <a:lumMod val="65000"/>
                    <a:lumOff val="35000"/>
                  </a:schemeClr>
                </a:solidFill>
                <a:latin typeface="Luiss Sans" pitchFamily="2" charset="0"/>
                <a:cs typeface="Calibri" panose="020F0502020204030204" pitchFamily="34" charset="0"/>
              </a:rPr>
              <a:t>Definizione di mercato comune nella giurisprudenza della Corte di giustizia, C-15/81;</a:t>
            </a:r>
          </a:p>
          <a:p>
            <a:pPr lvl="1"/>
            <a:r>
              <a:rPr lang="it-IT" sz="2700" dirty="0">
                <a:solidFill>
                  <a:schemeClr val="tx1">
                    <a:lumMod val="65000"/>
                    <a:lumOff val="35000"/>
                  </a:schemeClr>
                </a:solidFill>
                <a:latin typeface="Luiss Sans" pitchFamily="2" charset="0"/>
                <a:cs typeface="Calibri" panose="020F0502020204030204" pitchFamily="34" charset="0"/>
              </a:rPr>
              <a:t>Definizione art. 2TCE;</a:t>
            </a:r>
          </a:p>
          <a:p>
            <a:pPr lvl="1"/>
            <a:r>
              <a:rPr lang="it-IT" sz="2700" dirty="0">
                <a:solidFill>
                  <a:schemeClr val="tx1">
                    <a:lumMod val="65000"/>
                    <a:lumOff val="35000"/>
                  </a:schemeClr>
                </a:solidFill>
                <a:latin typeface="Luiss Sans" pitchFamily="2" charset="0"/>
                <a:cs typeface="Calibri" panose="020F0502020204030204" pitchFamily="34" charset="0"/>
              </a:rPr>
              <a:t>Definizione di mercato interno (art. 26 TFUE) : «spazio senza frontiere interne, nel quale è assicurata la libera circolazione delle merci, delle persone, dei servizi e dei capitali»</a:t>
            </a:r>
          </a:p>
          <a:p>
            <a:pPr lvl="1"/>
            <a:r>
              <a:rPr lang="it-IT" sz="2700" dirty="0">
                <a:solidFill>
                  <a:srgbClr val="00B0F0"/>
                </a:solidFill>
                <a:latin typeface="Luiss Sans" pitchFamily="2" charset="0"/>
                <a:cs typeface="Calibri" panose="020F0502020204030204" pitchFamily="34" charset="0"/>
              </a:rPr>
              <a:t>Le espressioni mercato, comune, mercato interno e mercato unico sono in pratica equivalenti </a:t>
            </a:r>
          </a:p>
          <a:p>
            <a:endParaRPr lang="it-IT" dirty="0"/>
          </a:p>
        </p:txBody>
      </p:sp>
    </p:spTree>
    <p:extLst>
      <p:ext uri="{BB962C8B-B14F-4D97-AF65-F5344CB8AC3E}">
        <p14:creationId xmlns:p14="http://schemas.microsoft.com/office/powerpoint/2010/main" val="9282065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224C3A-29C5-AA45-2A99-89A87D9B92D6}"/>
              </a:ext>
            </a:extLst>
          </p:cNvPr>
          <p:cNvSpPr>
            <a:spLocks noGrp="1"/>
          </p:cNvSpPr>
          <p:nvPr>
            <p:ph type="title"/>
          </p:nvPr>
        </p:nvSpPr>
        <p:spPr/>
        <p:txBody>
          <a:bodyPr/>
          <a:lstStyle/>
          <a:p>
            <a:r>
              <a:rPr lang="it-IT" sz="3200" b="1" dirty="0">
                <a:solidFill>
                  <a:srgbClr val="0070C0"/>
                </a:solidFill>
              </a:rPr>
              <a:t>Integrazione negativa e positiva</a:t>
            </a:r>
          </a:p>
        </p:txBody>
      </p:sp>
      <p:sp>
        <p:nvSpPr>
          <p:cNvPr id="3" name="Segnaposto contenuto 2">
            <a:extLst>
              <a:ext uri="{FF2B5EF4-FFF2-40B4-BE49-F238E27FC236}">
                <a16:creationId xmlns:a16="http://schemas.microsoft.com/office/drawing/2014/main" id="{0B714403-292A-3D18-43A5-544F101AF91C}"/>
              </a:ext>
            </a:extLst>
          </p:cNvPr>
          <p:cNvSpPr>
            <a:spLocks noGrp="1"/>
          </p:cNvSpPr>
          <p:nvPr>
            <p:ph idx="1"/>
          </p:nvPr>
        </p:nvSpPr>
        <p:spPr>
          <a:xfrm>
            <a:off x="419100" y="1536970"/>
            <a:ext cx="11222038" cy="4544516"/>
          </a:xfrm>
        </p:spPr>
        <p:txBody>
          <a:bodyPr>
            <a:normAutofit lnSpcReduction="10000"/>
          </a:bodyPr>
          <a:lstStyle/>
          <a:p>
            <a:pPr marL="457200" lvl="1" indent="0">
              <a:lnSpc>
                <a:spcPct val="100000"/>
              </a:lnSpc>
              <a:buNone/>
            </a:pPr>
            <a:endParaRPr lang="it-IT" sz="2900" dirty="0">
              <a:solidFill>
                <a:schemeClr val="tx1">
                  <a:lumMod val="65000"/>
                  <a:lumOff val="35000"/>
                </a:schemeClr>
              </a:solidFill>
              <a:latin typeface="Luiss Sans" pitchFamily="2" charset="0"/>
              <a:cs typeface="Calibri" panose="020F0502020204030204" pitchFamily="34" charset="0"/>
            </a:endParaRPr>
          </a:p>
          <a:p>
            <a:pPr lvl="1">
              <a:lnSpc>
                <a:spcPct val="100000"/>
              </a:lnSpc>
            </a:pPr>
            <a:r>
              <a:rPr lang="it-IT" sz="2900" dirty="0">
                <a:solidFill>
                  <a:schemeClr val="tx1">
                    <a:lumMod val="65000"/>
                    <a:lumOff val="35000"/>
                  </a:schemeClr>
                </a:solidFill>
                <a:latin typeface="Luiss Sans" pitchFamily="2" charset="0"/>
                <a:cs typeface="Calibri" panose="020F0502020204030204" pitchFamily="34" charset="0"/>
              </a:rPr>
              <a:t>Comunità e due fasi dell’integrazione economica:</a:t>
            </a:r>
          </a:p>
          <a:p>
            <a:pPr lvl="1">
              <a:lnSpc>
                <a:spcPct val="100000"/>
              </a:lnSpc>
            </a:pPr>
            <a:r>
              <a:rPr lang="it-IT" sz="2900" dirty="0">
                <a:solidFill>
                  <a:srgbClr val="00B0F0"/>
                </a:solidFill>
                <a:latin typeface="Luiss Sans" pitchFamily="2" charset="0"/>
                <a:cs typeface="Calibri" panose="020F0502020204030204" pitchFamily="34" charset="0"/>
              </a:rPr>
              <a:t>1°, Integrazione negativa:  </a:t>
            </a:r>
          </a:p>
          <a:p>
            <a:pPr lvl="1">
              <a:lnSpc>
                <a:spcPct val="100000"/>
              </a:lnSpc>
            </a:pPr>
            <a:r>
              <a:rPr lang="it-IT" sz="2900" dirty="0">
                <a:solidFill>
                  <a:schemeClr val="tx1">
                    <a:lumMod val="65000"/>
                    <a:lumOff val="35000"/>
                  </a:schemeClr>
                </a:solidFill>
                <a:latin typeface="Luiss Sans" pitchFamily="2" charset="0"/>
                <a:cs typeface="Calibri" panose="020F0502020204030204" pitchFamily="34" charset="0"/>
              </a:rPr>
              <a:t>fra i mercati e fra le attività economiche degli Stati membri (prima generazione del mercato):</a:t>
            </a:r>
          </a:p>
          <a:p>
            <a:pPr lvl="1">
              <a:lnSpc>
                <a:spcPct val="100000"/>
              </a:lnSpc>
            </a:pPr>
            <a:r>
              <a:rPr lang="it-IT" sz="2900" dirty="0">
                <a:solidFill>
                  <a:schemeClr val="tx1">
                    <a:lumMod val="65000"/>
                    <a:lumOff val="35000"/>
                  </a:schemeClr>
                </a:solidFill>
                <a:latin typeface="Luiss Sans" pitchFamily="2" charset="0"/>
                <a:cs typeface="Calibri" panose="020F0502020204030204" pitchFamily="34" charset="0"/>
              </a:rPr>
              <a:t>Eliminazione delle barriere poste dagli Stati agli scambi in merci, persone, servizi e capitali, con una serie di divieti imposti agli Stati membri e con un oculato dosaggio nella previsione e soprattutto nell’applicazione delle relative deroghe.</a:t>
            </a:r>
          </a:p>
          <a:p>
            <a:pPr lvl="1">
              <a:lnSpc>
                <a:spcPct val="100000"/>
              </a:lnSpc>
            </a:pPr>
            <a:r>
              <a:rPr lang="it-IT" sz="2900" dirty="0">
                <a:solidFill>
                  <a:schemeClr val="tx1">
                    <a:lumMod val="65000"/>
                    <a:lumOff val="35000"/>
                  </a:schemeClr>
                </a:solidFill>
                <a:latin typeface="Luiss Sans" pitchFamily="2" charset="0"/>
                <a:cs typeface="Calibri" panose="020F0502020204030204" pitchFamily="34" charset="0"/>
              </a:rPr>
              <a:t>Norme dei Trattati (base giuridica). </a:t>
            </a:r>
          </a:p>
          <a:p>
            <a:endParaRPr lang="it-IT" dirty="0"/>
          </a:p>
        </p:txBody>
      </p:sp>
    </p:spTree>
    <p:extLst>
      <p:ext uri="{BB962C8B-B14F-4D97-AF65-F5344CB8AC3E}">
        <p14:creationId xmlns:p14="http://schemas.microsoft.com/office/powerpoint/2010/main" val="2792748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FBFE8F-7EC9-A634-61D7-0E253C4F56D8}"/>
              </a:ext>
            </a:extLst>
          </p:cNvPr>
          <p:cNvSpPr>
            <a:spLocks noGrp="1"/>
          </p:cNvSpPr>
          <p:nvPr>
            <p:ph type="title"/>
          </p:nvPr>
        </p:nvSpPr>
        <p:spPr/>
        <p:txBody>
          <a:bodyPr/>
          <a:lstStyle/>
          <a:p>
            <a:r>
              <a:rPr lang="it-IT" sz="3200" b="1" dirty="0">
                <a:solidFill>
                  <a:srgbClr val="0070C0"/>
                </a:solidFill>
              </a:rPr>
              <a:t>Integrazione negativa e positiva</a:t>
            </a:r>
            <a:endParaRPr lang="it-IT" sz="3200" dirty="0">
              <a:solidFill>
                <a:srgbClr val="0070C0"/>
              </a:solidFill>
            </a:endParaRPr>
          </a:p>
        </p:txBody>
      </p:sp>
      <p:sp>
        <p:nvSpPr>
          <p:cNvPr id="3" name="Segnaposto contenuto 2">
            <a:extLst>
              <a:ext uri="{FF2B5EF4-FFF2-40B4-BE49-F238E27FC236}">
                <a16:creationId xmlns:a16="http://schemas.microsoft.com/office/drawing/2014/main" id="{59062C2D-7604-4A29-E30D-816B9BDF964A}"/>
              </a:ext>
            </a:extLst>
          </p:cNvPr>
          <p:cNvSpPr>
            <a:spLocks noGrp="1"/>
          </p:cNvSpPr>
          <p:nvPr>
            <p:ph idx="1"/>
          </p:nvPr>
        </p:nvSpPr>
        <p:spPr>
          <a:xfrm>
            <a:off x="638628" y="1536970"/>
            <a:ext cx="11002509" cy="4339955"/>
          </a:xfrm>
        </p:spPr>
        <p:txBody>
          <a:bodyPr>
            <a:normAutofit fontScale="92500" lnSpcReduction="20000"/>
          </a:bodyPr>
          <a:lstStyle/>
          <a:p>
            <a:r>
              <a:rPr lang="it-IT" b="1" dirty="0">
                <a:solidFill>
                  <a:srgbClr val="00B0F0"/>
                </a:solidFill>
              </a:rPr>
              <a:t>2</a:t>
            </a:r>
            <a:r>
              <a:rPr lang="it-IT" sz="3400" dirty="0">
                <a:solidFill>
                  <a:srgbClr val="00B0F0"/>
                </a:solidFill>
                <a:ea typeface="+mn-ea"/>
              </a:rPr>
              <a:t>° integrazione positiva  </a:t>
            </a:r>
            <a:r>
              <a:rPr lang="it-IT" sz="3400" dirty="0">
                <a:ea typeface="+mn-ea"/>
              </a:rPr>
              <a:t>(seconda generazione del mercato unico): </a:t>
            </a:r>
          </a:p>
          <a:p>
            <a:r>
              <a:rPr lang="it-IT" sz="3400" dirty="0">
                <a:ea typeface="+mn-ea"/>
              </a:rPr>
              <a:t>Completa e definitiva eliminazione delle frontiere tecniche, fisiche e fiscali tra i mercati degli Stati membri e quello della armonizzazione della fiscalità indiretta. Eliminazione dell’unanimità per la presa delle decisioni.</a:t>
            </a:r>
          </a:p>
          <a:p>
            <a:r>
              <a:rPr lang="it-IT" sz="3400" dirty="0">
                <a:ea typeface="+mn-ea"/>
              </a:rPr>
              <a:t>Utilizzo del regolamento in luogo della direttiva. </a:t>
            </a:r>
          </a:p>
          <a:p>
            <a:r>
              <a:rPr lang="it-IT" sz="3400" dirty="0">
                <a:ea typeface="+mn-ea"/>
              </a:rPr>
              <a:t>Applicazione del criterio del mutuo riconoscimento delle normative nazionali in determinati settori.</a:t>
            </a:r>
          </a:p>
          <a:p>
            <a:r>
              <a:rPr lang="it-IT" sz="3400" dirty="0">
                <a:ea typeface="+mn-ea"/>
              </a:rPr>
              <a:t>Diritto derivato </a:t>
            </a:r>
          </a:p>
          <a:p>
            <a:endParaRPr lang="it-IT" dirty="0"/>
          </a:p>
        </p:txBody>
      </p:sp>
    </p:spTree>
    <p:extLst>
      <p:ext uri="{BB962C8B-B14F-4D97-AF65-F5344CB8AC3E}">
        <p14:creationId xmlns:p14="http://schemas.microsoft.com/office/powerpoint/2010/main" val="1198865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7D525-EE9C-E592-A653-BAAF63509AFE}"/>
              </a:ext>
            </a:extLst>
          </p:cNvPr>
          <p:cNvSpPr>
            <a:spLocks noGrp="1"/>
          </p:cNvSpPr>
          <p:nvPr>
            <p:ph type="title"/>
          </p:nvPr>
        </p:nvSpPr>
        <p:spPr/>
        <p:txBody>
          <a:bodyPr/>
          <a:lstStyle/>
          <a:p>
            <a:r>
              <a:rPr lang="it-IT" sz="3200" b="1" dirty="0">
                <a:solidFill>
                  <a:srgbClr val="0070C0"/>
                </a:solidFill>
              </a:rPr>
              <a:t>Mercato e libertà</a:t>
            </a:r>
          </a:p>
        </p:txBody>
      </p:sp>
      <p:sp>
        <p:nvSpPr>
          <p:cNvPr id="3" name="Segnaposto contenuto 2">
            <a:extLst>
              <a:ext uri="{FF2B5EF4-FFF2-40B4-BE49-F238E27FC236}">
                <a16:creationId xmlns:a16="http://schemas.microsoft.com/office/drawing/2014/main" id="{0E1989A5-387A-21B0-B0A4-385485322A6F}"/>
              </a:ext>
            </a:extLst>
          </p:cNvPr>
          <p:cNvSpPr>
            <a:spLocks noGrp="1"/>
          </p:cNvSpPr>
          <p:nvPr>
            <p:ph idx="1"/>
          </p:nvPr>
        </p:nvSpPr>
        <p:spPr>
          <a:xfrm>
            <a:off x="812800" y="1536970"/>
            <a:ext cx="10828338" cy="4339955"/>
          </a:xfrm>
        </p:spPr>
        <p:txBody>
          <a:bodyPr>
            <a:normAutofit/>
          </a:bodyPr>
          <a:lstStyle/>
          <a:p>
            <a:r>
              <a:rPr lang="it-IT" dirty="0"/>
              <a:t>Trattati, mercato e libertà:</a:t>
            </a:r>
          </a:p>
          <a:p>
            <a:pPr marL="0" indent="0">
              <a:buNone/>
            </a:pPr>
            <a:endParaRPr lang="it-IT" dirty="0"/>
          </a:p>
          <a:p>
            <a:r>
              <a:rPr lang="it-IT" dirty="0"/>
              <a:t>Libera circolazione delle merci</a:t>
            </a:r>
          </a:p>
          <a:p>
            <a:r>
              <a:rPr lang="it-IT" dirty="0"/>
              <a:t>Libera circolazione dei servizi e libertà di stabilimento</a:t>
            </a:r>
          </a:p>
          <a:p>
            <a:r>
              <a:rPr lang="it-IT" dirty="0"/>
              <a:t>Libera circolazione delle persone</a:t>
            </a:r>
          </a:p>
          <a:p>
            <a:r>
              <a:rPr lang="it-IT" dirty="0"/>
              <a:t>Libera circolazione dei capitali e dei pagamenti</a:t>
            </a:r>
          </a:p>
        </p:txBody>
      </p:sp>
    </p:spTree>
    <p:extLst>
      <p:ext uri="{BB962C8B-B14F-4D97-AF65-F5344CB8AC3E}">
        <p14:creationId xmlns:p14="http://schemas.microsoft.com/office/powerpoint/2010/main" val="1598392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fontScale="90000"/>
          </a:bodyPr>
          <a:lstStyle/>
          <a:p>
            <a:r>
              <a:rPr lang="it-IT" dirty="0">
                <a:solidFill>
                  <a:srgbClr val="00B0F0"/>
                </a:solidFill>
              </a:rPr>
              <a:t>Le origini dell’integrazione europea (Parte A)</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 </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5E047D-FE19-220D-EA2C-E9B9619A1A44}"/>
              </a:ext>
            </a:extLst>
          </p:cNvPr>
          <p:cNvSpPr>
            <a:spLocks noGrp="1"/>
          </p:cNvSpPr>
          <p:nvPr>
            <p:ph type="title"/>
          </p:nvPr>
        </p:nvSpPr>
        <p:spPr>
          <a:xfrm>
            <a:off x="876694" y="741391"/>
            <a:ext cx="3549649" cy="1616203"/>
          </a:xfrm>
        </p:spPr>
        <p:txBody>
          <a:bodyPr anchor="b">
            <a:normAutofit/>
          </a:bodyPr>
          <a:lstStyle/>
          <a:p>
            <a:r>
              <a:rPr lang="it-IT" altLang="it-IT" sz="3200" b="1" dirty="0"/>
              <a:t>Ruolo della Corte di giustizia</a:t>
            </a:r>
            <a:endParaRPr lang="it-IT" sz="3200" b="1" dirty="0"/>
          </a:p>
        </p:txBody>
      </p:sp>
      <p:sp>
        <p:nvSpPr>
          <p:cNvPr id="3" name="Segnaposto contenuto 2">
            <a:extLst>
              <a:ext uri="{FF2B5EF4-FFF2-40B4-BE49-F238E27FC236}">
                <a16:creationId xmlns:a16="http://schemas.microsoft.com/office/drawing/2014/main" id="{F3FD0F1C-ABD4-9824-2DCC-4717662FE76E}"/>
              </a:ext>
            </a:extLst>
          </p:cNvPr>
          <p:cNvSpPr>
            <a:spLocks noGrp="1"/>
          </p:cNvSpPr>
          <p:nvPr>
            <p:ph idx="1"/>
          </p:nvPr>
        </p:nvSpPr>
        <p:spPr>
          <a:xfrm>
            <a:off x="876693" y="2533476"/>
            <a:ext cx="3346964" cy="3447832"/>
          </a:xfrm>
        </p:spPr>
        <p:txBody>
          <a:bodyPr anchor="t">
            <a:normAutofit/>
          </a:bodyPr>
          <a:lstStyle/>
          <a:p>
            <a:pPr marL="0" indent="0">
              <a:lnSpc>
                <a:spcPct val="100000"/>
              </a:lnSpc>
              <a:buFontTx/>
              <a:buNone/>
              <a:defRPr/>
            </a:pPr>
            <a:endParaRPr lang="it-IT" altLang="it-IT" sz="1400"/>
          </a:p>
          <a:p>
            <a:pPr marL="0" indent="0">
              <a:lnSpc>
                <a:spcPct val="100000"/>
              </a:lnSpc>
              <a:buFontTx/>
              <a:buNone/>
              <a:defRPr/>
            </a:pPr>
            <a:r>
              <a:rPr lang="it-IT" altLang="it-IT" sz="1400"/>
              <a:t>Politica della «sedia vuota» e compromesso di Lussemburgo.</a:t>
            </a:r>
          </a:p>
          <a:p>
            <a:pPr marL="0" indent="0">
              <a:lnSpc>
                <a:spcPct val="100000"/>
              </a:lnSpc>
              <a:buFontTx/>
              <a:buNone/>
              <a:defRPr/>
            </a:pPr>
            <a:r>
              <a:rPr lang="it-IT" altLang="it-IT" sz="1400"/>
              <a:t>Supplenza della Corte di giustizia, che elabora, tra il 1963 e il 1970, alcuni principi fondamentali per il futuro sviluppo:</a:t>
            </a:r>
          </a:p>
          <a:p>
            <a:pPr marL="514350" indent="-514350">
              <a:lnSpc>
                <a:spcPct val="100000"/>
              </a:lnSpc>
              <a:buFontTx/>
              <a:buAutoNum type="arabicParenR"/>
              <a:defRPr/>
            </a:pPr>
            <a:r>
              <a:rPr lang="it-IT" altLang="it-IT" sz="1400" b="1"/>
              <a:t>Efficacia diretta</a:t>
            </a:r>
            <a:r>
              <a:rPr lang="it-IT" altLang="it-IT" sz="1400"/>
              <a:t> del diritto CEE (UE);</a:t>
            </a:r>
            <a:endParaRPr lang="it-IT" altLang="it-IT" sz="1400" b="1"/>
          </a:p>
          <a:p>
            <a:pPr marL="514350" indent="-514350">
              <a:lnSpc>
                <a:spcPct val="100000"/>
              </a:lnSpc>
              <a:buFontTx/>
              <a:buAutoNum type="arabicParenR"/>
              <a:defRPr/>
            </a:pPr>
            <a:r>
              <a:rPr lang="it-IT" altLang="it-IT" sz="1400" b="1"/>
              <a:t>Primato</a:t>
            </a:r>
            <a:r>
              <a:rPr lang="it-IT" altLang="it-IT" sz="1400"/>
              <a:t> del diritto CEE (UE);</a:t>
            </a:r>
          </a:p>
          <a:p>
            <a:pPr marL="514350" indent="-514350">
              <a:lnSpc>
                <a:spcPct val="100000"/>
              </a:lnSpc>
              <a:buFontTx/>
              <a:buAutoNum type="arabicParenR"/>
              <a:defRPr/>
            </a:pPr>
            <a:r>
              <a:rPr lang="it-IT" altLang="it-IT" sz="1400" b="1"/>
              <a:t>Tutela dei diritti fondamentali</a:t>
            </a:r>
            <a:r>
              <a:rPr lang="it-IT" altLang="it-IT" sz="1400"/>
              <a:t>.</a:t>
            </a:r>
          </a:p>
          <a:p>
            <a:pPr>
              <a:lnSpc>
                <a:spcPct val="100000"/>
              </a:lnSpc>
            </a:pPr>
            <a:endParaRPr lang="it-IT" sz="1400"/>
          </a:p>
        </p:txBody>
      </p:sp>
      <p:pic>
        <p:nvPicPr>
          <p:cNvPr id="4098" name="Picture 2" descr="Principio di ne bis in idem: la Corte di Giustizia ne delinea i limiti">
            <a:extLst>
              <a:ext uri="{FF2B5EF4-FFF2-40B4-BE49-F238E27FC236}">
                <a16:creationId xmlns:a16="http://schemas.microsoft.com/office/drawing/2014/main" id="{D5A2CEBC-9AC7-2C13-59AD-2E56D0A1BC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345" r="9293"/>
          <a:stretch/>
        </p:blipFill>
        <p:spPr bwMode="auto">
          <a:xfrm>
            <a:off x="5089243" y="877413"/>
            <a:ext cx="6222628" cy="5043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69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AAF20A58-ED2C-DCDE-5496-CE73E3B1DC5B}"/>
              </a:ext>
            </a:extLst>
          </p:cNvPr>
          <p:cNvSpPr>
            <a:spLocks noGrp="1"/>
          </p:cNvSpPr>
          <p:nvPr>
            <p:ph type="title"/>
          </p:nvPr>
        </p:nvSpPr>
        <p:spPr>
          <a:xfrm>
            <a:off x="876694" y="741391"/>
            <a:ext cx="3549649" cy="1024779"/>
          </a:xfrm>
        </p:spPr>
        <p:txBody>
          <a:bodyPr vert="horz" lIns="91440" tIns="45720" rIns="91440" bIns="45720" rtlCol="0" anchor="b">
            <a:normAutofit/>
          </a:bodyPr>
          <a:lstStyle/>
          <a:p>
            <a:r>
              <a:rPr lang="it-IT" altLang="it-IT" sz="3200" b="1" dirty="0">
                <a:solidFill>
                  <a:srgbClr val="0070C0"/>
                </a:solidFill>
              </a:rPr>
              <a:t>Ruolo della Corte di giustizia</a:t>
            </a:r>
            <a:endParaRPr lang="en-US" sz="3200" dirty="0">
              <a:solidFill>
                <a:schemeClr val="tx1"/>
              </a:solidFill>
              <a:latin typeface="+mj-lt"/>
              <a:ea typeface="+mj-ea"/>
              <a:cs typeface="+mj-cs"/>
            </a:endParaRPr>
          </a:p>
        </p:txBody>
      </p:sp>
      <p:sp>
        <p:nvSpPr>
          <p:cNvPr id="9" name="Segnaposto contenuto 8">
            <a:extLst>
              <a:ext uri="{FF2B5EF4-FFF2-40B4-BE49-F238E27FC236}">
                <a16:creationId xmlns:a16="http://schemas.microsoft.com/office/drawing/2014/main" id="{9FF1C618-7AB6-3974-33A9-D86834396B05}"/>
              </a:ext>
            </a:extLst>
          </p:cNvPr>
          <p:cNvSpPr>
            <a:spLocks noGrp="1"/>
          </p:cNvSpPr>
          <p:nvPr>
            <p:ph sz="half" idx="2"/>
          </p:nvPr>
        </p:nvSpPr>
        <p:spPr>
          <a:xfrm>
            <a:off x="876693" y="2533476"/>
            <a:ext cx="3346964" cy="3447832"/>
          </a:xfrm>
        </p:spPr>
        <p:txBody>
          <a:bodyPr vert="horz" lIns="91440" tIns="45720" rIns="91440" bIns="45720" rtlCol="0" anchor="t">
            <a:normAutofit/>
          </a:bodyPr>
          <a:lstStyle/>
          <a:p>
            <a:pPr>
              <a:lnSpc>
                <a:spcPct val="90000"/>
              </a:lnSpc>
            </a:pPr>
            <a:r>
              <a:rPr lang="en-US" sz="2000" dirty="0" err="1">
                <a:solidFill>
                  <a:srgbClr val="0077C8"/>
                </a:solidFill>
                <a:latin typeface="+mn-lt"/>
                <a:ea typeface="+mn-ea"/>
                <a:cs typeface="+mn-cs"/>
              </a:rPr>
              <a:t>Effetto</a:t>
            </a:r>
            <a:r>
              <a:rPr lang="en-US" sz="2000" dirty="0">
                <a:solidFill>
                  <a:srgbClr val="0077C8"/>
                </a:solidFill>
                <a:latin typeface="+mn-lt"/>
                <a:ea typeface="+mn-ea"/>
                <a:cs typeface="+mn-cs"/>
              </a:rPr>
              <a:t> </a:t>
            </a:r>
            <a:r>
              <a:rPr lang="en-US" sz="2000" dirty="0" err="1">
                <a:solidFill>
                  <a:srgbClr val="0077C8"/>
                </a:solidFill>
                <a:latin typeface="+mn-lt"/>
                <a:ea typeface="+mn-ea"/>
                <a:cs typeface="+mn-cs"/>
              </a:rPr>
              <a:t>diretto</a:t>
            </a:r>
            <a:r>
              <a:rPr lang="en-US" sz="2000" dirty="0">
                <a:solidFill>
                  <a:srgbClr val="0077C8"/>
                </a:solidFill>
                <a:latin typeface="+mn-lt"/>
                <a:ea typeface="+mn-ea"/>
                <a:cs typeface="+mn-cs"/>
              </a:rPr>
              <a:t>:</a:t>
            </a:r>
          </a:p>
          <a:p>
            <a:pPr>
              <a:lnSpc>
                <a:spcPct val="90000"/>
              </a:lnSpc>
            </a:pPr>
            <a:r>
              <a:rPr lang="en-US" sz="2000" dirty="0" err="1">
                <a:solidFill>
                  <a:schemeClr val="tx1"/>
                </a:solidFill>
                <a:latin typeface="+mn-lt"/>
                <a:ea typeface="+mn-ea"/>
                <a:cs typeface="+mn-cs"/>
              </a:rPr>
              <a:t>Sentenza</a:t>
            </a:r>
            <a:r>
              <a:rPr lang="en-US" sz="2000" dirty="0">
                <a:solidFill>
                  <a:schemeClr val="tx1"/>
                </a:solidFill>
                <a:latin typeface="+mn-lt"/>
                <a:ea typeface="+mn-ea"/>
                <a:cs typeface="+mn-cs"/>
              </a:rPr>
              <a:t> Van </a:t>
            </a:r>
            <a:r>
              <a:rPr lang="en-US" sz="2000" dirty="0" err="1">
                <a:solidFill>
                  <a:schemeClr val="tx1"/>
                </a:solidFill>
                <a:latin typeface="+mn-lt"/>
                <a:ea typeface="+mn-ea"/>
                <a:cs typeface="+mn-cs"/>
              </a:rPr>
              <a:t>Gend</a:t>
            </a:r>
            <a:r>
              <a:rPr lang="en-US" sz="2000" dirty="0">
                <a:solidFill>
                  <a:schemeClr val="tx1"/>
                </a:solidFill>
                <a:latin typeface="+mn-lt"/>
                <a:ea typeface="+mn-ea"/>
                <a:cs typeface="+mn-cs"/>
              </a:rPr>
              <a:t> &amp; Loos, 1963</a:t>
            </a:r>
          </a:p>
          <a:p>
            <a:pPr>
              <a:lnSpc>
                <a:spcPct val="90000"/>
              </a:lnSpc>
            </a:pPr>
            <a:r>
              <a:rPr lang="en-US" sz="2000" dirty="0" err="1">
                <a:solidFill>
                  <a:srgbClr val="0077C8"/>
                </a:solidFill>
                <a:latin typeface="+mn-lt"/>
                <a:ea typeface="+mn-ea"/>
                <a:cs typeface="+mn-cs"/>
              </a:rPr>
              <a:t>Primato</a:t>
            </a:r>
            <a:r>
              <a:rPr lang="en-US" sz="2000" dirty="0">
                <a:solidFill>
                  <a:srgbClr val="0077C8"/>
                </a:solidFill>
                <a:latin typeface="+mn-lt"/>
                <a:ea typeface="+mn-ea"/>
                <a:cs typeface="+mn-cs"/>
              </a:rPr>
              <a:t>:</a:t>
            </a:r>
          </a:p>
          <a:p>
            <a:pPr>
              <a:lnSpc>
                <a:spcPct val="90000"/>
              </a:lnSpc>
            </a:pPr>
            <a:r>
              <a:rPr lang="en-US" sz="2000" dirty="0" err="1">
                <a:solidFill>
                  <a:schemeClr val="tx1"/>
                </a:solidFill>
                <a:latin typeface="+mn-lt"/>
                <a:ea typeface="+mn-ea"/>
                <a:cs typeface="+mn-cs"/>
              </a:rPr>
              <a:t>Sentenza</a:t>
            </a:r>
            <a:r>
              <a:rPr lang="en-US" sz="2000" dirty="0">
                <a:solidFill>
                  <a:schemeClr val="tx1"/>
                </a:solidFill>
                <a:latin typeface="+mn-lt"/>
                <a:ea typeface="+mn-ea"/>
                <a:cs typeface="+mn-cs"/>
              </a:rPr>
              <a:t> Costa c. Enel, 1964</a:t>
            </a:r>
          </a:p>
        </p:txBody>
      </p:sp>
      <p:pic>
        <p:nvPicPr>
          <p:cNvPr id="7" name="Picture 2" descr="Asquith VAN - Van Gend &amp;amp; Loos - Nederlands Openluchtmuseum… | Flickr">
            <a:extLst>
              <a:ext uri="{FF2B5EF4-FFF2-40B4-BE49-F238E27FC236}">
                <a16:creationId xmlns:a16="http://schemas.microsoft.com/office/drawing/2014/main" id="{FB060192-2538-7A9A-E59A-3F568E4FAA1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873" r="9765"/>
          <a:stretch/>
        </p:blipFill>
        <p:spPr bwMode="auto">
          <a:xfrm>
            <a:off x="5239479" y="999171"/>
            <a:ext cx="6072391" cy="4921337"/>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0D0153AE-AE4F-FBED-272B-28411BA2382F}"/>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lgn="l">
              <a:spcAft>
                <a:spcPts val="600"/>
              </a:spcAft>
              <a:defRPr/>
            </a:pPr>
            <a:fld id="{2721728E-09D1-294C-815A-88BEBB89DB06}" type="datetime4">
              <a:rPr lang="en-US" sz="1200" smtClean="0">
                <a:solidFill>
                  <a:prstClr val="black">
                    <a:tint val="75000"/>
                  </a:prstClr>
                </a:solidFill>
                <a:latin typeface="Calibri" panose="020F0502020204030204"/>
                <a:ea typeface="+mn-ea"/>
                <a:cs typeface="+mn-cs"/>
              </a:rPr>
              <a:pPr algn="l">
                <a:spcAft>
                  <a:spcPts val="600"/>
                </a:spcAft>
                <a:defRPr/>
              </a:pPr>
              <a:t>July 7, 2026</a:t>
            </a:fld>
            <a:endParaRPr lang="en-US" sz="1200">
              <a:solidFill>
                <a:prstClr val="black">
                  <a:tint val="75000"/>
                </a:prstClr>
              </a:solidFill>
              <a:latin typeface="Calibri" panose="020F0502020204030204"/>
              <a:ea typeface="+mn-ea"/>
              <a:cs typeface="+mn-cs"/>
            </a:endParaRPr>
          </a:p>
        </p:txBody>
      </p:sp>
      <p:sp>
        <p:nvSpPr>
          <p:cNvPr id="5" name="Segnaposto piè di pagina 4">
            <a:extLst>
              <a:ext uri="{FF2B5EF4-FFF2-40B4-BE49-F238E27FC236}">
                <a16:creationId xmlns:a16="http://schemas.microsoft.com/office/drawing/2014/main" id="{6106C37A-D339-F4F8-0A16-3AE7B3178D5D}"/>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spcAft>
                <a:spcPts val="600"/>
              </a:spcAft>
              <a:defRPr/>
            </a:pPr>
            <a:r>
              <a:rPr lang="en-US" sz="1200" b="0" kern="1200">
                <a:solidFill>
                  <a:prstClr val="black">
                    <a:tint val="75000"/>
                  </a:prstClr>
                </a:solidFill>
                <a:latin typeface="Calibri" panose="020F0502020204030204"/>
                <a:ea typeface="+mn-ea"/>
                <a:cs typeface="+mn-cs"/>
              </a:rPr>
              <a:t>Titolo della Presentazione/Sezione</a:t>
            </a:r>
          </a:p>
        </p:txBody>
      </p:sp>
      <p:sp>
        <p:nvSpPr>
          <p:cNvPr id="6" name="Segnaposto numero diapositiva 5">
            <a:extLst>
              <a:ext uri="{FF2B5EF4-FFF2-40B4-BE49-F238E27FC236}">
                <a16:creationId xmlns:a16="http://schemas.microsoft.com/office/drawing/2014/main" id="{7E99AAB7-AC97-6771-076D-1075D6398FC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z="1200" smtClean="0">
                <a:solidFill>
                  <a:prstClr val="black">
                    <a:tint val="75000"/>
                  </a:prstClr>
                </a:solidFill>
                <a:latin typeface="Calibri" panose="020F0502020204030204"/>
                <a:ea typeface="+mn-ea"/>
                <a:cs typeface="+mn-cs"/>
              </a:rPr>
              <a:pPr>
                <a:spcAft>
                  <a:spcPts val="600"/>
                </a:spcAft>
                <a:defRPr/>
              </a:pPr>
              <a:t>31</a:t>
            </a:fld>
            <a:endParaRPr lang="en-US" sz="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41374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D0C312-661D-DE8B-37A5-F3ED14603B27}"/>
              </a:ext>
            </a:extLst>
          </p:cNvPr>
          <p:cNvSpPr>
            <a:spLocks noGrp="1"/>
          </p:cNvSpPr>
          <p:nvPr>
            <p:ph type="title"/>
          </p:nvPr>
        </p:nvSpPr>
        <p:spPr>
          <a:xfrm>
            <a:off x="838200" y="365126"/>
            <a:ext cx="10515600" cy="1012738"/>
          </a:xfrm>
        </p:spPr>
        <p:txBody>
          <a:bodyPr/>
          <a:lstStyle/>
          <a:p>
            <a:r>
              <a:rPr lang="it-IT" altLang="it-IT" sz="3200" b="1" dirty="0">
                <a:solidFill>
                  <a:srgbClr val="0070C0"/>
                </a:solidFill>
              </a:rPr>
              <a:t>Allargamenti dell’UE</a:t>
            </a:r>
            <a:endParaRPr lang="it-IT" sz="3200" b="1" dirty="0">
              <a:solidFill>
                <a:srgbClr val="0070C0"/>
              </a:solidFill>
            </a:endParaRPr>
          </a:p>
        </p:txBody>
      </p:sp>
      <p:sp>
        <p:nvSpPr>
          <p:cNvPr id="3" name="Segnaposto contenuto 2">
            <a:extLst>
              <a:ext uri="{FF2B5EF4-FFF2-40B4-BE49-F238E27FC236}">
                <a16:creationId xmlns:a16="http://schemas.microsoft.com/office/drawing/2014/main" id="{CFECAF84-1498-3934-6FBA-9DF137E384D9}"/>
              </a:ext>
            </a:extLst>
          </p:cNvPr>
          <p:cNvSpPr>
            <a:spLocks noGrp="1"/>
          </p:cNvSpPr>
          <p:nvPr>
            <p:ph idx="1"/>
          </p:nvPr>
        </p:nvSpPr>
        <p:spPr>
          <a:xfrm>
            <a:off x="838200" y="1377864"/>
            <a:ext cx="9395565" cy="4799099"/>
          </a:xfrm>
        </p:spPr>
        <p:txBody>
          <a:bodyPr>
            <a:normAutofit/>
          </a:bodyPr>
          <a:lstStyle/>
          <a:p>
            <a:pPr marL="0" indent="0">
              <a:buFontTx/>
              <a:buNone/>
              <a:defRPr/>
            </a:pPr>
            <a:endParaRPr lang="it-IT" altLang="it-IT" b="1" dirty="0"/>
          </a:p>
          <a:p>
            <a:pPr marL="0" indent="0">
              <a:buFontTx/>
              <a:buNone/>
              <a:defRPr/>
            </a:pPr>
            <a:r>
              <a:rPr lang="it-IT" altLang="it-IT" b="1" dirty="0"/>
              <a:t>Cronologia nel XX secolo</a:t>
            </a:r>
            <a:r>
              <a:rPr lang="it-IT" altLang="it-IT" dirty="0"/>
              <a:t>:</a:t>
            </a:r>
          </a:p>
          <a:p>
            <a:pPr>
              <a:buFontTx/>
              <a:buChar char="-"/>
              <a:defRPr/>
            </a:pPr>
            <a:r>
              <a:rPr lang="it-IT" altLang="it-IT" dirty="0"/>
              <a:t>1973: Regno Unito, Irlanda, Danimarca;</a:t>
            </a:r>
          </a:p>
          <a:p>
            <a:pPr>
              <a:buFontTx/>
              <a:buChar char="-"/>
              <a:defRPr/>
            </a:pPr>
            <a:r>
              <a:rPr lang="it-IT" altLang="it-IT" dirty="0"/>
              <a:t>1981: Grecia;</a:t>
            </a:r>
          </a:p>
          <a:p>
            <a:pPr>
              <a:buFontTx/>
              <a:buChar char="-"/>
              <a:defRPr/>
            </a:pPr>
            <a:r>
              <a:rPr lang="it-IT" altLang="it-IT" dirty="0"/>
              <a:t>1986: Spagna, Portogallo;</a:t>
            </a:r>
          </a:p>
          <a:p>
            <a:pPr>
              <a:buFontTx/>
              <a:buChar char="-"/>
              <a:defRPr/>
            </a:pPr>
            <a:r>
              <a:rPr lang="it-IT" altLang="it-IT" dirty="0"/>
              <a:t>1990: unificazione delle due Germanie;</a:t>
            </a:r>
          </a:p>
          <a:p>
            <a:pPr>
              <a:buFontTx/>
              <a:buChar char="-"/>
              <a:defRPr/>
            </a:pPr>
            <a:r>
              <a:rPr lang="it-IT" altLang="it-IT" dirty="0"/>
              <a:t>1995: Austria, Svezia e Finlandia.</a:t>
            </a:r>
          </a:p>
          <a:p>
            <a:endParaRPr lang="it-IT" dirty="0"/>
          </a:p>
        </p:txBody>
      </p:sp>
    </p:spTree>
    <p:extLst>
      <p:ext uri="{BB962C8B-B14F-4D97-AF65-F5344CB8AC3E}">
        <p14:creationId xmlns:p14="http://schemas.microsoft.com/office/powerpoint/2010/main" val="3253714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16674B-BB27-2000-69E3-2DD602CEC88E}"/>
              </a:ext>
            </a:extLst>
          </p:cNvPr>
          <p:cNvSpPr>
            <a:spLocks noGrp="1"/>
          </p:cNvSpPr>
          <p:nvPr>
            <p:ph type="title"/>
          </p:nvPr>
        </p:nvSpPr>
        <p:spPr/>
        <p:txBody>
          <a:bodyPr/>
          <a:lstStyle/>
          <a:p>
            <a:r>
              <a:rPr lang="it-IT" sz="3200" dirty="0"/>
              <a:t>Riforme dei Trattati istitutivi e aumento delle competenze sovranazionali</a:t>
            </a:r>
          </a:p>
        </p:txBody>
      </p:sp>
      <p:sp>
        <p:nvSpPr>
          <p:cNvPr id="3" name="Segnaposto contenuto 2">
            <a:extLst>
              <a:ext uri="{FF2B5EF4-FFF2-40B4-BE49-F238E27FC236}">
                <a16:creationId xmlns:a16="http://schemas.microsoft.com/office/drawing/2014/main" id="{EDDEBE2B-497D-93C3-B43E-626D0A8636E0}"/>
              </a:ext>
            </a:extLst>
          </p:cNvPr>
          <p:cNvSpPr>
            <a:spLocks noGrp="1"/>
          </p:cNvSpPr>
          <p:nvPr>
            <p:ph idx="1"/>
          </p:nvPr>
        </p:nvSpPr>
        <p:spPr>
          <a:xfrm>
            <a:off x="638628" y="1536970"/>
            <a:ext cx="11002509" cy="4339955"/>
          </a:xfrm>
        </p:spPr>
        <p:txBody>
          <a:bodyPr/>
          <a:lstStyle/>
          <a:p>
            <a:r>
              <a:rPr lang="it-IT" altLang="it-IT" sz="3000" dirty="0"/>
              <a:t>Atto Unico Europeo (1986)</a:t>
            </a:r>
          </a:p>
          <a:p>
            <a:r>
              <a:rPr lang="it-IT" altLang="it-IT" sz="3000" dirty="0"/>
              <a:t>Trattato di Maastricht (1992)</a:t>
            </a:r>
          </a:p>
          <a:p>
            <a:r>
              <a:rPr lang="it-IT" altLang="it-IT" sz="3000" dirty="0"/>
              <a:t>Trattato di Amsterdam (1997)</a:t>
            </a:r>
          </a:p>
          <a:p>
            <a:r>
              <a:rPr lang="it-IT" altLang="it-IT" sz="3000" dirty="0"/>
              <a:t>Trattato di Nizza (2001)</a:t>
            </a:r>
          </a:p>
          <a:p>
            <a:r>
              <a:rPr lang="it-IT" altLang="it-IT" sz="3000" dirty="0"/>
              <a:t>Trattato di Lisbona (2007)</a:t>
            </a:r>
            <a:endParaRPr lang="it-IT" sz="3000" dirty="0"/>
          </a:p>
        </p:txBody>
      </p:sp>
      <p:sp>
        <p:nvSpPr>
          <p:cNvPr id="4" name="Segnaposto data 3">
            <a:extLst>
              <a:ext uri="{FF2B5EF4-FFF2-40B4-BE49-F238E27FC236}">
                <a16:creationId xmlns:a16="http://schemas.microsoft.com/office/drawing/2014/main" id="{76197B5E-7322-C43A-AC03-C9DD5FB3F644}"/>
              </a:ext>
            </a:extLst>
          </p:cNvPr>
          <p:cNvSpPr>
            <a:spLocks noGrp="1"/>
          </p:cNvSpPr>
          <p:nvPr>
            <p:ph type="dt" sz="half" idx="10"/>
          </p:nvPr>
        </p:nvSpPr>
        <p:spPr/>
        <p:txBody>
          <a:bodyPr/>
          <a:lstStyle/>
          <a:p>
            <a:fld id="{2721728E-09D1-294C-815A-88BEBB89DB06}" type="datetime4">
              <a:rPr lang="it-IT" smtClean="0"/>
              <a:t>7 luglio 2026</a:t>
            </a:fld>
            <a:endParaRPr lang="it-IT"/>
          </a:p>
        </p:txBody>
      </p:sp>
      <p:sp>
        <p:nvSpPr>
          <p:cNvPr id="5" name="Segnaposto piè di pagina 4">
            <a:extLst>
              <a:ext uri="{FF2B5EF4-FFF2-40B4-BE49-F238E27FC236}">
                <a16:creationId xmlns:a16="http://schemas.microsoft.com/office/drawing/2014/main" id="{8EC88634-CC67-7CEB-6538-416686A08713}"/>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04CF6F5-5CBC-9AC9-A701-DDD0E5EEDA61}"/>
              </a:ext>
            </a:extLst>
          </p:cNvPr>
          <p:cNvSpPr>
            <a:spLocks noGrp="1"/>
          </p:cNvSpPr>
          <p:nvPr>
            <p:ph type="sldNum" sz="quarter" idx="12"/>
          </p:nvPr>
        </p:nvSpPr>
        <p:spPr/>
        <p:txBody>
          <a:bodyPr/>
          <a:lstStyle/>
          <a:p>
            <a:fld id="{DD589A36-170F-7348-BCDB-23CF9D860473}" type="slidenum">
              <a:rPr lang="it-IT" smtClean="0"/>
              <a:t>33</a:t>
            </a:fld>
            <a:endParaRPr lang="it-IT"/>
          </a:p>
        </p:txBody>
      </p:sp>
    </p:spTree>
    <p:extLst>
      <p:ext uri="{BB962C8B-B14F-4D97-AF65-F5344CB8AC3E}">
        <p14:creationId xmlns:p14="http://schemas.microsoft.com/office/powerpoint/2010/main" val="1570158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8E1CD0-A512-ACC8-E0FC-4CDF6A5E8549}"/>
              </a:ext>
            </a:extLst>
          </p:cNvPr>
          <p:cNvSpPr>
            <a:spLocks noGrp="1"/>
          </p:cNvSpPr>
          <p:nvPr>
            <p:ph type="title"/>
          </p:nvPr>
        </p:nvSpPr>
        <p:spPr>
          <a:xfrm>
            <a:off x="838200" y="365126"/>
            <a:ext cx="10515600" cy="1137998"/>
          </a:xfrm>
        </p:spPr>
        <p:txBody>
          <a:bodyPr/>
          <a:lstStyle/>
          <a:p>
            <a:r>
              <a:rPr lang="it-IT" altLang="it-IT" sz="3200" b="1" dirty="0">
                <a:solidFill>
                  <a:srgbClr val="0077C8"/>
                </a:solidFill>
              </a:rPr>
              <a:t>Trattato di Maastricht (1992)</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7570255A-903E-297B-F790-A001BD6E0B52}"/>
              </a:ext>
            </a:extLst>
          </p:cNvPr>
          <p:cNvSpPr>
            <a:spLocks noGrp="1"/>
          </p:cNvSpPr>
          <p:nvPr>
            <p:ph idx="1"/>
          </p:nvPr>
        </p:nvSpPr>
        <p:spPr>
          <a:xfrm>
            <a:off x="838200" y="1503124"/>
            <a:ext cx="10802937" cy="4373801"/>
          </a:xfrm>
        </p:spPr>
        <p:txBody>
          <a:bodyPr>
            <a:normAutofit/>
          </a:bodyPr>
          <a:lstStyle/>
          <a:p>
            <a:pPr marL="0" indent="0">
              <a:buFontTx/>
              <a:buNone/>
              <a:defRPr/>
            </a:pPr>
            <a:endParaRPr lang="it-IT" dirty="0"/>
          </a:p>
          <a:p>
            <a:pPr marL="0" indent="0">
              <a:buFontTx/>
              <a:buNone/>
              <a:defRPr/>
            </a:pPr>
            <a:r>
              <a:rPr lang="it-IT" dirty="0"/>
              <a:t>Creazione dell’</a:t>
            </a:r>
            <a:r>
              <a:rPr lang="it-IT" b="1" dirty="0"/>
              <a:t>Unione europea</a:t>
            </a:r>
            <a:r>
              <a:rPr lang="it-IT" dirty="0"/>
              <a:t> e struttura a pilastri (CE, PESC, GAI).</a:t>
            </a:r>
          </a:p>
          <a:p>
            <a:pPr marL="0" indent="0">
              <a:buFontTx/>
              <a:buNone/>
              <a:defRPr/>
            </a:pPr>
            <a:r>
              <a:rPr lang="it-IT" dirty="0"/>
              <a:t>Modifiche istituzionali: </a:t>
            </a:r>
          </a:p>
          <a:p>
            <a:pPr marL="514350" indent="-514350">
              <a:buFontTx/>
              <a:buAutoNum type="arabicParenR"/>
              <a:defRPr/>
            </a:pPr>
            <a:r>
              <a:rPr lang="it-IT" dirty="0"/>
              <a:t>maggioranza qualificata; </a:t>
            </a:r>
          </a:p>
          <a:p>
            <a:pPr marL="514350" indent="-514350">
              <a:buFontTx/>
              <a:buAutoNum type="arabicParenR"/>
              <a:defRPr/>
            </a:pPr>
            <a:r>
              <a:rPr lang="it-IT" b="1" dirty="0"/>
              <a:t>procedura di codecisione</a:t>
            </a:r>
            <a:r>
              <a:rPr lang="it-IT" dirty="0"/>
              <a:t>;</a:t>
            </a:r>
          </a:p>
          <a:p>
            <a:pPr marL="514350" indent="-514350">
              <a:buFontTx/>
              <a:buAutoNum type="arabicParenR"/>
              <a:defRPr/>
            </a:pPr>
            <a:r>
              <a:rPr lang="it-IT" dirty="0"/>
              <a:t>Comitato delle regioni; </a:t>
            </a:r>
          </a:p>
          <a:p>
            <a:pPr marL="514350" indent="-514350">
              <a:buFontTx/>
              <a:buAutoNum type="arabicParenR"/>
              <a:defRPr/>
            </a:pPr>
            <a:r>
              <a:rPr lang="it-IT" dirty="0"/>
              <a:t>principi di </a:t>
            </a:r>
            <a:r>
              <a:rPr lang="it-IT" b="1" dirty="0"/>
              <a:t>sussidiarietà</a:t>
            </a:r>
            <a:r>
              <a:rPr lang="it-IT" dirty="0"/>
              <a:t> e </a:t>
            </a:r>
            <a:r>
              <a:rPr lang="it-IT" b="1" dirty="0"/>
              <a:t>proporzionalità</a:t>
            </a:r>
            <a:r>
              <a:rPr lang="it-IT" dirty="0"/>
              <a:t>.</a:t>
            </a:r>
          </a:p>
          <a:p>
            <a:endParaRPr lang="it-IT" dirty="0"/>
          </a:p>
        </p:txBody>
      </p:sp>
    </p:spTree>
    <p:extLst>
      <p:ext uri="{BB962C8B-B14F-4D97-AF65-F5344CB8AC3E}">
        <p14:creationId xmlns:p14="http://schemas.microsoft.com/office/powerpoint/2010/main" val="838847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8F949C-80DA-1AF5-96E3-A37B66299DCA}"/>
              </a:ext>
            </a:extLst>
          </p:cNvPr>
          <p:cNvSpPr>
            <a:spLocks noGrp="1"/>
          </p:cNvSpPr>
          <p:nvPr>
            <p:ph type="title"/>
          </p:nvPr>
        </p:nvSpPr>
        <p:spPr/>
        <p:txBody>
          <a:bodyPr/>
          <a:lstStyle/>
          <a:p>
            <a:r>
              <a:rPr lang="it-IT" altLang="it-IT" sz="3200" b="1" dirty="0">
                <a:solidFill>
                  <a:srgbClr val="0077C8"/>
                </a:solidFill>
              </a:rPr>
              <a:t>Trattato di Maastricht (1992)</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80F515BB-D1EB-79B5-83D0-5258C3EF6462}"/>
              </a:ext>
            </a:extLst>
          </p:cNvPr>
          <p:cNvSpPr>
            <a:spLocks noGrp="1"/>
          </p:cNvSpPr>
          <p:nvPr>
            <p:ph idx="1"/>
          </p:nvPr>
        </p:nvSpPr>
        <p:spPr>
          <a:xfrm>
            <a:off x="566056" y="1536970"/>
            <a:ext cx="11075081" cy="4339955"/>
          </a:xfrm>
        </p:spPr>
        <p:txBody>
          <a:bodyPr>
            <a:normAutofit/>
          </a:bodyPr>
          <a:lstStyle/>
          <a:p>
            <a:r>
              <a:rPr lang="it-IT" altLang="it-IT" b="1" dirty="0"/>
              <a:t>Nuove politiche UE</a:t>
            </a:r>
            <a:r>
              <a:rPr lang="it-IT" altLang="it-IT" dirty="0"/>
              <a:t>: politica industriale, protezione del consumatore, istruzione, cultura, gioventù.</a:t>
            </a:r>
          </a:p>
          <a:p>
            <a:r>
              <a:rPr lang="it-IT" altLang="it-IT" dirty="0"/>
              <a:t>Istituzione della </a:t>
            </a:r>
            <a:r>
              <a:rPr lang="it-IT" altLang="it-IT" b="1" dirty="0"/>
              <a:t>cittadinanza europea</a:t>
            </a:r>
            <a:r>
              <a:rPr lang="it-IT" altLang="it-IT" dirty="0"/>
              <a:t>.</a:t>
            </a:r>
          </a:p>
          <a:p>
            <a:r>
              <a:rPr lang="it-IT" altLang="it-IT" b="1" dirty="0"/>
              <a:t>Moneta comune</a:t>
            </a:r>
            <a:r>
              <a:rPr lang="it-IT" altLang="it-IT" dirty="0"/>
              <a:t>, con possibilità di non partecipazione per taluni SM (Regno Unito, Danimarca).</a:t>
            </a:r>
          </a:p>
          <a:p>
            <a:endParaRPr lang="it-IT" dirty="0"/>
          </a:p>
        </p:txBody>
      </p:sp>
    </p:spTree>
    <p:extLst>
      <p:ext uri="{BB962C8B-B14F-4D97-AF65-F5344CB8AC3E}">
        <p14:creationId xmlns:p14="http://schemas.microsoft.com/office/powerpoint/2010/main" val="495461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467159-9C25-3E83-D2E8-4306307A107F}"/>
              </a:ext>
            </a:extLst>
          </p:cNvPr>
          <p:cNvSpPr>
            <a:spLocks noGrp="1"/>
          </p:cNvSpPr>
          <p:nvPr>
            <p:ph type="title"/>
          </p:nvPr>
        </p:nvSpPr>
        <p:spPr>
          <a:xfrm>
            <a:off x="876693" y="741391"/>
            <a:ext cx="3455821" cy="1616203"/>
          </a:xfrm>
        </p:spPr>
        <p:txBody>
          <a:bodyPr anchor="b">
            <a:normAutofit/>
          </a:bodyPr>
          <a:lstStyle/>
          <a:p>
            <a:r>
              <a:rPr lang="it-IT" sz="2700"/>
              <a:t>Area Euro: Stati membri che adottano l’Euro come moneta</a:t>
            </a:r>
            <a:br>
              <a:rPr lang="it-IT" sz="2700"/>
            </a:br>
            <a:endParaRPr lang="it-IT" sz="2700"/>
          </a:p>
        </p:txBody>
      </p:sp>
      <p:pic>
        <p:nvPicPr>
          <p:cNvPr id="3074" name="Picture 2" descr="Eurozone - Wikipedia">
            <a:extLst>
              <a:ext uri="{FF2B5EF4-FFF2-40B4-BE49-F238E27FC236}">
                <a16:creationId xmlns:a16="http://schemas.microsoft.com/office/drawing/2014/main" id="{E26978EB-446A-D84B-4498-BBDD1E30435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90081" y="741391"/>
            <a:ext cx="5384528" cy="5384528"/>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E71CDEE2-F862-5B39-AB41-6598E9404B5A}"/>
              </a:ext>
            </a:extLst>
          </p:cNvPr>
          <p:cNvSpPr>
            <a:spLocks noGrp="1"/>
          </p:cNvSpPr>
          <p:nvPr>
            <p:ph type="dt" sz="half" idx="10"/>
          </p:nvPr>
        </p:nvSpPr>
        <p:spPr>
          <a:xfrm>
            <a:off x="838200" y="6356350"/>
            <a:ext cx="2743200" cy="365125"/>
          </a:xfrm>
        </p:spPr>
        <p:txBody>
          <a:bodyPr>
            <a:normAutofit/>
          </a:bodyPr>
          <a:lstStyle/>
          <a:p>
            <a:pPr>
              <a:spcAft>
                <a:spcPts val="600"/>
              </a:spcAft>
            </a:pPr>
            <a:fld id="{2721728E-09D1-294C-815A-88BEBB89DB06}" type="datetime4">
              <a:rPr lang="it-IT" smtClean="0"/>
              <a:pPr>
                <a:spcAft>
                  <a:spcPts val="600"/>
                </a:spcAft>
              </a:pPr>
              <a:t>7 luglio 2026</a:t>
            </a:fld>
            <a:endParaRPr lang="it-IT"/>
          </a:p>
        </p:txBody>
      </p:sp>
      <p:sp>
        <p:nvSpPr>
          <p:cNvPr id="5" name="Segnaposto piè di pagina 4">
            <a:extLst>
              <a:ext uri="{FF2B5EF4-FFF2-40B4-BE49-F238E27FC236}">
                <a16:creationId xmlns:a16="http://schemas.microsoft.com/office/drawing/2014/main" id="{F2E48083-8966-9680-7774-85A8D128010B}"/>
              </a:ext>
            </a:extLst>
          </p:cNvPr>
          <p:cNvSpPr>
            <a:spLocks noGrp="1"/>
          </p:cNvSpPr>
          <p:nvPr>
            <p:ph type="ftr" sz="quarter" idx="11"/>
          </p:nvPr>
        </p:nvSpPr>
        <p:spPr>
          <a:xfrm>
            <a:off x="5514569" y="6356350"/>
            <a:ext cx="3096030" cy="365125"/>
          </a:xfrm>
        </p:spPr>
        <p:txBody>
          <a:bodyPr>
            <a:normAutofit/>
          </a:bodyPr>
          <a:lstStyle/>
          <a:p>
            <a:pPr>
              <a:spcAft>
                <a:spcPts val="600"/>
              </a:spcAft>
            </a:pPr>
            <a:r>
              <a:rPr lang="it-IT">
                <a:solidFill>
                  <a:schemeClr val="tx1">
                    <a:lumMod val="50000"/>
                    <a:lumOff val="50000"/>
                  </a:schemeClr>
                </a:solidFill>
              </a:rPr>
              <a:t>Titolo della Presentazione/Sezione</a:t>
            </a:r>
          </a:p>
        </p:txBody>
      </p:sp>
      <p:sp>
        <p:nvSpPr>
          <p:cNvPr id="6" name="Segnaposto numero diapositiva 5">
            <a:extLst>
              <a:ext uri="{FF2B5EF4-FFF2-40B4-BE49-F238E27FC236}">
                <a16:creationId xmlns:a16="http://schemas.microsoft.com/office/drawing/2014/main" id="{BC41E391-0810-CD8A-0C5A-DD13C3E8DB9B}"/>
              </a:ext>
            </a:extLst>
          </p:cNvPr>
          <p:cNvSpPr>
            <a:spLocks noGrp="1"/>
          </p:cNvSpPr>
          <p:nvPr>
            <p:ph type="sldNum" sz="quarter" idx="12"/>
          </p:nvPr>
        </p:nvSpPr>
        <p:spPr>
          <a:xfrm>
            <a:off x="8610600" y="6356350"/>
            <a:ext cx="2743200" cy="365125"/>
          </a:xfrm>
        </p:spPr>
        <p:txBody>
          <a:bodyPr>
            <a:normAutofit/>
          </a:bodyPr>
          <a:lstStyle/>
          <a:p>
            <a:pPr>
              <a:spcAft>
                <a:spcPts val="600"/>
              </a:spcAft>
            </a:pPr>
            <a:fld id="{DD589A36-170F-7348-BCDB-23CF9D860473}" type="slidenum">
              <a:rPr lang="it-IT">
                <a:solidFill>
                  <a:schemeClr val="tx1">
                    <a:lumMod val="50000"/>
                    <a:lumOff val="50000"/>
                  </a:schemeClr>
                </a:solidFill>
              </a:rPr>
              <a:pPr>
                <a:spcAft>
                  <a:spcPts val="600"/>
                </a:spcAft>
              </a:pPr>
              <a:t>36</a:t>
            </a:fld>
            <a:endParaRPr lang="it-IT">
              <a:solidFill>
                <a:schemeClr val="tx1">
                  <a:lumMod val="50000"/>
                  <a:lumOff val="50000"/>
                </a:schemeClr>
              </a:solidFill>
            </a:endParaRPr>
          </a:p>
        </p:txBody>
      </p:sp>
    </p:spTree>
    <p:extLst>
      <p:ext uri="{BB962C8B-B14F-4D97-AF65-F5344CB8AC3E}">
        <p14:creationId xmlns:p14="http://schemas.microsoft.com/office/powerpoint/2010/main" val="1155762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lstStyle/>
          <a:p>
            <a:r>
              <a:rPr lang="it-IT" altLang="it-IT" sz="3200" b="1" dirty="0">
                <a:solidFill>
                  <a:srgbClr val="0077C8"/>
                </a:solidFill>
              </a:rPr>
              <a:t>Ulteriori allargamenti dell’UE</a:t>
            </a:r>
            <a:endParaRPr lang="it-IT" sz="3200" dirty="0">
              <a:solidFill>
                <a:srgbClr val="0077C8"/>
              </a:solidFill>
            </a:endParaRP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536970"/>
            <a:ext cx="10802937" cy="4339955"/>
          </a:xfrm>
        </p:spPr>
        <p:txBody>
          <a:bodyPr/>
          <a:lstStyle/>
          <a:p>
            <a:pPr marL="0" indent="0">
              <a:buFontTx/>
              <a:buNone/>
            </a:pPr>
            <a:r>
              <a:rPr lang="it-IT" altLang="it-IT" sz="2800" b="1" dirty="0"/>
              <a:t>Cronologia nel XXI secolo:</a:t>
            </a:r>
          </a:p>
          <a:p>
            <a:pPr marL="0" indent="0">
              <a:buFontTx/>
              <a:buNone/>
            </a:pPr>
            <a:r>
              <a:rPr lang="it-IT" altLang="it-IT" sz="2800" dirty="0"/>
              <a:t>1) 2004: Cipro, Repubblica Ceca, Estonia, Lettonia, Lituania, Malta, Polonia, Slovacchia, Slovenia, Ungheria;</a:t>
            </a:r>
          </a:p>
          <a:p>
            <a:pPr marL="0" indent="0">
              <a:buFontTx/>
              <a:buNone/>
            </a:pPr>
            <a:r>
              <a:rPr lang="it-IT" altLang="it-IT" sz="2800" dirty="0"/>
              <a:t>2) 2007: Bulgaria e Romania;</a:t>
            </a:r>
          </a:p>
          <a:p>
            <a:pPr marL="0" indent="0">
              <a:buFontTx/>
              <a:buNone/>
            </a:pPr>
            <a:r>
              <a:rPr lang="it-IT" altLang="it-IT" sz="2800" dirty="0"/>
              <a:t>3) 2009: Croazia.</a:t>
            </a:r>
          </a:p>
          <a:p>
            <a:endParaRPr lang="it-IT" dirty="0"/>
          </a:p>
        </p:txBody>
      </p:sp>
    </p:spTree>
    <p:extLst>
      <p:ext uri="{BB962C8B-B14F-4D97-AF65-F5344CB8AC3E}">
        <p14:creationId xmlns:p14="http://schemas.microsoft.com/office/powerpoint/2010/main" val="4054952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4C8472-4F96-EB9F-FA65-F1C8EE57C68E}"/>
              </a:ext>
            </a:extLst>
          </p:cNvPr>
          <p:cNvSpPr>
            <a:spLocks noGrp="1"/>
          </p:cNvSpPr>
          <p:nvPr>
            <p:ph type="title"/>
          </p:nvPr>
        </p:nvSpPr>
        <p:spPr>
          <a:xfrm>
            <a:off x="419100" y="365125"/>
            <a:ext cx="2266950" cy="2106613"/>
          </a:xfrm>
        </p:spPr>
        <p:txBody>
          <a:bodyPr/>
          <a:lstStyle/>
          <a:p>
            <a:r>
              <a:rPr lang="it-IT" dirty="0"/>
              <a:t>L’Unione europea oggi</a:t>
            </a:r>
          </a:p>
        </p:txBody>
      </p:sp>
      <p:sp>
        <p:nvSpPr>
          <p:cNvPr id="4" name="Segnaposto numero diapositiva 3">
            <a:extLst>
              <a:ext uri="{FF2B5EF4-FFF2-40B4-BE49-F238E27FC236}">
                <a16:creationId xmlns:a16="http://schemas.microsoft.com/office/drawing/2014/main" id="{568948B8-ADF3-E10D-8DBD-B2CB202C61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38</a:t>
            </a:fld>
            <a:endParaRPr lang="it-IT"/>
          </a:p>
        </p:txBody>
      </p:sp>
      <p:pic>
        <p:nvPicPr>
          <p:cNvPr id="3074" name="Picture 2">
            <a:extLst>
              <a:ext uri="{FF2B5EF4-FFF2-40B4-BE49-F238E27FC236}">
                <a16:creationId xmlns:a16="http://schemas.microsoft.com/office/drawing/2014/main" id="{76A529CF-0ACF-8AB1-EC70-E4D08BA4A7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3353" y="525555"/>
            <a:ext cx="7176559" cy="5699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941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DF462F-45B0-B845-C75E-87C4B3058B21}"/>
              </a:ext>
            </a:extLst>
          </p:cNvPr>
          <p:cNvSpPr>
            <a:spLocks noGrp="1"/>
          </p:cNvSpPr>
          <p:nvPr>
            <p:ph type="title"/>
          </p:nvPr>
        </p:nvSpPr>
        <p:spPr>
          <a:xfrm>
            <a:off x="838200" y="365125"/>
            <a:ext cx="10802938" cy="993775"/>
          </a:xfrm>
        </p:spPr>
        <p:txBody>
          <a:bodyPr/>
          <a:lstStyle/>
          <a:p>
            <a:r>
              <a:rPr lang="it-IT" altLang="it-IT" sz="3200" b="1" dirty="0">
                <a:solidFill>
                  <a:srgbClr val="0077C8"/>
                </a:solidFill>
              </a:rPr>
              <a:t>Trattato di Lisbona (2007)</a:t>
            </a:r>
            <a:endParaRPr lang="it-IT" sz="3200" b="1" dirty="0">
              <a:solidFill>
                <a:srgbClr val="0077C8"/>
              </a:solidFill>
            </a:endParaRPr>
          </a:p>
        </p:txBody>
      </p:sp>
      <p:sp>
        <p:nvSpPr>
          <p:cNvPr id="3" name="Segnaposto contenuto 2">
            <a:extLst>
              <a:ext uri="{FF2B5EF4-FFF2-40B4-BE49-F238E27FC236}">
                <a16:creationId xmlns:a16="http://schemas.microsoft.com/office/drawing/2014/main" id="{66AF3418-2112-62D2-59C2-5525C402A25F}"/>
              </a:ext>
            </a:extLst>
          </p:cNvPr>
          <p:cNvSpPr>
            <a:spLocks noGrp="1"/>
          </p:cNvSpPr>
          <p:nvPr>
            <p:ph idx="1"/>
          </p:nvPr>
        </p:nvSpPr>
        <p:spPr>
          <a:xfrm>
            <a:off x="838200" y="1528175"/>
            <a:ext cx="10515600" cy="4648788"/>
          </a:xfrm>
        </p:spPr>
        <p:txBody>
          <a:bodyPr>
            <a:normAutofit lnSpcReduction="10000"/>
          </a:bodyPr>
          <a:lstStyle/>
          <a:p>
            <a:pPr marL="0" indent="0">
              <a:buFontTx/>
              <a:buNone/>
            </a:pPr>
            <a:endParaRPr lang="it-IT" altLang="it-IT" dirty="0"/>
          </a:p>
          <a:p>
            <a:pPr marL="0" indent="0">
              <a:buFontTx/>
              <a:buNone/>
            </a:pPr>
            <a:r>
              <a:rPr lang="it-IT" altLang="it-IT" dirty="0"/>
              <a:t>Lentezza del processo di ratifica a causa della posizione di alcuni organi costituzionali nazionali (Germania, Polonia, Repubblica Ceca) e del referendum irlandese.</a:t>
            </a:r>
          </a:p>
          <a:p>
            <a:pPr marL="0" indent="0">
              <a:buFontTx/>
              <a:buNone/>
              <a:defRPr/>
            </a:pPr>
            <a:r>
              <a:rPr lang="it-IT" altLang="it-IT" sz="2800" dirty="0"/>
              <a:t>Recepimento di contenuti del Trattato che adotta una Costituzione per l’Europa.</a:t>
            </a:r>
          </a:p>
          <a:p>
            <a:pPr marL="0" indent="0">
              <a:buFontTx/>
              <a:buNone/>
              <a:defRPr/>
            </a:pPr>
            <a:r>
              <a:rPr lang="it-IT" altLang="it-IT" sz="2800" dirty="0"/>
              <a:t>Mantenimento di più Trattati:</a:t>
            </a:r>
          </a:p>
          <a:p>
            <a:pPr marL="742950" indent="-742950">
              <a:buFontTx/>
              <a:buAutoNum type="arabicParenR"/>
              <a:defRPr/>
            </a:pPr>
            <a:r>
              <a:rPr lang="it-IT" altLang="it-IT" sz="2800" dirty="0"/>
              <a:t>Trattato sull’Unione europea;</a:t>
            </a:r>
          </a:p>
          <a:p>
            <a:pPr marL="742950" indent="-742950">
              <a:buFontTx/>
              <a:buAutoNum type="arabicParenR"/>
              <a:defRPr/>
            </a:pPr>
            <a:r>
              <a:rPr lang="it-IT" altLang="it-IT" sz="2800" dirty="0"/>
              <a:t>Trattato sul funzionamento dell’UE;</a:t>
            </a:r>
          </a:p>
          <a:p>
            <a:pPr marL="742950" indent="-742950">
              <a:buFontTx/>
              <a:buAutoNum type="arabicParenR"/>
              <a:defRPr/>
            </a:pPr>
            <a:r>
              <a:rPr lang="it-IT" altLang="it-IT" sz="2800" dirty="0"/>
              <a:t>Carta UE dei diritti fondamentali.</a:t>
            </a:r>
          </a:p>
          <a:p>
            <a:endParaRPr lang="it-IT" dirty="0"/>
          </a:p>
        </p:txBody>
      </p:sp>
    </p:spTree>
    <p:extLst>
      <p:ext uri="{BB962C8B-B14F-4D97-AF65-F5344CB8AC3E}">
        <p14:creationId xmlns:p14="http://schemas.microsoft.com/office/powerpoint/2010/main" val="13189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2DA521-63F5-438D-555D-30E9A2F6AA64}"/>
              </a:ext>
            </a:extLst>
          </p:cNvPr>
          <p:cNvSpPr>
            <a:spLocks noGrp="1"/>
          </p:cNvSpPr>
          <p:nvPr>
            <p:ph type="title"/>
          </p:nvPr>
        </p:nvSpPr>
        <p:spPr/>
        <p:txBody>
          <a:bodyPr/>
          <a:lstStyle/>
          <a:p>
            <a:r>
              <a:rPr lang="it-IT" dirty="0">
                <a:solidFill>
                  <a:srgbClr val="0070C0"/>
                </a:solidFill>
              </a:rPr>
              <a:t>Lezione 1 </a:t>
            </a:r>
            <a:br>
              <a:rPr lang="it-IT" dirty="0">
                <a:solidFill>
                  <a:srgbClr val="0070C0"/>
                </a:solidFill>
              </a:rPr>
            </a:br>
            <a:endParaRPr lang="it-IT" dirty="0"/>
          </a:p>
        </p:txBody>
      </p:sp>
      <p:sp>
        <p:nvSpPr>
          <p:cNvPr id="3" name="Segnaposto contenuto 2">
            <a:extLst>
              <a:ext uri="{FF2B5EF4-FFF2-40B4-BE49-F238E27FC236}">
                <a16:creationId xmlns:a16="http://schemas.microsoft.com/office/drawing/2014/main" id="{DBC67DCB-1D62-2CCC-77EA-F5B6C08D8140}"/>
              </a:ext>
            </a:extLst>
          </p:cNvPr>
          <p:cNvSpPr>
            <a:spLocks noGrp="1"/>
          </p:cNvSpPr>
          <p:nvPr>
            <p:ph idx="1"/>
          </p:nvPr>
        </p:nvSpPr>
        <p:spPr/>
        <p:txBody>
          <a:bodyPr/>
          <a:lstStyle/>
          <a:p>
            <a:pPr marL="0" lvl="0" indent="0" algn="just">
              <a:lnSpc>
                <a:spcPct val="110000"/>
              </a:lnSpc>
              <a:spcBef>
                <a:spcPts val="0"/>
              </a:spcBef>
              <a:buClr>
                <a:schemeClr val="lt1"/>
              </a:buClr>
              <a:buSzPct val="100000"/>
              <a:buNone/>
            </a:pPr>
            <a:r>
              <a:rPr lang="it-IT" dirty="0" err="1"/>
              <a:t>a.i.</a:t>
            </a:r>
            <a:r>
              <a:rPr lang="it-IT" dirty="0"/>
              <a:t> Definizione di Unione Europea; </a:t>
            </a:r>
          </a:p>
          <a:p>
            <a:pPr marL="0" lvl="0" indent="0" algn="just">
              <a:lnSpc>
                <a:spcPct val="110000"/>
              </a:lnSpc>
              <a:spcBef>
                <a:spcPts val="1800"/>
              </a:spcBef>
              <a:buClr>
                <a:schemeClr val="lt1"/>
              </a:buClr>
              <a:buSzPct val="100000"/>
              <a:buNone/>
            </a:pPr>
            <a:r>
              <a:rPr lang="it-IT" dirty="0" err="1"/>
              <a:t>a.ii</a:t>
            </a:r>
            <a:r>
              <a:rPr lang="it-IT" dirty="0"/>
              <a:t>. Caratteristiche generali dell’UE; </a:t>
            </a:r>
          </a:p>
          <a:p>
            <a:pPr marL="0" lvl="0" indent="0" algn="just">
              <a:lnSpc>
                <a:spcPct val="110000"/>
              </a:lnSpc>
              <a:spcBef>
                <a:spcPts val="1800"/>
              </a:spcBef>
              <a:buClr>
                <a:schemeClr val="lt1"/>
              </a:buClr>
              <a:buSzPct val="100000"/>
              <a:buNone/>
            </a:pPr>
            <a:r>
              <a:rPr lang="it-IT" dirty="0" err="1"/>
              <a:t>a.iii</a:t>
            </a:r>
            <a:r>
              <a:rPr lang="it-IT" dirty="0"/>
              <a:t> Carattere evolutivo UE e contributo della Corte di Giustizia dell’Unione europea; </a:t>
            </a:r>
          </a:p>
          <a:p>
            <a:pPr marL="0" lvl="0" indent="0" algn="just">
              <a:lnSpc>
                <a:spcPct val="110000"/>
              </a:lnSpc>
              <a:spcBef>
                <a:spcPts val="1800"/>
              </a:spcBef>
              <a:buClr>
                <a:schemeClr val="lt1"/>
              </a:buClr>
              <a:buSzPct val="100000"/>
              <a:buNone/>
            </a:pPr>
            <a:r>
              <a:rPr lang="it-IT" dirty="0" err="1"/>
              <a:t>a.iv</a:t>
            </a:r>
            <a:r>
              <a:rPr lang="it-IT" dirty="0"/>
              <a:t> Concetto di integrazione europea</a:t>
            </a:r>
          </a:p>
          <a:p>
            <a:endParaRPr lang="it-IT" dirty="0"/>
          </a:p>
        </p:txBody>
      </p:sp>
    </p:spTree>
    <p:extLst>
      <p:ext uri="{BB962C8B-B14F-4D97-AF65-F5344CB8AC3E}">
        <p14:creationId xmlns:p14="http://schemas.microsoft.com/office/powerpoint/2010/main" val="1919753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4A6B08-670A-A6AC-396E-6C97EE23776B}"/>
              </a:ext>
            </a:extLst>
          </p:cNvPr>
          <p:cNvSpPr>
            <a:spLocks noGrp="1"/>
          </p:cNvSpPr>
          <p:nvPr>
            <p:ph type="title"/>
          </p:nvPr>
        </p:nvSpPr>
        <p:spPr>
          <a:xfrm>
            <a:off x="841828" y="365125"/>
            <a:ext cx="10799309" cy="993775"/>
          </a:xfrm>
        </p:spPr>
        <p:txBody>
          <a:bodyPr/>
          <a:lstStyle/>
          <a:p>
            <a:r>
              <a:rPr lang="it-IT" altLang="it-IT" sz="3200" b="1" dirty="0">
                <a:solidFill>
                  <a:srgbClr val="0077C8"/>
                </a:solidFill>
              </a:rPr>
              <a:t>Trattato di Lisbona (2007)</a:t>
            </a:r>
            <a:endParaRPr lang="it-IT" sz="1800" dirty="0">
              <a:solidFill>
                <a:srgbClr val="0077C8"/>
              </a:solidFill>
            </a:endParaRPr>
          </a:p>
        </p:txBody>
      </p:sp>
      <p:sp>
        <p:nvSpPr>
          <p:cNvPr id="3" name="Segnaposto contenuto 2">
            <a:extLst>
              <a:ext uri="{FF2B5EF4-FFF2-40B4-BE49-F238E27FC236}">
                <a16:creationId xmlns:a16="http://schemas.microsoft.com/office/drawing/2014/main" id="{138184D6-5B96-5B60-23FE-25A8955F23E0}"/>
              </a:ext>
            </a:extLst>
          </p:cNvPr>
          <p:cNvSpPr>
            <a:spLocks noGrp="1"/>
          </p:cNvSpPr>
          <p:nvPr>
            <p:ph idx="1"/>
          </p:nvPr>
        </p:nvSpPr>
        <p:spPr>
          <a:xfrm>
            <a:off x="696684" y="1536970"/>
            <a:ext cx="10944453" cy="4339955"/>
          </a:xfrm>
        </p:spPr>
        <p:txBody>
          <a:bodyPr>
            <a:normAutofit/>
          </a:bodyPr>
          <a:lstStyle/>
          <a:p>
            <a:endParaRPr lang="it-IT" altLang="it-IT" dirty="0"/>
          </a:p>
          <a:p>
            <a:r>
              <a:rPr lang="it-IT" altLang="it-IT" dirty="0"/>
              <a:t>Eliminazione del concetto di Comunità europea.</a:t>
            </a:r>
          </a:p>
          <a:p>
            <a:r>
              <a:rPr lang="it-IT" altLang="it-IT" dirty="0"/>
              <a:t>Personalità giuridica propria dell’UE.</a:t>
            </a:r>
          </a:p>
          <a:p>
            <a:r>
              <a:rPr lang="it-IT" altLang="it-IT" dirty="0"/>
              <a:t>Abolizione della struttura a pilastri, ma conservazione di aspetti peculiari della PESC. Alto rappresentante UE per gli affari esteri e la politica di sicurezza.</a:t>
            </a:r>
          </a:p>
          <a:p>
            <a:r>
              <a:rPr lang="it-IT" altLang="it-IT" dirty="0"/>
              <a:t>Valore vincolante della Carta UE.</a:t>
            </a:r>
          </a:p>
          <a:p>
            <a:endParaRPr lang="it-IT" dirty="0"/>
          </a:p>
        </p:txBody>
      </p:sp>
    </p:spTree>
    <p:extLst>
      <p:ext uri="{BB962C8B-B14F-4D97-AF65-F5344CB8AC3E}">
        <p14:creationId xmlns:p14="http://schemas.microsoft.com/office/powerpoint/2010/main" val="3932580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0"/>
          <p:cNvSpPr txBox="1">
            <a:spLocks noGrp="1"/>
          </p:cNvSpPr>
          <p:nvPr>
            <p:ph type="title"/>
          </p:nvPr>
        </p:nvSpPr>
        <p:spPr>
          <a:xfrm>
            <a:off x="838200" y="365126"/>
            <a:ext cx="10515600" cy="9121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Sviluppi successivi al Trattato di Lisbona</a:t>
            </a:r>
            <a:endParaRPr sz="3200">
              <a:solidFill>
                <a:srgbClr val="0077C8"/>
              </a:solidFill>
            </a:endParaRPr>
          </a:p>
        </p:txBody>
      </p:sp>
      <p:sp>
        <p:nvSpPr>
          <p:cNvPr id="305" name="Google Shape;305;p30"/>
          <p:cNvSpPr txBox="1">
            <a:spLocks noGrp="1"/>
          </p:cNvSpPr>
          <p:nvPr>
            <p:ph type="body" idx="1"/>
          </p:nvPr>
        </p:nvSpPr>
        <p:spPr>
          <a:xfrm>
            <a:off x="696686" y="1277258"/>
            <a:ext cx="10944452" cy="5080000"/>
          </a:xfrm>
          <a:prstGeom prst="rect">
            <a:avLst/>
          </a:prstGeom>
          <a:noFill/>
          <a:ln>
            <a:noFill/>
          </a:ln>
        </p:spPr>
        <p:txBody>
          <a:bodyPr spcFirstLastPara="1" wrap="square" lIns="91425" tIns="45700" rIns="91425" bIns="45700" anchor="ctr" anchorCtr="0">
            <a:normAutofit fontScale="40000" lnSpcReduction="20000"/>
          </a:bodyPr>
          <a:lstStyle/>
          <a:p>
            <a:pPr marL="228600" lvl="0" indent="-132080" algn="l" rtl="0">
              <a:lnSpc>
                <a:spcPct val="110000"/>
              </a:lnSpc>
              <a:spcBef>
                <a:spcPts val="0"/>
              </a:spcBef>
              <a:spcAft>
                <a:spcPts val="0"/>
              </a:spcAft>
              <a:buClr>
                <a:srgbClr val="595959"/>
              </a:buClr>
              <a:buSzPct val="100000"/>
              <a:buNone/>
            </a:pPr>
            <a:endParaRPr sz="3800" b="1"/>
          </a:p>
          <a:p>
            <a:pPr marL="228600" lvl="0" indent="-228600" algn="l" rtl="0">
              <a:lnSpc>
                <a:spcPct val="110000"/>
              </a:lnSpc>
              <a:spcBef>
                <a:spcPts val="1800"/>
              </a:spcBef>
              <a:spcAft>
                <a:spcPts val="0"/>
              </a:spcAft>
              <a:buClr>
                <a:srgbClr val="595959"/>
              </a:buClr>
              <a:buSzPct val="100000"/>
              <a:buChar char="•"/>
            </a:pPr>
            <a:r>
              <a:rPr lang="it-IT" sz="4500" b="1"/>
              <a:t>Crisi economica e del debito sovrano:</a:t>
            </a:r>
            <a:endParaRPr/>
          </a:p>
          <a:p>
            <a:pPr marL="228600" lvl="0" indent="-228600" algn="l" rtl="0">
              <a:lnSpc>
                <a:spcPct val="110000"/>
              </a:lnSpc>
              <a:spcBef>
                <a:spcPts val="1800"/>
              </a:spcBef>
              <a:spcAft>
                <a:spcPts val="0"/>
              </a:spcAft>
              <a:buClr>
                <a:srgbClr val="595959"/>
              </a:buClr>
              <a:buSzPct val="100000"/>
              <a:buChar char="•"/>
            </a:pPr>
            <a:r>
              <a:rPr lang="it-IT" sz="4500"/>
              <a:t>Ruolo attivo dell’UE nel salvataggio degli SM, con adozione di strumenti differenziati: revisione semplificata dei Trattati e adozione di ampio corpus legislativo in tema di cooperazione economica. </a:t>
            </a:r>
            <a:endParaRPr/>
          </a:p>
          <a:p>
            <a:pPr marL="228600" lvl="0" indent="-228600" algn="l" rtl="0">
              <a:lnSpc>
                <a:spcPct val="110000"/>
              </a:lnSpc>
              <a:spcBef>
                <a:spcPts val="1800"/>
              </a:spcBef>
              <a:spcAft>
                <a:spcPts val="0"/>
              </a:spcAft>
              <a:buClr>
                <a:srgbClr val="595959"/>
              </a:buClr>
              <a:buSzPct val="100000"/>
              <a:buChar char="•"/>
            </a:pPr>
            <a:r>
              <a:rPr lang="it-IT" sz="4500"/>
              <a:t>Ruolo della BCE.</a:t>
            </a:r>
            <a:endParaRPr/>
          </a:p>
          <a:p>
            <a:pPr marL="228600" lvl="0" indent="-228600" algn="l" rtl="0">
              <a:lnSpc>
                <a:spcPct val="110000"/>
              </a:lnSpc>
              <a:spcBef>
                <a:spcPts val="1800"/>
              </a:spcBef>
              <a:spcAft>
                <a:spcPts val="0"/>
              </a:spcAft>
              <a:buClr>
                <a:srgbClr val="595959"/>
              </a:buClr>
              <a:buSzPct val="100000"/>
              <a:buChar char="•"/>
            </a:pPr>
            <a:r>
              <a:rPr lang="it-IT" sz="4500" b="1"/>
              <a:t>Brexit </a:t>
            </a:r>
            <a:endParaRPr/>
          </a:p>
          <a:p>
            <a:pPr marL="228600" lvl="0" indent="-228600" algn="l" rtl="0">
              <a:lnSpc>
                <a:spcPct val="110000"/>
              </a:lnSpc>
              <a:spcBef>
                <a:spcPts val="1800"/>
              </a:spcBef>
              <a:spcAft>
                <a:spcPts val="0"/>
              </a:spcAft>
              <a:buClr>
                <a:srgbClr val="595959"/>
              </a:buClr>
              <a:buSzPct val="100000"/>
              <a:buChar char="•"/>
            </a:pPr>
            <a:r>
              <a:rPr lang="it-IT" sz="4500"/>
              <a:t>23 giugno 2016: referendum sulla permanenza del Regno Unito nell’UE;</a:t>
            </a:r>
            <a:endParaRPr/>
          </a:p>
          <a:p>
            <a:pPr marL="228600" lvl="0" indent="-228600" algn="l" rtl="0">
              <a:lnSpc>
                <a:spcPct val="110000"/>
              </a:lnSpc>
              <a:spcBef>
                <a:spcPts val="1800"/>
              </a:spcBef>
              <a:spcAft>
                <a:spcPts val="0"/>
              </a:spcAft>
              <a:buClr>
                <a:srgbClr val="595959"/>
              </a:buClr>
              <a:buSzPct val="100000"/>
              <a:buChar char="•"/>
            </a:pPr>
            <a:r>
              <a:rPr lang="it-IT" sz="4500"/>
              <a:t>29 marzo 2017: notifica di recesso del Regno Unito;</a:t>
            </a:r>
            <a:endParaRPr/>
          </a:p>
          <a:p>
            <a:pPr marL="228600" lvl="0" indent="-228600" algn="l" rtl="0">
              <a:lnSpc>
                <a:spcPct val="110000"/>
              </a:lnSpc>
              <a:spcBef>
                <a:spcPts val="1800"/>
              </a:spcBef>
              <a:spcAft>
                <a:spcPts val="0"/>
              </a:spcAft>
              <a:buClr>
                <a:srgbClr val="595959"/>
              </a:buClr>
              <a:buSzPct val="100000"/>
              <a:buChar char="•"/>
            </a:pPr>
            <a:r>
              <a:rPr lang="it-IT" sz="4500"/>
              <a:t>10 dicembre 2018: sentenza CGUE su revoca unilaterale notifica;</a:t>
            </a:r>
            <a:endParaRPr/>
          </a:p>
          <a:p>
            <a:pPr marL="228600" lvl="0" indent="-228600" algn="l" rtl="0">
              <a:lnSpc>
                <a:spcPct val="110000"/>
              </a:lnSpc>
              <a:spcBef>
                <a:spcPts val="1800"/>
              </a:spcBef>
              <a:spcAft>
                <a:spcPts val="0"/>
              </a:spcAft>
              <a:buClr>
                <a:srgbClr val="595959"/>
              </a:buClr>
              <a:buSzPct val="100000"/>
              <a:buChar char="•"/>
            </a:pPr>
            <a:r>
              <a:rPr lang="it-IT" sz="4500"/>
              <a:t>gennaio 2020: accordo UE-UK sul recesso e inizio periodo transitorio;</a:t>
            </a:r>
            <a:endParaRPr/>
          </a:p>
          <a:p>
            <a:pPr marL="228600" lvl="0" indent="-228600" algn="l" rtl="0">
              <a:lnSpc>
                <a:spcPct val="110000"/>
              </a:lnSpc>
              <a:spcBef>
                <a:spcPts val="1800"/>
              </a:spcBef>
              <a:spcAft>
                <a:spcPts val="0"/>
              </a:spcAft>
              <a:buClr>
                <a:srgbClr val="595959"/>
              </a:buClr>
              <a:buSzPct val="100000"/>
              <a:buChar char="•"/>
            </a:pPr>
            <a:r>
              <a:rPr lang="it-IT" sz="4500"/>
              <a:t>1° gennaio 2021: il recesso diviene efficace.</a:t>
            </a:r>
            <a:endParaRPr/>
          </a:p>
          <a:p>
            <a:pPr marL="228600" lvl="0" indent="-1473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1"/>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Risposta Covid-19 e Next generation EU</a:t>
            </a:r>
            <a:endParaRPr/>
          </a:p>
        </p:txBody>
      </p:sp>
      <p:sp>
        <p:nvSpPr>
          <p:cNvPr id="311" name="Google Shape;311;p31"/>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C0C0C"/>
              </a:buClr>
              <a:buSzPts val="2800"/>
              <a:buChar char="•"/>
            </a:pPr>
            <a:r>
              <a:rPr lang="it-IT" sz="2800" b="1">
                <a:solidFill>
                  <a:srgbClr val="0C0C0C"/>
                </a:solidFill>
              </a:rPr>
              <a:t>La crisi finanziaria in epoca pandemica</a:t>
            </a:r>
            <a:r>
              <a:rPr lang="it-IT" sz="2800">
                <a:solidFill>
                  <a:srgbClr val="0C0C0C"/>
                </a:solidFill>
              </a:rPr>
              <a:t>: </a:t>
            </a:r>
            <a:endParaRPr/>
          </a:p>
          <a:p>
            <a:pPr marL="228600" lvl="0" indent="-228600" algn="l" rtl="0">
              <a:lnSpc>
                <a:spcPct val="110000"/>
              </a:lnSpc>
              <a:spcBef>
                <a:spcPts val="1800"/>
              </a:spcBef>
              <a:spcAft>
                <a:spcPts val="0"/>
              </a:spcAft>
              <a:buClr>
                <a:srgbClr val="0C0C0C"/>
              </a:buClr>
              <a:buSzPts val="2800"/>
              <a:buChar char="•"/>
            </a:pPr>
            <a:r>
              <a:rPr lang="it-IT" sz="2800">
                <a:solidFill>
                  <a:srgbClr val="0C0C0C"/>
                </a:solidFill>
              </a:rPr>
              <a:t>crisi </a:t>
            </a:r>
            <a:r>
              <a:rPr lang="it-IT" sz="2800" u="sng">
                <a:solidFill>
                  <a:srgbClr val="0C0C0C"/>
                </a:solidFill>
              </a:rPr>
              <a:t>simmetrica</a:t>
            </a:r>
            <a:r>
              <a:rPr lang="it-IT" sz="2800">
                <a:solidFill>
                  <a:srgbClr val="0C0C0C"/>
                </a:solidFill>
              </a:rPr>
              <a:t> con conseguenze </a:t>
            </a:r>
            <a:r>
              <a:rPr lang="it-IT" sz="2800" u="sng">
                <a:solidFill>
                  <a:srgbClr val="0C0C0C"/>
                </a:solidFill>
              </a:rPr>
              <a:t>asimmetriche</a:t>
            </a:r>
            <a:r>
              <a:rPr lang="it-IT" sz="2800">
                <a:solidFill>
                  <a:srgbClr val="0C0C0C"/>
                </a:solidFill>
              </a:rPr>
              <a:t> </a:t>
            </a:r>
            <a:endParaRPr/>
          </a:p>
          <a:p>
            <a:pPr marL="228600" lvl="0" indent="-228600" algn="l" rtl="0">
              <a:lnSpc>
                <a:spcPct val="110000"/>
              </a:lnSpc>
              <a:spcBef>
                <a:spcPts val="1800"/>
              </a:spcBef>
              <a:spcAft>
                <a:spcPts val="0"/>
              </a:spcAft>
              <a:buClr>
                <a:srgbClr val="0C0C0C"/>
              </a:buClr>
              <a:buSzPts val="2800"/>
              <a:buChar char="•"/>
            </a:pPr>
            <a:r>
              <a:rPr lang="it-IT" sz="2800">
                <a:solidFill>
                  <a:srgbClr val="0C0C0C"/>
                </a:solidFill>
              </a:rPr>
              <a:t>NON finalità di risollevare i sistemi economici degli Stati membri MA ristabilire equilibri necessari al corretto funzionamento del mercato interno</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2"/>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Risposta Covid-19 e Next generation EU</a:t>
            </a:r>
            <a:endParaRPr sz="3200"/>
          </a:p>
        </p:txBody>
      </p:sp>
      <p:sp>
        <p:nvSpPr>
          <p:cNvPr id="317" name="Google Shape;317;p32"/>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595959"/>
              </a:buClr>
              <a:buSzPts val="3200"/>
              <a:buChar char="•"/>
            </a:pPr>
            <a:r>
              <a:rPr lang="it-IT"/>
              <a:t>Prime risposte UE:</a:t>
            </a:r>
            <a:endParaRPr/>
          </a:p>
          <a:p>
            <a:pPr marL="228600" lvl="0" indent="-228600" algn="l" rtl="0">
              <a:lnSpc>
                <a:spcPct val="110000"/>
              </a:lnSpc>
              <a:spcBef>
                <a:spcPts val="1800"/>
              </a:spcBef>
              <a:spcAft>
                <a:spcPts val="0"/>
              </a:spcAft>
              <a:buClr>
                <a:srgbClr val="00B0F0"/>
              </a:buClr>
              <a:buSzPts val="3200"/>
              <a:buChar char="•"/>
            </a:pPr>
            <a:r>
              <a:rPr lang="it-IT">
                <a:solidFill>
                  <a:srgbClr val="00B0F0"/>
                </a:solidFill>
              </a:rPr>
              <a:t>1° MES e MES sanitario</a:t>
            </a:r>
            <a:endParaRPr/>
          </a:p>
          <a:p>
            <a:pPr marL="228600" lvl="0" indent="-228600" algn="l" rtl="0">
              <a:lnSpc>
                <a:spcPct val="110000"/>
              </a:lnSpc>
              <a:spcBef>
                <a:spcPts val="1800"/>
              </a:spcBef>
              <a:spcAft>
                <a:spcPts val="0"/>
              </a:spcAft>
              <a:buClr>
                <a:srgbClr val="00B0F0"/>
              </a:buClr>
              <a:buSzPts val="3200"/>
              <a:buChar char="•"/>
            </a:pPr>
            <a:r>
              <a:rPr lang="it-IT">
                <a:solidFill>
                  <a:srgbClr val="00B0F0"/>
                </a:solidFill>
              </a:rPr>
              <a:t>2° SURE</a:t>
            </a:r>
            <a:endParaRPr/>
          </a:p>
          <a:p>
            <a:pPr marL="228600" lvl="0" indent="-228600" algn="l" rtl="0">
              <a:lnSpc>
                <a:spcPct val="110000"/>
              </a:lnSpc>
              <a:spcBef>
                <a:spcPts val="1800"/>
              </a:spcBef>
              <a:spcAft>
                <a:spcPts val="0"/>
              </a:spcAft>
              <a:buClr>
                <a:srgbClr val="00B0F0"/>
              </a:buClr>
              <a:buSzPts val="3200"/>
              <a:buChar char="•"/>
            </a:pPr>
            <a:r>
              <a:rPr lang="it-IT">
                <a:solidFill>
                  <a:srgbClr val="00B0F0"/>
                </a:solidFill>
              </a:rPr>
              <a:t>3° Banca centrale europea </a:t>
            </a:r>
            <a:endParaRPr>
              <a:solidFill>
                <a:srgbClr val="00B0F0"/>
              </a:solidFill>
            </a:endParaRPr>
          </a:p>
          <a:p>
            <a:pPr marL="228600" lvl="0" indent="-25400" algn="l" rtl="0">
              <a:lnSpc>
                <a:spcPct val="110000"/>
              </a:lnSpc>
              <a:spcBef>
                <a:spcPts val="1800"/>
              </a:spcBef>
              <a:spcAft>
                <a:spcPts val="0"/>
              </a:spcAft>
              <a:buClr>
                <a:srgbClr val="595959"/>
              </a:buClr>
              <a:buSzPts val="3200"/>
              <a:buNone/>
            </a:pPr>
            <a:endParaRPr>
              <a:solidFill>
                <a:srgbClr val="00B0F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B3E1F-1D15-A266-5F17-32E98C7275CB}"/>
              </a:ext>
            </a:extLst>
          </p:cNvPr>
          <p:cNvSpPr>
            <a:spLocks noGrp="1"/>
          </p:cNvSpPr>
          <p:nvPr>
            <p:ph type="title"/>
          </p:nvPr>
        </p:nvSpPr>
        <p:spPr/>
        <p:txBody>
          <a:bodyPr/>
          <a:lstStyle/>
          <a:p>
            <a:r>
              <a:rPr lang="it-IT" sz="2800" b="1" dirty="0">
                <a:solidFill>
                  <a:srgbClr val="0070C0"/>
                </a:solidFill>
              </a:rPr>
              <a:t>Next Generation EU e l’evoluzione silenziosa dei Trattati: basi giuridiche, governance, effetti </a:t>
            </a:r>
            <a:r>
              <a:rPr lang="it-IT" sz="2800" b="1" dirty="0" err="1">
                <a:solidFill>
                  <a:srgbClr val="0070C0"/>
                </a:solidFill>
              </a:rPr>
              <a:t>multlivello</a:t>
            </a:r>
            <a:br>
              <a:rPr lang="it-IT" sz="2800" dirty="0">
                <a:solidFill>
                  <a:srgbClr val="0070C0"/>
                </a:solidFill>
              </a:rPr>
            </a:br>
            <a:endParaRPr lang="it-IT" sz="2800" dirty="0">
              <a:solidFill>
                <a:srgbClr val="0070C0"/>
              </a:solidFill>
            </a:endParaRPr>
          </a:p>
        </p:txBody>
      </p:sp>
      <p:sp>
        <p:nvSpPr>
          <p:cNvPr id="3" name="Segnaposto testo 2">
            <a:extLst>
              <a:ext uri="{FF2B5EF4-FFF2-40B4-BE49-F238E27FC236}">
                <a16:creationId xmlns:a16="http://schemas.microsoft.com/office/drawing/2014/main" id="{9ACDE535-D7A0-99F2-2339-A5E265C1381E}"/>
              </a:ext>
            </a:extLst>
          </p:cNvPr>
          <p:cNvSpPr>
            <a:spLocks noGrp="1"/>
          </p:cNvSpPr>
          <p:nvPr>
            <p:ph type="body" idx="1"/>
          </p:nvPr>
        </p:nvSpPr>
        <p:spPr>
          <a:xfrm>
            <a:off x="419100" y="1536970"/>
            <a:ext cx="11222038" cy="4567616"/>
          </a:xfrm>
        </p:spPr>
        <p:txBody>
          <a:bodyPr>
            <a:normAutofit fontScale="77500" lnSpcReduction="20000"/>
          </a:bodyPr>
          <a:lstStyle/>
          <a:p>
            <a:r>
              <a:rPr lang="it-IT" b="1" dirty="0"/>
              <a:t>Il contesto: una combinazione irripetibile di fattori istituzionali</a:t>
            </a:r>
            <a:endParaRPr lang="it-IT" sz="2800" dirty="0"/>
          </a:p>
          <a:p>
            <a:pPr lvl="0"/>
            <a:r>
              <a:rPr lang="it-IT" dirty="0"/>
              <a:t>2020: pandemia COVID‑19 → evento eccezionale ex art. 122 TFUE.</a:t>
            </a:r>
            <a:endParaRPr lang="it-IT" sz="4000" dirty="0"/>
          </a:p>
          <a:p>
            <a:pPr lvl="0"/>
            <a:r>
              <a:rPr lang="it-IT" dirty="0"/>
              <a:t>Consiglio europeo spinto da: </a:t>
            </a:r>
            <a:endParaRPr lang="it-IT" sz="4000" dirty="0"/>
          </a:p>
          <a:p>
            <a:pPr lvl="1"/>
            <a:r>
              <a:rPr lang="it-IT" dirty="0"/>
              <a:t>PE eletto nel 2019, molto integrativo,</a:t>
            </a:r>
            <a:endParaRPr lang="it-IT" sz="3200" dirty="0"/>
          </a:p>
          <a:p>
            <a:pPr lvl="1"/>
            <a:r>
              <a:rPr lang="it-IT" dirty="0"/>
              <a:t>nuova Commissione von </a:t>
            </a:r>
            <a:r>
              <a:rPr lang="it-IT" dirty="0" err="1"/>
              <a:t>der</a:t>
            </a:r>
            <a:r>
              <a:rPr lang="it-IT" dirty="0"/>
              <a:t> Leyen,</a:t>
            </a:r>
            <a:endParaRPr lang="it-IT" sz="3200" dirty="0"/>
          </a:p>
          <a:p>
            <a:pPr lvl="1"/>
            <a:r>
              <a:rPr lang="it-IT" dirty="0"/>
              <a:t>effetti politici del </a:t>
            </a:r>
            <a:r>
              <a:rPr lang="it-IT" dirty="0" err="1"/>
              <a:t>BVerfG</a:t>
            </a:r>
            <a:r>
              <a:rPr lang="it-IT" dirty="0"/>
              <a:t> (sentenza PSPP).</a:t>
            </a:r>
            <a:endParaRPr lang="it-IT" sz="3200" dirty="0"/>
          </a:p>
          <a:p>
            <a:pPr lvl="0"/>
            <a:r>
              <a:rPr lang="it-IT" dirty="0"/>
              <a:t>Necessità di un intervento immediato → </a:t>
            </a:r>
            <a:r>
              <a:rPr lang="it-IT" b="1" dirty="0"/>
              <a:t>lettura creativa e teleologica</a:t>
            </a:r>
            <a:r>
              <a:rPr lang="it-IT" dirty="0"/>
              <a:t> dei Trattati.</a:t>
            </a:r>
            <a:endParaRPr lang="it-IT" sz="4000" dirty="0"/>
          </a:p>
          <a:p>
            <a:r>
              <a:rPr lang="it-IT" dirty="0"/>
              <a:t>la crisi pandemica ha fatto emergere potenzialità implicite dei Trattati, attivate tramite </a:t>
            </a:r>
            <a:r>
              <a:rPr lang="it-IT" b="1" dirty="0"/>
              <a:t>prassi giuridiche innovative</a:t>
            </a:r>
            <a:r>
              <a:rPr lang="it-IT" dirty="0"/>
              <a:t> </a:t>
            </a:r>
          </a:p>
        </p:txBody>
      </p:sp>
      <p:sp>
        <p:nvSpPr>
          <p:cNvPr id="4" name="Segnaposto numero diapositiva 3">
            <a:extLst>
              <a:ext uri="{FF2B5EF4-FFF2-40B4-BE49-F238E27FC236}">
                <a16:creationId xmlns:a16="http://schemas.microsoft.com/office/drawing/2014/main" id="{177A013E-5941-4CB4-BBFE-653E212033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44</a:t>
            </a:fld>
            <a:endParaRPr lang="it-IT"/>
          </a:p>
        </p:txBody>
      </p:sp>
    </p:spTree>
    <p:extLst>
      <p:ext uri="{BB962C8B-B14F-4D97-AF65-F5344CB8AC3E}">
        <p14:creationId xmlns:p14="http://schemas.microsoft.com/office/powerpoint/2010/main" val="3600144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3"/>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Risposta Covid-19 e Next generation EU</a:t>
            </a:r>
            <a:endParaRPr sz="3200"/>
          </a:p>
        </p:txBody>
      </p:sp>
      <p:sp>
        <p:nvSpPr>
          <p:cNvPr id="323" name="Google Shape;323;p33"/>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13 dicembre 2024</a:t>
            </a:r>
            <a:endParaRPr/>
          </a:p>
        </p:txBody>
      </p:sp>
      <p:sp>
        <p:nvSpPr>
          <p:cNvPr id="324" name="Google Shape;324;p33"/>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25" name="Google Shape;325;p33"/>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45</a:t>
            </a:fld>
            <a:endParaRPr/>
          </a:p>
        </p:txBody>
      </p:sp>
      <p:pic>
        <p:nvPicPr>
          <p:cNvPr id="326" name="Google Shape;326;p33" descr="Next Generation Fund: Putting the EU at the Forefront of the Transition -  Foresight"/>
          <p:cNvPicPr preferRelativeResize="0">
            <a:picLocks noGrp="1"/>
          </p:cNvPicPr>
          <p:nvPr>
            <p:ph type="body" idx="1"/>
          </p:nvPr>
        </p:nvPicPr>
        <p:blipFill rotWithShape="1">
          <a:blip r:embed="rId3">
            <a:alphaModFix/>
          </a:blip>
          <a:srcRect/>
          <a:stretch/>
        </p:blipFill>
        <p:spPr>
          <a:xfrm>
            <a:off x="2182625" y="1536700"/>
            <a:ext cx="7694988" cy="43402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59D7EB-5A0D-00AD-0690-8B4EE1A54B6A}"/>
              </a:ext>
            </a:extLst>
          </p:cNvPr>
          <p:cNvSpPr>
            <a:spLocks noGrp="1"/>
          </p:cNvSpPr>
          <p:nvPr>
            <p:ph type="title"/>
          </p:nvPr>
        </p:nvSpPr>
        <p:spPr/>
        <p:txBody>
          <a:bodyPr/>
          <a:lstStyle/>
          <a:p>
            <a:r>
              <a:rPr lang="it-IT" b="1" dirty="0">
                <a:solidFill>
                  <a:srgbClr val="0070C0"/>
                </a:solidFill>
              </a:rPr>
              <a:t>Le basi giuridiche utilizzate</a:t>
            </a:r>
            <a:r>
              <a:rPr lang="it-IT" dirty="0">
                <a:solidFill>
                  <a:srgbClr val="0070C0"/>
                </a:solidFill>
              </a:rPr>
              <a:t> </a:t>
            </a:r>
          </a:p>
        </p:txBody>
      </p:sp>
      <p:sp>
        <p:nvSpPr>
          <p:cNvPr id="3" name="Segnaposto testo 2">
            <a:extLst>
              <a:ext uri="{FF2B5EF4-FFF2-40B4-BE49-F238E27FC236}">
                <a16:creationId xmlns:a16="http://schemas.microsoft.com/office/drawing/2014/main" id="{6084ABD3-7398-8F61-9612-AD8180EDD2D8}"/>
              </a:ext>
            </a:extLst>
          </p:cNvPr>
          <p:cNvSpPr>
            <a:spLocks noGrp="1"/>
          </p:cNvSpPr>
          <p:nvPr>
            <p:ph type="body" idx="1"/>
          </p:nvPr>
        </p:nvSpPr>
        <p:spPr/>
        <p:txBody>
          <a:bodyPr>
            <a:normAutofit fontScale="55000" lnSpcReduction="20000"/>
          </a:bodyPr>
          <a:lstStyle/>
          <a:p>
            <a:r>
              <a:rPr lang="en-US" b="1" dirty="0"/>
              <a:t>Art. 122 TFUE e art. 175(3) TFUE come </a:t>
            </a:r>
            <a:r>
              <a:rPr lang="en-US" b="1" dirty="0" err="1"/>
              <a:t>chiavi</a:t>
            </a:r>
            <a:r>
              <a:rPr lang="en-US" b="1" dirty="0"/>
              <a:t> evolutive</a:t>
            </a:r>
            <a:endParaRPr lang="it-IT" dirty="0"/>
          </a:p>
          <a:p>
            <a:r>
              <a:rPr lang="en-US" b="1" dirty="0"/>
              <a:t>Art. 122 TFUE</a:t>
            </a:r>
            <a:endParaRPr lang="it-IT" dirty="0"/>
          </a:p>
          <a:p>
            <a:pPr lvl="0"/>
            <a:r>
              <a:rPr lang="it-IT" dirty="0"/>
              <a:t>Situazioni di emergenza; misure eccezionali; solidarietà finanziaria.</a:t>
            </a:r>
          </a:p>
          <a:p>
            <a:pPr lvl="0"/>
            <a:r>
              <a:rPr lang="it-IT" dirty="0"/>
              <a:t>Utilizzato come fondamento per azione economica diretta pur non essendo una base per politiche strutturali.</a:t>
            </a:r>
          </a:p>
          <a:p>
            <a:r>
              <a:rPr lang="it-IT" b="1" dirty="0"/>
              <a:t>Art. 175(3) TFUE</a:t>
            </a:r>
            <a:endParaRPr lang="it-IT" dirty="0"/>
          </a:p>
          <a:p>
            <a:pPr lvl="0"/>
            <a:r>
              <a:rPr lang="it-IT" dirty="0"/>
              <a:t>Misure specifiche per la coesione economica e sociale.</a:t>
            </a:r>
          </a:p>
          <a:p>
            <a:pPr lvl="0"/>
            <a:r>
              <a:rPr lang="it-IT" dirty="0"/>
              <a:t>Interpretato per permettere strumenti nuovi e coordinati.</a:t>
            </a:r>
          </a:p>
          <a:p>
            <a:r>
              <a:rPr lang="it-IT" b="1" dirty="0"/>
              <a:t>Effetto:</a:t>
            </a:r>
            <a:r>
              <a:rPr lang="it-IT" dirty="0"/>
              <a:t> creazione di una </a:t>
            </a:r>
            <a:r>
              <a:rPr lang="it-IT" b="1" dirty="0"/>
              <a:t>capacità fiscale europea senza revisione dei Trattati</a:t>
            </a:r>
            <a:r>
              <a:rPr lang="it-IT" dirty="0"/>
              <a:t>.</a:t>
            </a:r>
          </a:p>
          <a:p>
            <a:endParaRPr lang="it-IT" dirty="0"/>
          </a:p>
        </p:txBody>
      </p:sp>
      <p:sp>
        <p:nvSpPr>
          <p:cNvPr id="4" name="Segnaposto numero diapositiva 3">
            <a:extLst>
              <a:ext uri="{FF2B5EF4-FFF2-40B4-BE49-F238E27FC236}">
                <a16:creationId xmlns:a16="http://schemas.microsoft.com/office/drawing/2014/main" id="{9754CFC2-02CC-B6DE-9CAE-0521BF5A9B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46</a:t>
            </a:fld>
            <a:endParaRPr lang="it-IT"/>
          </a:p>
        </p:txBody>
      </p:sp>
    </p:spTree>
    <p:extLst>
      <p:ext uri="{BB962C8B-B14F-4D97-AF65-F5344CB8AC3E}">
        <p14:creationId xmlns:p14="http://schemas.microsoft.com/office/powerpoint/2010/main" val="20405701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r>
              <a:rPr lang="it-IT" dirty="0">
                <a:solidFill>
                  <a:srgbClr val="00B0F0"/>
                </a:solidFill>
              </a:rPr>
              <a:t>Membership: adesione, recesso, valori</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3</a:t>
            </a:r>
          </a:p>
        </p:txBody>
      </p:sp>
    </p:spTree>
    <p:extLst>
      <p:ext uri="{BB962C8B-B14F-4D97-AF65-F5344CB8AC3E}">
        <p14:creationId xmlns:p14="http://schemas.microsoft.com/office/powerpoint/2010/main" val="12455669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363764-CFBE-4801-0DF3-14BD80686EEA}"/>
              </a:ext>
            </a:extLst>
          </p:cNvPr>
          <p:cNvSpPr>
            <a:spLocks noGrp="1"/>
          </p:cNvSpPr>
          <p:nvPr>
            <p:ph type="title"/>
          </p:nvPr>
        </p:nvSpPr>
        <p:spPr/>
        <p:txBody>
          <a:bodyPr/>
          <a:lstStyle/>
          <a:p>
            <a:r>
              <a:rPr lang="it-IT" dirty="0">
                <a:solidFill>
                  <a:srgbClr val="0070C0"/>
                </a:solidFill>
              </a:rPr>
              <a:t>Lezione 3</a:t>
            </a:r>
          </a:p>
        </p:txBody>
      </p:sp>
      <p:sp>
        <p:nvSpPr>
          <p:cNvPr id="3" name="Segnaposto contenuto 2">
            <a:extLst>
              <a:ext uri="{FF2B5EF4-FFF2-40B4-BE49-F238E27FC236}">
                <a16:creationId xmlns:a16="http://schemas.microsoft.com/office/drawing/2014/main" id="{6E0E7490-418D-73BC-B631-C51453533E1D}"/>
              </a:ext>
            </a:extLst>
          </p:cNvPr>
          <p:cNvSpPr>
            <a:spLocks noGrp="1"/>
          </p:cNvSpPr>
          <p:nvPr>
            <p:ph idx="1"/>
          </p:nvPr>
        </p:nvSpPr>
        <p:spPr/>
        <p:txBody>
          <a:bodyPr/>
          <a:lstStyle/>
          <a:p>
            <a:r>
              <a:rPr lang="it-IT" dirty="0" err="1"/>
              <a:t>C.i</a:t>
            </a:r>
            <a:r>
              <a:rPr lang="it-IT" dirty="0"/>
              <a:t> Adesione</a:t>
            </a:r>
          </a:p>
          <a:p>
            <a:r>
              <a:rPr lang="it-IT" dirty="0" err="1"/>
              <a:t>C.ii</a:t>
            </a:r>
            <a:r>
              <a:rPr lang="it-IT" dirty="0"/>
              <a:t> Recesso</a:t>
            </a:r>
          </a:p>
          <a:p>
            <a:r>
              <a:rPr lang="it-IT" dirty="0" err="1"/>
              <a:t>Ciii</a:t>
            </a:r>
            <a:r>
              <a:rPr lang="it-IT" dirty="0"/>
              <a:t> Valori</a:t>
            </a:r>
          </a:p>
        </p:txBody>
      </p:sp>
    </p:spTree>
    <p:extLst>
      <p:ext uri="{BB962C8B-B14F-4D97-AF65-F5344CB8AC3E}">
        <p14:creationId xmlns:p14="http://schemas.microsoft.com/office/powerpoint/2010/main" val="6562192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726508" y="365125"/>
            <a:ext cx="10914629"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Adesione all’UE, procedure e criteri</a:t>
            </a:r>
            <a:endParaRPr/>
          </a:p>
        </p:txBody>
      </p:sp>
      <p:sp>
        <p:nvSpPr>
          <p:cNvPr id="305" name="Google Shape;305;p4"/>
          <p:cNvSpPr txBox="1">
            <a:spLocks noGrp="1"/>
          </p:cNvSpPr>
          <p:nvPr>
            <p:ph type="body" idx="1"/>
          </p:nvPr>
        </p:nvSpPr>
        <p:spPr>
          <a:xfrm>
            <a:off x="726510" y="1536970"/>
            <a:ext cx="10914628" cy="433995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l" rtl="0">
              <a:lnSpc>
                <a:spcPct val="110000"/>
              </a:lnSpc>
              <a:spcBef>
                <a:spcPts val="0"/>
              </a:spcBef>
              <a:spcAft>
                <a:spcPts val="0"/>
              </a:spcAft>
              <a:buClr>
                <a:srgbClr val="00B0F0"/>
              </a:buClr>
              <a:buSzPct val="100000"/>
              <a:buChar char="•"/>
            </a:pPr>
            <a:r>
              <a:rPr lang="it-IT">
                <a:solidFill>
                  <a:srgbClr val="00B0F0"/>
                </a:solidFill>
              </a:rPr>
              <a:t>Adesione Stati all’UE:</a:t>
            </a:r>
            <a:endParaRPr/>
          </a:p>
          <a:p>
            <a:pPr marL="0" lvl="0" indent="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Integrazione europea come processo in itinere </a:t>
            </a:r>
            <a:endParaRPr/>
          </a:p>
          <a:p>
            <a:pPr marL="0" lvl="0" indent="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Procedura e condizioni di ammissibilità sono regolate dall’art. 49 TFUE</a:t>
            </a:r>
            <a:endParaRPr/>
          </a:p>
          <a:p>
            <a:pPr marL="0" lvl="0" indent="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Consiglio europeo può decidere i criteri di ammissibilità</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Germania 1945-1950">
            <a:extLst>
              <a:ext uri="{FF2B5EF4-FFF2-40B4-BE49-F238E27FC236}">
                <a16:creationId xmlns:a16="http://schemas.microsoft.com/office/drawing/2014/main" id="{FC1DB8A1-ED9B-5F44-8340-A234520481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62" r="1939"/>
          <a:stretch/>
        </p:blipFill>
        <p:spPr bwMode="auto">
          <a:xfrm>
            <a:off x="7843838" y="414338"/>
            <a:ext cx="4348162" cy="6157912"/>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a:noFill/>
          <a:extLst>
            <a:ext uri="{909E8E84-426E-40DD-AFC4-6F175D3DCCD1}">
              <a14:hiddenFill xmlns:a14="http://schemas.microsoft.com/office/drawing/2010/main">
                <a:solidFill>
                  <a:srgbClr val="FFFFFF"/>
                </a:solidFill>
              </a14:hiddenFill>
            </a:ext>
          </a:extLst>
        </p:spPr>
      </p:pic>
      <p:pic>
        <p:nvPicPr>
          <p:cNvPr id="9" name="Picture 2" descr="Seconda Guerra Mondiale: come le città furono distrutte - laCOOLtura">
            <a:extLst>
              <a:ext uri="{FF2B5EF4-FFF2-40B4-BE49-F238E27FC236}">
                <a16:creationId xmlns:a16="http://schemas.microsoft.com/office/drawing/2014/main" id="{033FFC68-A725-7143-A27E-F3327EABC4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957" r="20144" b="-1"/>
          <a:stretch/>
        </p:blipFill>
        <p:spPr bwMode="auto">
          <a:xfrm>
            <a:off x="3162515" y="285750"/>
            <a:ext cx="4979304" cy="3170682"/>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12" name="Picture 4" descr="Potsdam 1945, il vertice con sorpresa: la sostituzione finale di Churchill  - Corriere.it">
            <a:extLst>
              <a:ext uri="{FF2B5EF4-FFF2-40B4-BE49-F238E27FC236}">
                <a16:creationId xmlns:a16="http://schemas.microsoft.com/office/drawing/2014/main" id="{32FE1272-1AA0-8548-A48B-BB34445FCD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919" r="2" b="2"/>
          <a:stretch/>
        </p:blipFill>
        <p:spPr bwMode="auto">
          <a:xfrm>
            <a:off x="3189428" y="3814763"/>
            <a:ext cx="4925479" cy="275748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880EC5A4-74B8-7A42-85EE-813825907446}"/>
              </a:ext>
            </a:extLst>
          </p:cNvPr>
          <p:cNvSpPr>
            <a:spLocks noGrp="1"/>
          </p:cNvSpPr>
          <p:nvPr>
            <p:ph type="title"/>
          </p:nvPr>
        </p:nvSpPr>
        <p:spPr>
          <a:xfrm>
            <a:off x="448056" y="685800"/>
            <a:ext cx="2807208" cy="1841500"/>
          </a:xfrm>
        </p:spPr>
        <p:txBody>
          <a:bodyPr>
            <a:normAutofit fontScale="90000"/>
          </a:bodyPr>
          <a:lstStyle/>
          <a:p>
            <a:r>
              <a:rPr lang="it-IT" sz="2800" dirty="0"/>
              <a:t>Le tappe dell’integrazione europea dopo la seconda guerra mondiale</a:t>
            </a:r>
            <a:br>
              <a:rPr lang="it-IT" sz="2800" dirty="0"/>
            </a:br>
            <a:endParaRPr lang="it-IT" sz="2800" dirty="0"/>
          </a:p>
        </p:txBody>
      </p:sp>
      <p:sp>
        <p:nvSpPr>
          <p:cNvPr id="3" name="Segnaposto contenuto 2">
            <a:extLst>
              <a:ext uri="{FF2B5EF4-FFF2-40B4-BE49-F238E27FC236}">
                <a16:creationId xmlns:a16="http://schemas.microsoft.com/office/drawing/2014/main" id="{1F465F8C-6485-6549-8947-7DB9F177CEF0}"/>
              </a:ext>
            </a:extLst>
          </p:cNvPr>
          <p:cNvSpPr>
            <a:spLocks noGrp="1"/>
          </p:cNvSpPr>
          <p:nvPr>
            <p:ph idx="1"/>
          </p:nvPr>
        </p:nvSpPr>
        <p:spPr>
          <a:xfrm>
            <a:off x="448056" y="3429000"/>
            <a:ext cx="2648338" cy="1557338"/>
          </a:xfrm>
        </p:spPr>
        <p:txBody>
          <a:bodyPr>
            <a:normAutofit/>
          </a:bodyPr>
          <a:lstStyle/>
          <a:p>
            <a:r>
              <a:rPr lang="it-IT" sz="2400" dirty="0"/>
              <a:t>Ricostruire il continente</a:t>
            </a:r>
          </a:p>
          <a:p>
            <a:r>
              <a:rPr lang="it-IT" sz="2400" dirty="0"/>
              <a:t>Assicurare la pace</a:t>
            </a:r>
          </a:p>
        </p:txBody>
      </p:sp>
      <p:sp>
        <p:nvSpPr>
          <p:cNvPr id="6" name="Segnaposto numero diapositiva 5">
            <a:extLst>
              <a:ext uri="{FF2B5EF4-FFF2-40B4-BE49-F238E27FC236}">
                <a16:creationId xmlns:a16="http://schemas.microsoft.com/office/drawing/2014/main" id="{03FFF8A1-EBBE-DB4D-A64A-B625DD3784BB}"/>
              </a:ext>
            </a:extLst>
          </p:cNvPr>
          <p:cNvSpPr>
            <a:spLocks noGrp="1"/>
          </p:cNvSpPr>
          <p:nvPr>
            <p:ph type="sldNum" sz="quarter" idx="12"/>
          </p:nvPr>
        </p:nvSpPr>
        <p:spPr>
          <a:xfrm>
            <a:off x="9001658" y="6356350"/>
            <a:ext cx="2743200" cy="365125"/>
          </a:xfrm>
        </p:spPr>
        <p:txBody>
          <a:bodyPr>
            <a:normAutofit/>
          </a:bodyPr>
          <a:lstStyle/>
          <a:p>
            <a:pPr>
              <a:spcAft>
                <a:spcPts val="600"/>
              </a:spcAft>
            </a:pPr>
            <a:fld id="{DD589A36-170F-7348-BCDB-23CF9D860473}" type="slidenum">
              <a:rPr lang="it-IT" smtClean="0">
                <a:solidFill>
                  <a:schemeClr val="bg1"/>
                </a:solidFill>
              </a:rPr>
              <a:pPr>
                <a:spcAft>
                  <a:spcPts val="600"/>
                </a:spcAft>
              </a:pPr>
              <a:t>5</a:t>
            </a:fld>
            <a:endParaRPr lang="it-IT">
              <a:solidFill>
                <a:schemeClr val="bg1"/>
              </a:solidFill>
            </a:endParaRPr>
          </a:p>
        </p:txBody>
      </p:sp>
    </p:spTree>
    <p:extLst>
      <p:ext uri="{BB962C8B-B14F-4D97-AF65-F5344CB8AC3E}">
        <p14:creationId xmlns:p14="http://schemas.microsoft.com/office/powerpoint/2010/main" val="8236667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Fasi procedura di adesione (art. 49 TUE)</a:t>
            </a:r>
            <a:endParaRPr/>
          </a:p>
        </p:txBody>
      </p:sp>
      <p:grpSp>
        <p:nvGrpSpPr>
          <p:cNvPr id="311" name="Google Shape;311;p5"/>
          <p:cNvGrpSpPr/>
          <p:nvPr/>
        </p:nvGrpSpPr>
        <p:grpSpPr>
          <a:xfrm>
            <a:off x="422387" y="3047079"/>
            <a:ext cx="11215462" cy="1319466"/>
            <a:chOff x="3287" y="1510379"/>
            <a:chExt cx="11215462" cy="1319466"/>
          </a:xfrm>
        </p:grpSpPr>
        <p:sp>
          <p:nvSpPr>
            <p:cNvPr id="312" name="Google Shape;312;p5"/>
            <p:cNvSpPr/>
            <p:nvPr/>
          </p:nvSpPr>
          <p:spPr>
            <a:xfrm>
              <a:off x="3287" y="1510379"/>
              <a:ext cx="3298665" cy="1319466"/>
            </a:xfrm>
            <a:prstGeom prst="homePlate">
              <a:avLst>
                <a:gd name="adj" fmla="val 50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5"/>
            <p:cNvSpPr txBox="1"/>
            <p:nvPr/>
          </p:nvSpPr>
          <p:spPr>
            <a:xfrm>
              <a:off x="3287" y="1510379"/>
              <a:ext cx="2968799" cy="1319466"/>
            </a:xfrm>
            <a:prstGeom prst="rect">
              <a:avLst/>
            </a:prstGeom>
            <a:noFill/>
            <a:ln>
              <a:noFill/>
            </a:ln>
          </p:spPr>
          <p:txBody>
            <a:bodyPr spcFirstLastPara="1" wrap="square" lIns="160000" tIns="80000" rIns="40000" bIns="80000" anchor="ctr" anchorCtr="0">
              <a:noAutofit/>
            </a:bodyPr>
            <a:lstStyle/>
            <a:p>
              <a:pPr marL="0" marR="0" lvl="0" indent="0" algn="ctr" rtl="0">
                <a:lnSpc>
                  <a:spcPct val="90000"/>
                </a:lnSpc>
                <a:spcBef>
                  <a:spcPts val="0"/>
                </a:spcBef>
                <a:spcAft>
                  <a:spcPts val="0"/>
                </a:spcAft>
                <a:buClr>
                  <a:schemeClr val="lt1"/>
                </a:buClr>
                <a:buSzPts val="3000"/>
                <a:buFont typeface="Calibri"/>
                <a:buNone/>
              </a:pPr>
              <a:r>
                <a:rPr lang="it-IT" sz="3000">
                  <a:solidFill>
                    <a:schemeClr val="lt1"/>
                  </a:solidFill>
                  <a:latin typeface="Calibri"/>
                  <a:ea typeface="Calibri"/>
                  <a:cs typeface="Calibri"/>
                  <a:sym typeface="Calibri"/>
                </a:rPr>
                <a:t>Presentazione candidatura</a:t>
              </a:r>
              <a:endParaRPr/>
            </a:p>
          </p:txBody>
        </p:sp>
        <p:sp>
          <p:nvSpPr>
            <p:cNvPr id="314" name="Google Shape;314;p5"/>
            <p:cNvSpPr/>
            <p:nvPr/>
          </p:nvSpPr>
          <p:spPr>
            <a:xfrm>
              <a:off x="2642220" y="1510379"/>
              <a:ext cx="3298665" cy="1319466"/>
            </a:xfrm>
            <a:prstGeom prst="chevron">
              <a:avLst>
                <a:gd name="adj" fmla="val 5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5"/>
            <p:cNvSpPr txBox="1"/>
            <p:nvPr/>
          </p:nvSpPr>
          <p:spPr>
            <a:xfrm>
              <a:off x="3301953" y="1510379"/>
              <a:ext cx="1979100" cy="1319400"/>
            </a:xfrm>
            <a:prstGeom prst="rect">
              <a:avLst/>
            </a:prstGeom>
            <a:noFill/>
            <a:ln>
              <a:noFill/>
            </a:ln>
          </p:spPr>
          <p:txBody>
            <a:bodyPr spcFirstLastPara="1" wrap="square" lIns="120000" tIns="80000" rIns="40000" bIns="80000" anchor="ctr" anchorCtr="0">
              <a:noAutofit/>
            </a:bodyPr>
            <a:lstStyle/>
            <a:p>
              <a:pPr marL="0" marR="0" lvl="0" indent="0" algn="ctr" rtl="0">
                <a:lnSpc>
                  <a:spcPct val="90000"/>
                </a:lnSpc>
                <a:spcBef>
                  <a:spcPts val="0"/>
                </a:spcBef>
                <a:spcAft>
                  <a:spcPts val="0"/>
                </a:spcAft>
                <a:buClr>
                  <a:schemeClr val="lt1"/>
                </a:buClr>
                <a:buSzPts val="3000"/>
                <a:buFont typeface="Calibri"/>
                <a:buNone/>
              </a:pPr>
              <a:r>
                <a:rPr lang="it-IT" sz="1800" dirty="0">
                  <a:solidFill>
                    <a:schemeClr val="lt1"/>
                  </a:solidFill>
                  <a:latin typeface="Calibri"/>
                  <a:ea typeface="Calibri"/>
                  <a:cs typeface="Calibri"/>
                  <a:sym typeface="Calibri"/>
                </a:rPr>
                <a:t>Fase di Pre-adesione (consuetudine)</a:t>
              </a:r>
              <a:endParaRPr sz="1000" dirty="0"/>
            </a:p>
          </p:txBody>
        </p:sp>
        <p:sp>
          <p:nvSpPr>
            <p:cNvPr id="316" name="Google Shape;316;p5"/>
            <p:cNvSpPr/>
            <p:nvPr/>
          </p:nvSpPr>
          <p:spPr>
            <a:xfrm>
              <a:off x="5281152" y="1510379"/>
              <a:ext cx="3298665" cy="1319466"/>
            </a:xfrm>
            <a:prstGeom prst="chevron">
              <a:avLst>
                <a:gd name="adj" fmla="val 5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5"/>
            <p:cNvSpPr txBox="1"/>
            <p:nvPr/>
          </p:nvSpPr>
          <p:spPr>
            <a:xfrm>
              <a:off x="5940885" y="1510379"/>
              <a:ext cx="1979199" cy="1319466"/>
            </a:xfrm>
            <a:prstGeom prst="rect">
              <a:avLst/>
            </a:prstGeom>
            <a:noFill/>
            <a:ln>
              <a:noFill/>
            </a:ln>
          </p:spPr>
          <p:txBody>
            <a:bodyPr spcFirstLastPara="1" wrap="square" lIns="120000" tIns="80000" rIns="40000" bIns="80000" anchor="ctr" anchorCtr="0">
              <a:noAutofit/>
            </a:bodyPr>
            <a:lstStyle/>
            <a:p>
              <a:pPr marL="0" marR="0" lvl="0" indent="0" algn="ctr" rtl="0">
                <a:lnSpc>
                  <a:spcPct val="90000"/>
                </a:lnSpc>
                <a:spcBef>
                  <a:spcPts val="0"/>
                </a:spcBef>
                <a:spcAft>
                  <a:spcPts val="0"/>
                </a:spcAft>
                <a:buClr>
                  <a:schemeClr val="lt1"/>
                </a:buClr>
                <a:buSzPts val="3000"/>
                <a:buFont typeface="Calibri"/>
                <a:buNone/>
              </a:pPr>
              <a:r>
                <a:rPr lang="it-IT" sz="3000">
                  <a:solidFill>
                    <a:schemeClr val="lt1"/>
                  </a:solidFill>
                  <a:latin typeface="Calibri"/>
                  <a:ea typeface="Calibri"/>
                  <a:cs typeface="Calibri"/>
                  <a:sym typeface="Calibri"/>
                </a:rPr>
                <a:t>Fase Negoziale</a:t>
              </a:r>
              <a:endParaRPr/>
            </a:p>
          </p:txBody>
        </p:sp>
        <p:sp>
          <p:nvSpPr>
            <p:cNvPr id="318" name="Google Shape;318;p5"/>
            <p:cNvSpPr/>
            <p:nvPr/>
          </p:nvSpPr>
          <p:spPr>
            <a:xfrm>
              <a:off x="7920084" y="1510379"/>
              <a:ext cx="3298665" cy="1319466"/>
            </a:xfrm>
            <a:prstGeom prst="chevron">
              <a:avLst>
                <a:gd name="adj" fmla="val 5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5"/>
            <p:cNvSpPr txBox="1"/>
            <p:nvPr/>
          </p:nvSpPr>
          <p:spPr>
            <a:xfrm>
              <a:off x="8579817" y="1510379"/>
              <a:ext cx="1979199" cy="1319466"/>
            </a:xfrm>
            <a:prstGeom prst="rect">
              <a:avLst/>
            </a:prstGeom>
            <a:noFill/>
            <a:ln>
              <a:noFill/>
            </a:ln>
          </p:spPr>
          <p:txBody>
            <a:bodyPr spcFirstLastPara="1" wrap="square" lIns="120000" tIns="80000" rIns="40000" bIns="80000" anchor="ctr" anchorCtr="0">
              <a:noAutofit/>
            </a:bodyPr>
            <a:lstStyle/>
            <a:p>
              <a:pPr marL="0" marR="0" lvl="0" indent="0" algn="ctr" rtl="0">
                <a:lnSpc>
                  <a:spcPct val="90000"/>
                </a:lnSpc>
                <a:spcBef>
                  <a:spcPts val="0"/>
                </a:spcBef>
                <a:spcAft>
                  <a:spcPts val="0"/>
                </a:spcAft>
                <a:buClr>
                  <a:schemeClr val="lt1"/>
                </a:buClr>
                <a:buSzPts val="3000"/>
                <a:buFont typeface="Calibri"/>
                <a:buNone/>
              </a:pPr>
              <a:r>
                <a:rPr lang="it-IT" sz="3000">
                  <a:solidFill>
                    <a:schemeClr val="lt1"/>
                  </a:solidFill>
                  <a:latin typeface="Calibri"/>
                  <a:ea typeface="Calibri"/>
                  <a:cs typeface="Calibri"/>
                  <a:sym typeface="Calibri"/>
                </a:rPr>
                <a:t>Accordo di Adesione</a:t>
              </a:r>
              <a:endParaRPr/>
            </a:p>
          </p:txBody>
        </p:sp>
      </p:grpSp>
      <p:sp>
        <p:nvSpPr>
          <p:cNvPr id="320" name="Google Shape;320;p5"/>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20 gennaio 2025</a:t>
            </a:r>
            <a:endParaRPr/>
          </a:p>
        </p:txBody>
      </p:sp>
      <p:sp>
        <p:nvSpPr>
          <p:cNvPr id="321" name="Google Shape;321;p5"/>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322" name="Google Shape;322;p5"/>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6"/>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Fasi procedura di adesione (art. 49 TUE)</a:t>
            </a:r>
            <a:endParaRPr/>
          </a:p>
        </p:txBody>
      </p:sp>
      <p:sp>
        <p:nvSpPr>
          <p:cNvPr id="328" name="Google Shape;328;p6"/>
          <p:cNvSpPr txBox="1">
            <a:spLocks noGrp="1"/>
          </p:cNvSpPr>
          <p:nvPr>
            <p:ph type="body" idx="1"/>
          </p:nvPr>
        </p:nvSpPr>
        <p:spPr>
          <a:xfrm>
            <a:off x="838200" y="1825625"/>
            <a:ext cx="10515600" cy="3911296"/>
          </a:xfrm>
          <a:prstGeom prst="rect">
            <a:avLst/>
          </a:prstGeom>
          <a:noFill/>
          <a:ln>
            <a:noFill/>
          </a:ln>
        </p:spPr>
        <p:txBody>
          <a:bodyPr spcFirstLastPara="1" wrap="square" lIns="91425" tIns="45700" rIns="91425" bIns="45700" anchor="ctr" anchorCtr="0">
            <a:normAutofit fontScale="92500"/>
          </a:bodyPr>
          <a:lstStyle/>
          <a:p>
            <a:pPr marL="228600" lvl="0" indent="-228600" algn="just" rtl="0">
              <a:lnSpc>
                <a:spcPct val="110000"/>
              </a:lnSpc>
              <a:spcBef>
                <a:spcPts val="0"/>
              </a:spcBef>
              <a:spcAft>
                <a:spcPts val="0"/>
              </a:spcAft>
              <a:buClr>
                <a:srgbClr val="00B0F0"/>
              </a:buClr>
              <a:buSzPts val="2400"/>
              <a:buChar char="•"/>
            </a:pPr>
            <a:r>
              <a:rPr lang="it-IT" sz="2400" b="1">
                <a:solidFill>
                  <a:srgbClr val="00B0F0"/>
                </a:solidFill>
              </a:rPr>
              <a:t>1</a:t>
            </a:r>
            <a:r>
              <a:rPr lang="it-IT" sz="2700">
                <a:solidFill>
                  <a:srgbClr val="00B0F0"/>
                </a:solidFill>
              </a:rPr>
              <a:t>°. Presentazione della candidatura:</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Richiesta di adesione al Consiglio e comunicata al PE e ai parlamenti nazionali.</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Il Consiglio delibera all’unanimità previa consultazione della Commissione e previa approvazione del Parlamento europeo (che si pronuncia a maggioranza dei suoi membri).</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Occorre sia l’accordo di tutti gli Stati membri sia l’assenso del PE</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Il parere obbligatorio della Commissione non vincola il Consiglio</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Lo status di paese candidato è poi concesso dal Consiglio europeo</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7"/>
          <p:cNvSpPr txBox="1">
            <a:spLocks noGrp="1"/>
          </p:cNvSpPr>
          <p:nvPr>
            <p:ph type="title"/>
          </p:nvPr>
        </p:nvSpPr>
        <p:spPr>
          <a:xfrm>
            <a:off x="914400" y="365125"/>
            <a:ext cx="107267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Fasi procedura di adesione (art. 49 TUE)</a:t>
            </a:r>
            <a:endParaRPr sz="3200">
              <a:solidFill>
                <a:srgbClr val="0070C0"/>
              </a:solidFill>
            </a:endParaRPr>
          </a:p>
        </p:txBody>
      </p:sp>
      <p:sp>
        <p:nvSpPr>
          <p:cNvPr id="334" name="Google Shape;334;p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685800" lvl="1" indent="-228600" algn="just" rtl="0">
              <a:lnSpc>
                <a:spcPct val="90000"/>
              </a:lnSpc>
              <a:spcBef>
                <a:spcPts val="0"/>
              </a:spcBef>
              <a:spcAft>
                <a:spcPts val="0"/>
              </a:spcAft>
              <a:buClr>
                <a:srgbClr val="00B0F0"/>
              </a:buClr>
              <a:buSzPts val="2700"/>
              <a:buChar char="•"/>
            </a:pPr>
            <a:r>
              <a:rPr lang="it-IT" sz="2700">
                <a:solidFill>
                  <a:srgbClr val="00B0F0"/>
                </a:solidFill>
                <a:latin typeface="Arial"/>
                <a:ea typeface="Arial"/>
                <a:cs typeface="Arial"/>
                <a:sym typeface="Arial"/>
              </a:rPr>
              <a:t>2°  Pre-adesione </a:t>
            </a:r>
            <a:r>
              <a:rPr lang="it-IT" sz="2700">
                <a:solidFill>
                  <a:srgbClr val="595959"/>
                </a:solidFill>
                <a:latin typeface="Arial"/>
                <a:ea typeface="Arial"/>
                <a:cs typeface="Arial"/>
                <a:sym typeface="Arial"/>
              </a:rPr>
              <a:t>(natura consuetudinaria) che anticipa la fase negoziale:</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L’utilità di questa fase è quella di offrire agli Stati candidati la possibilità di adeguarsi agli standard UE attraverso degli accordi bilaterali di stabilizzazione e associazione.</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Sotto il controllo della Commissione europea, si verifica che lo Stato si conformi progressivamente alle esigenze derivanti dalla sua partecipazione all’Unione </a:t>
            </a:r>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Stato candidato deve soddisfare alcuni criteri per divenire membro</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8"/>
          <p:cNvSpPr txBox="1">
            <a:spLocks noGrp="1"/>
          </p:cNvSpPr>
          <p:nvPr>
            <p:ph type="title"/>
          </p:nvPr>
        </p:nvSpPr>
        <p:spPr>
          <a:xfrm>
            <a:off x="651352" y="365125"/>
            <a:ext cx="10989786"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Fasi procedura di adesione (art. 49 TUE)</a:t>
            </a:r>
            <a:endParaRPr sz="3200">
              <a:solidFill>
                <a:srgbClr val="0070C0"/>
              </a:solidFill>
            </a:endParaRPr>
          </a:p>
        </p:txBody>
      </p:sp>
      <p:sp>
        <p:nvSpPr>
          <p:cNvPr id="340" name="Google Shape;340;p8"/>
          <p:cNvSpPr txBox="1">
            <a:spLocks noGrp="1"/>
          </p:cNvSpPr>
          <p:nvPr>
            <p:ph type="body" idx="1"/>
          </p:nvPr>
        </p:nvSpPr>
        <p:spPr>
          <a:xfrm>
            <a:off x="651352" y="1536970"/>
            <a:ext cx="10989785" cy="4339955"/>
          </a:xfrm>
          <a:prstGeom prst="rect">
            <a:avLst/>
          </a:prstGeom>
          <a:noFill/>
          <a:ln>
            <a:noFill/>
          </a:ln>
        </p:spPr>
        <p:txBody>
          <a:bodyPr spcFirstLastPara="1" wrap="square" lIns="91425" tIns="45700" rIns="91425" bIns="45700" anchor="ctr" anchorCtr="0">
            <a:normAutofit fontScale="62500" lnSpcReduction="20000"/>
          </a:bodyPr>
          <a:lstStyle/>
          <a:p>
            <a:pPr marL="228600" lvl="0" indent="-89725" algn="l" rtl="0">
              <a:lnSpc>
                <a:spcPct val="110000"/>
              </a:lnSpc>
              <a:spcBef>
                <a:spcPts val="0"/>
              </a:spcBef>
              <a:spcAft>
                <a:spcPts val="0"/>
              </a:spcAft>
              <a:buClr>
                <a:srgbClr val="595959"/>
              </a:buClr>
              <a:buSzPct val="100000"/>
              <a:buNone/>
            </a:pPr>
            <a:endParaRPr sz="3500"/>
          </a:p>
          <a:p>
            <a:pPr marL="228600" lvl="0" indent="-228631" algn="l" rtl="0">
              <a:lnSpc>
                <a:spcPct val="110000"/>
              </a:lnSpc>
              <a:spcBef>
                <a:spcPts val="1800"/>
              </a:spcBef>
              <a:spcAft>
                <a:spcPts val="0"/>
              </a:spcAft>
              <a:buClr>
                <a:srgbClr val="00B0F0"/>
              </a:buClr>
              <a:buSzPct val="100000"/>
              <a:buChar char="•"/>
            </a:pPr>
            <a:r>
              <a:rPr lang="it-IT" sz="3500">
                <a:solidFill>
                  <a:srgbClr val="00B0F0"/>
                </a:solidFill>
              </a:rPr>
              <a:t>Requisiti di accesso:</a:t>
            </a:r>
            <a:endParaRPr/>
          </a:p>
          <a:p>
            <a:pPr marL="228600" lvl="0" indent="-228631" algn="l" rtl="0">
              <a:lnSpc>
                <a:spcPct val="110000"/>
              </a:lnSpc>
              <a:spcBef>
                <a:spcPts val="1800"/>
              </a:spcBef>
              <a:spcAft>
                <a:spcPts val="0"/>
              </a:spcAft>
              <a:buClr>
                <a:srgbClr val="595959"/>
              </a:buClr>
              <a:buSzPct val="100000"/>
              <a:buChar char="•"/>
            </a:pPr>
            <a:r>
              <a:rPr lang="it-IT" sz="3500"/>
              <a:t>L’accesso dipende dall’appartenenza all’Europa geografica e il rispetto di una serie di requisiti politici che si ricollegano ai valori su cui l’UE si fonda (art. 49, par. 2, TUE);</a:t>
            </a:r>
            <a:endParaRPr/>
          </a:p>
          <a:p>
            <a:pPr marL="228600" lvl="0" indent="-228631" algn="l" rtl="0">
              <a:lnSpc>
                <a:spcPct val="110000"/>
              </a:lnSpc>
              <a:spcBef>
                <a:spcPts val="1800"/>
              </a:spcBef>
              <a:spcAft>
                <a:spcPts val="0"/>
              </a:spcAft>
              <a:buClr>
                <a:srgbClr val="595959"/>
              </a:buClr>
              <a:buSzPct val="100000"/>
              <a:buChar char="•"/>
            </a:pPr>
            <a:r>
              <a:rPr lang="it-IT" sz="3500"/>
              <a:t>C.d. criteri di Copenaghen (art. 49, par. 1, TUE)</a:t>
            </a:r>
            <a:endParaRPr/>
          </a:p>
          <a:p>
            <a:pPr marL="228600" lvl="0" indent="-228631" algn="l" rtl="0">
              <a:lnSpc>
                <a:spcPct val="110000"/>
              </a:lnSpc>
              <a:spcBef>
                <a:spcPts val="1800"/>
              </a:spcBef>
              <a:spcAft>
                <a:spcPts val="0"/>
              </a:spcAft>
              <a:buClr>
                <a:srgbClr val="595959"/>
              </a:buClr>
              <a:buSzPct val="100000"/>
              <a:buChar char="•"/>
            </a:pPr>
            <a:r>
              <a:rPr lang="it-IT" sz="3500"/>
              <a:t>La prima: aderire all’acquis comunitarie (condizione giuridica).</a:t>
            </a:r>
            <a:endParaRPr/>
          </a:p>
          <a:p>
            <a:pPr marL="228600" lvl="0" indent="-228631" algn="l" rtl="0">
              <a:lnSpc>
                <a:spcPct val="110000"/>
              </a:lnSpc>
              <a:spcBef>
                <a:spcPts val="1800"/>
              </a:spcBef>
              <a:spcAft>
                <a:spcPts val="0"/>
              </a:spcAft>
              <a:buClr>
                <a:srgbClr val="595959"/>
              </a:buClr>
              <a:buSzPct val="100000"/>
              <a:buChar char="•"/>
            </a:pPr>
            <a:r>
              <a:rPr lang="it-IT" sz="3500"/>
              <a:t>La seconda: una economia di mercato funzionante e basata sui principi della libera concorrenza (condizione economica)</a:t>
            </a:r>
            <a:endParaRPr/>
          </a:p>
          <a:p>
            <a:pPr marL="228600" lvl="0" indent="-228631" algn="l" rtl="0">
              <a:lnSpc>
                <a:spcPct val="110000"/>
              </a:lnSpc>
              <a:spcBef>
                <a:spcPts val="1800"/>
              </a:spcBef>
              <a:spcAft>
                <a:spcPts val="0"/>
              </a:spcAft>
              <a:buClr>
                <a:srgbClr val="595959"/>
              </a:buClr>
              <a:buSzPct val="100000"/>
              <a:buChar char="•"/>
            </a:pPr>
            <a:r>
              <a:rPr lang="it-IT" sz="3500"/>
              <a:t>La terza: politica, rispetto dei valori fondanti dell’UE.</a:t>
            </a:r>
            <a:endParaRPr/>
          </a:p>
          <a:p>
            <a:pPr marL="228600" lvl="0" indent="-10160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9"/>
          <p:cNvSpPr txBox="1">
            <a:spLocks noGrp="1"/>
          </p:cNvSpPr>
          <p:nvPr>
            <p:ph type="title"/>
          </p:nvPr>
        </p:nvSpPr>
        <p:spPr>
          <a:xfrm>
            <a:off x="838200" y="365125"/>
            <a:ext cx="10802937"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Fasi procedura di adesione (art. 49 TUE)</a:t>
            </a:r>
            <a:endParaRPr sz="3200">
              <a:solidFill>
                <a:srgbClr val="0070C0"/>
              </a:solidFill>
            </a:endParaRPr>
          </a:p>
        </p:txBody>
      </p:sp>
      <p:sp>
        <p:nvSpPr>
          <p:cNvPr id="346" name="Google Shape;346;p9"/>
          <p:cNvSpPr txBox="1">
            <a:spLocks noGrp="1"/>
          </p:cNvSpPr>
          <p:nvPr>
            <p:ph type="body" idx="1"/>
          </p:nvPr>
        </p:nvSpPr>
        <p:spPr>
          <a:xfrm>
            <a:off x="838200" y="1600200"/>
            <a:ext cx="10515600" cy="4724400"/>
          </a:xfrm>
          <a:prstGeom prst="rect">
            <a:avLst/>
          </a:prstGeom>
          <a:noFill/>
          <a:ln>
            <a:noFill/>
          </a:ln>
        </p:spPr>
        <p:txBody>
          <a:bodyPr spcFirstLastPara="1" wrap="square" lIns="91425" tIns="45700" rIns="91425" bIns="45700" anchor="ctr" anchorCtr="0">
            <a:normAutofit lnSpcReduction="10000"/>
          </a:bodyPr>
          <a:lstStyle/>
          <a:p>
            <a:pPr marL="228600" lvl="0" indent="-228600" algn="l" rtl="0">
              <a:lnSpc>
                <a:spcPct val="100000"/>
              </a:lnSpc>
              <a:spcBef>
                <a:spcPts val="0"/>
              </a:spcBef>
              <a:spcAft>
                <a:spcPts val="0"/>
              </a:spcAft>
              <a:buClr>
                <a:srgbClr val="00B0F0"/>
              </a:buClr>
              <a:buSzPts val="2400"/>
              <a:buChar char="•"/>
            </a:pPr>
            <a:r>
              <a:rPr lang="it-IT" sz="2400">
                <a:solidFill>
                  <a:srgbClr val="00B0F0"/>
                </a:solidFill>
              </a:rPr>
              <a:t>3. Fase negoziale di adesione tra gli Stati membri e il Paese candidato:</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Il processo di preparazione all’ingresso nell’UE continua durante la fase intergovernativa di negoziato in vista della conclusione dell’accordo di adesione.</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Una volta deliberata l’ammissione, si procederà alla conclusione di un accordo di adesione che intercorre tra gli Stati membri e lo Stato richiedente.</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Il PE approva il testo prima della firma dell’accordo</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Accordo deve essere ratificato da tutti gli Stati contraenti.</a:t>
            </a:r>
            <a:endParaRPr/>
          </a:p>
          <a:p>
            <a:pPr marL="228600" lvl="1" indent="-228600" algn="l"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L’ingresso dello Stato nell’UE avverrà alla data della sua entrata in vigore.</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0"/>
          <p:cNvSpPr txBox="1">
            <a:spLocks noGrp="1"/>
          </p:cNvSpPr>
          <p:nvPr>
            <p:ph type="title"/>
          </p:nvPr>
        </p:nvSpPr>
        <p:spPr>
          <a:xfrm>
            <a:off x="801666" y="365125"/>
            <a:ext cx="10839472"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Adesione e art. 49 TUE</a:t>
            </a:r>
            <a:endParaRPr/>
          </a:p>
        </p:txBody>
      </p:sp>
      <p:sp>
        <p:nvSpPr>
          <p:cNvPr id="352" name="Google Shape;352;p10"/>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685800" lvl="1" indent="-228600" algn="just" rtl="0">
              <a:lnSpc>
                <a:spcPct val="90000"/>
              </a:lnSpc>
              <a:spcBef>
                <a:spcPts val="0"/>
              </a:spcBef>
              <a:spcAft>
                <a:spcPts val="0"/>
              </a:spcAft>
              <a:buClr>
                <a:srgbClr val="00B0F0"/>
              </a:buClr>
              <a:buSzPts val="2700"/>
              <a:buChar char="•"/>
            </a:pPr>
            <a:r>
              <a:rPr lang="it-IT" sz="2700">
                <a:solidFill>
                  <a:srgbClr val="00B0F0"/>
                </a:solidFill>
                <a:latin typeface="Arial"/>
                <a:ea typeface="Arial"/>
                <a:cs typeface="Arial"/>
                <a:sym typeface="Arial"/>
              </a:rPr>
              <a:t>Accordo di Accesso:</a:t>
            </a:r>
            <a:endParaRPr/>
          </a:p>
          <a:p>
            <a:pPr marL="685800" lvl="1" indent="-57150" algn="just" rtl="0">
              <a:lnSpc>
                <a:spcPct val="90000"/>
              </a:lnSpc>
              <a:spcBef>
                <a:spcPts val="500"/>
              </a:spcBef>
              <a:spcAft>
                <a:spcPts val="0"/>
              </a:spcAft>
              <a:buClr>
                <a:schemeClr val="dk1"/>
              </a:buClr>
              <a:buSzPts val="2700"/>
              <a:buNone/>
            </a:pPr>
            <a:endParaRPr sz="2700">
              <a:solidFill>
                <a:srgbClr val="595959"/>
              </a:solidFill>
              <a:latin typeface="Arial"/>
              <a:ea typeface="Arial"/>
              <a:cs typeface="Arial"/>
              <a:sym typeface="Arial"/>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Le condizioni per l'ammissione e gli adattamenti dei trattati su cui è fondata l'Unione, da essa determinati, formano l'oggetto di un accordo tra gli Stati membri e lo Stato richiedente. </a:t>
            </a:r>
            <a:endParaRPr/>
          </a:p>
          <a:p>
            <a:pPr marL="457200" lvl="1" indent="0" algn="just" rtl="0">
              <a:lnSpc>
                <a:spcPct val="90000"/>
              </a:lnSpc>
              <a:spcBef>
                <a:spcPts val="500"/>
              </a:spcBef>
              <a:spcAft>
                <a:spcPts val="0"/>
              </a:spcAft>
              <a:buClr>
                <a:schemeClr val="dk1"/>
              </a:buClr>
              <a:buSzPts val="2700"/>
              <a:buNone/>
            </a:pPr>
            <a:endParaRPr sz="2700">
              <a:solidFill>
                <a:srgbClr val="595959"/>
              </a:solidFill>
              <a:latin typeface="Arial"/>
              <a:ea typeface="Arial"/>
              <a:cs typeface="Arial"/>
              <a:sym typeface="Arial"/>
            </a:endParaRPr>
          </a:p>
          <a:p>
            <a:pPr marL="685800" lvl="1" indent="-228600" algn="just" rtl="0">
              <a:lnSpc>
                <a:spcPct val="90000"/>
              </a:lnSpc>
              <a:spcBef>
                <a:spcPts val="500"/>
              </a:spcBef>
              <a:spcAft>
                <a:spcPts val="0"/>
              </a:spcAft>
              <a:buClr>
                <a:srgbClr val="595959"/>
              </a:buClr>
              <a:buSzPts val="2700"/>
              <a:buChar char="•"/>
            </a:pPr>
            <a:r>
              <a:rPr lang="it-IT" sz="2700">
                <a:solidFill>
                  <a:srgbClr val="595959"/>
                </a:solidFill>
                <a:latin typeface="Arial"/>
                <a:ea typeface="Arial"/>
                <a:cs typeface="Arial"/>
                <a:sym typeface="Arial"/>
              </a:rPr>
              <a:t>Tale accordo è sottoposto a ratifica da tutti gli Stati contraenti conformemente alle loro rispettive norme costituzionali.</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1"/>
          <p:cNvSpPr/>
          <p:nvPr/>
        </p:nvSpPr>
        <p:spPr>
          <a:xfrm>
            <a:off x="0" y="2"/>
            <a:ext cx="12192000" cy="685799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11"/>
          <p:cNvSpPr txBox="1">
            <a:spLocks noGrp="1"/>
          </p:cNvSpPr>
          <p:nvPr>
            <p:ph type="title"/>
          </p:nvPr>
        </p:nvSpPr>
        <p:spPr>
          <a:xfrm>
            <a:off x="8643193" y="489507"/>
            <a:ext cx="3091607" cy="145540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0B0F0"/>
              </a:buClr>
              <a:buSzPts val="2800"/>
              <a:buFont typeface="Arial"/>
              <a:buNone/>
            </a:pPr>
            <a:r>
              <a:rPr lang="it-IT" sz="2800">
                <a:solidFill>
                  <a:srgbClr val="00B0F0"/>
                </a:solidFill>
              </a:rPr>
              <a:t>I paesi attualmente candidati sono:</a:t>
            </a:r>
            <a:br>
              <a:rPr lang="it-IT" sz="2800">
                <a:solidFill>
                  <a:srgbClr val="00B0F0"/>
                </a:solidFill>
              </a:rPr>
            </a:br>
            <a:endParaRPr sz="2800"/>
          </a:p>
        </p:txBody>
      </p:sp>
      <p:sp>
        <p:nvSpPr>
          <p:cNvPr id="359" name="Google Shape;359;p11"/>
          <p:cNvSpPr txBox="1">
            <a:spLocks noGrp="1"/>
          </p:cNvSpPr>
          <p:nvPr>
            <p:ph type="ftr" idx="11"/>
          </p:nvPr>
        </p:nvSpPr>
        <p:spPr>
          <a:xfrm rot="5400000">
            <a:off x="-1808519" y="1945335"/>
            <a:ext cx="4114800" cy="365125"/>
          </a:xfrm>
          <a:prstGeom prst="rect">
            <a:avLst/>
          </a:prstGeom>
          <a:noFill/>
          <a:ln>
            <a:noFill/>
          </a:ln>
        </p:spPr>
        <p:txBody>
          <a:bodyPr spcFirstLastPara="1" wrap="square" lIns="72000" tIns="0" rIns="72000" bIns="0" anchor="b" anchorCtr="0">
            <a:normAutofit/>
          </a:bodyPr>
          <a:lstStyle/>
          <a:p>
            <a:pPr marL="0" lvl="0" indent="0" algn="l" rtl="0">
              <a:spcBef>
                <a:spcPts val="0"/>
              </a:spcBef>
              <a:spcAft>
                <a:spcPts val="0"/>
              </a:spcAft>
              <a:buNone/>
            </a:pPr>
            <a:r>
              <a:rPr lang="it-IT">
                <a:solidFill>
                  <a:srgbClr val="FFFFFF"/>
                </a:solidFill>
              </a:rPr>
              <a:t>Titolo della Presentazione/Sezione</a:t>
            </a:r>
            <a:endParaRPr/>
          </a:p>
        </p:txBody>
      </p:sp>
      <p:pic>
        <p:nvPicPr>
          <p:cNvPr id="360" name="Google Shape;360;p11"/>
          <p:cNvPicPr preferRelativeResize="0"/>
          <p:nvPr/>
        </p:nvPicPr>
        <p:blipFill rotWithShape="1">
          <a:blip r:embed="rId3">
            <a:alphaModFix/>
          </a:blip>
          <a:srcRect l="33" r="3089" b="-1"/>
          <a:stretch/>
        </p:blipFill>
        <p:spPr>
          <a:xfrm>
            <a:off x="20" y="431"/>
            <a:ext cx="8115280" cy="6408311"/>
          </a:xfrm>
          <a:prstGeom prst="rect">
            <a:avLst/>
          </a:prstGeom>
          <a:noFill/>
          <a:ln>
            <a:noFill/>
          </a:ln>
        </p:spPr>
      </p:pic>
      <p:sp>
        <p:nvSpPr>
          <p:cNvPr id="361" name="Google Shape;361;p11"/>
          <p:cNvSpPr txBox="1">
            <a:spLocks noGrp="1"/>
          </p:cNvSpPr>
          <p:nvPr>
            <p:ph type="body" idx="1"/>
          </p:nvPr>
        </p:nvSpPr>
        <p:spPr>
          <a:xfrm>
            <a:off x="8643193" y="2148114"/>
            <a:ext cx="2942813" cy="3904343"/>
          </a:xfrm>
          <a:prstGeom prst="rect">
            <a:avLst/>
          </a:prstGeom>
          <a:noFill/>
          <a:ln>
            <a:noFill/>
          </a:ln>
        </p:spPr>
        <p:txBody>
          <a:bodyPr spcFirstLastPara="1" wrap="square" lIns="91425" tIns="45700" rIns="91425" bIns="45700" anchor="ctr" anchorCtr="0">
            <a:normAutofit fontScale="70000" lnSpcReduction="20000"/>
          </a:bodyPr>
          <a:lstStyle/>
          <a:p>
            <a:pPr marL="228600" lvl="0" indent="-130175" algn="l" rtl="0">
              <a:lnSpc>
                <a:spcPct val="110000"/>
              </a:lnSpc>
              <a:spcBef>
                <a:spcPts val="0"/>
              </a:spcBef>
              <a:spcAft>
                <a:spcPts val="0"/>
              </a:spcAft>
              <a:buClr>
                <a:srgbClr val="595959"/>
              </a:buClr>
              <a:buSzPct val="100000"/>
              <a:buFont typeface="Arial"/>
              <a:buNone/>
            </a:pPr>
            <a:endParaRPr sz="2000"/>
          </a:p>
          <a:p>
            <a:pPr marL="228600" lvl="0" indent="-228600" algn="l" rtl="0">
              <a:lnSpc>
                <a:spcPct val="110000"/>
              </a:lnSpc>
              <a:spcBef>
                <a:spcPts val="1800"/>
              </a:spcBef>
              <a:spcAft>
                <a:spcPts val="0"/>
              </a:spcAft>
              <a:buClr>
                <a:srgbClr val="595959"/>
              </a:buClr>
              <a:buSzPct val="100000"/>
              <a:buFont typeface="Arial"/>
              <a:buChar char="•"/>
            </a:pPr>
            <a:r>
              <a:rPr lang="it-IT" sz="2000"/>
              <a:t>Albania</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Bosnia-Erzegovina, </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Georgia, Moldova, Montenegro, </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Macedonia del Nord, Serbia, </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Turchia </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Ucraina</a:t>
            </a:r>
            <a:endParaRPr/>
          </a:p>
          <a:p>
            <a:pPr marL="228600" lvl="0" indent="-228600" algn="l" rtl="0">
              <a:lnSpc>
                <a:spcPct val="110000"/>
              </a:lnSpc>
              <a:spcBef>
                <a:spcPts val="1800"/>
              </a:spcBef>
              <a:spcAft>
                <a:spcPts val="0"/>
              </a:spcAft>
              <a:buClr>
                <a:srgbClr val="595959"/>
              </a:buClr>
              <a:buSzPct val="100000"/>
              <a:buFont typeface="Arial"/>
              <a:buChar char="•"/>
            </a:pPr>
            <a:r>
              <a:rPr lang="it-IT" sz="2000"/>
              <a:t>Il Kosovo è un potenziale candidato</a:t>
            </a:r>
            <a:endParaRPr/>
          </a:p>
          <a:p>
            <a:pPr marL="228600" lvl="0" indent="-130175" algn="l" rtl="0">
              <a:lnSpc>
                <a:spcPct val="110000"/>
              </a:lnSpc>
              <a:spcBef>
                <a:spcPts val="1800"/>
              </a:spcBef>
              <a:spcAft>
                <a:spcPts val="0"/>
              </a:spcAft>
              <a:buClr>
                <a:srgbClr val="595959"/>
              </a:buClr>
              <a:buSzPct val="100000"/>
              <a:buNone/>
            </a:pPr>
            <a:endParaRPr sz="2000"/>
          </a:p>
        </p:txBody>
      </p:sp>
      <p:sp>
        <p:nvSpPr>
          <p:cNvPr id="362" name="Google Shape;362;p11"/>
          <p:cNvSpPr/>
          <p:nvPr/>
        </p:nvSpPr>
        <p:spPr>
          <a:xfrm flipH="1">
            <a:off x="-1" y="6408741"/>
            <a:ext cx="12191998" cy="457202"/>
          </a:xfrm>
          <a:prstGeom prst="rect">
            <a:avLst/>
          </a:prstGeom>
          <a:gradFill>
            <a:gsLst>
              <a:gs pos="0">
                <a:srgbClr val="000000">
                  <a:alpha val="95686"/>
                </a:srgbClr>
              </a:gs>
              <a:gs pos="34000">
                <a:srgbClr val="000000">
                  <a:alpha val="95686"/>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11"/>
          <p:cNvSpPr/>
          <p:nvPr/>
        </p:nvSpPr>
        <p:spPr>
          <a:xfrm flipH="1">
            <a:off x="-4" y="6408742"/>
            <a:ext cx="8115300" cy="449258"/>
          </a:xfrm>
          <a:prstGeom prst="rect">
            <a:avLst/>
          </a:prstGeom>
          <a:gradFill>
            <a:gsLst>
              <a:gs pos="0">
                <a:srgbClr val="2F5496">
                  <a:alpha val="58823"/>
                </a:srgbClr>
              </a:gs>
              <a:gs pos="28000">
                <a:srgbClr val="2F5496">
                  <a:alpha val="58823"/>
                </a:srgbClr>
              </a:gs>
              <a:gs pos="100000">
                <a:srgbClr val="000000">
                  <a:alpha val="69803"/>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4" name="Google Shape;364;p11"/>
          <p:cNvSpPr txBox="1">
            <a:spLocks noGrp="1"/>
          </p:cNvSpPr>
          <p:nvPr>
            <p:ph type="dt" idx="10"/>
          </p:nvPr>
        </p:nvSpPr>
        <p:spPr>
          <a:xfrm>
            <a:off x="8961120" y="6459376"/>
            <a:ext cx="2743200" cy="365125"/>
          </a:xfrm>
          <a:prstGeom prst="rect">
            <a:avLst/>
          </a:prstGeom>
          <a:noFill/>
          <a:ln>
            <a:noFill/>
          </a:ln>
        </p:spPr>
        <p:txBody>
          <a:bodyPr spcFirstLastPara="1" wrap="square" lIns="72000" tIns="0" rIns="72000" bIns="0" anchor="b" anchorCtr="0">
            <a:normAutofit/>
          </a:bodyPr>
          <a:lstStyle/>
          <a:p>
            <a:pPr marL="0" lvl="0" indent="0" algn="r" rtl="0">
              <a:spcBef>
                <a:spcPts val="0"/>
              </a:spcBef>
              <a:spcAft>
                <a:spcPts val="0"/>
              </a:spcAft>
              <a:buNone/>
            </a:pPr>
            <a:r>
              <a:rPr lang="it-IT" sz="1100">
                <a:solidFill>
                  <a:srgbClr val="FFFFFF"/>
                </a:solidFill>
              </a:rPr>
              <a:t>20 gennaio 2025</a:t>
            </a:r>
            <a:endParaRPr sz="1100">
              <a:solidFill>
                <a:srgbClr val="FFFFFF"/>
              </a:solidFill>
            </a:endParaRPr>
          </a:p>
        </p:txBody>
      </p:sp>
      <p:sp>
        <p:nvSpPr>
          <p:cNvPr id="365" name="Google Shape;365;p11"/>
          <p:cNvSpPr txBox="1">
            <a:spLocks noGrp="1"/>
          </p:cNvSpPr>
          <p:nvPr>
            <p:ph type="sldNum" idx="12"/>
          </p:nvPr>
        </p:nvSpPr>
        <p:spPr>
          <a:xfrm>
            <a:off x="11704320" y="6459376"/>
            <a:ext cx="448056" cy="365125"/>
          </a:xfrm>
          <a:prstGeom prst="rect">
            <a:avLst/>
          </a:prstGeom>
          <a:noFill/>
          <a:ln>
            <a:noFill/>
          </a:ln>
        </p:spPr>
        <p:txBody>
          <a:bodyPr spcFirstLastPara="1" wrap="square" lIns="72000" tIns="0" rIns="72000" bIns="0" anchor="b" anchorCtr="0">
            <a:normAutofit/>
          </a:bodyPr>
          <a:lstStyle/>
          <a:p>
            <a:pPr marL="0" lvl="0" indent="0" algn="r" rtl="0">
              <a:spcBef>
                <a:spcPts val="0"/>
              </a:spcBef>
              <a:spcAft>
                <a:spcPts val="0"/>
              </a:spcAft>
              <a:buNone/>
            </a:pPr>
            <a:fld id="{00000000-1234-1234-1234-123412341234}" type="slidenum">
              <a:rPr lang="it-IT" sz="1100">
                <a:solidFill>
                  <a:srgbClr val="FFFFFF"/>
                </a:solidFill>
              </a:rPr>
              <a:t>56</a:t>
            </a:fld>
            <a:endParaRPr sz="1100">
              <a:solidFill>
                <a:srgbClr val="FFFFFF"/>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3"/>
          <p:cNvSpPr txBox="1">
            <a:spLocks noGrp="1"/>
          </p:cNvSpPr>
          <p:nvPr>
            <p:ph type="title"/>
          </p:nvPr>
        </p:nvSpPr>
        <p:spPr>
          <a:xfrm>
            <a:off x="419100" y="365126"/>
            <a:ext cx="11222038" cy="8123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a:p>
        </p:txBody>
      </p:sp>
      <p:sp>
        <p:nvSpPr>
          <p:cNvPr id="305" name="Google Shape;305;p33"/>
          <p:cNvSpPr txBox="1">
            <a:spLocks noGrp="1"/>
          </p:cNvSpPr>
          <p:nvPr>
            <p:ph type="body" idx="1"/>
          </p:nvPr>
        </p:nvSpPr>
        <p:spPr>
          <a:xfrm>
            <a:off x="419100" y="1365338"/>
            <a:ext cx="11222038" cy="4511588"/>
          </a:xfrm>
          <a:prstGeom prst="rect">
            <a:avLst/>
          </a:prstGeom>
          <a:noFill/>
          <a:ln>
            <a:noFill/>
          </a:ln>
        </p:spPr>
        <p:txBody>
          <a:bodyPr spcFirstLastPara="1" wrap="square" lIns="91425" tIns="45700" rIns="91425" bIns="45700" anchor="ctr" anchorCtr="0">
            <a:normAutofit fontScale="77500" lnSpcReduction="20000"/>
          </a:bodyPr>
          <a:lstStyle/>
          <a:p>
            <a:pPr marL="228600" lvl="0" indent="-71120" algn="just" rtl="0">
              <a:lnSpc>
                <a:spcPct val="110000"/>
              </a:lnSpc>
              <a:spcBef>
                <a:spcPts val="0"/>
              </a:spcBef>
              <a:spcAft>
                <a:spcPts val="0"/>
              </a:spcAft>
              <a:buClr>
                <a:srgbClr val="595959"/>
              </a:buClr>
              <a:buSzPct val="100000"/>
              <a:buNone/>
            </a:pPr>
            <a:endParaRPr b="1" i="0" u="none" strike="noStrike">
              <a:solidFill>
                <a:srgbClr val="00B0F0"/>
              </a:solidFill>
            </a:endParaRPr>
          </a:p>
          <a:p>
            <a:pPr marL="228600" lvl="0" indent="-228600" algn="just" rtl="0">
              <a:lnSpc>
                <a:spcPct val="110000"/>
              </a:lnSpc>
              <a:spcBef>
                <a:spcPts val="1800"/>
              </a:spcBef>
              <a:spcAft>
                <a:spcPts val="0"/>
              </a:spcAft>
              <a:buClr>
                <a:srgbClr val="00B0F0"/>
              </a:buClr>
              <a:buSzPct val="100000"/>
              <a:buChar char="•"/>
            </a:pPr>
            <a:r>
              <a:rPr lang="it-IT" b="1">
                <a:solidFill>
                  <a:srgbClr val="00B0F0"/>
                </a:solidFill>
              </a:rPr>
              <a:t>Art.</a:t>
            </a:r>
            <a:r>
              <a:rPr lang="it-IT" b="1" i="0" u="none" strike="noStrike">
                <a:solidFill>
                  <a:srgbClr val="00B0F0"/>
                </a:solidFill>
              </a:rPr>
              <a:t> 50 TFUE: </a:t>
            </a:r>
            <a:r>
              <a:rPr lang="it-IT" sz="3100" b="1" i="0" u="none" strike="noStrike">
                <a:solidFill>
                  <a:srgbClr val="00B0F0"/>
                </a:solidFill>
              </a:rPr>
              <a:t>r</a:t>
            </a:r>
            <a:r>
              <a:rPr lang="it-IT" sz="3100"/>
              <a:t>ecesso volontario e unilaterale dall’Unione.</a:t>
            </a:r>
            <a:endParaRPr/>
          </a:p>
          <a:p>
            <a:pPr marL="228600" lvl="0" indent="-228631" algn="just" rtl="0">
              <a:lnSpc>
                <a:spcPct val="120000"/>
              </a:lnSpc>
              <a:spcBef>
                <a:spcPts val="1800"/>
              </a:spcBef>
              <a:spcAft>
                <a:spcPts val="0"/>
              </a:spcAft>
              <a:buClr>
                <a:srgbClr val="595959"/>
              </a:buClr>
              <a:buSzPct val="100000"/>
              <a:buChar char="•"/>
            </a:pPr>
            <a:r>
              <a:rPr lang="it-IT" sz="3100" b="1"/>
              <a:t>Procedura: </a:t>
            </a:r>
            <a:endParaRPr/>
          </a:p>
          <a:p>
            <a:pPr marL="228600" lvl="0" indent="-228631" algn="just" rtl="0">
              <a:lnSpc>
                <a:spcPct val="120000"/>
              </a:lnSpc>
              <a:spcBef>
                <a:spcPts val="1800"/>
              </a:spcBef>
              <a:spcAft>
                <a:spcPts val="0"/>
              </a:spcAft>
              <a:buClr>
                <a:srgbClr val="595959"/>
              </a:buClr>
              <a:buSzPct val="100000"/>
              <a:buChar char="•"/>
            </a:pPr>
            <a:r>
              <a:rPr lang="it-IT" sz="3100"/>
              <a:t>Uno Stato membro dell’Unione che desidera recedere deve notificare la sua intenzione al Consiglio europeo. </a:t>
            </a:r>
            <a:endParaRPr/>
          </a:p>
          <a:p>
            <a:pPr marL="228600" lvl="0" indent="-228631" algn="just" rtl="0">
              <a:lnSpc>
                <a:spcPct val="120000"/>
              </a:lnSpc>
              <a:spcBef>
                <a:spcPts val="1800"/>
              </a:spcBef>
              <a:spcAft>
                <a:spcPts val="0"/>
              </a:spcAft>
              <a:buClr>
                <a:srgbClr val="595959"/>
              </a:buClr>
              <a:buSzPct val="100000"/>
              <a:buChar char="•"/>
            </a:pPr>
            <a:r>
              <a:rPr lang="it-IT" sz="3100"/>
              <a:t>Il Consiglio europeo è quindi tenuto a fornire orientamenti per la conclusione di un accordo che stabilisca le modalità di recesso di tale paese.</a:t>
            </a:r>
            <a:endParaRPr/>
          </a:p>
          <a:p>
            <a:pPr marL="228600" lvl="0" indent="-228631" algn="just" rtl="0">
              <a:lnSpc>
                <a:spcPct val="120000"/>
              </a:lnSpc>
              <a:spcBef>
                <a:spcPts val="1800"/>
              </a:spcBef>
              <a:spcAft>
                <a:spcPts val="0"/>
              </a:spcAft>
              <a:buClr>
                <a:srgbClr val="595959"/>
              </a:buClr>
              <a:buSzPct val="100000"/>
              <a:buChar char="•"/>
            </a:pPr>
            <a:r>
              <a:rPr lang="it-IT" sz="3100"/>
              <a:t>Tale accordo è concluso a nome dell’Unione dal Consiglio, che delibera a maggioranza qualificata previa approvazione del Parlamento europeo.</a:t>
            </a:r>
            <a:endParaRPr/>
          </a:p>
          <a:p>
            <a:pPr marL="457200" lvl="1" indent="0" algn="just" rtl="0">
              <a:lnSpc>
                <a:spcPct val="90000"/>
              </a:lnSpc>
              <a:spcBef>
                <a:spcPts val="500"/>
              </a:spcBef>
              <a:spcAft>
                <a:spcPts val="0"/>
              </a:spcAft>
              <a:buClr>
                <a:schemeClr val="dk1"/>
              </a:buClr>
              <a:buSzPct val="100000"/>
              <a:buNone/>
            </a:pPr>
            <a:endParaRPr sz="2000" b="0" i="0" u="none" strike="noStrike">
              <a:solidFill>
                <a:srgbClr val="000000"/>
              </a:solidFill>
            </a:endParaRPr>
          </a:p>
          <a:p>
            <a:pPr marL="228600" lvl="0" indent="-711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4"/>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11" name="Google Shape;311;p34"/>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1" indent="-228600" algn="just" rtl="0">
              <a:lnSpc>
                <a:spcPct val="100000"/>
              </a:lnSpc>
              <a:spcBef>
                <a:spcPts val="0"/>
              </a:spcBef>
              <a:spcAft>
                <a:spcPts val="0"/>
              </a:spcAft>
              <a:buClr>
                <a:srgbClr val="00B0F0"/>
              </a:buClr>
              <a:buSzPts val="2400"/>
              <a:buChar char="•"/>
            </a:pPr>
            <a:r>
              <a:rPr lang="it-IT">
                <a:solidFill>
                  <a:srgbClr val="00B0F0"/>
                </a:solidFill>
                <a:latin typeface="Arial"/>
                <a:ea typeface="Arial"/>
                <a:cs typeface="Arial"/>
                <a:sym typeface="Arial"/>
              </a:rPr>
              <a:t>Conseguenze procedura ex art. 50 TFUE:</a:t>
            </a:r>
            <a:endParaRPr>
              <a:solidFill>
                <a:srgbClr val="595959"/>
              </a:solidFill>
              <a:latin typeface="Arial"/>
              <a:ea typeface="Arial"/>
              <a:cs typeface="Arial"/>
              <a:sym typeface="Arial"/>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 trattati dell’Unione cessano di essere applicabili al paese interessato a decorrere dalla data di entrata in vigore dell’accordo di recesso o due anni dopo la notifica del recesso.</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Il Consiglio europeo può decidere di prorogare tale termine.</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Qualsiasi paese che sia uscito dall’UE può chiedere di rientrarvi. </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Tuttavia, esso sarebbe comunque sottoposto alla procedura di adesione.</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17" name="Google Shape;317;p35"/>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50800" algn="just" rtl="0">
              <a:lnSpc>
                <a:spcPct val="110000"/>
              </a:lnSpc>
              <a:spcBef>
                <a:spcPts val="0"/>
              </a:spcBef>
              <a:spcAft>
                <a:spcPts val="0"/>
              </a:spcAft>
              <a:buClr>
                <a:srgbClr val="595959"/>
              </a:buClr>
              <a:buSzPts val="2800"/>
              <a:buNone/>
            </a:pPr>
            <a:endParaRPr sz="2800" b="1" i="0" u="none" strike="noStrike">
              <a:solidFill>
                <a:srgbClr val="00B0F0"/>
              </a:solidFill>
            </a:endParaRPr>
          </a:p>
          <a:p>
            <a:pPr marL="228600" lvl="1" indent="-228600" algn="just" rtl="0">
              <a:lnSpc>
                <a:spcPct val="100000"/>
              </a:lnSpc>
              <a:spcBef>
                <a:spcPts val="1800"/>
              </a:spcBef>
              <a:spcAft>
                <a:spcPts val="0"/>
              </a:spcAft>
              <a:buClr>
                <a:srgbClr val="00B0F0"/>
              </a:buClr>
              <a:buSzPts val="2400"/>
              <a:buChar char="•"/>
            </a:pPr>
            <a:r>
              <a:rPr lang="it-IT">
                <a:solidFill>
                  <a:srgbClr val="00B0F0"/>
                </a:solidFill>
                <a:latin typeface="Arial"/>
                <a:ea typeface="Arial"/>
                <a:cs typeface="Arial"/>
                <a:sym typeface="Arial"/>
              </a:rPr>
              <a:t>Natura Accordo di recesso:</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Semplice Accordo internazionale ex art. 218 TFUE. </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Art. 218, par. 3, TFUE è richiamato dall’art. 50, par. 2,  TUE </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D’altronde l’accordo è concluso dal Consiglio a maggioranza qualificata, previa approvazione del Parlamento europeo, modalità entrambe che sono ampiamente utilizzate dal­l’art. 218 (par. 6, comma 2, e par. 8, comma 1).</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ED6698-B9BA-264A-89D9-707239797EE2}"/>
              </a:ext>
            </a:extLst>
          </p:cNvPr>
          <p:cNvSpPr>
            <a:spLocks noGrp="1"/>
          </p:cNvSpPr>
          <p:nvPr>
            <p:ph type="title"/>
          </p:nvPr>
        </p:nvSpPr>
        <p:spPr>
          <a:xfrm>
            <a:off x="838201" y="673770"/>
            <a:ext cx="2324099" cy="1688430"/>
          </a:xfrm>
        </p:spPr>
        <p:txBody>
          <a:bodyPr anchor="t">
            <a:noAutofit/>
          </a:bodyPr>
          <a:lstStyle/>
          <a:p>
            <a:r>
              <a:rPr lang="it-IT" sz="2000" dirty="0">
                <a:solidFill>
                  <a:srgbClr val="0070C0"/>
                </a:solidFill>
              </a:rPr>
              <a:t>Le tappe dell’integrazione europea dopo la seconda guerra mondiale: primi passi</a:t>
            </a:r>
          </a:p>
        </p:txBody>
      </p:sp>
      <p:sp>
        <p:nvSpPr>
          <p:cNvPr id="4" name="Segnaposto data 3">
            <a:extLst>
              <a:ext uri="{FF2B5EF4-FFF2-40B4-BE49-F238E27FC236}">
                <a16:creationId xmlns:a16="http://schemas.microsoft.com/office/drawing/2014/main" id="{F7AB1562-4218-D646-AB23-A80986591BFB}"/>
              </a:ext>
            </a:extLst>
          </p:cNvPr>
          <p:cNvSpPr>
            <a:spLocks noGrp="1"/>
          </p:cNvSpPr>
          <p:nvPr>
            <p:ph type="dt" sz="half" idx="10"/>
          </p:nvPr>
        </p:nvSpPr>
        <p:spPr>
          <a:xfrm>
            <a:off x="838200" y="6356350"/>
            <a:ext cx="2743200" cy="365125"/>
          </a:xfrm>
        </p:spPr>
        <p:txBody>
          <a:bodyPr>
            <a:normAutofit/>
          </a:bodyPr>
          <a:lstStyle/>
          <a:p>
            <a:pPr>
              <a:spcAft>
                <a:spcPts val="600"/>
              </a:spcAft>
            </a:pPr>
            <a:endParaRPr lang="it-IT"/>
          </a:p>
        </p:txBody>
      </p:sp>
      <p:sp>
        <p:nvSpPr>
          <p:cNvPr id="5" name="Segnaposto piè di pagina 4">
            <a:extLst>
              <a:ext uri="{FF2B5EF4-FFF2-40B4-BE49-F238E27FC236}">
                <a16:creationId xmlns:a16="http://schemas.microsoft.com/office/drawing/2014/main" id="{380B9538-B386-F14E-8106-9ED942E09F56}"/>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a:t>Titolo della Presentazione/Sezione</a:t>
            </a:r>
          </a:p>
        </p:txBody>
      </p:sp>
      <p:sp>
        <p:nvSpPr>
          <p:cNvPr id="6" name="Segnaposto numero diapositiva 5">
            <a:extLst>
              <a:ext uri="{FF2B5EF4-FFF2-40B4-BE49-F238E27FC236}">
                <a16:creationId xmlns:a16="http://schemas.microsoft.com/office/drawing/2014/main" id="{B0960A4E-4C03-634B-8EF1-95F5466EECAB}"/>
              </a:ext>
            </a:extLst>
          </p:cNvPr>
          <p:cNvSpPr>
            <a:spLocks noGrp="1"/>
          </p:cNvSpPr>
          <p:nvPr>
            <p:ph type="sldNum" sz="quarter" idx="12"/>
          </p:nvPr>
        </p:nvSpPr>
        <p:spPr>
          <a:xfrm>
            <a:off x="8610600" y="6356350"/>
            <a:ext cx="2743200" cy="365125"/>
          </a:xfrm>
        </p:spPr>
        <p:txBody>
          <a:bodyPr>
            <a:normAutofit/>
          </a:bodyPr>
          <a:lstStyle/>
          <a:p>
            <a:pPr>
              <a:spcAft>
                <a:spcPts val="600"/>
              </a:spcAft>
            </a:pPr>
            <a:fld id="{DD589A36-170F-7348-BCDB-23CF9D860473}" type="slidenum">
              <a:rPr lang="it-IT"/>
              <a:pPr>
                <a:spcAft>
                  <a:spcPts val="600"/>
                </a:spcAft>
              </a:pPr>
              <a:t>6</a:t>
            </a:fld>
            <a:endParaRPr lang="it-IT"/>
          </a:p>
        </p:txBody>
      </p:sp>
      <p:graphicFrame>
        <p:nvGraphicFramePr>
          <p:cNvPr id="81" name="Segnaposto contenuto 2">
            <a:extLst>
              <a:ext uri="{FF2B5EF4-FFF2-40B4-BE49-F238E27FC236}">
                <a16:creationId xmlns:a16="http://schemas.microsoft.com/office/drawing/2014/main" id="{549BED4D-26A2-A083-1100-34955CFBCDC4}"/>
              </a:ext>
            </a:extLst>
          </p:cNvPr>
          <p:cNvGraphicFramePr>
            <a:graphicFrameLocks noGrp="1"/>
          </p:cNvGraphicFramePr>
          <p:nvPr>
            <p:ph idx="1"/>
            <p:extLst>
              <p:ext uri="{D42A27DB-BD31-4B8C-83A1-F6EECF244321}">
                <p14:modId xmlns:p14="http://schemas.microsoft.com/office/powerpoint/2010/main" val="1191268985"/>
              </p:ext>
            </p:extLst>
          </p:nvPr>
        </p:nvGraphicFramePr>
        <p:xfrm>
          <a:off x="3162300" y="541606"/>
          <a:ext cx="8661400"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47131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6"/>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23" name="Google Shape;323;p36"/>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0B0F0"/>
              </a:buClr>
              <a:buSzPts val="2400"/>
              <a:buChar char="•"/>
            </a:pPr>
            <a:r>
              <a:rPr lang="it-IT" sz="2400">
                <a:solidFill>
                  <a:srgbClr val="00B0F0"/>
                </a:solidFill>
                <a:latin typeface="Arial"/>
                <a:ea typeface="Arial"/>
                <a:cs typeface="Arial"/>
                <a:sym typeface="Arial"/>
              </a:rPr>
              <a:t>Natura Accordo di recesso:</a:t>
            </a:r>
            <a:endParaRPr sz="2400" b="1" i="0" u="none" strike="noStrike">
              <a:solidFill>
                <a:srgbClr val="00B0F0"/>
              </a:solidFill>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In quanto semplice accordo internazionale, esso deve essere conforme ai trattati istitutivi e alle altre fonti di diritto primario, compresa la Carta dei diritti fondamentali dell’Unione. </a:t>
            </a:r>
            <a:endParaRPr/>
          </a:p>
          <a:p>
            <a:pPr marL="228600" lvl="1" indent="-228600" algn="just" rtl="0">
              <a:lnSpc>
                <a:spcPct val="10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In altri termini, l’accordo non può modificare i trattati istitutivi o semplicemente adattarli alla nuova situazione che si viene a creare con il recesso.</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7"/>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29" name="Google Shape;329;p3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1" indent="-228600" algn="just" rtl="0">
              <a:lnSpc>
                <a:spcPct val="110000"/>
              </a:lnSpc>
              <a:spcBef>
                <a:spcPts val="0"/>
              </a:spcBef>
              <a:spcAft>
                <a:spcPts val="0"/>
              </a:spcAft>
              <a:buClr>
                <a:srgbClr val="00B0F0"/>
              </a:buClr>
              <a:buSzPts val="2400"/>
              <a:buChar char="•"/>
            </a:pPr>
            <a:r>
              <a:rPr lang="it-IT">
                <a:solidFill>
                  <a:srgbClr val="00B0F0"/>
                </a:solidFill>
                <a:latin typeface="Arial"/>
                <a:ea typeface="Arial"/>
                <a:cs typeface="Arial"/>
                <a:sym typeface="Arial"/>
              </a:rPr>
              <a:t>Natura Accordo di recesso:</a:t>
            </a:r>
            <a:endParaRPr/>
          </a:p>
          <a:p>
            <a:pPr marL="228600" lvl="1" indent="-228600" algn="just" rtl="0">
              <a:lnSpc>
                <a:spcPct val="11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L’accordo di recesso è pertanto molto differente dal trattato di adesione previsto dall’art. 49 TUE. </a:t>
            </a:r>
            <a:endParaRPr/>
          </a:p>
          <a:p>
            <a:pPr marL="228600" lvl="1" indent="-228600" algn="just" rtl="0">
              <a:lnSpc>
                <a:spcPct val="11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Tale trattato è concluso con lo Stato aderente non dal­l’Unione ma dagli Stati membri.</a:t>
            </a:r>
            <a:endParaRPr/>
          </a:p>
          <a:p>
            <a:pPr marL="228600" lvl="1" indent="-228600" algn="just" rtl="0">
              <a:lnSpc>
                <a:spcPct val="11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 Inoltre il trattato di adesione ha come oggetto non soltanto la definizione delle “condizioni per l’ammissione” ma anche gli «adattamenti dei trattati su cui è fondata l’Unione da essa determinati».</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8"/>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35" name="Google Shape;335;p38"/>
          <p:cNvSpPr txBox="1">
            <a:spLocks noGrp="1"/>
          </p:cNvSpPr>
          <p:nvPr>
            <p:ph type="body" idx="1"/>
          </p:nvPr>
        </p:nvSpPr>
        <p:spPr>
          <a:xfrm>
            <a:off x="419100" y="1252604"/>
            <a:ext cx="11222038" cy="4624322"/>
          </a:xfrm>
          <a:prstGeom prst="rect">
            <a:avLst/>
          </a:prstGeom>
          <a:noFill/>
          <a:ln>
            <a:noFill/>
          </a:ln>
        </p:spPr>
        <p:txBody>
          <a:bodyPr spcFirstLastPara="1" wrap="square" lIns="91425" tIns="45700" rIns="91425" bIns="45700" anchor="ctr" anchorCtr="0">
            <a:normAutofit fontScale="70000" lnSpcReduction="20000"/>
          </a:bodyPr>
          <a:lstStyle/>
          <a:p>
            <a:pPr marL="228600" lvl="1" indent="-100647" algn="just" rtl="0">
              <a:lnSpc>
                <a:spcPct val="110000"/>
              </a:lnSpc>
              <a:spcBef>
                <a:spcPts val="0"/>
              </a:spcBef>
              <a:spcAft>
                <a:spcPts val="0"/>
              </a:spcAft>
              <a:buClr>
                <a:schemeClr val="dk1"/>
              </a:buClr>
              <a:buSzPct val="100000"/>
              <a:buNone/>
            </a:pPr>
            <a:endParaRPr sz="2600" dirty="0">
              <a:solidFill>
                <a:srgbClr val="7F7F7F"/>
              </a:solidFill>
              <a:latin typeface="Arial"/>
              <a:ea typeface="Arial"/>
              <a:cs typeface="Arial"/>
              <a:sym typeface="Arial"/>
            </a:endParaRPr>
          </a:p>
          <a:p>
            <a:pPr marL="228600" lvl="1" indent="-228600" algn="just" rtl="0">
              <a:lnSpc>
                <a:spcPct val="110000"/>
              </a:lnSpc>
              <a:spcBef>
                <a:spcPts val="1800"/>
              </a:spcBef>
              <a:spcAft>
                <a:spcPts val="0"/>
              </a:spcAft>
              <a:buClr>
                <a:srgbClr val="00B0F0"/>
              </a:buClr>
              <a:buSzPct val="100000"/>
              <a:buChar char="•"/>
            </a:pPr>
            <a:r>
              <a:rPr lang="it-IT" sz="2600" dirty="0">
                <a:solidFill>
                  <a:srgbClr val="00B0F0"/>
                </a:solidFill>
                <a:latin typeface="Arial"/>
                <a:ea typeface="Arial"/>
                <a:cs typeface="Arial"/>
                <a:sym typeface="Arial"/>
              </a:rPr>
              <a:t>Conseguenze Accordo di recesso sui Trattati dell’Unione europea:</a:t>
            </a:r>
            <a:endParaRPr dirty="0"/>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Si tratta delle parti dei trattati che si riferiscono specificamente allo Stato recedente e da cui tali riferimenti andranno eliminati: </a:t>
            </a:r>
            <a:endParaRPr dirty="0">
              <a:solidFill>
                <a:schemeClr val="tx1"/>
              </a:solidFill>
            </a:endParaRPr>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i preamboli dei due trattati che riportano i titoli dei Capi di Stato a nome dei quali sono stati firmati; </a:t>
            </a:r>
            <a:endParaRPr dirty="0">
              <a:solidFill>
                <a:schemeClr val="tx1"/>
              </a:solidFill>
            </a:endParaRPr>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l’art. 52 TUE, che definisce il campo d’applicazione territoriale, elencando uno per uno gli Stati membri; </a:t>
            </a:r>
            <a:endParaRPr dirty="0">
              <a:solidFill>
                <a:schemeClr val="tx1"/>
              </a:solidFill>
            </a:endParaRPr>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l’art. 198 TFUE, sui paesi e territori d’oltre­mare, qualora lo Stato recedente figurasse tra gli Stati membri con cui tali paesi e territori mantengono relazioni particolari; </a:t>
            </a:r>
            <a:endParaRPr dirty="0">
              <a:solidFill>
                <a:schemeClr val="tx1"/>
              </a:solidFill>
            </a:endParaRPr>
          </a:p>
          <a:p>
            <a:pPr marL="228600" lvl="1" indent="-228600" algn="just" rtl="0">
              <a:lnSpc>
                <a:spcPct val="110000"/>
              </a:lnSpc>
              <a:spcBef>
                <a:spcPts val="1800"/>
              </a:spcBef>
              <a:spcAft>
                <a:spcPts val="0"/>
              </a:spcAft>
              <a:buClr>
                <a:srgbClr val="7F7F7F"/>
              </a:buClr>
              <a:buSzPct val="100000"/>
              <a:buChar char="•"/>
            </a:pPr>
            <a:r>
              <a:rPr lang="it-IT" sz="2600" dirty="0">
                <a:solidFill>
                  <a:schemeClr val="tx1"/>
                </a:solidFill>
                <a:latin typeface="Arial"/>
                <a:ea typeface="Arial"/>
                <a:cs typeface="Arial"/>
                <a:sym typeface="Arial"/>
              </a:rPr>
              <a:t>l’art. 355 TFUE, che, in deroga all’art. 52, cit., elenca i particolari territori di alcuni Stati membri cui i trattati non si applicano, qualora lo Stato recedente fosse interessato. </a:t>
            </a:r>
            <a:endParaRPr dirty="0">
              <a:solidFill>
                <a:schemeClr val="tx1"/>
              </a:solidFill>
            </a:endParaRPr>
          </a:p>
          <a:p>
            <a:pPr marL="228600" lvl="0" indent="-71120" algn="l" rtl="0">
              <a:lnSpc>
                <a:spcPct val="110000"/>
              </a:lnSpc>
              <a:spcBef>
                <a:spcPts val="1800"/>
              </a:spcBef>
              <a:spcAft>
                <a:spcPts val="0"/>
              </a:spcAft>
              <a:buClr>
                <a:srgbClr val="595959"/>
              </a:buClr>
              <a:buSzPct val="100000"/>
              <a:buNone/>
            </a:pP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9"/>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Recesso dai Trattati (art. 50 TUE)</a:t>
            </a:r>
            <a:endParaRPr sz="3200">
              <a:solidFill>
                <a:srgbClr val="0070C0"/>
              </a:solidFill>
            </a:endParaRPr>
          </a:p>
        </p:txBody>
      </p:sp>
      <p:sp>
        <p:nvSpPr>
          <p:cNvPr id="341" name="Google Shape;341;p39"/>
          <p:cNvSpPr txBox="1">
            <a:spLocks noGrp="1"/>
          </p:cNvSpPr>
          <p:nvPr>
            <p:ph type="body" idx="1"/>
          </p:nvPr>
        </p:nvSpPr>
        <p:spPr>
          <a:xfrm>
            <a:off x="419100" y="1536970"/>
            <a:ext cx="11222038" cy="3548597"/>
          </a:xfrm>
          <a:prstGeom prst="rect">
            <a:avLst/>
          </a:prstGeom>
          <a:noFill/>
          <a:ln>
            <a:noFill/>
          </a:ln>
        </p:spPr>
        <p:txBody>
          <a:bodyPr spcFirstLastPara="1" wrap="square" lIns="91425" tIns="45700" rIns="91425" bIns="45700" anchor="ctr" anchorCtr="0">
            <a:normAutofit/>
          </a:bodyPr>
          <a:lstStyle/>
          <a:p>
            <a:pPr marL="228600" lvl="1" indent="-228600" algn="just" rtl="0">
              <a:lnSpc>
                <a:spcPct val="110000"/>
              </a:lnSpc>
              <a:spcBef>
                <a:spcPts val="0"/>
              </a:spcBef>
              <a:spcAft>
                <a:spcPts val="0"/>
              </a:spcAft>
              <a:buClr>
                <a:srgbClr val="00B0F0"/>
              </a:buClr>
              <a:buSzPts val="2400"/>
              <a:buChar char="•"/>
            </a:pPr>
            <a:r>
              <a:rPr lang="it-IT">
                <a:solidFill>
                  <a:srgbClr val="00B0F0"/>
                </a:solidFill>
                <a:latin typeface="Arial"/>
                <a:ea typeface="Arial"/>
                <a:cs typeface="Arial"/>
                <a:sym typeface="Arial"/>
              </a:rPr>
              <a:t>Cosa prevede l'accordo di recesso:</a:t>
            </a:r>
            <a:endParaRPr/>
          </a:p>
          <a:p>
            <a:pPr marL="228600" lvl="1" indent="-228600" algn="just" rtl="0">
              <a:lnSpc>
                <a:spcPct val="110000"/>
              </a:lnSpc>
              <a:spcBef>
                <a:spcPts val="1800"/>
              </a:spcBef>
              <a:spcAft>
                <a:spcPts val="0"/>
              </a:spcAft>
              <a:buClr>
                <a:srgbClr val="595959"/>
              </a:buClr>
              <a:buSzPts val="2400"/>
              <a:buChar char="•"/>
            </a:pPr>
            <a:r>
              <a:rPr lang="it-IT">
                <a:solidFill>
                  <a:srgbClr val="595959"/>
                </a:solidFill>
                <a:latin typeface="Arial"/>
                <a:ea typeface="Arial"/>
                <a:cs typeface="Arial"/>
                <a:sym typeface="Arial"/>
              </a:rPr>
              <a:t>Disposizioni comuni: stabiliscono le clausole tipo per la corretta interpretazione e il corretto funzionamento dell'accordo di recesso.</a:t>
            </a:r>
            <a:endParaRPr/>
          </a:p>
          <a:p>
            <a:pPr marL="228600" lvl="1" indent="-228600" algn="just" rtl="0">
              <a:lnSpc>
                <a:spcPct val="110000"/>
              </a:lnSpc>
              <a:spcBef>
                <a:spcPts val="1800"/>
              </a:spcBef>
              <a:spcAft>
                <a:spcPts val="0"/>
              </a:spcAft>
              <a:buClr>
                <a:srgbClr val="595959"/>
              </a:buClr>
              <a:buSzPts val="2400"/>
              <a:buChar char="•"/>
            </a:pPr>
            <a:r>
              <a:rPr lang="it-IT" u="sng">
                <a:solidFill>
                  <a:srgbClr val="595959"/>
                </a:solidFill>
                <a:latin typeface="Arial"/>
                <a:ea typeface="Arial"/>
                <a:cs typeface="Arial"/>
                <a:sym typeface="Arial"/>
                <a:hlinkClick r:id="rId3">
                  <a:extLst>
                    <a:ext uri="{A12FA001-AC4F-418D-AE19-62706E023703}">
                      <ahyp:hlinkClr xmlns:ahyp="http://schemas.microsoft.com/office/drawing/2018/hyperlinkcolor" val="tx"/>
                    </a:ext>
                  </a:extLst>
                </a:hlinkClick>
              </a:rPr>
              <a:t>Diritti dei cittadini</a:t>
            </a:r>
            <a:r>
              <a:rPr lang="it-IT">
                <a:solidFill>
                  <a:srgbClr val="595959"/>
                </a:solidFill>
                <a:latin typeface="Arial"/>
                <a:ea typeface="Arial"/>
                <a:cs typeface="Arial"/>
                <a:sym typeface="Arial"/>
              </a:rPr>
              <a:t>: garanzia dei diritti dei cittadini delle due parti contraenti</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601248" y="365125"/>
            <a:ext cx="11039889"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Valori UE </a:t>
            </a:r>
            <a:endParaRPr/>
          </a:p>
        </p:txBody>
      </p:sp>
      <p:sp>
        <p:nvSpPr>
          <p:cNvPr id="305" name="Google Shape;305;p4"/>
          <p:cNvSpPr txBox="1">
            <a:spLocks noGrp="1"/>
          </p:cNvSpPr>
          <p:nvPr>
            <p:ph type="body" idx="1"/>
          </p:nvPr>
        </p:nvSpPr>
        <p:spPr>
          <a:xfrm>
            <a:off x="601248" y="1536970"/>
            <a:ext cx="11039890" cy="4339955"/>
          </a:xfrm>
          <a:prstGeom prst="rect">
            <a:avLst/>
          </a:prstGeom>
          <a:noFill/>
          <a:ln>
            <a:noFill/>
          </a:ln>
        </p:spPr>
        <p:txBody>
          <a:bodyPr spcFirstLastPara="1" wrap="square" lIns="91425" tIns="45700" rIns="91425" bIns="45700" anchor="ctr" anchorCtr="0">
            <a:normAutofit fontScale="92500" lnSpcReduction="20000"/>
          </a:bodyPr>
          <a:lstStyle/>
          <a:p>
            <a:pPr marL="228600" lvl="0" indent="-40639" algn="l" rtl="0">
              <a:lnSpc>
                <a:spcPct val="110000"/>
              </a:lnSpc>
              <a:spcBef>
                <a:spcPts val="0"/>
              </a:spcBef>
              <a:spcAft>
                <a:spcPts val="0"/>
              </a:spcAft>
              <a:buClr>
                <a:srgbClr val="595959"/>
              </a:buClr>
              <a:buSzPct val="100000"/>
              <a:buNone/>
            </a:pPr>
            <a:endParaRPr b="1">
              <a:solidFill>
                <a:srgbClr val="00B0F0"/>
              </a:solidFill>
            </a:endParaRPr>
          </a:p>
          <a:p>
            <a:pPr marL="228600" lvl="0" indent="-228600" algn="l" rtl="0">
              <a:lnSpc>
                <a:spcPct val="110000"/>
              </a:lnSpc>
              <a:spcBef>
                <a:spcPts val="1800"/>
              </a:spcBef>
              <a:spcAft>
                <a:spcPts val="0"/>
              </a:spcAft>
              <a:buClr>
                <a:srgbClr val="00B0F0"/>
              </a:buClr>
              <a:buSzPct val="100000"/>
              <a:buChar char="•"/>
            </a:pPr>
            <a:r>
              <a:rPr lang="it-IT" b="1">
                <a:solidFill>
                  <a:srgbClr val="00B0F0"/>
                </a:solidFill>
              </a:rPr>
              <a:t>Art. 2 TUE:</a:t>
            </a:r>
            <a:endParaRPr/>
          </a:p>
          <a:p>
            <a:pPr marL="0" lvl="0" indent="0" algn="l" rtl="0">
              <a:lnSpc>
                <a:spcPct val="110000"/>
              </a:lnSpc>
              <a:spcBef>
                <a:spcPts val="1800"/>
              </a:spcBef>
              <a:spcAft>
                <a:spcPts val="0"/>
              </a:spcAft>
              <a:buClr>
                <a:srgbClr val="595959"/>
              </a:buClr>
              <a:buSzPct val="100000"/>
              <a:buFont typeface="Arial"/>
              <a:buNone/>
            </a:pPr>
            <a:r>
              <a:rPr lang="it-IT" sz="2800"/>
              <a:t>«L'Unione si fonda sui valori del rispetto della dignità umana, della libertà, della democrazia, dell'uguaglianza, </a:t>
            </a:r>
            <a:endParaRPr/>
          </a:p>
          <a:p>
            <a:pPr marL="0" lvl="0" indent="0" algn="l" rtl="0">
              <a:lnSpc>
                <a:spcPct val="110000"/>
              </a:lnSpc>
              <a:spcBef>
                <a:spcPts val="1800"/>
              </a:spcBef>
              <a:spcAft>
                <a:spcPts val="0"/>
              </a:spcAft>
              <a:buClr>
                <a:srgbClr val="595959"/>
              </a:buClr>
              <a:buSzPct val="100000"/>
              <a:buFont typeface="Arial"/>
              <a:buNone/>
            </a:pPr>
            <a:r>
              <a:rPr lang="it-IT" sz="2800"/>
              <a:t>dello Stato di diritto (</a:t>
            </a:r>
            <a:r>
              <a:rPr lang="it-IT" sz="2800" b="1" i="1"/>
              <a:t>rule of law</a:t>
            </a:r>
            <a:r>
              <a:rPr lang="it-IT" sz="2800"/>
              <a:t>) e del rispetto dei diritti umani, compresi i diritti delle … minoranze. </a:t>
            </a:r>
            <a:endParaRPr/>
          </a:p>
          <a:p>
            <a:pPr marL="0" lvl="0" indent="0" algn="l" rtl="0">
              <a:lnSpc>
                <a:spcPct val="110000"/>
              </a:lnSpc>
              <a:spcBef>
                <a:spcPts val="1800"/>
              </a:spcBef>
              <a:spcAft>
                <a:spcPts val="0"/>
              </a:spcAft>
              <a:buClr>
                <a:srgbClr val="595959"/>
              </a:buClr>
              <a:buSzPct val="100000"/>
              <a:buFont typeface="Arial"/>
              <a:buNone/>
            </a:pPr>
            <a:r>
              <a:rPr lang="it-IT" sz="2800"/>
              <a:t>Questi valori sono comuni agli SM in una società caratterizzata da pluralismo, non discriminazione, tolleranza, giustizia, solidarietà e parità tra donne e uomini».</a:t>
            </a:r>
            <a:endParaRPr/>
          </a:p>
          <a:p>
            <a:pPr marL="228600" lvl="0" indent="-40639"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701456" y="365125"/>
            <a:ext cx="10939681"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Valori UE </a:t>
            </a:r>
            <a:endParaRPr/>
          </a:p>
        </p:txBody>
      </p:sp>
      <p:sp>
        <p:nvSpPr>
          <p:cNvPr id="311" name="Google Shape;311;p5"/>
          <p:cNvSpPr txBox="1">
            <a:spLocks noGrp="1"/>
          </p:cNvSpPr>
          <p:nvPr>
            <p:ph type="body" idx="1"/>
          </p:nvPr>
        </p:nvSpPr>
        <p:spPr>
          <a:xfrm>
            <a:off x="701458" y="1536970"/>
            <a:ext cx="10939680" cy="4339955"/>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110000"/>
              </a:lnSpc>
              <a:spcBef>
                <a:spcPts val="0"/>
              </a:spcBef>
              <a:spcAft>
                <a:spcPts val="0"/>
              </a:spcAft>
              <a:buClr>
                <a:srgbClr val="00B0F0"/>
              </a:buClr>
              <a:buSzPct val="100000"/>
              <a:buChar char="•"/>
            </a:pPr>
            <a:r>
              <a:rPr lang="it-IT" b="1">
                <a:solidFill>
                  <a:srgbClr val="00B0F0"/>
                </a:solidFill>
              </a:rPr>
              <a:t>Art. 2 TUE:</a:t>
            </a:r>
            <a:endParaRPr/>
          </a:p>
          <a:p>
            <a:pPr marL="228600" lvl="0" indent="-228600" algn="l" rtl="0">
              <a:lnSpc>
                <a:spcPct val="110000"/>
              </a:lnSpc>
              <a:spcBef>
                <a:spcPts val="1800"/>
              </a:spcBef>
              <a:spcAft>
                <a:spcPts val="0"/>
              </a:spcAft>
              <a:buClr>
                <a:srgbClr val="595959"/>
              </a:buClr>
              <a:buSzPct val="100000"/>
              <a:buChar char="•"/>
            </a:pPr>
            <a:r>
              <a:rPr lang="it-IT"/>
              <a:t>I valori fondanti UE sono condizione necessaria non solo per accesso, ma anche per la permanenza nell’UE.</a:t>
            </a:r>
            <a:endParaRPr/>
          </a:p>
          <a:p>
            <a:pPr marL="228600" lvl="0" indent="-228600" algn="l" rtl="0">
              <a:lnSpc>
                <a:spcPct val="110000"/>
              </a:lnSpc>
              <a:spcBef>
                <a:spcPts val="1800"/>
              </a:spcBef>
              <a:spcAft>
                <a:spcPts val="0"/>
              </a:spcAft>
              <a:buClr>
                <a:srgbClr val="595959"/>
              </a:buClr>
              <a:buSzPct val="100000"/>
              <a:buChar char="•"/>
            </a:pPr>
            <a:r>
              <a:rPr lang="it-IT"/>
              <a:t>I Trattati non contemplano procedura di espulsione per Stati non adempienti</a:t>
            </a:r>
            <a:endParaRPr/>
          </a:p>
          <a:p>
            <a:pPr marL="228600" lvl="0" indent="-228600" algn="l" rtl="0">
              <a:lnSpc>
                <a:spcPct val="110000"/>
              </a:lnSpc>
              <a:spcBef>
                <a:spcPts val="1800"/>
              </a:spcBef>
              <a:spcAft>
                <a:spcPts val="0"/>
              </a:spcAft>
              <a:buClr>
                <a:srgbClr val="595959"/>
              </a:buClr>
              <a:buSzPct val="100000"/>
              <a:buChar char="•"/>
            </a:pPr>
            <a:r>
              <a:rPr lang="it-IT"/>
              <a:t>Esistono procedure di controllo e sanzione</a:t>
            </a:r>
            <a:endParaRPr/>
          </a:p>
          <a:p>
            <a:pPr marL="228600" lvl="0" indent="-228600" algn="l" rtl="0">
              <a:lnSpc>
                <a:spcPct val="110000"/>
              </a:lnSpc>
              <a:spcBef>
                <a:spcPts val="1800"/>
              </a:spcBef>
              <a:spcAft>
                <a:spcPts val="0"/>
              </a:spcAft>
              <a:buClr>
                <a:srgbClr val="595959"/>
              </a:buClr>
              <a:buSzPct val="100000"/>
              <a:buChar char="•"/>
            </a:pPr>
            <a:r>
              <a:rPr lang="it-IT"/>
              <a:t>Problemi con </a:t>
            </a:r>
            <a:r>
              <a:rPr lang="it-IT" i="1"/>
              <a:t>rule of law </a:t>
            </a:r>
            <a:r>
              <a:rPr lang="it-IT"/>
              <a:t>da parte di alcuni Stati membri</a:t>
            </a:r>
            <a:endParaRPr i="1"/>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
          <p:cNvSpPr txBox="1">
            <a:spLocks noGrp="1"/>
          </p:cNvSpPr>
          <p:nvPr>
            <p:ph type="title"/>
          </p:nvPr>
        </p:nvSpPr>
        <p:spPr>
          <a:xfrm>
            <a:off x="576196" y="365125"/>
            <a:ext cx="11064942"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Nozione di rule of law (Art. 2, Regolamento 2020/2092) </a:t>
            </a:r>
            <a:endParaRPr/>
          </a:p>
        </p:txBody>
      </p:sp>
      <p:grpSp>
        <p:nvGrpSpPr>
          <p:cNvPr id="317" name="Google Shape;317;p6"/>
          <p:cNvGrpSpPr/>
          <p:nvPr/>
        </p:nvGrpSpPr>
        <p:grpSpPr>
          <a:xfrm>
            <a:off x="4067547" y="1819455"/>
            <a:ext cx="4390931" cy="4390931"/>
            <a:chOff x="3491351" y="282486"/>
            <a:chExt cx="4390931" cy="4390931"/>
          </a:xfrm>
        </p:grpSpPr>
        <p:sp>
          <p:nvSpPr>
            <p:cNvPr id="318" name="Google Shape;318;p6"/>
            <p:cNvSpPr/>
            <p:nvPr/>
          </p:nvSpPr>
          <p:spPr>
            <a:xfrm>
              <a:off x="3491351" y="282486"/>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txBox="1"/>
            <p:nvPr/>
          </p:nvSpPr>
          <p:spPr>
            <a:xfrm>
              <a:off x="4119872" y="911007"/>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 principio di legalità: il processo legislativo deve essere trasparente, responsabile, democratico e pluralistico; </a:t>
              </a:r>
              <a:endParaRPr sz="1300">
                <a:solidFill>
                  <a:schemeClr val="lt1"/>
                </a:solidFill>
                <a:latin typeface="Calibri"/>
                <a:ea typeface="Calibri"/>
                <a:cs typeface="Calibri"/>
                <a:sym typeface="Calibri"/>
              </a:endParaRPr>
            </a:p>
          </p:txBody>
        </p:sp>
        <p:sp>
          <p:nvSpPr>
            <p:cNvPr id="320" name="Google Shape;320;p6"/>
            <p:cNvSpPr/>
            <p:nvPr/>
          </p:nvSpPr>
          <p:spPr>
            <a:xfrm rot="5400000">
              <a:off x="5736376" y="282486"/>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txBox="1"/>
            <p:nvPr/>
          </p:nvSpPr>
          <p:spPr>
            <a:xfrm>
              <a:off x="5736376" y="911007"/>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certezza del diritto; </a:t>
              </a:r>
              <a:endParaRPr sz="1300">
                <a:solidFill>
                  <a:schemeClr val="lt1"/>
                </a:solidFill>
                <a:latin typeface="Calibri"/>
                <a:ea typeface="Calibri"/>
                <a:cs typeface="Calibri"/>
                <a:sym typeface="Calibri"/>
              </a:endParaRPr>
            </a:p>
          </p:txBody>
        </p:sp>
        <p:sp>
          <p:nvSpPr>
            <p:cNvPr id="322" name="Google Shape;322;p6"/>
            <p:cNvSpPr/>
            <p:nvPr/>
          </p:nvSpPr>
          <p:spPr>
            <a:xfrm rot="10800000">
              <a:off x="5736376" y="2527511"/>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txBox="1"/>
            <p:nvPr/>
          </p:nvSpPr>
          <p:spPr>
            <a:xfrm>
              <a:off x="5736376" y="2527511"/>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divieto di arbitrarietà del potere esecutivo; </a:t>
              </a:r>
              <a:endParaRPr sz="1300">
                <a:solidFill>
                  <a:schemeClr val="lt1"/>
                </a:solidFill>
                <a:latin typeface="Calibri"/>
                <a:ea typeface="Calibri"/>
                <a:cs typeface="Calibri"/>
                <a:sym typeface="Calibri"/>
              </a:endParaRPr>
            </a:p>
          </p:txBody>
        </p:sp>
        <p:sp>
          <p:nvSpPr>
            <p:cNvPr id="324" name="Google Shape;324;p6"/>
            <p:cNvSpPr/>
            <p:nvPr/>
          </p:nvSpPr>
          <p:spPr>
            <a:xfrm rot="-5400000">
              <a:off x="3491351" y="2527511"/>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txBox="1"/>
            <p:nvPr/>
          </p:nvSpPr>
          <p:spPr>
            <a:xfrm>
              <a:off x="4119872" y="2527511"/>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tutela giurisdizionale effettiva: l’accesso alla giustizia; organi giurisdizionali indipendenti e imparziali;</a:t>
              </a:r>
              <a:endParaRPr sz="1300">
                <a:solidFill>
                  <a:schemeClr val="lt1"/>
                </a:solidFill>
                <a:latin typeface="Calibri"/>
                <a:ea typeface="Calibri"/>
                <a:cs typeface="Calibri"/>
                <a:sym typeface="Calibri"/>
              </a:endParaRPr>
            </a:p>
          </p:txBody>
        </p:sp>
        <p:sp>
          <p:nvSpPr>
            <p:cNvPr id="326" name="Google Shape;326;p6"/>
            <p:cNvSpPr/>
            <p:nvPr/>
          </p:nvSpPr>
          <p:spPr>
            <a:xfrm>
              <a:off x="5316363" y="2031921"/>
              <a:ext cx="740907" cy="644267"/>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F7D5C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rot="10800000">
              <a:off x="5316363" y="2279716"/>
              <a:ext cx="740907" cy="644267"/>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F7D5C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7"/>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Rule of Law backsliding:</a:t>
            </a:r>
            <a:endParaRPr/>
          </a:p>
        </p:txBody>
      </p:sp>
      <p:sp>
        <p:nvSpPr>
          <p:cNvPr id="333" name="Google Shape;333;p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just" rtl="0">
              <a:lnSpc>
                <a:spcPct val="100000"/>
              </a:lnSpc>
              <a:spcBef>
                <a:spcPts val="0"/>
              </a:spcBef>
              <a:spcAft>
                <a:spcPts val="0"/>
              </a:spcAft>
              <a:buClr>
                <a:srgbClr val="00B0F0"/>
              </a:buClr>
              <a:buSzPts val="2300"/>
              <a:buChar char="•"/>
            </a:pPr>
            <a:r>
              <a:rPr lang="it-IT" sz="2300">
                <a:solidFill>
                  <a:srgbClr val="00B0F0"/>
                </a:solidFill>
              </a:rPr>
              <a:t>Definizione di Pech e Schepele (2018):</a:t>
            </a:r>
            <a:endParaRPr sz="2300">
              <a:solidFill>
                <a:srgbClr val="00B0F0"/>
              </a:solidFill>
            </a:endParaRPr>
          </a:p>
          <a:p>
            <a:pPr marL="228600" lvl="0" indent="-228600" algn="just" rtl="0">
              <a:lnSpc>
                <a:spcPct val="100000"/>
              </a:lnSpc>
              <a:spcBef>
                <a:spcPts val="1800"/>
              </a:spcBef>
              <a:spcAft>
                <a:spcPts val="0"/>
              </a:spcAft>
              <a:buClr>
                <a:srgbClr val="595959"/>
              </a:buClr>
              <a:buSzPts val="2300"/>
              <a:buChar char="•"/>
            </a:pPr>
            <a:r>
              <a:rPr lang="it-IT" sz="2300"/>
              <a:t>“The process through which elected public authorities deliberately implement governmental blueprints which aim to systematically weaken, annihilate or capture internal checks on power with the view of dismantling the liberal democratic state and entrenching the long-term rule of the dominant party”</a:t>
            </a:r>
            <a:endParaRPr sz="23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8"/>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Rule of Law backsliding</a:t>
            </a:r>
            <a:endParaRPr b="1">
              <a:solidFill>
                <a:srgbClr val="0070C0"/>
              </a:solidFill>
            </a:endParaRPr>
          </a:p>
        </p:txBody>
      </p:sp>
      <p:sp>
        <p:nvSpPr>
          <p:cNvPr id="339" name="Google Shape;339;p8"/>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l" rtl="0">
              <a:lnSpc>
                <a:spcPct val="110000"/>
              </a:lnSpc>
              <a:spcBef>
                <a:spcPts val="0"/>
              </a:spcBef>
              <a:spcAft>
                <a:spcPts val="0"/>
              </a:spcAft>
              <a:buClr>
                <a:srgbClr val="00B0F0"/>
              </a:buClr>
              <a:buSzPts val="2300"/>
              <a:buChar char="•"/>
            </a:pPr>
            <a:r>
              <a:rPr lang="it-IT" sz="2300" b="1" dirty="0">
                <a:solidFill>
                  <a:srgbClr val="00B0F0"/>
                </a:solidFill>
              </a:rPr>
              <a:t>Democrazie Illiberali nell’UE</a:t>
            </a:r>
            <a:endParaRPr b="1" dirty="0"/>
          </a:p>
          <a:p>
            <a:pPr marL="228600" lvl="0" indent="-228600" algn="l" rtl="0">
              <a:lnSpc>
                <a:spcPct val="110000"/>
              </a:lnSpc>
              <a:spcBef>
                <a:spcPts val="1800"/>
              </a:spcBef>
              <a:spcAft>
                <a:spcPts val="0"/>
              </a:spcAft>
              <a:buClr>
                <a:srgbClr val="595959"/>
              </a:buClr>
              <a:buSzPts val="2300"/>
              <a:buChar char="•"/>
            </a:pPr>
            <a:r>
              <a:rPr lang="it-IT" sz="2300" dirty="0"/>
              <a:t>Caso Polacco</a:t>
            </a:r>
            <a:endParaRPr dirty="0"/>
          </a:p>
          <a:p>
            <a:pPr marL="228600" lvl="0" indent="-228600" algn="l" rtl="0">
              <a:lnSpc>
                <a:spcPct val="110000"/>
              </a:lnSpc>
              <a:spcBef>
                <a:spcPts val="1800"/>
              </a:spcBef>
              <a:spcAft>
                <a:spcPts val="0"/>
              </a:spcAft>
              <a:buClr>
                <a:srgbClr val="595959"/>
              </a:buClr>
              <a:buSzPts val="2300"/>
              <a:buChar char="•"/>
            </a:pPr>
            <a:r>
              <a:rPr lang="it-IT" sz="2300" dirty="0"/>
              <a:t>Caso Ungherese</a:t>
            </a:r>
            <a:endParaRPr dirty="0"/>
          </a:p>
          <a:p>
            <a:pPr marL="228600" lvl="0" indent="-228600" algn="l" rtl="0">
              <a:lnSpc>
                <a:spcPct val="110000"/>
              </a:lnSpc>
              <a:spcBef>
                <a:spcPts val="1800"/>
              </a:spcBef>
              <a:spcAft>
                <a:spcPts val="0"/>
              </a:spcAft>
              <a:buClr>
                <a:srgbClr val="00B0F0"/>
              </a:buClr>
              <a:buSzPts val="2300"/>
              <a:buChar char="•"/>
            </a:pPr>
            <a:r>
              <a:rPr lang="it-IT" sz="2300" b="1" dirty="0">
                <a:solidFill>
                  <a:srgbClr val="00B0F0"/>
                </a:solidFill>
              </a:rPr>
              <a:t>Rimedi UE giurisdizionali</a:t>
            </a:r>
            <a:endParaRPr b="1" dirty="0"/>
          </a:p>
          <a:p>
            <a:pPr marL="228600" lvl="0" indent="-228600" algn="l" rtl="0">
              <a:lnSpc>
                <a:spcPct val="110000"/>
              </a:lnSpc>
              <a:spcBef>
                <a:spcPts val="1800"/>
              </a:spcBef>
              <a:spcAft>
                <a:spcPts val="0"/>
              </a:spcAft>
              <a:buClr>
                <a:srgbClr val="595959"/>
              </a:buClr>
              <a:buSzPts val="2300"/>
              <a:buChar char="•"/>
            </a:pPr>
            <a:r>
              <a:rPr lang="it-IT" sz="2300" dirty="0"/>
              <a:t>Procedura di infrazione</a:t>
            </a:r>
            <a:endParaRPr dirty="0"/>
          </a:p>
          <a:p>
            <a:pPr marL="228600" lvl="0" indent="-228600" algn="l" rtl="0">
              <a:lnSpc>
                <a:spcPct val="110000"/>
              </a:lnSpc>
              <a:spcBef>
                <a:spcPts val="1800"/>
              </a:spcBef>
              <a:spcAft>
                <a:spcPts val="0"/>
              </a:spcAft>
              <a:buClr>
                <a:srgbClr val="595959"/>
              </a:buClr>
              <a:buSzPts val="2300"/>
              <a:buChar char="•"/>
            </a:pPr>
            <a:r>
              <a:rPr lang="it-IT" sz="2300" dirty="0"/>
              <a:t>Rinvio pregiudiziale</a:t>
            </a:r>
          </a:p>
          <a:p>
            <a:pPr marL="228600" lvl="0" indent="-228600" algn="l" rtl="0">
              <a:lnSpc>
                <a:spcPct val="110000"/>
              </a:lnSpc>
              <a:spcBef>
                <a:spcPts val="1800"/>
              </a:spcBef>
              <a:spcAft>
                <a:spcPts val="0"/>
              </a:spcAft>
              <a:buClr>
                <a:srgbClr val="595959"/>
              </a:buClr>
              <a:buSzPts val="2300"/>
              <a:buChar char="•"/>
            </a:pPr>
            <a:r>
              <a:rPr lang="it-IT" sz="2300" b="1" dirty="0">
                <a:solidFill>
                  <a:srgbClr val="00B0F0"/>
                </a:solidFill>
              </a:rPr>
              <a:t>Altri rimedi</a:t>
            </a:r>
          </a:p>
          <a:p>
            <a:pPr marL="228600" lvl="0" indent="-228600" algn="l" rtl="0">
              <a:lnSpc>
                <a:spcPct val="110000"/>
              </a:lnSpc>
              <a:spcBef>
                <a:spcPts val="1800"/>
              </a:spcBef>
              <a:spcAft>
                <a:spcPts val="0"/>
              </a:spcAft>
              <a:buClr>
                <a:srgbClr val="595959"/>
              </a:buClr>
              <a:buSzPts val="2300"/>
              <a:buChar char="•"/>
            </a:pPr>
            <a:r>
              <a:rPr lang="it-IT" sz="2300" dirty="0"/>
              <a:t>Art. 7 TUE</a:t>
            </a:r>
          </a:p>
          <a:p>
            <a:pPr marL="228600" lvl="0" indent="-228600" algn="l" rtl="0">
              <a:lnSpc>
                <a:spcPct val="110000"/>
              </a:lnSpc>
              <a:spcBef>
                <a:spcPts val="1800"/>
              </a:spcBef>
              <a:spcAft>
                <a:spcPts val="0"/>
              </a:spcAft>
              <a:buClr>
                <a:srgbClr val="595959"/>
              </a:buClr>
              <a:buSzPts val="2300"/>
              <a:buChar char="•"/>
            </a:pPr>
            <a:r>
              <a:rPr lang="it-IT" sz="2300" dirty="0"/>
              <a:t>Regolamento 2020/2092</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0DB8B5-5557-B742-9708-8450B09FFDFB}"/>
              </a:ext>
            </a:extLst>
          </p:cNvPr>
          <p:cNvSpPr>
            <a:spLocks noGrp="1"/>
          </p:cNvSpPr>
          <p:nvPr>
            <p:ph type="title"/>
          </p:nvPr>
        </p:nvSpPr>
        <p:spPr>
          <a:xfrm>
            <a:off x="838200" y="264377"/>
            <a:ext cx="10991850" cy="752282"/>
          </a:xfrm>
        </p:spPr>
        <p:txBody>
          <a:bodyPr>
            <a:normAutofit fontScale="90000"/>
          </a:bodyPr>
          <a:lstStyle/>
          <a:p>
            <a:r>
              <a:rPr lang="it-IT" sz="2800" dirty="0"/>
              <a:t>Le tappe dell’integrazione europea dopo la seconda guerra mondiale: primi passi</a:t>
            </a:r>
            <a:endParaRPr lang="it-IT" dirty="0"/>
          </a:p>
        </p:txBody>
      </p:sp>
      <p:sp>
        <p:nvSpPr>
          <p:cNvPr id="3" name="Segnaposto contenuto 2">
            <a:extLst>
              <a:ext uri="{FF2B5EF4-FFF2-40B4-BE49-F238E27FC236}">
                <a16:creationId xmlns:a16="http://schemas.microsoft.com/office/drawing/2014/main" id="{2D7A312F-F1B7-374F-A1F3-D3E86BE922A1}"/>
              </a:ext>
            </a:extLst>
          </p:cNvPr>
          <p:cNvSpPr>
            <a:spLocks noGrp="1"/>
          </p:cNvSpPr>
          <p:nvPr>
            <p:ph idx="1"/>
          </p:nvPr>
        </p:nvSpPr>
        <p:spPr>
          <a:xfrm>
            <a:off x="838200" y="2269660"/>
            <a:ext cx="3492500" cy="3940175"/>
          </a:xfrm>
        </p:spPr>
        <p:txBody>
          <a:bodyPr>
            <a:normAutofit/>
          </a:bodyPr>
          <a:lstStyle/>
          <a:p>
            <a:r>
              <a:rPr lang="it-IT" sz="1800" dirty="0"/>
              <a:t>Prima fase: modello intergovernativo: Il prototipo è il CONSIGLIO D'EUROPA.</a:t>
            </a:r>
          </a:p>
          <a:p>
            <a:pPr>
              <a:lnSpc>
                <a:spcPct val="100000"/>
              </a:lnSpc>
            </a:pPr>
            <a:r>
              <a:rPr lang="it-IT" sz="1800" dirty="0"/>
              <a:t>Cooperazione tra i governi degli Stati europei attraverso nuove organizzazioni regionali, ma senza alcun trasferimento di sovranità dagli Stati membri alle organizzazioni.</a:t>
            </a:r>
          </a:p>
        </p:txBody>
      </p:sp>
      <p:pic>
        <p:nvPicPr>
          <p:cNvPr id="2050" name="Picture 2" descr="Cos&amp;#39;è il Consiglio d&amp;#39;Europa? Come funziona? – Orizzonti Politici">
            <a:extLst>
              <a:ext uri="{FF2B5EF4-FFF2-40B4-BE49-F238E27FC236}">
                <a16:creationId xmlns:a16="http://schemas.microsoft.com/office/drawing/2014/main" id="{492B2BFC-B2C3-A04F-ACD2-B7D2178203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3"/>
          <a:stretch/>
        </p:blipFill>
        <p:spPr bwMode="auto">
          <a:xfrm>
            <a:off x="2125333" y="1351426"/>
            <a:ext cx="918234" cy="918234"/>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88D55B0C-55FC-E847-A256-1193EEA608C0}"/>
              </a:ext>
            </a:extLst>
          </p:cNvPr>
          <p:cNvSpPr>
            <a:spLocks noGrp="1"/>
          </p:cNvSpPr>
          <p:nvPr>
            <p:ph type="dt" sz="half" idx="10"/>
          </p:nvPr>
        </p:nvSpPr>
        <p:spPr>
          <a:xfrm>
            <a:off x="838200" y="6356350"/>
            <a:ext cx="2743200" cy="365125"/>
          </a:xfrm>
        </p:spPr>
        <p:txBody>
          <a:bodyPr>
            <a:normAutofit/>
          </a:bodyPr>
          <a:lstStyle/>
          <a:p>
            <a:pPr>
              <a:spcAft>
                <a:spcPts val="600"/>
              </a:spcAft>
            </a:pPr>
            <a:endParaRPr lang="it-IT" dirty="0"/>
          </a:p>
        </p:txBody>
      </p:sp>
      <p:sp>
        <p:nvSpPr>
          <p:cNvPr id="6" name="Segnaposto numero diapositiva 5">
            <a:extLst>
              <a:ext uri="{FF2B5EF4-FFF2-40B4-BE49-F238E27FC236}">
                <a16:creationId xmlns:a16="http://schemas.microsoft.com/office/drawing/2014/main" id="{440AB3B2-E60D-BE41-93B5-4D73E4744962}"/>
              </a:ext>
            </a:extLst>
          </p:cNvPr>
          <p:cNvSpPr>
            <a:spLocks noGrp="1"/>
          </p:cNvSpPr>
          <p:nvPr>
            <p:ph type="sldNum" sz="quarter" idx="12"/>
          </p:nvPr>
        </p:nvSpPr>
        <p:spPr>
          <a:xfrm>
            <a:off x="8610600" y="6356349"/>
            <a:ext cx="2743200" cy="365125"/>
          </a:xfrm>
        </p:spPr>
        <p:txBody>
          <a:bodyPr>
            <a:normAutofit/>
          </a:bodyPr>
          <a:lstStyle/>
          <a:p>
            <a:pPr>
              <a:spcAft>
                <a:spcPts val="600"/>
              </a:spcAft>
            </a:pPr>
            <a:fld id="{DD589A36-170F-7348-BCDB-23CF9D860473}" type="slidenum">
              <a:rPr lang="it-IT" smtClean="0"/>
              <a:pPr>
                <a:spcAft>
                  <a:spcPts val="600"/>
                </a:spcAft>
              </a:pPr>
              <a:t>7</a:t>
            </a:fld>
            <a:endParaRPr lang="it-IT" dirty="0"/>
          </a:p>
        </p:txBody>
      </p:sp>
      <p:pic>
        <p:nvPicPr>
          <p:cNvPr id="1026" name="Picture 2" descr="undefined">
            <a:extLst>
              <a:ext uri="{FF2B5EF4-FFF2-40B4-BE49-F238E27FC236}">
                <a16:creationId xmlns:a16="http://schemas.microsoft.com/office/drawing/2014/main" id="{11843665-1858-9CD7-B280-070F883ADA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904" y="1204912"/>
            <a:ext cx="6457058" cy="542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23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9"/>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a:p>
        </p:txBody>
      </p:sp>
      <p:sp>
        <p:nvSpPr>
          <p:cNvPr id="338" name="Google Shape;338;p9"/>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l" rtl="0">
              <a:lnSpc>
                <a:spcPct val="110000"/>
              </a:lnSpc>
              <a:spcBef>
                <a:spcPts val="0"/>
              </a:spcBef>
              <a:spcAft>
                <a:spcPts val="0"/>
              </a:spcAft>
              <a:buClr>
                <a:srgbClr val="595959"/>
              </a:buClr>
              <a:buSzPct val="100000"/>
              <a:buChar char="•"/>
            </a:pPr>
            <a:r>
              <a:rPr lang="it-IT"/>
              <a:t>Tre strade possibili:</a:t>
            </a:r>
            <a:endParaRPr/>
          </a:p>
          <a:p>
            <a:pPr marL="228600" lvl="0" indent="-7112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Federalismo</a:t>
            </a:r>
            <a:endParaRPr/>
          </a:p>
          <a:p>
            <a:pPr marL="228600" lvl="0" indent="-7112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Inter-governamentalismo: visione intergovernativa propria del diritto internazionale</a:t>
            </a:r>
            <a:endParaRPr/>
          </a:p>
          <a:p>
            <a:pPr marL="228600" lvl="0" indent="-71120" algn="l" rtl="0">
              <a:lnSpc>
                <a:spcPct val="110000"/>
              </a:lnSpc>
              <a:spcBef>
                <a:spcPts val="1800"/>
              </a:spcBef>
              <a:spcAft>
                <a:spcPts val="0"/>
              </a:spcAft>
              <a:buClr>
                <a:srgbClr val="595959"/>
              </a:buClr>
              <a:buSzPct val="100000"/>
              <a:buNone/>
            </a:pPr>
            <a:endParaRPr/>
          </a:p>
          <a:p>
            <a:pPr marL="228600" lvl="0" indent="-228600" algn="l" rtl="0">
              <a:lnSpc>
                <a:spcPct val="110000"/>
              </a:lnSpc>
              <a:spcBef>
                <a:spcPts val="1800"/>
              </a:spcBef>
              <a:spcAft>
                <a:spcPts val="0"/>
              </a:spcAft>
              <a:buClr>
                <a:srgbClr val="595959"/>
              </a:buClr>
              <a:buSzPct val="100000"/>
              <a:buChar char="•"/>
            </a:pPr>
            <a:r>
              <a:rPr lang="it-IT"/>
              <a:t>Funzionalismo</a:t>
            </a:r>
            <a:endParaRPr/>
          </a:p>
          <a:p>
            <a:pPr marL="228600" lvl="0" indent="-711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0"/>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C8"/>
              </a:buClr>
              <a:buSzPts val="3200"/>
              <a:buFont typeface="Arial"/>
              <a:buNone/>
            </a:pPr>
            <a:r>
              <a:rPr lang="it-IT" sz="3200" b="1">
                <a:solidFill>
                  <a:srgbClr val="0077C8"/>
                </a:solidFill>
              </a:rPr>
              <a:t>Concetto di integrazione europea</a:t>
            </a:r>
            <a:endParaRPr sz="3200">
              <a:solidFill>
                <a:srgbClr val="0077C8"/>
              </a:solidFill>
            </a:endParaRPr>
          </a:p>
        </p:txBody>
      </p:sp>
      <p:sp>
        <p:nvSpPr>
          <p:cNvPr id="344" name="Google Shape;344;p10"/>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0B0F0"/>
              </a:buClr>
              <a:buSzPts val="2800"/>
              <a:buChar char="•"/>
            </a:pPr>
            <a:r>
              <a:rPr lang="it-IT" sz="2800" b="1">
                <a:solidFill>
                  <a:srgbClr val="00B0F0"/>
                </a:solidFill>
              </a:rPr>
              <a:t>Federalismo:</a:t>
            </a:r>
            <a:endParaRPr/>
          </a:p>
          <a:p>
            <a:pPr marL="685800" lvl="1" indent="-228600" algn="l" rtl="0">
              <a:lnSpc>
                <a:spcPct val="90000"/>
              </a:lnSpc>
              <a:spcBef>
                <a:spcPts val="500"/>
              </a:spcBef>
              <a:spcAft>
                <a:spcPts val="0"/>
              </a:spcAft>
              <a:buClr>
                <a:srgbClr val="3E3F3E"/>
              </a:buClr>
              <a:buSzPts val="2400"/>
              <a:buChar char="•"/>
            </a:pPr>
            <a:r>
              <a:rPr lang="it-IT">
                <a:solidFill>
                  <a:srgbClr val="3E3F3E"/>
                </a:solidFill>
                <a:latin typeface="Crimson Text"/>
                <a:ea typeface="Crimson Text"/>
                <a:cs typeface="Crimson Text"/>
                <a:sym typeface="Crimson Text"/>
              </a:rPr>
              <a:t>U</a:t>
            </a:r>
            <a:r>
              <a:rPr lang="it-IT" b="0" i="0" u="none" strike="noStrike">
                <a:solidFill>
                  <a:srgbClr val="3E3F3E"/>
                </a:solidFill>
                <a:latin typeface="Crimson Text"/>
                <a:ea typeface="Crimson Text"/>
                <a:cs typeface="Crimson Text"/>
                <a:sym typeface="Crimson Text"/>
              </a:rPr>
              <a:t>nione di più stati nazionali in un organismo sopranazionale, fondato su una carta federale e dotato di poteri centrali capaci di unificare e dirigere il mercato, la politica estera e militare dei singoli paesi </a:t>
            </a:r>
            <a:endParaRPr/>
          </a:p>
          <a:p>
            <a:pPr marL="685800" lvl="1" indent="-228600" algn="l" rtl="0">
              <a:lnSpc>
                <a:spcPct val="90000"/>
              </a:lnSpc>
              <a:spcBef>
                <a:spcPts val="500"/>
              </a:spcBef>
              <a:spcAft>
                <a:spcPts val="0"/>
              </a:spcAft>
              <a:buClr>
                <a:srgbClr val="3E3F3E"/>
              </a:buClr>
              <a:buSzPts val="2400"/>
              <a:buChar char="•"/>
            </a:pPr>
            <a:r>
              <a:rPr lang="it-IT">
                <a:solidFill>
                  <a:srgbClr val="3E3F3E"/>
                </a:solidFill>
                <a:latin typeface="Crimson Text"/>
                <a:ea typeface="Crimson Text"/>
                <a:cs typeface="Crimson Text"/>
                <a:sym typeface="Crimson Text"/>
              </a:rPr>
              <a:t>E</a:t>
            </a:r>
            <a:r>
              <a:rPr lang="it-IT" b="0" i="0" u="none" strike="noStrike">
                <a:solidFill>
                  <a:srgbClr val="3E3F3E"/>
                </a:solidFill>
                <a:latin typeface="Crimson Text"/>
                <a:ea typeface="Crimson Text"/>
                <a:cs typeface="Crimson Text"/>
                <a:sym typeface="Crimson Text"/>
              </a:rPr>
              <a:t>ntrando nella federazione, gli Stati membri rinunciano a parte dei loro poteri sovrani trasferendoli agli organi politici comuni). </a:t>
            </a:r>
            <a:endParaRPr/>
          </a:p>
          <a:p>
            <a:pPr marL="685800" lvl="1" indent="-228600" algn="l" rtl="0">
              <a:lnSpc>
                <a:spcPct val="90000"/>
              </a:lnSpc>
              <a:spcBef>
                <a:spcPts val="500"/>
              </a:spcBef>
              <a:spcAft>
                <a:spcPts val="0"/>
              </a:spcAft>
              <a:buClr>
                <a:srgbClr val="3E3F3E"/>
              </a:buClr>
              <a:buSzPts val="2400"/>
              <a:buChar char="•"/>
            </a:pPr>
            <a:r>
              <a:rPr lang="it-IT">
                <a:solidFill>
                  <a:srgbClr val="3E3F3E"/>
                </a:solidFill>
                <a:latin typeface="Crimson Text"/>
                <a:ea typeface="Crimson Text"/>
                <a:cs typeface="Crimson Text"/>
                <a:sym typeface="Crimson Text"/>
              </a:rPr>
              <a:t>Concezione contenuta nel </a:t>
            </a:r>
            <a:r>
              <a:rPr lang="it-IT">
                <a:solidFill>
                  <a:srgbClr val="00B0F0"/>
                </a:solidFill>
                <a:latin typeface="Crimson Text"/>
                <a:ea typeface="Crimson Text"/>
                <a:cs typeface="Crimson Text"/>
                <a:sym typeface="Crimson Text"/>
              </a:rPr>
              <a:t>Manifesto di Ventotene </a:t>
            </a:r>
            <a:r>
              <a:rPr lang="it-IT">
                <a:solidFill>
                  <a:srgbClr val="3E3F3E"/>
                </a:solidFill>
                <a:latin typeface="Crimson Text"/>
                <a:ea typeface="Crimson Text"/>
                <a:cs typeface="Crimson Text"/>
                <a:sym typeface="Crimson Text"/>
              </a:rPr>
              <a:t>del 1941 (Federalismo europeo)</a:t>
            </a:r>
            <a:endParaRPr/>
          </a:p>
          <a:p>
            <a:pPr marL="228600" lvl="0" indent="-25400" algn="l" rtl="0">
              <a:lnSpc>
                <a:spcPct val="110000"/>
              </a:lnSpc>
              <a:spcBef>
                <a:spcPts val="1800"/>
              </a:spcBef>
              <a:spcAft>
                <a:spcPts val="0"/>
              </a:spcAft>
              <a:buClr>
                <a:srgbClr val="595959"/>
              </a:buClr>
              <a:buSzPts val="3200"/>
              <a:buNone/>
            </a:pPr>
            <a:endParaRPr/>
          </a:p>
        </p:txBody>
      </p:sp>
    </p:spTree>
    <p:extLst>
      <p:ext uri="{BB962C8B-B14F-4D97-AF65-F5344CB8AC3E}">
        <p14:creationId xmlns:p14="http://schemas.microsoft.com/office/powerpoint/2010/main" val="3983613077"/>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19</TotalTime>
  <Words>3868</Words>
  <Application>Microsoft Macintosh PowerPoint</Application>
  <PresentationFormat>Widescreen</PresentationFormat>
  <Paragraphs>452</Paragraphs>
  <Slides>68</Slides>
  <Notes>34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68</vt:i4>
      </vt:variant>
    </vt:vector>
  </HeadingPairs>
  <TitlesOfParts>
    <vt:vector size="76" baseType="lpstr">
      <vt:lpstr>Aptos</vt:lpstr>
      <vt:lpstr>Aptos Display</vt:lpstr>
      <vt:lpstr>Arial</vt:lpstr>
      <vt:lpstr>Calibri</vt:lpstr>
      <vt:lpstr>Century Gothic</vt:lpstr>
      <vt:lpstr>Crimson Text</vt:lpstr>
      <vt:lpstr>Luiss Sans</vt:lpstr>
      <vt:lpstr>Tema di Office</vt:lpstr>
      <vt:lpstr>Diritto del Lavoro europeo Prof. Alessandro Nato</vt:lpstr>
      <vt:lpstr>Indice </vt:lpstr>
      <vt:lpstr>Le origini dell’integrazione europea (Parte A) </vt:lpstr>
      <vt:lpstr>Lezione 1  </vt:lpstr>
      <vt:lpstr>Le tappe dell’integrazione europea dopo la seconda guerra mondiale </vt:lpstr>
      <vt:lpstr>Le tappe dell’integrazione europea dopo la seconda guerra mondiale: primi passi</vt:lpstr>
      <vt:lpstr>Le tappe dell’integrazione europea dopo la seconda guerra mondiale: primi passi</vt:lpstr>
      <vt:lpstr>Concetto di integrazione europea</vt:lpstr>
      <vt:lpstr>Concetto di integrazione europea</vt:lpstr>
      <vt:lpstr>Concetto di integrazione europea</vt:lpstr>
      <vt:lpstr>Concetto di integrazione europea</vt:lpstr>
      <vt:lpstr>Concetto di integrazione europea</vt:lpstr>
      <vt:lpstr>Le tappe dell’integrazione europea dopo la seconda guerra mondiale</vt:lpstr>
      <vt:lpstr>L’Unione europea oggi</vt:lpstr>
      <vt:lpstr>Definizione di Unione europea</vt:lpstr>
      <vt:lpstr>Caratteristiche generali dell’UE</vt:lpstr>
      <vt:lpstr>Caratteristiche generali dell’UE</vt:lpstr>
      <vt:lpstr>Caratteristiche generali dell’UE</vt:lpstr>
      <vt:lpstr>Carattere evolutivo dell’Unione europea</vt:lpstr>
      <vt:lpstr>Le origini dell’integrazione europea (Parte B) </vt:lpstr>
      <vt:lpstr>Lezione 2</vt:lpstr>
      <vt:lpstr>Creazione delle tre Comunità europee</vt:lpstr>
      <vt:lpstr>Comunità del Carbone e dell’Acciaio (CECA), 1951</vt:lpstr>
      <vt:lpstr>Creazione delle tre Comunità europee</vt:lpstr>
      <vt:lpstr>Comunità economica europea, 1957</vt:lpstr>
      <vt:lpstr>Nozione di mercato e Trattati</vt:lpstr>
      <vt:lpstr>Integrazione negativa e positiva</vt:lpstr>
      <vt:lpstr>Integrazione negativa e positiva</vt:lpstr>
      <vt:lpstr>Mercato e libertà</vt:lpstr>
      <vt:lpstr>Ruolo della Corte di giustizia</vt:lpstr>
      <vt:lpstr>Ruolo della Corte di giustizia</vt:lpstr>
      <vt:lpstr>Allargamenti dell’UE</vt:lpstr>
      <vt:lpstr>Riforme dei Trattati istitutivi e aumento delle competenze sovranazionali</vt:lpstr>
      <vt:lpstr>Trattato di Maastricht (1992)</vt:lpstr>
      <vt:lpstr>Trattato di Maastricht (1992)</vt:lpstr>
      <vt:lpstr>Area Euro: Stati membri che adottano l’Euro come moneta </vt:lpstr>
      <vt:lpstr>Ulteriori allargamenti dell’UE</vt:lpstr>
      <vt:lpstr>L’Unione europea oggi</vt:lpstr>
      <vt:lpstr>Trattato di Lisbona (2007)</vt:lpstr>
      <vt:lpstr>Trattato di Lisbona (2007)</vt:lpstr>
      <vt:lpstr>Sviluppi successivi al Trattato di Lisbona</vt:lpstr>
      <vt:lpstr>Risposta Covid-19 e Next generation EU</vt:lpstr>
      <vt:lpstr>Risposta Covid-19 e Next generation EU</vt:lpstr>
      <vt:lpstr>Next Generation EU e l’evoluzione silenziosa dei Trattati: basi giuridiche, governance, effetti multlivello </vt:lpstr>
      <vt:lpstr>Risposta Covid-19 e Next generation EU</vt:lpstr>
      <vt:lpstr>Le basi giuridiche utilizzate </vt:lpstr>
      <vt:lpstr>Membership: adesione, recesso, valori </vt:lpstr>
      <vt:lpstr>Lezione 3</vt:lpstr>
      <vt:lpstr>Adesione all’UE, procedure e criteri</vt:lpstr>
      <vt:lpstr>Fasi procedura di adesione (art. 49 TUE)</vt:lpstr>
      <vt:lpstr>Fasi procedura di adesione (art. 49 TUE)</vt:lpstr>
      <vt:lpstr>Fasi procedura di adesione (art. 49 TUE)</vt:lpstr>
      <vt:lpstr>Fasi procedura di adesione (art. 49 TUE)</vt:lpstr>
      <vt:lpstr>Fasi procedura di adesione (art. 49 TUE)</vt:lpstr>
      <vt:lpstr>Adesione e art. 49 TUE</vt:lpstr>
      <vt:lpstr>I paesi attualmente candidati sono: </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Valori UE </vt:lpstr>
      <vt:lpstr>Valori UE </vt:lpstr>
      <vt:lpstr>Nozione di rule of law (Art. 2, Regolamento 2020/2092) </vt:lpstr>
      <vt:lpstr>Rule of Law backsliding:</vt:lpstr>
      <vt:lpstr>Rule of Law backsliding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10</cp:revision>
  <dcterms:created xsi:type="dcterms:W3CDTF">2026-07-07T08:59:16Z</dcterms:created>
  <dcterms:modified xsi:type="dcterms:W3CDTF">2026-07-07T10:49:05Z</dcterms:modified>
</cp:coreProperties>
</file>