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11" r:id="rId3"/>
    <p:sldId id="328" r:id="rId4"/>
    <p:sldId id="339" r:id="rId5"/>
    <p:sldId id="340" r:id="rId6"/>
    <p:sldId id="344" r:id="rId7"/>
    <p:sldId id="349" r:id="rId8"/>
    <p:sldId id="351" r:id="rId9"/>
    <p:sldId id="358" r:id="rId10"/>
    <p:sldId id="360" r:id="rId11"/>
    <p:sldId id="364" r:id="rId12"/>
    <p:sldId id="367" r:id="rId13"/>
    <p:sldId id="369" r:id="rId14"/>
    <p:sldId id="371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00" autoAdjust="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450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2204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606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55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874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21/03/2023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7B1843-2CA5-BB39-D99A-83526C04CC2E}"/>
              </a:ext>
            </a:extLst>
          </p:cNvPr>
          <p:cNvSpPr txBox="1"/>
          <p:nvPr/>
        </p:nvSpPr>
        <p:spPr>
          <a:xfrm>
            <a:off x="1338146" y="582067"/>
            <a:ext cx="9899349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driver legati al prezzo includono: </a:t>
            </a:r>
          </a:p>
          <a:p>
            <a:endParaRPr lang="it-IT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arenBoth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il prezzo medio, che riflette il modo in cui i prezzi di un retailer si confrontano con quelli dei concorrenti;</a:t>
            </a:r>
          </a:p>
          <a:p>
            <a:pPr marL="514350" indent="-514350">
              <a:buAutoNum type="arabicParenBoth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la dispersione dei prezzi, che riflette il modo in cui i prezzi bassi e alti sono distribuiti all’interno di un negozio; </a:t>
            </a:r>
            <a:endParaRPr lang="it-IT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arenBoth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le dinamiche dei prezzi, che riflettono la misura in cui i prezzi cambiano all’interno di un negozio in un periodo di tempo; </a:t>
            </a:r>
            <a:endParaRPr lang="it-IT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arenBoth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le politiche legate ai prezzi, come le promesse di prezzo (rivedere l’esempio di promessa di prezzo in un paragrafo precedente); e le comunicazioni legate ai prezzi, come la pubblicità basata sui prezzi. </a:t>
            </a:r>
          </a:p>
        </p:txBody>
      </p:sp>
    </p:spTree>
    <p:extLst>
      <p:ext uri="{BB962C8B-B14F-4D97-AF65-F5344CB8AC3E}">
        <p14:creationId xmlns:p14="http://schemas.microsoft.com/office/powerpoint/2010/main" val="2405321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525" y="271135"/>
            <a:ext cx="10783657" cy="92970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TENDENZE E SVILUPPI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14B7448-67BD-62B0-D07B-FEAAEF7E0584}"/>
              </a:ext>
            </a:extLst>
          </p:cNvPr>
          <p:cNvSpPr txBox="1"/>
          <p:nvPr/>
        </p:nvSpPr>
        <p:spPr>
          <a:xfrm>
            <a:off x="852599" y="1336722"/>
            <a:ext cx="5140577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Piattaforme dei social media e internet: impatto sui prezzi al dettaglio </a:t>
            </a:r>
          </a:p>
          <a:p>
            <a:endPara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tx2"/>
                </a:solidFill>
              </a:rPr>
              <a:t>La crescita dei canali online e il più recente fenomeno dell’</a:t>
            </a:r>
            <a:r>
              <a:rPr lang="it-IT" sz="2400" dirty="0" err="1">
                <a:solidFill>
                  <a:schemeClr val="tx2"/>
                </a:solidFill>
              </a:rPr>
              <a:t>omnicanalità</a:t>
            </a:r>
            <a:r>
              <a:rPr lang="it-IT" sz="2400" dirty="0">
                <a:solidFill>
                  <a:schemeClr val="tx2"/>
                </a:solidFill>
              </a:rPr>
              <a:t> hanno modificato il modo in cui molti acquirenti si relazionano con i rivenditori, cercano e acquisiscono informazioni su un’ampia gamma di settori, tra cui la determinazione dei prezzi, sviluppano atteggiamenti, si formano opinioni e condividono informazioni.</a:t>
            </a:r>
            <a:endParaRPr lang="it-IT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8B0452B-A10B-E326-71D7-AA50E4B48DD1}"/>
              </a:ext>
            </a:extLst>
          </p:cNvPr>
          <p:cNvSpPr txBox="1"/>
          <p:nvPr/>
        </p:nvSpPr>
        <p:spPr>
          <a:xfrm>
            <a:off x="6327353" y="1697757"/>
            <a:ext cx="5726006" cy="3462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Sviluppi nella tecnologia mobile: impatto sui prezzi nel retail </a:t>
            </a:r>
          </a:p>
          <a:p>
            <a:endParaRPr lang="it-IT" sz="2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rgbClr val="C00000"/>
                </a:solidFill>
              </a:rPr>
              <a:t>L’avvento degli smartphone 3G e, da ultimo, degli smartphone 4G, insieme agli sviluppi dei tablet e degli iPad, ha permesso agli acquirenti di utilizzare tale tecnologia in molti aspetti diversi del processo d’acquisto. La parola fondamentale è “mobilità”. </a:t>
            </a:r>
            <a:endParaRPr lang="it-IT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8139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7B1843-2CA5-BB39-D99A-83526C04CC2E}"/>
              </a:ext>
            </a:extLst>
          </p:cNvPr>
          <p:cNvSpPr txBox="1"/>
          <p:nvPr/>
        </p:nvSpPr>
        <p:spPr>
          <a:xfrm>
            <a:off x="995818" y="411306"/>
            <a:ext cx="5636337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Facilitatori tecnologici basati sui retailer </a:t>
            </a:r>
          </a:p>
          <a:p>
            <a:endParaRPr lang="it-IT" sz="25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tx2"/>
                </a:solidFill>
              </a:rPr>
              <a:t>La tecnologia mobile offre ai rivenditori l’opportunità di impegnarsi in un processo “a due vie” con gli acquirenti. Questo avviene in gran parte al di fuori dei negozi e dei punti vendita fisici. Altri strumenti tecnologici che possono essere localizzati all’interno dei negozi possono anche migliorare l’esperienza dello shopper e generare strategie orientate al prezzo.</a:t>
            </a:r>
            <a:endParaRPr lang="it-IT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49DECF-C561-A9E0-AB5F-F6B804B6CCBD}"/>
              </a:ext>
            </a:extLst>
          </p:cNvPr>
          <p:cNvSpPr txBox="1"/>
          <p:nvPr/>
        </p:nvSpPr>
        <p:spPr>
          <a:xfrm>
            <a:off x="6977858" y="411306"/>
            <a:ext cx="496860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Impatto di internet sulla strategia dei prezzi nel retail </a:t>
            </a:r>
          </a:p>
          <a:p>
            <a:endParaRPr lang="it-IT" sz="25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 retailer stanno gradualmente abbracciando il concetto di </a:t>
            </a:r>
            <a:r>
              <a:rPr lang="it-IT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omnicanalità</a:t>
            </a:r>
            <a:r>
              <a:rPr lang="it-IT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Si tratta di un passo avanti rispetto alla multicanalità, che implica la gestione di diversi canali da parte di un rivenditore, come i negozi fisici, il canale online e il call center. Tuttavia, ciascun canale opera in modo autonomo rispetto agli altri. </a:t>
            </a:r>
          </a:p>
        </p:txBody>
      </p:sp>
    </p:spTree>
    <p:extLst>
      <p:ext uri="{BB962C8B-B14F-4D97-AF65-F5344CB8AC3E}">
        <p14:creationId xmlns:p14="http://schemas.microsoft.com/office/powerpoint/2010/main" val="4153767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7B1843-2CA5-BB39-D99A-83526C04CC2E}"/>
              </a:ext>
            </a:extLst>
          </p:cNvPr>
          <p:cNvSpPr txBox="1"/>
          <p:nvPr/>
        </p:nvSpPr>
        <p:spPr>
          <a:xfrm>
            <a:off x="1034545" y="2057342"/>
            <a:ext cx="1043754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Nell’</a:t>
            </a:r>
            <a:r>
              <a:rPr lang="it-IT" sz="27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omnicanalità</a:t>
            </a:r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 canali riconoscono che gli acquirenti si relazionano con il rivenditore attraverso una serie di </a:t>
            </a:r>
            <a:r>
              <a:rPr lang="it-IT" sz="27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touchpoint</a:t>
            </a:r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diversi nel corso del processo d’acquisto. </a:t>
            </a:r>
          </a:p>
          <a:p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700" i="1" dirty="0">
                <a:solidFill>
                  <a:schemeClr val="accent1">
                    <a:lumMod val="75000"/>
                  </a:schemeClr>
                </a:solidFill>
              </a:rPr>
              <a:t>È quindi necessario garantire che lo shopper riceva un’esperienza coerente e senza soluzione di continuità attraverso tali punti di contatto.</a:t>
            </a:r>
          </a:p>
        </p:txBody>
      </p:sp>
    </p:spTree>
    <p:extLst>
      <p:ext uri="{BB962C8B-B14F-4D97-AF65-F5344CB8AC3E}">
        <p14:creationId xmlns:p14="http://schemas.microsoft.com/office/powerpoint/2010/main" val="2595203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593" y="539909"/>
            <a:ext cx="10783657" cy="10178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sz="3500" dirty="0"/>
            </a:b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Approcci alla determinazione dei prezzi nel settore del retail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8B1A76E-9D6C-E1E1-0F4D-4F3957E00EB1}"/>
              </a:ext>
            </a:extLst>
          </p:cNvPr>
          <p:cNvSpPr txBox="1"/>
          <p:nvPr/>
        </p:nvSpPr>
        <p:spPr>
          <a:xfrm>
            <a:off x="1218601" y="2299431"/>
            <a:ext cx="6906635" cy="30008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 err="1">
                <a:solidFill>
                  <a:schemeClr val="accent2">
                    <a:lumMod val="75000"/>
                  </a:schemeClr>
                </a:solidFill>
              </a:rPr>
              <a:t>Everyday</a:t>
            </a: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 low pricing (EDLP)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Hi-Lo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Ribassi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Modelli dinamici di determinazione dei prezzi di vendita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Le promozioni basate sugli abbonamenti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Ricarico</a:t>
            </a:r>
          </a:p>
        </p:txBody>
      </p:sp>
    </p:spTree>
    <p:extLst>
      <p:ext uri="{BB962C8B-B14F-4D97-AF65-F5344CB8AC3E}">
        <p14:creationId xmlns:p14="http://schemas.microsoft.com/office/powerpoint/2010/main" val="67119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9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PROGETTAZIONE E ATTUAZIONE DI UNA STRATEGIA DI PREZZI NEL RETAIL</a:t>
            </a: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56706" y="1797784"/>
            <a:ext cx="10194879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DETERMINAZIONE DEI PREZZI EFFICACE …</a:t>
            </a:r>
          </a:p>
          <a:p>
            <a:endParaRPr lang="it-IT" sz="2500" dirty="0">
              <a:solidFill>
                <a:schemeClr val="tx2"/>
              </a:solidFill>
            </a:endParaRPr>
          </a:p>
          <a:p>
            <a:r>
              <a:rPr lang="it-IT" sz="2500" dirty="0">
                <a:solidFill>
                  <a:schemeClr val="tx2"/>
                </a:solidFill>
              </a:rPr>
              <a:t>si basa sul principio fondamentale della comprensione e dell’interpretazione della relativa sensibilità degli acquirenti ai prezzi.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7C3E88D-B94B-166E-DDD5-9CA9E1EE5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559" y="364170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PRINCIPI DI DETERMINAZIONE DEI PREZZI DI VENDITA NEL RETAIL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B56D68E-C503-5724-7DFF-F85654E16A2A}"/>
              </a:ext>
            </a:extLst>
          </p:cNvPr>
          <p:cNvSpPr txBox="1"/>
          <p:nvPr/>
        </p:nvSpPr>
        <p:spPr>
          <a:xfrm>
            <a:off x="3658810" y="3936068"/>
            <a:ext cx="8123406" cy="216982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PROGETTARE STRATEGIE DI DETERMINAZIONE DEL PREZZO NEL SETTORE DEL RETAILER, </a:t>
            </a:r>
          </a:p>
          <a:p>
            <a:endParaRPr lang="it-IT" sz="27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I RIVENDITORI devono affrontare la sfida di operare su più canali, e più recentemente sull’</a:t>
            </a:r>
            <a:r>
              <a:rPr lang="it-IT" sz="2700" dirty="0" err="1">
                <a:solidFill>
                  <a:schemeClr val="accent2">
                    <a:lumMod val="75000"/>
                  </a:schemeClr>
                </a:solidFill>
              </a:rPr>
              <a:t>omnicanalità</a:t>
            </a:r>
            <a:r>
              <a:rPr lang="it-IT" sz="27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it-IT" sz="2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263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DB355D-3107-4CEE-2636-A184E2EBCB52}"/>
              </a:ext>
            </a:extLst>
          </p:cNvPr>
          <p:cNvSpPr txBox="1"/>
          <p:nvPr/>
        </p:nvSpPr>
        <p:spPr>
          <a:xfrm>
            <a:off x="1187045" y="1760808"/>
            <a:ext cx="102145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Lo shopper usa motivazioni razionali per l’acquisto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I consumatori conoscono il prezzo dei prodotti e dei servizi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La qualità determina il prezzo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I produttori possono controllare il prezzo praticato dai rivenditori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I prezzi possono essere basati su politiche di margine fisse e inflessibili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La determinazione dei prezzi di vendita basata sulle strategie della concorrenza è più efficace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5FEA8FC-0565-514A-1293-D0F358D99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475" y="188912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Fraintendimenti comuni nella determinazione dei prezzi </a:t>
            </a:r>
          </a:p>
        </p:txBody>
      </p:sp>
    </p:spTree>
    <p:extLst>
      <p:ext uri="{BB962C8B-B14F-4D97-AF65-F5344CB8AC3E}">
        <p14:creationId xmlns:p14="http://schemas.microsoft.com/office/powerpoint/2010/main" val="3050791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13" y="264405"/>
            <a:ext cx="10783657" cy="914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Obiettivi della determinazione dei prezzi nel retail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42B80F-1023-9C41-E861-D8F9F660E164}"/>
              </a:ext>
            </a:extLst>
          </p:cNvPr>
          <p:cNvSpPr txBox="1"/>
          <p:nvPr/>
        </p:nvSpPr>
        <p:spPr>
          <a:xfrm>
            <a:off x="1473483" y="2160381"/>
            <a:ext cx="10214516" cy="3508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Sviluppo del mercato a lungo termine e redditività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Guadagno o protezione della quota di mercato a breve termine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Obiettivi di marca e di qualità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Obiettivi legati alla sostenibilità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Obiettivi di equità dei prezzi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Obiettivi di promozione</a:t>
            </a:r>
          </a:p>
          <a:p>
            <a:pPr marL="514350" indent="-514350" algn="ctr">
              <a:buAutoNum type="arabicPeriod"/>
            </a:pPr>
            <a:r>
              <a:rPr lang="it-IT" sz="2700" dirty="0">
                <a:solidFill>
                  <a:schemeClr val="accent1"/>
                </a:solidFill>
              </a:rPr>
              <a:t>Obiettivi basati sulle scorte</a:t>
            </a:r>
          </a:p>
          <a:p>
            <a:pPr marL="514350" indent="-514350" algn="ctr">
              <a:buAutoNum type="arabicPeriod"/>
            </a:pPr>
            <a:endParaRPr lang="it-IT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5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DB355D-3107-4CEE-2636-A184E2EBCB52}"/>
              </a:ext>
            </a:extLst>
          </p:cNvPr>
          <p:cNvSpPr txBox="1"/>
          <p:nvPr/>
        </p:nvSpPr>
        <p:spPr>
          <a:xfrm>
            <a:off x="1023103" y="1260043"/>
            <a:ext cx="3705653" cy="317009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chemeClr val="accent1"/>
                </a:solidFill>
              </a:rPr>
              <a:t>Molte organizzazioni valutano i propri prodotti in base a considerazioni di costo. </a:t>
            </a:r>
          </a:p>
          <a:p>
            <a:pPr algn="ctr"/>
            <a:r>
              <a:rPr lang="it-IT" sz="2500" dirty="0">
                <a:solidFill>
                  <a:schemeClr val="accent1"/>
                </a:solidFill>
              </a:rPr>
              <a:t>Nel caso del costo, ciò è spesso esemplificato dall’uso del cosiddetto cost-plus pricing.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8BB56C-612A-5D28-D843-2BE5397D40E2}"/>
              </a:ext>
            </a:extLst>
          </p:cNvPr>
          <p:cNvSpPr txBox="1"/>
          <p:nvPr/>
        </p:nvSpPr>
        <p:spPr>
          <a:xfrm>
            <a:off x="4858541" y="1501199"/>
            <a:ext cx="7147739" cy="20159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chemeClr val="accent6">
                    <a:lumMod val="75000"/>
                  </a:schemeClr>
                </a:solidFill>
              </a:rPr>
              <a:t>Il </a:t>
            </a:r>
            <a:r>
              <a:rPr lang="it-IT" sz="25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cost-plus pricing </a:t>
            </a:r>
            <a:r>
              <a:rPr lang="it-IT" sz="2500" dirty="0">
                <a:solidFill>
                  <a:schemeClr val="accent6">
                    <a:lumMod val="75000"/>
                  </a:schemeClr>
                </a:solidFill>
              </a:rPr>
              <a:t>funziona sul principio del calcolo dei costi associati alla produzione e alla commercializzazione di un prodotto o di un servizio e dell’aggiunta di un margine predeterminato (di solito, basato sulla media del settore).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B5747AFC-82CE-BD14-7032-191298371C77}"/>
              </a:ext>
            </a:extLst>
          </p:cNvPr>
          <p:cNvCxnSpPr/>
          <p:nvPr/>
        </p:nvCxnSpPr>
        <p:spPr>
          <a:xfrm>
            <a:off x="12006280" y="5316310"/>
            <a:ext cx="0" cy="132699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>
            <a:extLst>
              <a:ext uri="{FF2B5EF4-FFF2-40B4-BE49-F238E27FC236}">
                <a16:creationId xmlns:a16="http://schemas.microsoft.com/office/drawing/2014/main" id="{2D424778-F7AC-7E0D-B11D-2C853A533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660" y="186401"/>
            <a:ext cx="10783657" cy="926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concetto di determinazione dei prezzi basato sul valore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0DCB657-6B84-1F58-A868-5C8F91B9C58E}"/>
              </a:ext>
            </a:extLst>
          </p:cNvPr>
          <p:cNvSpPr txBox="1"/>
          <p:nvPr/>
        </p:nvSpPr>
        <p:spPr>
          <a:xfrm>
            <a:off x="1640705" y="4782618"/>
            <a:ext cx="9968205" cy="16312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chemeClr val="accent6">
                    <a:lumMod val="75000"/>
                  </a:schemeClr>
                </a:solidFill>
              </a:rPr>
              <a:t>Questo calcolo genera il prezzo consigliato per il prodotto. </a:t>
            </a:r>
          </a:p>
          <a:p>
            <a:pPr algn="ctr"/>
            <a:r>
              <a:rPr lang="it-IT" sz="2500" dirty="0">
                <a:solidFill>
                  <a:schemeClr val="accent6">
                    <a:lumMod val="75000"/>
                  </a:schemeClr>
                </a:solidFill>
              </a:rPr>
              <a:t>Si basa sul presupposto che i costi possano essere calcolati e ripartiti accuratamente. </a:t>
            </a:r>
          </a:p>
          <a:p>
            <a:pPr algn="ctr"/>
            <a:r>
              <a:rPr lang="it-IT" sz="2500" dirty="0">
                <a:solidFill>
                  <a:schemeClr val="accent6">
                    <a:lumMod val="75000"/>
                  </a:schemeClr>
                </a:solidFill>
              </a:rPr>
              <a:t>Tuttavia, non è così facile come sembra. I costi unitari cambiano con il volume. </a:t>
            </a:r>
          </a:p>
        </p:txBody>
      </p:sp>
    </p:spTree>
    <p:extLst>
      <p:ext uri="{BB962C8B-B14F-4D97-AF65-F5344CB8AC3E}">
        <p14:creationId xmlns:p14="http://schemas.microsoft.com/office/powerpoint/2010/main" val="2109945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BC7C35B-2879-87E3-A50C-823033835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14" y="194004"/>
            <a:ext cx="6258162" cy="480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E7175A-5BBB-FEFD-637C-0A5CABFF4EF2}"/>
              </a:ext>
            </a:extLst>
          </p:cNvPr>
          <p:cNvSpPr txBox="1"/>
          <p:nvPr/>
        </p:nvSpPr>
        <p:spPr>
          <a:xfrm>
            <a:off x="6463676" y="293156"/>
            <a:ext cx="5522810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chemeClr val="accent2">
                    <a:lumMod val="75000"/>
                  </a:schemeClr>
                </a:solidFill>
              </a:rPr>
              <a:t>Sia l’approccio alla determinazione dei prezzi incentrato sui costi che quello incentrato sui concorrenti trascurano un ingrediente vitale dell’equazione: </a:t>
            </a:r>
          </a:p>
          <a:p>
            <a:pPr algn="ctr"/>
            <a:r>
              <a:rPr lang="it-IT" sz="3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cliente. </a:t>
            </a:r>
          </a:p>
          <a:p>
            <a:pPr algn="ctr"/>
            <a:endParaRPr lang="it-IT" sz="30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it-IT" sz="2500" dirty="0">
                <a:solidFill>
                  <a:schemeClr val="accent2">
                    <a:lumMod val="75000"/>
                  </a:schemeClr>
                </a:solidFill>
              </a:rPr>
              <a:t>Uno dei temi centrali della teoria del marketing è che tutte le attività di un’organizzazione dovrebbero essere guidate dall’utente finale. </a:t>
            </a:r>
          </a:p>
          <a:p>
            <a:pPr algn="ctr"/>
            <a:endParaRPr lang="it-IT" sz="25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it-IT" sz="25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Nagle</a:t>
            </a:r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 (2011) lo dimostrano nella Figura</a:t>
            </a:r>
          </a:p>
          <a:p>
            <a:pPr algn="ctr"/>
            <a:endParaRPr lang="it-IT" sz="3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Connettore a gomito 4">
            <a:extLst>
              <a:ext uri="{FF2B5EF4-FFF2-40B4-BE49-F238E27FC236}">
                <a16:creationId xmlns:a16="http://schemas.microsoft.com/office/drawing/2014/main" id="{62920040-E5C9-F424-649E-F83B04B32BA5}"/>
              </a:ext>
            </a:extLst>
          </p:cNvPr>
          <p:cNvCxnSpPr/>
          <p:nvPr/>
        </p:nvCxnSpPr>
        <p:spPr>
          <a:xfrm rot="10800000" flipV="1">
            <a:off x="4247868" y="4629576"/>
            <a:ext cx="2960914" cy="870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153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896" y="420266"/>
            <a:ext cx="10783657" cy="10780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sfide della determinazione dei prezzi nel contesto del retail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3E04EF-F9CE-5A9C-C0B9-157BC9E00ABD}"/>
              </a:ext>
            </a:extLst>
          </p:cNvPr>
          <p:cNvSpPr txBox="1"/>
          <p:nvPr/>
        </p:nvSpPr>
        <p:spPr>
          <a:xfrm>
            <a:off x="627962" y="2296760"/>
            <a:ext cx="4913523" cy="369331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Il retail multiprodotto e multi sito</a:t>
            </a: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dimensione del servizio</a:t>
            </a: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Diversi formati e canali di retail</a:t>
            </a: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Margini variabili nel portafoglio della merce</a:t>
            </a: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Verifica dei prezzi e controllo della concorrenza</a:t>
            </a:r>
          </a:p>
          <a:p>
            <a:pPr algn="ctr"/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Adeguamento costante dei prezzi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C9BD6B5-ADB9-9485-3F65-AF0FB3AFD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654" y="1838601"/>
            <a:ext cx="6634437" cy="4151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46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896" y="414355"/>
            <a:ext cx="10783657" cy="9847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L’immagine del prezzo e il suo impatto sul comportamento d’acquisto</a:t>
            </a:r>
            <a:b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endParaRPr lang="it-IT" sz="3500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DF08B-A060-E97D-25A3-657622DF0184}"/>
              </a:ext>
            </a:extLst>
          </p:cNvPr>
          <p:cNvSpPr txBox="1"/>
          <p:nvPr/>
        </p:nvSpPr>
        <p:spPr>
          <a:xfrm>
            <a:off x="947451" y="2313541"/>
            <a:ext cx="10783657" cy="278537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Nel valutare la questione della progettazione e dell’implementazione di strategie di prezzo nel retail, dobbiamo considerare l’immagine dei prezzi e come essa influenzi il comportamento d’acquisto. </a:t>
            </a:r>
          </a:p>
          <a:p>
            <a:pPr algn="ctr"/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La questione dell’immagine dei prezzi è importante nel contesto generale della strategia di retail marketing perché riflette la valutazione complessiva di un negozio o di un rivenditore da parte del cliente.</a:t>
            </a:r>
          </a:p>
        </p:txBody>
      </p:sp>
    </p:spTree>
    <p:extLst>
      <p:ext uri="{BB962C8B-B14F-4D97-AF65-F5344CB8AC3E}">
        <p14:creationId xmlns:p14="http://schemas.microsoft.com/office/powerpoint/2010/main" val="2395012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3137</TotalTime>
  <Words>963</Words>
  <Application>Microsoft Office PowerPoint</Application>
  <PresentationFormat>Widescreen</PresentationFormat>
  <Paragraphs>85</Paragraphs>
  <Slides>14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9 PROGETTAZIONE E ATTUAZIONE DI UNA STRATEGIA DI PREZZI NEL RETAIL    </vt:lpstr>
      <vt:lpstr>PRINCIPI DI DETERMINAZIONE DEI PREZZI DI VENDITA NEL RETAIL</vt:lpstr>
      <vt:lpstr>Fraintendimenti comuni nella determinazione dei prezzi </vt:lpstr>
      <vt:lpstr>Obiettivi della determinazione dei prezzi nel retail</vt:lpstr>
      <vt:lpstr>Il concetto di determinazione dei prezzi basato sul valore</vt:lpstr>
      <vt:lpstr>Presentazione standard di PowerPoint</vt:lpstr>
      <vt:lpstr>Le sfide della determinazione dei prezzi nel contesto del retail</vt:lpstr>
      <vt:lpstr> L’immagine del prezzo e il suo impatto sul comportamento d’acquisto </vt:lpstr>
      <vt:lpstr>Presentazione standard di PowerPoint</vt:lpstr>
      <vt:lpstr> TENDENZE E SVILUPPI</vt:lpstr>
      <vt:lpstr>Presentazione standard di PowerPoint</vt:lpstr>
      <vt:lpstr>Presentazione standard di PowerPoint</vt:lpstr>
      <vt:lpstr> Approcci alla determinazione dei prezzi nel settore del retail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141</cp:revision>
  <dcterms:created xsi:type="dcterms:W3CDTF">2023-02-25T07:42:26Z</dcterms:created>
  <dcterms:modified xsi:type="dcterms:W3CDTF">2023-03-21T00:06:32Z</dcterms:modified>
</cp:coreProperties>
</file>