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9" r:id="rId3"/>
    <p:sldId id="289" r:id="rId4"/>
    <p:sldId id="293" r:id="rId5"/>
    <p:sldId id="290" r:id="rId6"/>
    <p:sldId id="29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3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MERCATO 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DELL’ARTE</a:t>
            </a:r>
            <a:b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Musica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59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228962"/>
            <a:ext cx="438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LEZIONE – 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CONTRATTI, PREZZI E COSTI NELL'ATTIVITÀ PITTORICA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F8F34-C658-653E-EB38-86DA7F5F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5637242"/>
            <a:ext cx="2737765" cy="9017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8C866-0DDA-7BEA-31EF-3A008024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844" y="24916"/>
            <a:ext cx="1728788" cy="1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976300" y="5867169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TIPOLOGIE DI CONTRATTI PER LE PALE D’ALTARE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344145" y="114031"/>
            <a:ext cx="26094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CONTRATTI, PREZZI E COSTI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1" y="1329819"/>
            <a:ext cx="60959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valore delle pale d’altare e degli altri dipinti dipendeva da vari fattori, inclusi il numero di figure rappresentate, la complessità della composizione e i materiali utilizzati. Il supporto (tela, tavola o rame) e le dimensioni dell’opera erano variabili cruciali nella determinazione del prezzo. Il testo evidenzia come ogni pittore avesse il proprio metodo di calcolo, spesso influenzato dalla domanda del mercato e dalle relazioni con i committenti.</a:t>
            </a:r>
            <a:endParaRPr lang="it-I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contratti notarili erano la norma per le commissioni pubbliche e private di grande rilevanza, come le pale d'altare. Tuttavia, anche accordi più informali, spesso tra privati, potevano essere regolati tramite semplici ricevute che attestavano l'avvenuta consegna o il pagamento dell'opera. La complessità e la formalità dei contratti tendevano a crescere con l'importanza della commissione e del committente.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EBA7CD-234E-11A9-3A7C-8933EFE07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353" y="27240"/>
            <a:ext cx="4145639" cy="606604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FD7B1E-1AEF-1FCD-F008-80A956C3E281}"/>
              </a:ext>
            </a:extLst>
          </p:cNvPr>
          <p:cNvSpPr txBox="1"/>
          <p:nvPr/>
        </p:nvSpPr>
        <p:spPr>
          <a:xfrm>
            <a:off x="5933287" y="2093365"/>
            <a:ext cx="2060300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Orazio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Samacchini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Crocifisso con Vergine, Battista e Ulisse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Gozzadini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inginocchiato, Bologna, Santa Maria de’ Servi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932921" y="6160732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 DI CONTRATTI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326128" y="252593"/>
            <a:ext cx="31165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CONTRATTI, PREZZI E COSTI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2D1688-13D8-B1A6-55CE-A558499B3983}"/>
              </a:ext>
            </a:extLst>
          </p:cNvPr>
          <p:cNvSpPr txBox="1"/>
          <p:nvPr/>
        </p:nvSpPr>
        <p:spPr>
          <a:xfrm>
            <a:off x="0" y="1430496"/>
            <a:ext cx="59569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Palmezzano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Nel 1492, l'accordo per la pala di Dozza prevedeva che l'opera fosse eseguita "bene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diligenter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condita,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aurata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ornata". Questo sottolinea l'attenzione alla qualità e ai dettagli richiesti nelle opere commissionate​.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Bartolomeo Passerotti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Nel 1583, stipulò un contratto con la Gabella grossa di Bologna per una pala d'altare, sanando un accordo verbale preesistente. L'artista aveva già ricevuto un acconto e l'opera doveva essere completata entro otto mesi, pena una multa di cento scudi.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Ludovico Carracci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Nel 1587, un semplice documento regolava la commissione per la "Conversione di San Paolo", con termini chiari sulle dimensioni, il prezzo e le scadenze di pagamento. </a:t>
            </a:r>
          </a:p>
        </p:txBody>
      </p:sp>
      <p:pic>
        <p:nvPicPr>
          <p:cNvPr id="8" name="Immagine 7" descr="Immagine che contiene dipinto, Arti visive, arte, portafotografie&#10;&#10;Descrizione generata automaticamente">
            <a:extLst>
              <a:ext uri="{FF2B5EF4-FFF2-40B4-BE49-F238E27FC236}">
                <a16:creationId xmlns:a16="http://schemas.microsoft.com/office/drawing/2014/main" id="{0346D1C1-E0F8-BDFD-D52F-02554B469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43" y="137504"/>
            <a:ext cx="3764518" cy="602322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BB6BD17-B9EF-DBE4-7D08-6297DEE9B280}"/>
              </a:ext>
            </a:extLst>
          </p:cNvPr>
          <p:cNvSpPr txBox="1"/>
          <p:nvPr/>
        </p:nvSpPr>
        <p:spPr>
          <a:xfrm>
            <a:off x="5643444" y="2543820"/>
            <a:ext cx="2715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Ludovico Carracci, Conversione di San Paolo, Bologna, Pinacoteca Nazionale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62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114535" y="6296307"/>
            <a:ext cx="438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 DI COMMITTENZE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485631" y="214506"/>
            <a:ext cx="291956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CONTRATTI, PREZZI E COSTI</a:t>
            </a: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2D1688-13D8-B1A6-55CE-A558499B3983}"/>
              </a:ext>
            </a:extLst>
          </p:cNvPr>
          <p:cNvSpPr txBox="1"/>
          <p:nvPr/>
        </p:nvSpPr>
        <p:spPr>
          <a:xfrm>
            <a:off x="1" y="1387598"/>
            <a:ext cx="6181674" cy="453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 Maratti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Ricevette duecento scudi di acconto per una pala d'altare per Santa Maria della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Vallicella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Roma, commissionata dopo la morte di Elisabetta Sirani, che avrebbe dovuto eseguire l'opera originariamente. Questo dimostra come i contratti potessero essere trasferiti e modificati in base alle circostanze.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Francesco Barbieri (Guercino)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contratto del 1620 con la chiesa del Voto di Modena specificava che il pittore non doveva contribuire alle spese per i materiali, evidenziando un'evoluzione nelle pratiche contrattuali che prevedeva una maggiore tutela per gli artisti​.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Marcantonio Franceschini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"Benedizione di Abramo a Giacobbe" di Franceschini, completata dal suo maestro e venduta per duecentoventicinque lire.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magine 18" descr="Immagine che contiene dipinto, vestiti, Viso umano, donna&#10;&#10;Descrizione generata automaticamente">
            <a:extLst>
              <a:ext uri="{FF2B5EF4-FFF2-40B4-BE49-F238E27FC236}">
                <a16:creationId xmlns:a16="http://schemas.microsoft.com/office/drawing/2014/main" id="{C4FECBFA-D1E7-7505-CE86-D84BECB71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55" y="100028"/>
            <a:ext cx="3507127" cy="6177356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638F85A-B78D-4B43-7B35-415AE914F209}"/>
              </a:ext>
            </a:extLst>
          </p:cNvPr>
          <p:cNvSpPr txBox="1"/>
          <p:nvPr/>
        </p:nvSpPr>
        <p:spPr>
          <a:xfrm>
            <a:off x="6128757" y="2556385"/>
            <a:ext cx="247429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Carlo Maratti, Madonna con Ignazio di Loyola e Carlo Borromeo,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Vallicella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770143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PAGAMENTO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6669306" y="210467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CONTRATTI, PREZZI E COSTI NELL'ATTIVITÀ PITTORICA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2D1688-13D8-B1A6-55CE-A558499B3983}"/>
              </a:ext>
            </a:extLst>
          </p:cNvPr>
          <p:cNvSpPr txBox="1"/>
          <p:nvPr/>
        </p:nvSpPr>
        <p:spPr>
          <a:xfrm>
            <a:off x="92815" y="1734673"/>
            <a:ext cx="12037545" cy="3752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anticipi e le caparre erano comuni, soprattutto per artisti molto richiesti. Ad esempio, Guido Reni spesso restituiva gli anticipi senza completare le opere. Questo sistema permetteva ai committenti di assicurarsi i servizi dei pittori più rinomati, nonostante l'incertezza dell'effettiva consegna dell'opera​.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costo dei materiali, come il colore oltremare, il telaio e le tele, variava significativamente in base alla dimensione e alla qualità dell'opera. Per esempio, Alessandro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Tiarini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ricevette sedici lire per acquistare il colore azzurro necessario per un dipinto nel 1615, mentre nel 1629 ottenne ottanta lire per l'oltremare utilizzato in un altro lavoro​.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corrispondenza tra il marchese Giuseppe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Albicini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il frate Antonio da Parma fornisce ulteriori dettagli sulle negoziazioni con artisti come Francesco Albani e Lucio Massari. Questa corrispondenza rivela informazioni preziose sulla reputazione e le modalità di lavoro dei pittori bolognesi del Seicento.</a:t>
            </a:r>
            <a:endParaRPr lang="it-I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7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345555" y="5449922"/>
            <a:ext cx="475362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PITTURE MURALI A BOLOGNA E NEL TERRITORIO EXTRAFELSINEO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079798" y="532291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L’ATELIER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E67EC-11CC-E953-05EA-A5764430411C}"/>
              </a:ext>
            </a:extLst>
          </p:cNvPr>
          <p:cNvSpPr txBox="1"/>
          <p:nvPr/>
        </p:nvSpPr>
        <p:spPr>
          <a:xfrm>
            <a:off x="92815" y="1516790"/>
            <a:ext cx="5649307" cy="344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pitture murali rappresentavano un'altra importante fonte di guadagno per i pittori. Queste opere, spesso commissionate per chiese, palazzi e edifici pubblici, richiedevano competenze tecniche particolari e potevano essere molto remunerative. Bologna e le aree circostanti vedevano una vivace attività in questo campo, con numerosi artisti impegnati in grandi progetti decorativi.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Alcuni esempi illustrano come le committenze venivano gestite e il tipo di compenso che gli artisti ricevevano per le loro opere, riflettendo l'importanza e il prestigio delle opere murali nel contesto artistico del tempo.</a:t>
            </a:r>
            <a:endParaRPr lang="it-I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4E051B5-EBC6-C446-C961-3E8CC96A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535" y="101371"/>
            <a:ext cx="5034668" cy="461470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D676EA-CA18-D394-C3C8-96C3BAE37A1F}"/>
              </a:ext>
            </a:extLst>
          </p:cNvPr>
          <p:cNvSpPr txBox="1"/>
          <p:nvPr/>
        </p:nvSpPr>
        <p:spPr>
          <a:xfrm>
            <a:off x="7207351" y="4724405"/>
            <a:ext cx="498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Francesco Albani, Pentimento di San Pietro, Bologna, Oratorio di San Colombano</a:t>
            </a:r>
          </a:p>
        </p:txBody>
      </p:sp>
    </p:spTree>
    <p:extLst>
      <p:ext uri="{BB962C8B-B14F-4D97-AF65-F5344CB8AC3E}">
        <p14:creationId xmlns:p14="http://schemas.microsoft.com/office/powerpoint/2010/main" val="3811046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811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Tema di Office</vt:lpstr>
      <vt:lpstr>MERCATO DELL’ARTE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37</cp:revision>
  <dcterms:created xsi:type="dcterms:W3CDTF">2022-04-26T11:54:05Z</dcterms:created>
  <dcterms:modified xsi:type="dcterms:W3CDTF">2024-08-04T14:59:59Z</dcterms:modified>
</cp:coreProperties>
</file>