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notesMasterIdLst>
    <p:notesMasterId r:id="rId20"/>
  </p:notesMasterIdLst>
  <p:sldIdLst>
    <p:sldId id="256" r:id="rId2"/>
    <p:sldId id="315" r:id="rId3"/>
    <p:sldId id="285" r:id="rId4"/>
    <p:sldId id="323" r:id="rId5"/>
    <p:sldId id="286" r:id="rId6"/>
    <p:sldId id="287" r:id="rId7"/>
    <p:sldId id="288" r:id="rId8"/>
    <p:sldId id="289" r:id="rId9"/>
    <p:sldId id="290" r:id="rId10"/>
    <p:sldId id="291" r:id="rId11"/>
    <p:sldId id="292" r:id="rId12"/>
    <p:sldId id="293" r:id="rId13"/>
    <p:sldId id="300" r:id="rId14"/>
    <p:sldId id="302" r:id="rId15"/>
    <p:sldId id="301" r:id="rId16"/>
    <p:sldId id="303" r:id="rId17"/>
    <p:sldId id="304" r:id="rId18"/>
    <p:sldId id="305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3265" autoAdjust="0"/>
  </p:normalViewPr>
  <p:slideViewPr>
    <p:cSldViewPr snapToGrid="0">
      <p:cViewPr varScale="1">
        <p:scale>
          <a:sx n="63" d="100"/>
          <a:sy n="63" d="100"/>
        </p:scale>
        <p:origin x="78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C747719-A72B-446A-B9B2-346E78D9B584}" type="doc">
      <dgm:prSet loTypeId="urn:microsoft.com/office/officeart/2009/layout/CircleArrow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697EAAA2-34F7-4C68-95F1-E8F14B376169}">
      <dgm:prSet phldrT="[Testo]" custT="1"/>
      <dgm:spPr/>
      <dgm:t>
        <a:bodyPr/>
        <a:lstStyle/>
        <a:p>
          <a:r>
            <a:rPr lang="it-IT" sz="2500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FASE INIZIALE: </a:t>
          </a:r>
        </a:p>
        <a:p>
          <a:r>
            <a:rPr lang="it-IT" sz="2000" dirty="0">
              <a:solidFill>
                <a:schemeClr val="tx2"/>
              </a:solidFill>
            </a:rPr>
            <a:t>un retailer fa il suo ingresso in uno specifico ambito commerciale, dove compete attraverso una combinazione di bassi livelli di prezzi e di servizio</a:t>
          </a:r>
        </a:p>
      </dgm:t>
    </dgm:pt>
    <dgm:pt modelId="{DCD47B89-F895-49BE-BFEF-8A3177E01F4B}" type="parTrans" cxnId="{CF62D385-6ED1-4DCA-AAD4-0C4497DC57C7}">
      <dgm:prSet/>
      <dgm:spPr/>
      <dgm:t>
        <a:bodyPr/>
        <a:lstStyle/>
        <a:p>
          <a:endParaRPr lang="it-IT"/>
        </a:p>
      </dgm:t>
    </dgm:pt>
    <dgm:pt modelId="{823F2F26-8156-481E-86FD-892AD992142C}" type="sibTrans" cxnId="{CF62D385-6ED1-4DCA-AAD4-0C4497DC57C7}">
      <dgm:prSet/>
      <dgm:spPr/>
      <dgm:t>
        <a:bodyPr/>
        <a:lstStyle/>
        <a:p>
          <a:endParaRPr lang="it-IT"/>
        </a:p>
      </dgm:t>
    </dgm:pt>
    <dgm:pt modelId="{B7A7A9F7-4531-4042-9BA2-F81C79B8071E}">
      <dgm:prSet phldrT="[Testo]" custT="1"/>
      <dgm:spPr/>
      <dgm:t>
        <a:bodyPr/>
        <a:lstStyle/>
        <a:p>
          <a:r>
            <a:rPr lang="it-IT" sz="2500" kern="1200" dirty="0">
              <a:solidFill>
                <a:srgbClr val="1F497D">
                  <a:lumMod val="60000"/>
                  <a:lumOff val="4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FASE SUCCESSIVA- TRADING-UP</a:t>
          </a:r>
        </a:p>
        <a:p>
          <a:r>
            <a:rPr lang="it-IT" sz="2000" kern="1200" dirty="0">
              <a:solidFill>
                <a:srgbClr val="1F497D"/>
              </a:solidFill>
              <a:latin typeface="Tw Cen MT" panose="020B0602020104020603"/>
              <a:ea typeface="+mn-ea"/>
              <a:cs typeface="+mn-cs"/>
            </a:rPr>
            <a:t>Il retailer si espande migliorando la qualità e la varietà dell’offerta commerciale e per questo aumenta i prezzi e i livelli di servizio </a:t>
          </a:r>
        </a:p>
      </dgm:t>
    </dgm:pt>
    <dgm:pt modelId="{93BF43C3-B36F-4AEE-BDDD-D610DD4CE78A}" type="parTrans" cxnId="{E04A8DB1-4F1B-47D2-955D-4D7443EF30C7}">
      <dgm:prSet/>
      <dgm:spPr/>
      <dgm:t>
        <a:bodyPr/>
        <a:lstStyle/>
        <a:p>
          <a:endParaRPr lang="it-IT"/>
        </a:p>
      </dgm:t>
    </dgm:pt>
    <dgm:pt modelId="{1951E0D3-A641-4252-B2A2-4F39B5577D0A}" type="sibTrans" cxnId="{E04A8DB1-4F1B-47D2-955D-4D7443EF30C7}">
      <dgm:prSet/>
      <dgm:spPr/>
      <dgm:t>
        <a:bodyPr/>
        <a:lstStyle/>
        <a:p>
          <a:endParaRPr lang="it-IT"/>
        </a:p>
      </dgm:t>
    </dgm:pt>
    <dgm:pt modelId="{1F16D785-97E0-41AB-A04C-1B260E9AB56A}">
      <dgm:prSet phldrT="[Testo]" custT="1"/>
      <dgm:spPr/>
      <dgm:t>
        <a:bodyPr/>
        <a:lstStyle/>
        <a:p>
          <a:endParaRPr lang="it-IT" sz="2100" kern="1200" dirty="0">
            <a:solidFill>
              <a:srgbClr val="1F497D">
                <a:lumMod val="60000"/>
                <a:lumOff val="40000"/>
              </a:srgb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w Cen MT" panose="020B0602020104020603"/>
            <a:ea typeface="+mn-ea"/>
            <a:cs typeface="+mn-cs"/>
          </a:endParaRPr>
        </a:p>
        <a:p>
          <a:endParaRPr lang="it-IT" sz="2100" kern="1200" dirty="0">
            <a:solidFill>
              <a:srgbClr val="1F497D">
                <a:lumMod val="60000"/>
                <a:lumOff val="40000"/>
              </a:srgb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w Cen MT" panose="020B0602020104020603"/>
            <a:ea typeface="+mn-ea"/>
            <a:cs typeface="+mn-cs"/>
          </a:endParaRPr>
        </a:p>
        <a:p>
          <a:r>
            <a:rPr lang="it-IT" sz="2500" kern="1200" dirty="0">
              <a:solidFill>
                <a:srgbClr val="1F497D">
                  <a:lumMod val="60000"/>
                  <a:lumOff val="4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TERZA ED ULTIMA FASE</a:t>
          </a:r>
        </a:p>
        <a:p>
          <a:r>
            <a:rPr lang="it-IT" sz="2000" kern="1200" dirty="0">
              <a:solidFill>
                <a:srgbClr val="1F497D"/>
              </a:solidFill>
              <a:latin typeface="Tw Cen MT" panose="020B0602020104020603"/>
              <a:ea typeface="+mn-ea"/>
              <a:cs typeface="+mn-cs"/>
            </a:rPr>
            <a:t>Il retailer si concentra sulla fornitura di una serie di servizi aggiuntivi che però appesantiscono i costi, rendendolo vulnerabile a nuovi concorrenti che entrano sul mercato replicando la formula iniziale low-cost</a:t>
          </a:r>
        </a:p>
        <a:p>
          <a:endParaRPr lang="it-IT" sz="2100" kern="1200" dirty="0">
            <a:solidFill>
              <a:srgbClr val="1F497D">
                <a:lumMod val="60000"/>
                <a:lumOff val="40000"/>
              </a:srgb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w Cen MT" panose="020B0602020104020603"/>
            <a:ea typeface="+mn-ea"/>
            <a:cs typeface="+mn-cs"/>
          </a:endParaRPr>
        </a:p>
      </dgm:t>
    </dgm:pt>
    <dgm:pt modelId="{62002FC5-C3F4-4951-B5A8-5865A819B8E7}" type="parTrans" cxnId="{B749E3F6-14B5-4C67-97E3-BCECF9BA355D}">
      <dgm:prSet/>
      <dgm:spPr/>
      <dgm:t>
        <a:bodyPr/>
        <a:lstStyle/>
        <a:p>
          <a:endParaRPr lang="it-IT"/>
        </a:p>
      </dgm:t>
    </dgm:pt>
    <dgm:pt modelId="{B8FE0AD1-5EAD-4208-97C3-CCABCC514CBA}" type="sibTrans" cxnId="{B749E3F6-14B5-4C67-97E3-BCECF9BA355D}">
      <dgm:prSet/>
      <dgm:spPr/>
      <dgm:t>
        <a:bodyPr/>
        <a:lstStyle/>
        <a:p>
          <a:endParaRPr lang="it-IT"/>
        </a:p>
      </dgm:t>
    </dgm:pt>
    <dgm:pt modelId="{7E422AD3-1F08-42EC-AEE5-740EE75E25F5}" type="pres">
      <dgm:prSet presAssocID="{8C747719-A72B-446A-B9B2-346E78D9B584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4F93E526-590D-41C5-8EA8-AC5B963C90B7}" type="pres">
      <dgm:prSet presAssocID="{697EAAA2-34F7-4C68-95F1-E8F14B376169}" presName="Accent1" presStyleCnt="0"/>
      <dgm:spPr/>
    </dgm:pt>
    <dgm:pt modelId="{FF811A1E-2A58-4903-865F-4E782906FF30}" type="pres">
      <dgm:prSet presAssocID="{697EAAA2-34F7-4C68-95F1-E8F14B376169}" presName="Accent" presStyleLbl="node1" presStyleIdx="0" presStyleCnt="3" custScaleX="219489" custLinFactNeighborX="-44467" custLinFactNeighborY="-12177"/>
      <dgm:spPr/>
    </dgm:pt>
    <dgm:pt modelId="{96A0AEF9-BA33-44DE-853C-F4885B518BB5}" type="pres">
      <dgm:prSet presAssocID="{697EAAA2-34F7-4C68-95F1-E8F14B376169}" presName="Parent1" presStyleLbl="revTx" presStyleIdx="0" presStyleCnt="3" custScaleX="273392" custScaleY="206910" custLinFactNeighborX="-81943" custLinFactNeighborY="-65314">
        <dgm:presLayoutVars>
          <dgm:chMax val="1"/>
          <dgm:chPref val="1"/>
          <dgm:bulletEnabled val="1"/>
        </dgm:presLayoutVars>
      </dgm:prSet>
      <dgm:spPr/>
    </dgm:pt>
    <dgm:pt modelId="{B4161866-B84D-49C1-89FF-30D995B3A1B8}" type="pres">
      <dgm:prSet presAssocID="{B7A7A9F7-4531-4042-9BA2-F81C79B8071E}" presName="Accent2" presStyleCnt="0"/>
      <dgm:spPr/>
    </dgm:pt>
    <dgm:pt modelId="{653F0695-B6BF-4B5E-B3BB-4DB0C8D5EE05}" type="pres">
      <dgm:prSet presAssocID="{B7A7A9F7-4531-4042-9BA2-F81C79B8071E}" presName="Accent" presStyleLbl="node1" presStyleIdx="1" presStyleCnt="3" custScaleX="201648" custLinFactNeighborX="-53716" custLinFactNeighborY="5654"/>
      <dgm:spPr/>
    </dgm:pt>
    <dgm:pt modelId="{96B4E238-F598-466C-A9BB-C91F2B6C20DE}" type="pres">
      <dgm:prSet presAssocID="{B7A7A9F7-4531-4042-9BA2-F81C79B8071E}" presName="Parent2" presStyleLbl="revTx" presStyleIdx="1" presStyleCnt="3" custScaleX="374233" custScaleY="192244" custLinFactNeighborX="-49294" custLinFactNeighborY="-5122">
        <dgm:presLayoutVars>
          <dgm:chMax val="1"/>
          <dgm:chPref val="1"/>
          <dgm:bulletEnabled val="1"/>
        </dgm:presLayoutVars>
      </dgm:prSet>
      <dgm:spPr/>
    </dgm:pt>
    <dgm:pt modelId="{119A0AA7-29BC-4DDF-89CA-085D5639BFE2}" type="pres">
      <dgm:prSet presAssocID="{1F16D785-97E0-41AB-A04C-1B260E9AB56A}" presName="Accent3" presStyleCnt="0"/>
      <dgm:spPr/>
    </dgm:pt>
    <dgm:pt modelId="{D86BACCC-F0E7-4F93-A3F9-16EADDEC1CB1}" type="pres">
      <dgm:prSet presAssocID="{1F16D785-97E0-41AB-A04C-1B260E9AB56A}" presName="Accent" presStyleLbl="node1" presStyleIdx="2" presStyleCnt="3" custScaleX="315746" custScaleY="90590" custLinFactNeighborX="-35091" custLinFactNeighborY="9362"/>
      <dgm:spPr/>
    </dgm:pt>
    <dgm:pt modelId="{1AC2F6DE-FAFF-4BB6-B6C0-93FA1324C835}" type="pres">
      <dgm:prSet presAssocID="{1F16D785-97E0-41AB-A04C-1B260E9AB56A}" presName="Parent3" presStyleLbl="revTx" presStyleIdx="2" presStyleCnt="3" custScaleX="404155" custScaleY="273174" custLinFactNeighborX="-36490" custLinFactNeighborY="53734">
        <dgm:presLayoutVars>
          <dgm:chMax val="1"/>
          <dgm:chPref val="1"/>
          <dgm:bulletEnabled val="1"/>
        </dgm:presLayoutVars>
      </dgm:prSet>
      <dgm:spPr/>
    </dgm:pt>
  </dgm:ptLst>
  <dgm:cxnLst>
    <dgm:cxn modelId="{11A0810A-F15A-40F9-9CE7-DDFE5B35586F}" type="presOf" srcId="{8C747719-A72B-446A-B9B2-346E78D9B584}" destId="{7E422AD3-1F08-42EC-AEE5-740EE75E25F5}" srcOrd="0" destOrd="0" presId="urn:microsoft.com/office/officeart/2009/layout/CircleArrowProcess"/>
    <dgm:cxn modelId="{2E6A252E-0BB4-4335-A03C-F2BE1ACA7D66}" type="presOf" srcId="{1F16D785-97E0-41AB-A04C-1B260E9AB56A}" destId="{1AC2F6DE-FAFF-4BB6-B6C0-93FA1324C835}" srcOrd="0" destOrd="0" presId="urn:microsoft.com/office/officeart/2009/layout/CircleArrowProcess"/>
    <dgm:cxn modelId="{DCA37150-DD7F-4CB4-AA41-BBA9AA7526CD}" type="presOf" srcId="{697EAAA2-34F7-4C68-95F1-E8F14B376169}" destId="{96A0AEF9-BA33-44DE-853C-F4885B518BB5}" srcOrd="0" destOrd="0" presId="urn:microsoft.com/office/officeart/2009/layout/CircleArrowProcess"/>
    <dgm:cxn modelId="{CF62D385-6ED1-4DCA-AAD4-0C4497DC57C7}" srcId="{8C747719-A72B-446A-B9B2-346E78D9B584}" destId="{697EAAA2-34F7-4C68-95F1-E8F14B376169}" srcOrd="0" destOrd="0" parTransId="{DCD47B89-F895-49BE-BFEF-8A3177E01F4B}" sibTransId="{823F2F26-8156-481E-86FD-892AD992142C}"/>
    <dgm:cxn modelId="{E04A8DB1-4F1B-47D2-955D-4D7443EF30C7}" srcId="{8C747719-A72B-446A-B9B2-346E78D9B584}" destId="{B7A7A9F7-4531-4042-9BA2-F81C79B8071E}" srcOrd="1" destOrd="0" parTransId="{93BF43C3-B36F-4AEE-BDDD-D610DD4CE78A}" sibTransId="{1951E0D3-A641-4252-B2A2-4F39B5577D0A}"/>
    <dgm:cxn modelId="{863DCAEC-5D69-4F3A-98D4-E1146526A1B1}" type="presOf" srcId="{B7A7A9F7-4531-4042-9BA2-F81C79B8071E}" destId="{96B4E238-F598-466C-A9BB-C91F2B6C20DE}" srcOrd="0" destOrd="0" presId="urn:microsoft.com/office/officeart/2009/layout/CircleArrowProcess"/>
    <dgm:cxn modelId="{B749E3F6-14B5-4C67-97E3-BCECF9BA355D}" srcId="{8C747719-A72B-446A-B9B2-346E78D9B584}" destId="{1F16D785-97E0-41AB-A04C-1B260E9AB56A}" srcOrd="2" destOrd="0" parTransId="{62002FC5-C3F4-4951-B5A8-5865A819B8E7}" sibTransId="{B8FE0AD1-5EAD-4208-97C3-CCABCC514CBA}"/>
    <dgm:cxn modelId="{EEBDEF02-C800-411F-AEC6-33917F8A2D3C}" type="presParOf" srcId="{7E422AD3-1F08-42EC-AEE5-740EE75E25F5}" destId="{4F93E526-590D-41C5-8EA8-AC5B963C90B7}" srcOrd="0" destOrd="0" presId="urn:microsoft.com/office/officeart/2009/layout/CircleArrowProcess"/>
    <dgm:cxn modelId="{DF3ACA3D-F296-4461-999E-0E114AE298F3}" type="presParOf" srcId="{4F93E526-590D-41C5-8EA8-AC5B963C90B7}" destId="{FF811A1E-2A58-4903-865F-4E782906FF30}" srcOrd="0" destOrd="0" presId="urn:microsoft.com/office/officeart/2009/layout/CircleArrowProcess"/>
    <dgm:cxn modelId="{E45DC676-BDCB-4FF6-B9DF-6B0530226804}" type="presParOf" srcId="{7E422AD3-1F08-42EC-AEE5-740EE75E25F5}" destId="{96A0AEF9-BA33-44DE-853C-F4885B518BB5}" srcOrd="1" destOrd="0" presId="urn:microsoft.com/office/officeart/2009/layout/CircleArrowProcess"/>
    <dgm:cxn modelId="{AFE0C856-4F92-40B2-834E-E8C06F150386}" type="presParOf" srcId="{7E422AD3-1F08-42EC-AEE5-740EE75E25F5}" destId="{B4161866-B84D-49C1-89FF-30D995B3A1B8}" srcOrd="2" destOrd="0" presId="urn:microsoft.com/office/officeart/2009/layout/CircleArrowProcess"/>
    <dgm:cxn modelId="{D0C84B59-0702-4FF9-9955-8B08ACAE21B3}" type="presParOf" srcId="{B4161866-B84D-49C1-89FF-30D995B3A1B8}" destId="{653F0695-B6BF-4B5E-B3BB-4DB0C8D5EE05}" srcOrd="0" destOrd="0" presId="urn:microsoft.com/office/officeart/2009/layout/CircleArrowProcess"/>
    <dgm:cxn modelId="{D2709DA4-3B74-4D58-A206-D144213258DF}" type="presParOf" srcId="{7E422AD3-1F08-42EC-AEE5-740EE75E25F5}" destId="{96B4E238-F598-466C-A9BB-C91F2B6C20DE}" srcOrd="3" destOrd="0" presId="urn:microsoft.com/office/officeart/2009/layout/CircleArrowProcess"/>
    <dgm:cxn modelId="{722F567D-3A1E-4D42-9607-D31F468B4D99}" type="presParOf" srcId="{7E422AD3-1F08-42EC-AEE5-740EE75E25F5}" destId="{119A0AA7-29BC-4DDF-89CA-085D5639BFE2}" srcOrd="4" destOrd="0" presId="urn:microsoft.com/office/officeart/2009/layout/CircleArrowProcess"/>
    <dgm:cxn modelId="{2D441DD7-0EA6-4CDB-886A-103BA6C50257}" type="presParOf" srcId="{119A0AA7-29BC-4DDF-89CA-085D5639BFE2}" destId="{D86BACCC-F0E7-4F93-A3F9-16EADDEC1CB1}" srcOrd="0" destOrd="0" presId="urn:microsoft.com/office/officeart/2009/layout/CircleArrowProcess"/>
    <dgm:cxn modelId="{72ABF373-A700-480D-BA3C-416501ADDE46}" type="presParOf" srcId="{7E422AD3-1F08-42EC-AEE5-740EE75E25F5}" destId="{1AC2F6DE-FAFF-4BB6-B6C0-93FA1324C835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72E6568-2DB5-4BB2-A2CE-3C222D3CD6C5}" type="doc">
      <dgm:prSet loTypeId="urn:microsoft.com/office/officeart/2005/8/layout/balance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8E9AA696-73A5-4316-AD90-BBD709367E3B}">
      <dgm:prSet phldrT="[Testo]"/>
      <dgm:spPr/>
      <dgm:t>
        <a:bodyPr/>
        <a:lstStyle/>
        <a:p>
          <a:r>
            <a:rPr lang="it-IT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CRITICHE</a:t>
          </a:r>
        </a:p>
      </dgm:t>
    </dgm:pt>
    <dgm:pt modelId="{0312A265-258A-41CA-BF02-094DDD5185A0}" type="parTrans" cxnId="{B15F3C29-7EFE-4D88-AC50-D5220B47C8DE}">
      <dgm:prSet/>
      <dgm:spPr/>
      <dgm:t>
        <a:bodyPr/>
        <a:lstStyle/>
        <a:p>
          <a:endParaRPr lang="it-IT"/>
        </a:p>
      </dgm:t>
    </dgm:pt>
    <dgm:pt modelId="{006F3270-3D7F-4495-AC9A-F2D3F0BAA1D9}" type="sibTrans" cxnId="{B15F3C29-7EFE-4D88-AC50-D5220B47C8DE}">
      <dgm:prSet/>
      <dgm:spPr/>
      <dgm:t>
        <a:bodyPr/>
        <a:lstStyle/>
        <a:p>
          <a:endParaRPr lang="it-IT"/>
        </a:p>
      </dgm:t>
    </dgm:pt>
    <dgm:pt modelId="{32C78601-98FC-466E-8D55-D8DB3DD5F51E}">
      <dgm:prSet phldrT="[Testo]" custT="1"/>
      <dgm:spPr/>
      <dgm:t>
        <a:bodyPr/>
        <a:lstStyle/>
        <a:p>
          <a:r>
            <a:rPr lang="it-IT" sz="2000" dirty="0"/>
            <a:t>Si basa su osservazioni aneddotiche</a:t>
          </a:r>
        </a:p>
      </dgm:t>
    </dgm:pt>
    <dgm:pt modelId="{2461FDC0-3084-48A3-9B71-B9318F13CDC4}" type="parTrans" cxnId="{09F32BC6-8D36-47F1-9719-0B5402633842}">
      <dgm:prSet/>
      <dgm:spPr/>
      <dgm:t>
        <a:bodyPr/>
        <a:lstStyle/>
        <a:p>
          <a:endParaRPr lang="it-IT"/>
        </a:p>
      </dgm:t>
    </dgm:pt>
    <dgm:pt modelId="{11328978-F191-45F3-A390-F9C310E1FE38}" type="sibTrans" cxnId="{09F32BC6-8D36-47F1-9719-0B5402633842}">
      <dgm:prSet/>
      <dgm:spPr/>
      <dgm:t>
        <a:bodyPr/>
        <a:lstStyle/>
        <a:p>
          <a:endParaRPr lang="it-IT"/>
        </a:p>
      </dgm:t>
    </dgm:pt>
    <dgm:pt modelId="{C0077087-E6FA-4106-8520-4DD06F6DA08A}">
      <dgm:prSet phldrT="[Testo]" custT="1"/>
      <dgm:spPr/>
      <dgm:t>
        <a:bodyPr/>
        <a:lstStyle/>
        <a:p>
          <a:r>
            <a:rPr lang="it-IT" sz="2000" dirty="0"/>
            <a:t>Mai stata testata empiricamente </a:t>
          </a:r>
        </a:p>
      </dgm:t>
    </dgm:pt>
    <dgm:pt modelId="{E920C0DC-1E4A-4254-BA59-0017FBA39696}" type="parTrans" cxnId="{BD517CFB-6EE3-4FF1-812B-0A3EC83E2A03}">
      <dgm:prSet/>
      <dgm:spPr/>
      <dgm:t>
        <a:bodyPr/>
        <a:lstStyle/>
        <a:p>
          <a:endParaRPr lang="it-IT"/>
        </a:p>
      </dgm:t>
    </dgm:pt>
    <dgm:pt modelId="{7B8911C2-78B6-406C-A7F3-C88B799F0FEA}" type="sibTrans" cxnId="{BD517CFB-6EE3-4FF1-812B-0A3EC83E2A03}">
      <dgm:prSet/>
      <dgm:spPr/>
      <dgm:t>
        <a:bodyPr/>
        <a:lstStyle/>
        <a:p>
          <a:endParaRPr lang="it-IT"/>
        </a:p>
      </dgm:t>
    </dgm:pt>
    <dgm:pt modelId="{1C9909A1-7455-49FC-8889-82260F4E74B0}">
      <dgm:prSet phldrT="[Testo]" custT="1"/>
      <dgm:spPr/>
      <dgm:t>
        <a:bodyPr/>
        <a:lstStyle/>
        <a:p>
          <a:r>
            <a:rPr lang="it-IT" sz="2000" dirty="0">
              <a:solidFill>
                <a:schemeClr val="tx2"/>
              </a:solidFill>
            </a:rPr>
            <a:t>Saldamente radicata in un particolare contesto geografico e nel momento storico in cui è nata la formula del discount</a:t>
          </a:r>
        </a:p>
      </dgm:t>
    </dgm:pt>
    <dgm:pt modelId="{FFF8D561-C3E7-4A1B-A12C-0F655000C7FB}" type="parTrans" cxnId="{0988C6B7-511D-451A-BE15-7DE699A6B7AD}">
      <dgm:prSet/>
      <dgm:spPr/>
      <dgm:t>
        <a:bodyPr/>
        <a:lstStyle/>
        <a:p>
          <a:endParaRPr lang="it-IT"/>
        </a:p>
      </dgm:t>
    </dgm:pt>
    <dgm:pt modelId="{8DE39FA9-7D89-436E-94E7-D2BE23BD6496}" type="sibTrans" cxnId="{0988C6B7-511D-451A-BE15-7DE699A6B7AD}">
      <dgm:prSet/>
      <dgm:spPr/>
      <dgm:t>
        <a:bodyPr/>
        <a:lstStyle/>
        <a:p>
          <a:endParaRPr lang="it-IT"/>
        </a:p>
      </dgm:t>
    </dgm:pt>
    <dgm:pt modelId="{B5E21105-99A1-48C6-AD73-1FDAC67D1E05}">
      <dgm:prSet phldrT="[Testo]" custT="1"/>
      <dgm:spPr/>
      <dgm:t>
        <a:bodyPr/>
        <a:lstStyle/>
        <a:p>
          <a:r>
            <a:rPr lang="it-IT" sz="2000" dirty="0"/>
            <a:t>Non è supportata da evidenze di dati che ne avvalorino il potere predittivo</a:t>
          </a:r>
        </a:p>
      </dgm:t>
    </dgm:pt>
    <dgm:pt modelId="{BA26EFFA-2D80-4FBF-B1A4-F7824328EDF4}" type="parTrans" cxnId="{8B8F81D0-0A31-450C-AB75-2F8EBAAA5AF5}">
      <dgm:prSet/>
      <dgm:spPr/>
      <dgm:t>
        <a:bodyPr/>
        <a:lstStyle/>
        <a:p>
          <a:endParaRPr lang="it-IT"/>
        </a:p>
      </dgm:t>
    </dgm:pt>
    <dgm:pt modelId="{2C18BFBA-D6C0-4A05-A374-02A69A266611}" type="sibTrans" cxnId="{8B8F81D0-0A31-450C-AB75-2F8EBAAA5AF5}">
      <dgm:prSet/>
      <dgm:spPr/>
      <dgm:t>
        <a:bodyPr/>
        <a:lstStyle/>
        <a:p>
          <a:endParaRPr lang="it-IT"/>
        </a:p>
      </dgm:t>
    </dgm:pt>
    <dgm:pt modelId="{52A1AE5F-13C4-4739-BE2A-30AA268082CA}" type="pres">
      <dgm:prSet presAssocID="{372E6568-2DB5-4BB2-A2CE-3C222D3CD6C5}" presName="outerComposite" presStyleCnt="0">
        <dgm:presLayoutVars>
          <dgm:chMax val="2"/>
          <dgm:animLvl val="lvl"/>
          <dgm:resizeHandles val="exact"/>
        </dgm:presLayoutVars>
      </dgm:prSet>
      <dgm:spPr/>
    </dgm:pt>
    <dgm:pt modelId="{FBBA5251-86BA-4040-9AA3-AA0EBF0A76EC}" type="pres">
      <dgm:prSet presAssocID="{372E6568-2DB5-4BB2-A2CE-3C222D3CD6C5}" presName="dummyMaxCanvas" presStyleCnt="0"/>
      <dgm:spPr/>
    </dgm:pt>
    <dgm:pt modelId="{A90939F0-B211-4E5E-A2D6-B5554494DC71}" type="pres">
      <dgm:prSet presAssocID="{372E6568-2DB5-4BB2-A2CE-3C222D3CD6C5}" presName="parentComposite" presStyleCnt="0"/>
      <dgm:spPr/>
    </dgm:pt>
    <dgm:pt modelId="{8DB54AC2-306D-4065-9778-AE194BA9BA51}" type="pres">
      <dgm:prSet presAssocID="{372E6568-2DB5-4BB2-A2CE-3C222D3CD6C5}" presName="parent1" presStyleLbl="alignAccFollowNode1" presStyleIdx="0" presStyleCnt="4">
        <dgm:presLayoutVars>
          <dgm:chMax val="4"/>
        </dgm:presLayoutVars>
      </dgm:prSet>
      <dgm:spPr/>
    </dgm:pt>
    <dgm:pt modelId="{0DA7D3A1-F6F1-441A-BDBF-14C143F98AF5}" type="pres">
      <dgm:prSet presAssocID="{372E6568-2DB5-4BB2-A2CE-3C222D3CD6C5}" presName="parent2" presStyleLbl="alignAccFollowNode1" presStyleIdx="1" presStyleCnt="4" custAng="388130" custScaleX="165808" custLinFactNeighborX="1949" custLinFactNeighborY="92978">
        <dgm:presLayoutVars>
          <dgm:chMax val="4"/>
        </dgm:presLayoutVars>
      </dgm:prSet>
      <dgm:spPr/>
    </dgm:pt>
    <dgm:pt modelId="{4A65842C-2015-41B6-9FB3-5311BD7EA8D4}" type="pres">
      <dgm:prSet presAssocID="{372E6568-2DB5-4BB2-A2CE-3C222D3CD6C5}" presName="childrenComposite" presStyleCnt="0"/>
      <dgm:spPr/>
    </dgm:pt>
    <dgm:pt modelId="{171FFAD9-2850-4A25-A088-608557ED3E42}" type="pres">
      <dgm:prSet presAssocID="{372E6568-2DB5-4BB2-A2CE-3C222D3CD6C5}" presName="dummyMaxCanvas_ChildArea" presStyleCnt="0"/>
      <dgm:spPr/>
    </dgm:pt>
    <dgm:pt modelId="{DDDB9296-5A13-4BA7-BAE1-48CC770088DE}" type="pres">
      <dgm:prSet presAssocID="{372E6568-2DB5-4BB2-A2CE-3C222D3CD6C5}" presName="fulcrum" presStyleLbl="alignAccFollowNode1" presStyleIdx="2" presStyleCnt="4"/>
      <dgm:spPr/>
    </dgm:pt>
    <dgm:pt modelId="{7DFBB860-9C79-4551-8406-2D689E8B92EE}" type="pres">
      <dgm:prSet presAssocID="{372E6568-2DB5-4BB2-A2CE-3C222D3CD6C5}" presName="balance_21" presStyleLbl="alignAccFollowNode1" presStyleIdx="3" presStyleCnt="4">
        <dgm:presLayoutVars>
          <dgm:bulletEnabled val="1"/>
        </dgm:presLayoutVars>
      </dgm:prSet>
      <dgm:spPr/>
    </dgm:pt>
    <dgm:pt modelId="{1B252C11-0985-421F-BFF8-90B617F1A278}" type="pres">
      <dgm:prSet presAssocID="{372E6568-2DB5-4BB2-A2CE-3C222D3CD6C5}" presName="left_21_1" presStyleLbl="node1" presStyleIdx="0" presStyleCnt="3">
        <dgm:presLayoutVars>
          <dgm:bulletEnabled val="1"/>
        </dgm:presLayoutVars>
      </dgm:prSet>
      <dgm:spPr/>
    </dgm:pt>
    <dgm:pt modelId="{BF99A24E-C58D-4555-BBCF-E998C36DFA04}" type="pres">
      <dgm:prSet presAssocID="{372E6568-2DB5-4BB2-A2CE-3C222D3CD6C5}" presName="left_21_2" presStyleLbl="node1" presStyleIdx="1" presStyleCnt="3">
        <dgm:presLayoutVars>
          <dgm:bulletEnabled val="1"/>
        </dgm:presLayoutVars>
      </dgm:prSet>
      <dgm:spPr/>
    </dgm:pt>
    <dgm:pt modelId="{CE072C41-D350-4CC9-8AEC-5A464B908D64}" type="pres">
      <dgm:prSet presAssocID="{372E6568-2DB5-4BB2-A2CE-3C222D3CD6C5}" presName="right_21_1" presStyleLbl="node1" presStyleIdx="2" presStyleCnt="3">
        <dgm:presLayoutVars>
          <dgm:bulletEnabled val="1"/>
        </dgm:presLayoutVars>
      </dgm:prSet>
      <dgm:spPr/>
    </dgm:pt>
  </dgm:ptLst>
  <dgm:cxnLst>
    <dgm:cxn modelId="{2344E005-A3EC-4468-B8B4-B704A8D14AE5}" type="presOf" srcId="{C0077087-E6FA-4106-8520-4DD06F6DA08A}" destId="{BF99A24E-C58D-4555-BBCF-E998C36DFA04}" srcOrd="0" destOrd="0" presId="urn:microsoft.com/office/officeart/2005/8/layout/balance1"/>
    <dgm:cxn modelId="{B15F3C29-7EFE-4D88-AC50-D5220B47C8DE}" srcId="{372E6568-2DB5-4BB2-A2CE-3C222D3CD6C5}" destId="{8E9AA696-73A5-4316-AD90-BBD709367E3B}" srcOrd="0" destOrd="0" parTransId="{0312A265-258A-41CA-BF02-094DDD5185A0}" sibTransId="{006F3270-3D7F-4495-AC9A-F2D3F0BAA1D9}"/>
    <dgm:cxn modelId="{27E4944D-2B6C-4F16-9F58-31A45F840AF6}" type="presOf" srcId="{B5E21105-99A1-48C6-AD73-1FDAC67D1E05}" destId="{CE072C41-D350-4CC9-8AEC-5A464B908D64}" srcOrd="0" destOrd="0" presId="urn:microsoft.com/office/officeart/2005/8/layout/balance1"/>
    <dgm:cxn modelId="{23D093A2-7E02-40DA-8D94-A628C3DC58F2}" type="presOf" srcId="{1C9909A1-7455-49FC-8889-82260F4E74B0}" destId="{0DA7D3A1-F6F1-441A-BDBF-14C143F98AF5}" srcOrd="0" destOrd="0" presId="urn:microsoft.com/office/officeart/2005/8/layout/balance1"/>
    <dgm:cxn modelId="{47795BA4-F391-454E-91A7-2BDB74849C53}" type="presOf" srcId="{372E6568-2DB5-4BB2-A2CE-3C222D3CD6C5}" destId="{52A1AE5F-13C4-4739-BE2A-30AA268082CA}" srcOrd="0" destOrd="0" presId="urn:microsoft.com/office/officeart/2005/8/layout/balance1"/>
    <dgm:cxn modelId="{F4761DA9-CBA6-4D47-8179-135F6D4E6625}" type="presOf" srcId="{8E9AA696-73A5-4316-AD90-BBD709367E3B}" destId="{8DB54AC2-306D-4065-9778-AE194BA9BA51}" srcOrd="0" destOrd="0" presId="urn:microsoft.com/office/officeart/2005/8/layout/balance1"/>
    <dgm:cxn modelId="{0988C6B7-511D-451A-BE15-7DE699A6B7AD}" srcId="{372E6568-2DB5-4BB2-A2CE-3C222D3CD6C5}" destId="{1C9909A1-7455-49FC-8889-82260F4E74B0}" srcOrd="1" destOrd="0" parTransId="{FFF8D561-C3E7-4A1B-A12C-0F655000C7FB}" sibTransId="{8DE39FA9-7D89-436E-94E7-D2BE23BD6496}"/>
    <dgm:cxn modelId="{09F32BC6-8D36-47F1-9719-0B5402633842}" srcId="{8E9AA696-73A5-4316-AD90-BBD709367E3B}" destId="{32C78601-98FC-466E-8D55-D8DB3DD5F51E}" srcOrd="0" destOrd="0" parTransId="{2461FDC0-3084-48A3-9B71-B9318F13CDC4}" sibTransId="{11328978-F191-45F3-A390-F9C310E1FE38}"/>
    <dgm:cxn modelId="{4A9B39CD-5607-4B05-A563-E543790B3ADC}" type="presOf" srcId="{32C78601-98FC-466E-8D55-D8DB3DD5F51E}" destId="{1B252C11-0985-421F-BFF8-90B617F1A278}" srcOrd="0" destOrd="0" presId="urn:microsoft.com/office/officeart/2005/8/layout/balance1"/>
    <dgm:cxn modelId="{8B8F81D0-0A31-450C-AB75-2F8EBAAA5AF5}" srcId="{1C9909A1-7455-49FC-8889-82260F4E74B0}" destId="{B5E21105-99A1-48C6-AD73-1FDAC67D1E05}" srcOrd="0" destOrd="0" parTransId="{BA26EFFA-2D80-4FBF-B1A4-F7824328EDF4}" sibTransId="{2C18BFBA-D6C0-4A05-A374-02A69A266611}"/>
    <dgm:cxn modelId="{BD517CFB-6EE3-4FF1-812B-0A3EC83E2A03}" srcId="{8E9AA696-73A5-4316-AD90-BBD709367E3B}" destId="{C0077087-E6FA-4106-8520-4DD06F6DA08A}" srcOrd="1" destOrd="0" parTransId="{E920C0DC-1E4A-4254-BA59-0017FBA39696}" sibTransId="{7B8911C2-78B6-406C-A7F3-C88B799F0FEA}"/>
    <dgm:cxn modelId="{C9F2A4B3-6F5C-4C71-957B-A9B5CF3E70C1}" type="presParOf" srcId="{52A1AE5F-13C4-4739-BE2A-30AA268082CA}" destId="{FBBA5251-86BA-4040-9AA3-AA0EBF0A76EC}" srcOrd="0" destOrd="0" presId="urn:microsoft.com/office/officeart/2005/8/layout/balance1"/>
    <dgm:cxn modelId="{F5A3A8E2-92FF-41CE-B687-4451E94EF661}" type="presParOf" srcId="{52A1AE5F-13C4-4739-BE2A-30AA268082CA}" destId="{A90939F0-B211-4E5E-A2D6-B5554494DC71}" srcOrd="1" destOrd="0" presId="urn:microsoft.com/office/officeart/2005/8/layout/balance1"/>
    <dgm:cxn modelId="{3378E4BB-5C1B-412F-B362-A78FD52D5148}" type="presParOf" srcId="{A90939F0-B211-4E5E-A2D6-B5554494DC71}" destId="{8DB54AC2-306D-4065-9778-AE194BA9BA51}" srcOrd="0" destOrd="0" presId="urn:microsoft.com/office/officeart/2005/8/layout/balance1"/>
    <dgm:cxn modelId="{80E93E8E-E31C-4B9E-B252-1471FCBC8F80}" type="presParOf" srcId="{A90939F0-B211-4E5E-A2D6-B5554494DC71}" destId="{0DA7D3A1-F6F1-441A-BDBF-14C143F98AF5}" srcOrd="1" destOrd="0" presId="urn:microsoft.com/office/officeart/2005/8/layout/balance1"/>
    <dgm:cxn modelId="{9B29F6EC-6927-4314-8570-BBDC70CBF4CF}" type="presParOf" srcId="{52A1AE5F-13C4-4739-BE2A-30AA268082CA}" destId="{4A65842C-2015-41B6-9FB3-5311BD7EA8D4}" srcOrd="2" destOrd="0" presId="urn:microsoft.com/office/officeart/2005/8/layout/balance1"/>
    <dgm:cxn modelId="{536A0EA3-FBD4-4080-896C-26AFA41AC730}" type="presParOf" srcId="{4A65842C-2015-41B6-9FB3-5311BD7EA8D4}" destId="{171FFAD9-2850-4A25-A088-608557ED3E42}" srcOrd="0" destOrd="0" presId="urn:microsoft.com/office/officeart/2005/8/layout/balance1"/>
    <dgm:cxn modelId="{6C4E4330-11A4-4D6D-BA92-CF38C2140272}" type="presParOf" srcId="{4A65842C-2015-41B6-9FB3-5311BD7EA8D4}" destId="{DDDB9296-5A13-4BA7-BAE1-48CC770088DE}" srcOrd="1" destOrd="0" presId="urn:microsoft.com/office/officeart/2005/8/layout/balance1"/>
    <dgm:cxn modelId="{31DC5331-AC91-4349-9C12-668CF523B7B3}" type="presParOf" srcId="{4A65842C-2015-41B6-9FB3-5311BD7EA8D4}" destId="{7DFBB860-9C79-4551-8406-2D689E8B92EE}" srcOrd="2" destOrd="0" presId="urn:microsoft.com/office/officeart/2005/8/layout/balance1"/>
    <dgm:cxn modelId="{6F9ED493-6762-4DEE-88DF-5917518FB1ED}" type="presParOf" srcId="{4A65842C-2015-41B6-9FB3-5311BD7EA8D4}" destId="{1B252C11-0985-421F-BFF8-90B617F1A278}" srcOrd="3" destOrd="0" presId="urn:microsoft.com/office/officeart/2005/8/layout/balance1"/>
    <dgm:cxn modelId="{35FDAC79-852C-4326-A5E9-200E16D550E0}" type="presParOf" srcId="{4A65842C-2015-41B6-9FB3-5311BD7EA8D4}" destId="{BF99A24E-C58D-4555-BBCF-E998C36DFA04}" srcOrd="4" destOrd="0" presId="urn:microsoft.com/office/officeart/2005/8/layout/balance1"/>
    <dgm:cxn modelId="{E7B72077-A9E2-48E8-91C9-092A17E92B45}" type="presParOf" srcId="{4A65842C-2015-41B6-9FB3-5311BD7EA8D4}" destId="{CE072C41-D350-4CC9-8AEC-5A464B908D64}" srcOrd="5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811A1E-2A58-4903-865F-4E782906FF30}">
      <dsp:nvSpPr>
        <dsp:cNvPr id="0" name=""/>
        <dsp:cNvSpPr/>
      </dsp:nvSpPr>
      <dsp:spPr>
        <a:xfrm>
          <a:off x="1566435" y="-300089"/>
          <a:ext cx="6484899" cy="2954993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A0AEF9-BA33-44DE-853C-F4885B518BB5}">
      <dsp:nvSpPr>
        <dsp:cNvPr id="0" name=""/>
        <dsp:cNvSpPr/>
      </dsp:nvSpPr>
      <dsp:spPr>
        <a:xfrm>
          <a:off x="2529775" y="151850"/>
          <a:ext cx="4488504" cy="16981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500" kern="1200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FASE INIZIALE: </a:t>
          </a:r>
        </a:p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 dirty="0">
              <a:solidFill>
                <a:schemeClr val="tx2"/>
              </a:solidFill>
            </a:rPr>
            <a:t>un retailer fa il suo ingresso in uno specifico ambito commerciale, dove compete attraverso una combinazione di bassi livelli di prezzi e di servizio</a:t>
          </a:r>
        </a:p>
      </dsp:txBody>
      <dsp:txXfrm>
        <a:off x="2529775" y="151850"/>
        <a:ext cx="4488504" cy="1698100"/>
      </dsp:txXfrm>
    </dsp:sp>
    <dsp:sp modelId="{653F0695-B6BF-4B5E-B3BB-4DB0C8D5EE05}">
      <dsp:nvSpPr>
        <dsp:cNvPr id="0" name=""/>
        <dsp:cNvSpPr/>
      </dsp:nvSpPr>
      <dsp:spPr>
        <a:xfrm>
          <a:off x="736115" y="1924678"/>
          <a:ext cx="5957779" cy="2954993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B4E238-F598-466C-A9BB-C91F2B6C20DE}">
      <dsp:nvSpPr>
        <dsp:cNvPr id="0" name=""/>
        <dsp:cNvSpPr/>
      </dsp:nvSpPr>
      <dsp:spPr>
        <a:xfrm>
          <a:off x="1420720" y="2413709"/>
          <a:ext cx="6144095" cy="15777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500" kern="1200" dirty="0">
              <a:solidFill>
                <a:srgbClr val="1F497D">
                  <a:lumMod val="60000"/>
                  <a:lumOff val="4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FASE SUCCESSIVA- TRADING-UP</a:t>
          </a:r>
        </a:p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 dirty="0">
              <a:solidFill>
                <a:srgbClr val="1F497D"/>
              </a:solidFill>
              <a:latin typeface="Tw Cen MT" panose="020B0602020104020603"/>
              <a:ea typeface="+mn-ea"/>
              <a:cs typeface="+mn-cs"/>
            </a:rPr>
            <a:t>Il retailer si espande migliorando la qualità e la varietà dell’offerta commerciale e per questo aumenta i prezzi e i livelli di servizio </a:t>
          </a:r>
        </a:p>
      </dsp:txBody>
      <dsp:txXfrm>
        <a:off x="1420720" y="2413709"/>
        <a:ext cx="6144095" cy="1577737"/>
      </dsp:txXfrm>
    </dsp:sp>
    <dsp:sp modelId="{D86BACCC-F0E7-4F93-A3F9-16EADDEC1CB1}">
      <dsp:nvSpPr>
        <dsp:cNvPr id="0" name=""/>
        <dsp:cNvSpPr/>
      </dsp:nvSpPr>
      <dsp:spPr>
        <a:xfrm>
          <a:off x="1226682" y="4015866"/>
          <a:ext cx="8014932" cy="2300468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C2F6DE-FAFF-4BB6-B6C0-93FA1324C835}">
      <dsp:nvSpPr>
        <dsp:cNvPr id="0" name=""/>
        <dsp:cNvSpPr/>
      </dsp:nvSpPr>
      <dsp:spPr>
        <a:xfrm>
          <a:off x="2206476" y="3896407"/>
          <a:ext cx="6635349" cy="22419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2100" kern="1200" dirty="0">
            <a:solidFill>
              <a:srgbClr val="1F497D">
                <a:lumMod val="60000"/>
                <a:lumOff val="40000"/>
              </a:srgb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w Cen MT" panose="020B0602020104020603"/>
            <a:ea typeface="+mn-ea"/>
            <a:cs typeface="+mn-cs"/>
          </a:endParaRP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2100" kern="1200" dirty="0">
            <a:solidFill>
              <a:srgbClr val="1F497D">
                <a:lumMod val="60000"/>
                <a:lumOff val="40000"/>
              </a:srgb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w Cen MT" panose="020B0602020104020603"/>
            <a:ea typeface="+mn-ea"/>
            <a:cs typeface="+mn-cs"/>
          </a:endParaRP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500" kern="1200" dirty="0">
              <a:solidFill>
                <a:srgbClr val="1F497D">
                  <a:lumMod val="60000"/>
                  <a:lumOff val="4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TERZA ED ULTIMA FASE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 dirty="0">
              <a:solidFill>
                <a:srgbClr val="1F497D"/>
              </a:solidFill>
              <a:latin typeface="Tw Cen MT" panose="020B0602020104020603"/>
              <a:ea typeface="+mn-ea"/>
              <a:cs typeface="+mn-cs"/>
            </a:rPr>
            <a:t>Il retailer si concentra sulla fornitura di una serie di servizi aggiuntivi che però appesantiscono i costi, rendendolo vulnerabile a nuovi concorrenti che entrano sul mercato replicando la formula iniziale low-cost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2100" kern="1200" dirty="0">
            <a:solidFill>
              <a:srgbClr val="1F497D">
                <a:lumMod val="60000"/>
                <a:lumOff val="40000"/>
              </a:srgb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w Cen MT" panose="020B0602020104020603"/>
            <a:ea typeface="+mn-ea"/>
            <a:cs typeface="+mn-cs"/>
          </a:endParaRPr>
        </a:p>
      </dsp:txBody>
      <dsp:txXfrm>
        <a:off x="2206476" y="3896407"/>
        <a:ext cx="6635349" cy="224192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B54AC2-306D-4065-9778-AE194BA9BA51}">
      <dsp:nvSpPr>
        <dsp:cNvPr id="0" name=""/>
        <dsp:cNvSpPr/>
      </dsp:nvSpPr>
      <dsp:spPr>
        <a:xfrm>
          <a:off x="1679132" y="0"/>
          <a:ext cx="2156827" cy="1198237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600" b="1" kern="12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CRITICHE</a:t>
          </a:r>
        </a:p>
      </dsp:txBody>
      <dsp:txXfrm>
        <a:off x="1714227" y="35095"/>
        <a:ext cx="2086637" cy="1128047"/>
      </dsp:txXfrm>
    </dsp:sp>
    <dsp:sp modelId="{0DA7D3A1-F6F1-441A-BDBF-14C143F98AF5}">
      <dsp:nvSpPr>
        <dsp:cNvPr id="0" name=""/>
        <dsp:cNvSpPr/>
      </dsp:nvSpPr>
      <dsp:spPr>
        <a:xfrm rot="388130">
          <a:off x="4126904" y="1114097"/>
          <a:ext cx="3576192" cy="1198237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 dirty="0">
              <a:solidFill>
                <a:schemeClr val="tx2"/>
              </a:solidFill>
            </a:rPr>
            <a:t>Saldamente radicata in un particolare contesto geografico e nel momento storico in cui è nata la formula del discount</a:t>
          </a:r>
        </a:p>
      </dsp:txBody>
      <dsp:txXfrm>
        <a:off x="4161999" y="1149192"/>
        <a:ext cx="3506002" cy="1128047"/>
      </dsp:txXfrm>
    </dsp:sp>
    <dsp:sp modelId="{DDDB9296-5A13-4BA7-BAE1-48CC770088DE}">
      <dsp:nvSpPr>
        <dsp:cNvPr id="0" name=""/>
        <dsp:cNvSpPr/>
      </dsp:nvSpPr>
      <dsp:spPr>
        <a:xfrm>
          <a:off x="4220757" y="5092509"/>
          <a:ext cx="898678" cy="898678"/>
        </a:xfrm>
        <a:prstGeom prst="triangl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FBB860-9C79-4551-8406-2D689E8B92EE}">
      <dsp:nvSpPr>
        <dsp:cNvPr id="0" name=""/>
        <dsp:cNvSpPr/>
      </dsp:nvSpPr>
      <dsp:spPr>
        <a:xfrm rot="21360000">
          <a:off x="1973238" y="4707416"/>
          <a:ext cx="5393715" cy="37716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252C11-0985-421F-BFF8-90B617F1A278}">
      <dsp:nvSpPr>
        <dsp:cNvPr id="0" name=""/>
        <dsp:cNvSpPr/>
      </dsp:nvSpPr>
      <dsp:spPr>
        <a:xfrm rot="21360000">
          <a:off x="1942394" y="3190935"/>
          <a:ext cx="2220162" cy="157442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 dirty="0"/>
            <a:t>Si basa su osservazioni aneddotiche</a:t>
          </a:r>
        </a:p>
      </dsp:txBody>
      <dsp:txXfrm>
        <a:off x="2019251" y="3267792"/>
        <a:ext cx="2066448" cy="1420712"/>
      </dsp:txXfrm>
    </dsp:sp>
    <dsp:sp modelId="{BF99A24E-C58D-4555-BBCF-E998C36DFA04}">
      <dsp:nvSpPr>
        <dsp:cNvPr id="0" name=""/>
        <dsp:cNvSpPr/>
      </dsp:nvSpPr>
      <dsp:spPr>
        <a:xfrm rot="21360000">
          <a:off x="1822570" y="1561332"/>
          <a:ext cx="2220162" cy="157442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 dirty="0"/>
            <a:t>Mai stata testata empiricamente </a:t>
          </a:r>
        </a:p>
      </dsp:txBody>
      <dsp:txXfrm>
        <a:off x="1899427" y="1638189"/>
        <a:ext cx="2066448" cy="1420712"/>
      </dsp:txXfrm>
    </dsp:sp>
    <dsp:sp modelId="{CE072C41-D350-4CC9-8AEC-5A464B908D64}">
      <dsp:nvSpPr>
        <dsp:cNvPr id="0" name=""/>
        <dsp:cNvSpPr/>
      </dsp:nvSpPr>
      <dsp:spPr>
        <a:xfrm rot="21360000">
          <a:off x="5027856" y="2975252"/>
          <a:ext cx="2220162" cy="157442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 dirty="0"/>
            <a:t>Non è supportata da evidenze di dati che ne avvalorino il potere predittivo</a:t>
          </a:r>
        </a:p>
      </dsp:txBody>
      <dsp:txXfrm>
        <a:off x="5104713" y="3052109"/>
        <a:ext cx="2066448" cy="14207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7AEEEB-9E43-4C00-B5FF-1BA4A446E6E7}" type="datetimeFigureOut">
              <a:rPr lang="it-IT" smtClean="0"/>
              <a:t>17/04/2024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6AF120-6321-44C2-AEB3-F75BB8FF43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0362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5588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85442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59224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55454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51675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633731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140881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00842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28590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8259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64878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58849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02411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86744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79164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26196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851CFD2-96FE-455D-BBAF-82941A621454}" type="datetimeFigureOut">
              <a:rPr lang="it-IT" smtClean="0"/>
              <a:t>17/04/2024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1323-86E7-434C-9C11-475202D4991F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9519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1CFD2-96FE-455D-BBAF-82941A621454}" type="datetimeFigureOut">
              <a:rPr lang="it-IT" smtClean="0"/>
              <a:t>17/04/2024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1323-86E7-434C-9C11-475202D49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1489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1CFD2-96FE-455D-BBAF-82941A621454}" type="datetimeFigureOut">
              <a:rPr lang="it-IT" smtClean="0"/>
              <a:t>17/04/2024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1323-86E7-434C-9C11-475202D4991F}" type="slidenum">
              <a:rPr lang="it-IT" smtClean="0"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6290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1CFD2-96FE-455D-BBAF-82941A621454}" type="datetimeFigureOut">
              <a:rPr lang="it-IT" smtClean="0"/>
              <a:t>17/04/2024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1323-86E7-434C-9C11-475202D49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92752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1CFD2-96FE-455D-BBAF-82941A621454}" type="datetimeFigureOut">
              <a:rPr lang="it-IT" smtClean="0"/>
              <a:t>17/04/2024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1323-86E7-434C-9C11-475202D4991F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6014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1CFD2-96FE-455D-BBAF-82941A621454}" type="datetimeFigureOut">
              <a:rPr lang="it-IT" smtClean="0"/>
              <a:t>17/04/2024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1323-86E7-434C-9C11-475202D49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2527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1CFD2-96FE-455D-BBAF-82941A621454}" type="datetimeFigureOut">
              <a:rPr lang="it-IT" smtClean="0"/>
              <a:t>17/04/2024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1323-86E7-434C-9C11-475202D49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7793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1CFD2-96FE-455D-BBAF-82941A621454}" type="datetimeFigureOut">
              <a:rPr lang="it-IT" smtClean="0"/>
              <a:t>17/04/2024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1323-86E7-434C-9C11-475202D49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4223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1CFD2-96FE-455D-BBAF-82941A621454}" type="datetimeFigureOut">
              <a:rPr lang="it-IT" smtClean="0"/>
              <a:t>17/04/2024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1323-86E7-434C-9C11-475202D49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9694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1CFD2-96FE-455D-BBAF-82941A621454}" type="datetimeFigureOut">
              <a:rPr lang="it-IT" smtClean="0"/>
              <a:t>17/04/2024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1323-86E7-434C-9C11-475202D49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6150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1CFD2-96FE-455D-BBAF-82941A621454}" type="datetimeFigureOut">
              <a:rPr lang="it-IT" smtClean="0"/>
              <a:t>17/04/2024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1323-86E7-434C-9C11-475202D4991F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1289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851CFD2-96FE-455D-BBAF-82941A621454}" type="datetimeFigureOut">
              <a:rPr lang="it-IT" smtClean="0"/>
              <a:t>17/04/2024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F2AF1323-86E7-434C-9C11-475202D4991F}" type="slidenum">
              <a:rPr lang="it-IT" smtClean="0"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6913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72AFA1-0F37-4E79-A404-9FAA0D97D4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solidFill>
            <a:schemeClr val="bg1"/>
          </a:solidFill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br>
              <a:rPr lang="it-IT" b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it-IT" b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b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RETAIL MARKETING</a:t>
            </a:r>
            <a:br>
              <a:rPr lang="it-IT" b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b="1" dirty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pic>
        <p:nvPicPr>
          <p:cNvPr id="4" name="Picture 2" descr="UniTE - Il Logo dell'Università degli Studi di Teramo">
            <a:extLst>
              <a:ext uri="{FF2B5EF4-FFF2-40B4-BE49-F238E27FC236}">
                <a16:creationId xmlns:a16="http://schemas.microsoft.com/office/drawing/2014/main" id="{B02C528E-E838-448A-8303-F594736A89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79834" cy="2275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A71B0B99-C6DB-4620-8304-2D03547E2259}"/>
              </a:ext>
            </a:extLst>
          </p:cNvPr>
          <p:cNvSpPr txBox="1"/>
          <p:nvPr/>
        </p:nvSpPr>
        <p:spPr>
          <a:xfrm>
            <a:off x="8639503" y="4865496"/>
            <a:ext cx="3363311" cy="18620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it-IT" sz="2300" i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Prof.ssa Rossana Piccolo</a:t>
            </a:r>
          </a:p>
          <a:p>
            <a:pPr algn="r"/>
            <a:r>
              <a:rPr lang="it-IT" sz="2300" i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rpiccolo@unite.it</a:t>
            </a:r>
            <a:br>
              <a:rPr lang="it-IT" sz="2300" i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2300" i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Anno 2024</a:t>
            </a:r>
            <a:br>
              <a:rPr lang="it-IT" sz="2300" i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it-IT" sz="2300" b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it-IT" sz="2300" dirty="0"/>
          </a:p>
        </p:txBody>
      </p:sp>
    </p:spTree>
    <p:extLst>
      <p:ext uri="{BB962C8B-B14F-4D97-AF65-F5344CB8AC3E}">
        <p14:creationId xmlns:p14="http://schemas.microsoft.com/office/powerpoint/2010/main" val="3454894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6F9D7F3-137E-4CF4-BB72-13DEF07BED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959"/>
          <a:stretch>
            <a:fillRect/>
          </a:stretch>
        </p:blipFill>
        <p:spPr bwMode="auto">
          <a:xfrm>
            <a:off x="438150" y="357352"/>
            <a:ext cx="11501602" cy="6211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28776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1E02E2F0-5183-4632-9725-9039AD567E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7728"/>
          <a:stretch>
            <a:fillRect/>
          </a:stretch>
        </p:blipFill>
        <p:spPr bwMode="auto">
          <a:xfrm>
            <a:off x="567559" y="220718"/>
            <a:ext cx="11183007" cy="58800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22375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FAE908B-41D8-43E3-99A7-302E1F4143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740"/>
          <a:stretch>
            <a:fillRect/>
          </a:stretch>
        </p:blipFill>
        <p:spPr bwMode="auto">
          <a:xfrm>
            <a:off x="283779" y="388884"/>
            <a:ext cx="11414235" cy="5697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09621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E51109-4816-4126-B23D-CFE48B374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7556" y="2439391"/>
            <a:ext cx="10783657" cy="1499616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it-IT" sz="4500" dirty="0">
                <a:solidFill>
                  <a:schemeClr val="tx2"/>
                </a:solidFill>
                <a:latin typeface="Algerian" panose="04020705040A02060702" pitchFamily="82" charset="0"/>
              </a:rPr>
              <a:t>LE TEORIE SULL’EVOLUZIONE DELLE FORMULE DISTRIBUTIVE</a:t>
            </a:r>
          </a:p>
        </p:txBody>
      </p:sp>
    </p:spTree>
    <p:extLst>
      <p:ext uri="{BB962C8B-B14F-4D97-AF65-F5344CB8AC3E}">
        <p14:creationId xmlns:p14="http://schemas.microsoft.com/office/powerpoint/2010/main" val="2009153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4A0169-136D-4D0D-B628-AAE731F8F5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1990" y="1417320"/>
            <a:ext cx="9720073" cy="4023360"/>
          </a:xfrm>
        </p:spPr>
        <p:txBody>
          <a:bodyPr/>
          <a:lstStyle/>
          <a:p>
            <a:pPr algn="ctr"/>
            <a:r>
              <a:rPr lang="it-IT" sz="4000" b="1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TEORIA DELLA RUOTA DEL DETTAGLIO (McNair, 1931)</a:t>
            </a:r>
          </a:p>
          <a:p>
            <a:pPr algn="ctr"/>
            <a:endParaRPr lang="it-IT" sz="2900" b="1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it-IT" sz="29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 sono le fasi principali nello sviluppo di una nuova formula di vendita.</a:t>
            </a:r>
            <a:endParaRPr lang="it-IT" sz="29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35622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ma 5">
            <a:extLst>
              <a:ext uri="{FF2B5EF4-FFF2-40B4-BE49-F238E27FC236}">
                <a16:creationId xmlns:a16="http://schemas.microsoft.com/office/drawing/2014/main" id="{43BFCEED-5081-418B-936C-BE68885D415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50877144"/>
              </p:ext>
            </p:extLst>
          </p:nvPr>
        </p:nvGraphicFramePr>
        <p:xfrm>
          <a:off x="-425668" y="55033"/>
          <a:ext cx="12249805" cy="61383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8" name="Connettore 2 7">
            <a:extLst>
              <a:ext uri="{FF2B5EF4-FFF2-40B4-BE49-F238E27FC236}">
                <a16:creationId xmlns:a16="http://schemas.microsoft.com/office/drawing/2014/main" id="{A3EF79D3-2425-488C-9BBA-005BFB4F363C}"/>
              </a:ext>
            </a:extLst>
          </p:cNvPr>
          <p:cNvCxnSpPr/>
          <p:nvPr/>
        </p:nvCxnSpPr>
        <p:spPr>
          <a:xfrm>
            <a:off x="7830207" y="735724"/>
            <a:ext cx="85133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C684ADBB-FEB0-4193-87F4-3D44407B6AF0}"/>
              </a:ext>
            </a:extLst>
          </p:cNvPr>
          <p:cNvSpPr txBox="1"/>
          <p:nvPr/>
        </p:nvSpPr>
        <p:spPr>
          <a:xfrm>
            <a:off x="8870731" y="338813"/>
            <a:ext cx="2953407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chemeClr val="tx2"/>
                </a:solidFill>
              </a:rPr>
              <a:t>Con questa proposta di valore riesce ad attrarre un numero significativo di clienti </a:t>
            </a:r>
          </a:p>
        </p:txBody>
      </p:sp>
      <p:cxnSp>
        <p:nvCxnSpPr>
          <p:cNvPr id="11" name="Connettore 2 10">
            <a:extLst>
              <a:ext uri="{FF2B5EF4-FFF2-40B4-BE49-F238E27FC236}">
                <a16:creationId xmlns:a16="http://schemas.microsoft.com/office/drawing/2014/main" id="{7BFB3EBE-5374-449E-9451-E536DDF18E8A}"/>
              </a:ext>
            </a:extLst>
          </p:cNvPr>
          <p:cNvCxnSpPr/>
          <p:nvPr/>
        </p:nvCxnSpPr>
        <p:spPr>
          <a:xfrm>
            <a:off x="7404538" y="3401199"/>
            <a:ext cx="85133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228FB7FA-802A-4E9C-A338-901A190B36D4}"/>
              </a:ext>
            </a:extLst>
          </p:cNvPr>
          <p:cNvSpPr txBox="1"/>
          <p:nvPr/>
        </p:nvSpPr>
        <p:spPr>
          <a:xfrm>
            <a:off x="8366234" y="2662535"/>
            <a:ext cx="3352801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chemeClr val="tx2"/>
                </a:solidFill>
              </a:rPr>
              <a:t>Così facendo il formato commerciale si evolve, iniziando a perdere le sue caratteristiche iniziali di convenienza</a:t>
            </a:r>
          </a:p>
        </p:txBody>
      </p:sp>
    </p:spTree>
    <p:extLst>
      <p:ext uri="{BB962C8B-B14F-4D97-AF65-F5344CB8AC3E}">
        <p14:creationId xmlns:p14="http://schemas.microsoft.com/office/powerpoint/2010/main" val="20903468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a 3">
            <a:extLst>
              <a:ext uri="{FF2B5EF4-FFF2-40B4-BE49-F238E27FC236}">
                <a16:creationId xmlns:a16="http://schemas.microsoft.com/office/drawing/2014/main" id="{96309211-F685-4C14-BCC9-4D40800F0AE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50120523"/>
              </p:ext>
            </p:extLst>
          </p:nvPr>
        </p:nvGraphicFramePr>
        <p:xfrm>
          <a:off x="2031999" y="147146"/>
          <a:ext cx="9340193" cy="59911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144652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4A0169-136D-4D0D-B628-AAE731F8F5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630621"/>
            <a:ext cx="9720073" cy="4883632"/>
          </a:xfrm>
        </p:spPr>
        <p:txBody>
          <a:bodyPr>
            <a:normAutofit lnSpcReduction="10000"/>
          </a:bodyPr>
          <a:lstStyle/>
          <a:p>
            <a:pPr algn="ctr"/>
            <a:r>
              <a:rPr lang="it-IT" sz="4000" b="1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TEORIA ORGANIZZATIVA DEL CICLO DI VITA DEL RETAIL (Davidson et al., 1976)</a:t>
            </a:r>
          </a:p>
          <a:p>
            <a:pPr algn="ctr"/>
            <a:endParaRPr lang="it-IT" sz="2900" b="1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it-IT" sz="29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organizzazioni del commercio al dettaglio si evolvono attraverso le seguenti fasi: 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it-IT" sz="29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Nascita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it-IT" sz="29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Crescita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it-IT" sz="29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Maturità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it-IT" sz="29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Declino </a:t>
            </a:r>
            <a:endParaRPr lang="it-IT" sz="29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48594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4A0169-136D-4D0D-B628-AAE731F8F5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9742" y="1902373"/>
            <a:ext cx="9720073" cy="2049517"/>
          </a:xfrm>
        </p:spPr>
        <p:txBody>
          <a:bodyPr>
            <a:normAutofit lnSpcReduction="10000"/>
          </a:bodyPr>
          <a:lstStyle/>
          <a:p>
            <a:pPr algn="ctr"/>
            <a:r>
              <a:rPr lang="it-IT" sz="4000" b="1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pari della ruota del dettaglio, </a:t>
            </a:r>
          </a:p>
          <a:p>
            <a:pPr algn="ctr"/>
            <a:r>
              <a:rPr lang="it-IT" sz="3000" dirty="0">
                <a:solidFill>
                  <a:schemeClr val="tx2"/>
                </a:solidFill>
              </a:rPr>
              <a:t>ha molto senso dal punto di vista intuitivo, ma soffre il fatto di essere eccessivamente descrittiva e priva di qualsiasi conferma scientifica.</a:t>
            </a:r>
          </a:p>
        </p:txBody>
      </p:sp>
    </p:spTree>
    <p:extLst>
      <p:ext uri="{BB962C8B-B14F-4D97-AF65-F5344CB8AC3E}">
        <p14:creationId xmlns:p14="http://schemas.microsoft.com/office/powerpoint/2010/main" val="972310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E3F31ED3-03AB-490B-98A5-8D760E0582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2303" y="4824249"/>
            <a:ext cx="7730359" cy="1767094"/>
          </a:xfrm>
        </p:spPr>
        <p:txBody>
          <a:bodyPr>
            <a:normAutofit/>
          </a:bodyPr>
          <a:lstStyle/>
          <a:p>
            <a:pPr marL="457200" algn="ctr">
              <a:lnSpc>
                <a:spcPct val="107000"/>
              </a:lnSpc>
            </a:pPr>
            <a:r>
              <a:rPr lang="it-IT" sz="36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it-IT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36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FORMATI DISTRIBUTIVI</a:t>
            </a:r>
            <a:br>
              <a:rPr lang="it-IT" sz="2700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it-IT" sz="27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1138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E51109-4816-4126-B23D-CFE48B374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736" y="379364"/>
            <a:ext cx="10783657" cy="1499616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it-IT" dirty="0">
                <a:solidFill>
                  <a:schemeClr val="tx2"/>
                </a:solidFill>
                <a:latin typeface="Algerian" panose="04020705040A02060702" pitchFamily="82" charset="0"/>
              </a:rPr>
              <a:t>I FORMATI DISTRIBUTIVI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4A0169-136D-4D0D-B628-AAE731F8F5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9742" y="3011213"/>
            <a:ext cx="9720073" cy="2454165"/>
          </a:xfrm>
          <a:solidFill>
            <a:schemeClr val="accent1">
              <a:lumMod val="75000"/>
            </a:schemeClr>
          </a:solidFill>
        </p:spPr>
        <p:txBody>
          <a:bodyPr>
            <a:noAutofit/>
          </a:bodyPr>
          <a:lstStyle/>
          <a:p>
            <a:pPr algn="ctr"/>
            <a:endParaRPr lang="it-IT" sz="2700" b="0" i="0" dirty="0">
              <a:solidFill>
                <a:schemeClr val="bg1"/>
              </a:solidFill>
              <a:effectLst/>
              <a:latin typeface="Raleway-Regular"/>
            </a:endParaRPr>
          </a:p>
          <a:p>
            <a:pPr algn="ctr"/>
            <a:r>
              <a:rPr lang="it-IT" sz="2700" b="0" i="0" dirty="0">
                <a:solidFill>
                  <a:schemeClr val="bg1"/>
                </a:solidFill>
                <a:effectLst/>
                <a:latin typeface="Raleway-Regular"/>
              </a:rPr>
              <a:t>I retailer scelgono formati distributivi diversi perché i canali tradizionali accusano maggiormente gli effetti del cambiamento del ciclo d'acquisto.</a:t>
            </a:r>
          </a:p>
          <a:p>
            <a:pPr algn="ctr"/>
            <a:endParaRPr lang="it-IT" sz="27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2354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E51109-4816-4126-B23D-CFE48B374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736" y="379364"/>
            <a:ext cx="10783657" cy="1499616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it-IT" dirty="0">
                <a:solidFill>
                  <a:schemeClr val="tx2"/>
                </a:solidFill>
                <a:latin typeface="Algerian" panose="04020705040A02060702" pitchFamily="82" charset="0"/>
              </a:rPr>
              <a:t>I FORMATI DISTRIBUTIVI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4A0169-136D-4D0D-B628-AAE731F8F5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it-IT" sz="2900" dirty="0">
                <a:solidFill>
                  <a:schemeClr val="tx2"/>
                </a:solidFill>
              </a:rPr>
              <a:t>Specifica combinazione di attributi dimensionali, localizzativi, di prezzo e di servizi, che qualifica una classe omogenea di imprese commerciali.</a:t>
            </a:r>
          </a:p>
          <a:p>
            <a:pPr algn="ctr"/>
            <a:r>
              <a:rPr lang="it-IT" sz="2900" dirty="0">
                <a:solidFill>
                  <a:schemeClr val="tx2"/>
                </a:solidFill>
              </a:rPr>
              <a:t>Nel corso del tempo le imprese commerciali si sono evolute dando luogo a una variegata gamma di formati distributivi, con l’obiettivo di differenziarsi dai concorrenti. </a:t>
            </a:r>
          </a:p>
        </p:txBody>
      </p:sp>
    </p:spTree>
    <p:extLst>
      <p:ext uri="{BB962C8B-B14F-4D97-AF65-F5344CB8AC3E}">
        <p14:creationId xmlns:p14="http://schemas.microsoft.com/office/powerpoint/2010/main" val="1074294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>
            <a:extLst>
              <a:ext uri="{FF2B5EF4-FFF2-40B4-BE49-F238E27FC236}">
                <a16:creationId xmlns:a16="http://schemas.microsoft.com/office/drawing/2014/main" id="{2CECED0C-5B33-4A8E-860F-F7FBC596D3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7006"/>
          <a:stretch>
            <a:fillRect/>
          </a:stretch>
        </p:blipFill>
        <p:spPr bwMode="auto">
          <a:xfrm>
            <a:off x="315310" y="105103"/>
            <a:ext cx="11519338" cy="6484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4530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>
            <a:extLst>
              <a:ext uri="{FF2B5EF4-FFF2-40B4-BE49-F238E27FC236}">
                <a16:creationId xmlns:a16="http://schemas.microsoft.com/office/drawing/2014/main" id="{9C0928F2-F2F2-4C81-AF86-03705A507E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074" t="52203" r="1074" b="-5197"/>
          <a:stretch>
            <a:fillRect/>
          </a:stretch>
        </p:blipFill>
        <p:spPr bwMode="auto">
          <a:xfrm>
            <a:off x="228600" y="126123"/>
            <a:ext cx="11669110" cy="69893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1431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6ABD0C3E-D1DD-401C-B3BE-4A084BA657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7298"/>
          <a:stretch>
            <a:fillRect/>
          </a:stretch>
        </p:blipFill>
        <p:spPr bwMode="auto">
          <a:xfrm>
            <a:off x="157655" y="252248"/>
            <a:ext cx="12034345" cy="6222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40338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E802AA3-E968-4F54-B470-AAC4943F10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702"/>
          <a:stretch>
            <a:fillRect/>
          </a:stretch>
        </p:blipFill>
        <p:spPr bwMode="auto">
          <a:xfrm>
            <a:off x="189186" y="346841"/>
            <a:ext cx="12002814" cy="6243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759520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ED2F165D-46BC-4544-8C56-014193A197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256"/>
          <a:stretch>
            <a:fillRect/>
          </a:stretch>
        </p:blipFill>
        <p:spPr bwMode="auto">
          <a:xfrm>
            <a:off x="210207" y="220717"/>
            <a:ext cx="11845159" cy="6264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58027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ntegrale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e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1313</TotalTime>
  <Words>373</Words>
  <Application>Microsoft Office PowerPoint</Application>
  <PresentationFormat>Widescreen</PresentationFormat>
  <Paragraphs>54</Paragraphs>
  <Slides>18</Slides>
  <Notes>16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9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28" baseType="lpstr">
      <vt:lpstr>Algerian</vt:lpstr>
      <vt:lpstr>Arial</vt:lpstr>
      <vt:lpstr>Calibri</vt:lpstr>
      <vt:lpstr>Raleway-Regular</vt:lpstr>
      <vt:lpstr>Times New Roman</vt:lpstr>
      <vt:lpstr>Tw Cen MT</vt:lpstr>
      <vt:lpstr>Tw Cen MT Condensed</vt:lpstr>
      <vt:lpstr>Wingdings</vt:lpstr>
      <vt:lpstr>Wingdings 3</vt:lpstr>
      <vt:lpstr>Integrale</vt:lpstr>
      <vt:lpstr>  RETAIL MARKETING  </vt:lpstr>
      <vt:lpstr>  FORMATI DISTRIBUTIVI </vt:lpstr>
      <vt:lpstr>I FORMATI DISTRIBUTIVI</vt:lpstr>
      <vt:lpstr>I FORMATI DISTRIBUTIVI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LE TEORIE SULL’EVOLUZIONE DELLE FORMULE DISTRIBUTIVE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Tecniche di vendita </dc:title>
  <dc:creator>Rossana Piccolo</dc:creator>
  <cp:lastModifiedBy>Rossana Piccolo</cp:lastModifiedBy>
  <cp:revision>89</cp:revision>
  <dcterms:created xsi:type="dcterms:W3CDTF">2023-02-17T15:38:06Z</dcterms:created>
  <dcterms:modified xsi:type="dcterms:W3CDTF">2024-04-16T22:35:10Z</dcterms:modified>
</cp:coreProperties>
</file>